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Century Gothic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483FF9-7AC8-4B3D-8548-058CF0780856}">
  <a:tblStyle styleId="{6B483FF9-7AC8-4B3D-8548-058CF0780856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AEDE6"/>
          </a:solidFill>
        </a:fill>
      </a:tcStyle>
    </a:wholeTbl>
    <a:band1H>
      <a:tcTxStyle/>
      <a:tcStyle>
        <a:fill>
          <a:solidFill>
            <a:srgbClr val="F6D9CA"/>
          </a:solidFill>
        </a:fill>
      </a:tcStyle>
    </a:band1H>
    <a:band2H>
      <a:tcTxStyle/>
    </a:band2H>
    <a:band1V>
      <a:tcTxStyle/>
      <a:tcStyle>
        <a:fill>
          <a:solidFill>
            <a:srgbClr val="F6D9CA"/>
          </a:solidFill>
        </a:fill>
      </a:tcStyle>
    </a:band1V>
    <a:band2V>
      <a:tcTxStyle/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08589B2B-5935-440B-BF02-26ABDC3B089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0E008A08-4A11-4FE5-A982-F6F1882010D1}" styleName="Table_2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2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  <a:tblStyle styleId="{716C74C3-6D8B-4CB7-A698-8E05873D24BE}" styleName="Table_3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4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lef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4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enturyGothic-regular.fntdata"/><Relationship Id="rId14" Type="http://schemas.openxmlformats.org/officeDocument/2006/relationships/slide" Target="slides/slide9.xml"/><Relationship Id="rId17" Type="http://schemas.openxmlformats.org/officeDocument/2006/relationships/font" Target="fonts/CenturyGothic-italic.fntdata"/><Relationship Id="rId16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CenturyGothic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2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rt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6" name="Google Shape;46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3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53" name="Google Shape;53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0" name="Google Shape;60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7" name="Google Shape;67;p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7" name="Google Shape;77;p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78" name="Google Shape;78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0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rtl="1" algn="r"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rtl="1" algn="r"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1pPr>
            <a:lvl2pPr indent="-342900" lvl="1" marL="914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2pPr>
            <a:lvl3pPr indent="-342900" lvl="2" marL="1371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3pPr>
            <a:lvl4pPr indent="-342900" lvl="3" marL="1828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4pPr>
            <a:lvl5pPr indent="-342900" lvl="4" marL="22860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5pPr>
            <a:lvl6pPr indent="-342900" lvl="5" marL="27432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6pPr>
            <a:lvl7pPr indent="-342900" lvl="6" marL="32004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7pPr>
            <a:lvl8pPr indent="-342900" lvl="7" marL="36576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8pPr>
            <a:lvl9pPr indent="-342900" lvl="8" marL="4114800" rtl="1" algn="r">
              <a:spcBef>
                <a:spcPts val="1000"/>
              </a:spcBef>
              <a:spcAft>
                <a:spcPts val="0"/>
              </a:spcAft>
              <a:buSzPts val="1800"/>
              <a:buChar char="🠶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2" y="-32"/>
            <a:ext cx="2356674" cy="6853285"/>
            <a:chOff x="6627813" y="195454"/>
            <a:chExt cx="1952625" cy="5678297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5454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1" algn="r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E6E4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18"/>
          <p:cNvGrpSpPr/>
          <p:nvPr/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65" name="Google Shape;165;p18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8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8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8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8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" name="Google Shape;177;p18"/>
          <p:cNvGrpSpPr/>
          <p:nvPr/>
        </p:nvGrpSpPr>
        <p:grpSpPr>
          <a:xfrm>
            <a:off x="27225" y="-32"/>
            <a:ext cx="2356675" cy="6853285"/>
            <a:chOff x="6627813" y="195454"/>
            <a:chExt cx="1952625" cy="5678297"/>
          </a:xfrm>
        </p:grpSpPr>
        <p:sp>
          <p:nvSpPr>
            <p:cNvPr id="178" name="Google Shape;178;p18"/>
            <p:cNvSpPr/>
            <p:nvPr/>
          </p:nvSpPr>
          <p:spPr>
            <a:xfrm>
              <a:off x="6627813" y="195454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0" name="Google Shape;190;p18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8"/>
          <p:cNvSpPr/>
          <p:nvPr/>
        </p:nvSpPr>
        <p:spPr>
          <a:xfrm>
            <a:off x="0" y="-786"/>
            <a:ext cx="12192000" cy="685403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E6E4C3"/>
              </a:gs>
            </a:gsLst>
            <a:path path="circle">
              <a:fillToRect b="100%" l="0%" r="100%" t="0%"/>
            </a:path>
            <a:tileRect b="0%" l="-100%" r="0%" t="-100%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3" name="Google Shape;193;p18"/>
          <p:cNvSpPr/>
          <p:nvPr/>
        </p:nvSpPr>
        <p:spPr>
          <a:xfrm>
            <a:off x="-2" y="0"/>
            <a:ext cx="6111243" cy="6858000"/>
          </a:xfrm>
          <a:prstGeom prst="rect">
            <a:avLst/>
          </a:prstGeom>
          <a:solidFill>
            <a:srgbClr val="323829">
              <a:alpha val="8980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8"/>
          <p:cNvSpPr txBox="1"/>
          <p:nvPr/>
        </p:nvSpPr>
        <p:spPr>
          <a:xfrm>
            <a:off x="540279" y="967417"/>
            <a:ext cx="5280460" cy="3943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פרשת בהעלותך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iw-IL" sz="4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פרק ט' פס' א' – יד'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i="0" sz="4000" u="none" cap="none" strike="noStrike">
              <a:solidFill>
                <a:srgbClr val="FE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iw-IL" sz="4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פסח במדבר ופסח שני</a:t>
            </a:r>
            <a:endParaRPr/>
          </a:p>
        </p:txBody>
      </p:sp>
      <p:pic>
        <p:nvPicPr>
          <p:cNvPr descr="צליית קרבן פסח בתנורי פסחים בחצרות ירושלים" id="195" name="Google Shape;195;p18"/>
          <p:cNvPicPr preferRelativeResize="0"/>
          <p:nvPr/>
        </p:nvPicPr>
        <p:blipFill rotWithShape="1">
          <a:blip r:embed="rId3">
            <a:alphaModFix/>
          </a:blip>
          <a:srcRect b="4570" l="0" r="0" t="18416"/>
          <a:stretch/>
        </p:blipFill>
        <p:spPr>
          <a:xfrm>
            <a:off x="6111242" y="-5534"/>
            <a:ext cx="6080758" cy="34317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קורבן פסח – ויקיפדיה" id="196" name="Google Shape;196;p18"/>
          <p:cNvPicPr preferRelativeResize="0"/>
          <p:nvPr/>
        </p:nvPicPr>
        <p:blipFill rotWithShape="1">
          <a:blip r:embed="rId4">
            <a:alphaModFix/>
          </a:blip>
          <a:srcRect b="24750" l="0" r="-2" t="0"/>
          <a:stretch/>
        </p:blipFill>
        <p:spPr>
          <a:xfrm>
            <a:off x="6111242" y="3426232"/>
            <a:ext cx="6080758" cy="34317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7" name="Google Shape;197;p18"/>
          <p:cNvCxnSpPr/>
          <p:nvPr/>
        </p:nvCxnSpPr>
        <p:spPr>
          <a:xfrm>
            <a:off x="6111241" y="3426233"/>
            <a:ext cx="6080759" cy="0"/>
          </a:xfrm>
          <a:prstGeom prst="straightConnector1">
            <a:avLst/>
          </a:prstGeom>
          <a:noFill/>
          <a:ln cap="flat" cmpd="sng" w="508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8" name="Google Shape;198;p18"/>
          <p:cNvSpPr/>
          <p:nvPr/>
        </p:nvSpPr>
        <p:spPr>
          <a:xfrm>
            <a:off x="0" y="5033007"/>
            <a:ext cx="6881206" cy="857047"/>
          </a:xfrm>
          <a:custGeom>
            <a:rect b="b" l="l" r="r" t="t"/>
            <a:pathLst>
              <a:path extrusionOk="0" h="857047" w="6881206">
                <a:moveTo>
                  <a:pt x="0" y="0"/>
                </a:moveTo>
                <a:cubicBezTo>
                  <a:pt x="0" y="0"/>
                  <a:pt x="0" y="0"/>
                  <a:pt x="653445" y="0"/>
                </a:cubicBezTo>
                <a:cubicBezTo>
                  <a:pt x="653445" y="0"/>
                  <a:pt x="653445" y="0"/>
                  <a:pt x="1156123" y="0"/>
                </a:cubicBezTo>
                <a:lnTo>
                  <a:pt x="1380221" y="0"/>
                </a:lnTo>
                <a:cubicBezTo>
                  <a:pt x="1380221" y="0"/>
                  <a:pt x="1380221" y="0"/>
                  <a:pt x="1444324" y="0"/>
                </a:cubicBezTo>
                <a:lnTo>
                  <a:pt x="1522072" y="0"/>
                </a:lnTo>
                <a:lnTo>
                  <a:pt x="1596570" y="0"/>
                </a:lnTo>
                <a:cubicBezTo>
                  <a:pt x="1668686" y="0"/>
                  <a:pt x="1764840" y="0"/>
                  <a:pt x="1893047" y="0"/>
                </a:cubicBezTo>
                <a:cubicBezTo>
                  <a:pt x="1893047" y="0"/>
                  <a:pt x="1893047" y="0"/>
                  <a:pt x="1978260" y="0"/>
                </a:cubicBezTo>
                <a:lnTo>
                  <a:pt x="2032793" y="0"/>
                </a:lnTo>
                <a:lnTo>
                  <a:pt x="2095032" y="0"/>
                </a:lnTo>
                <a:cubicBezTo>
                  <a:pt x="2196025" y="0"/>
                  <a:pt x="2347515" y="0"/>
                  <a:pt x="2574748" y="0"/>
                </a:cubicBezTo>
                <a:lnTo>
                  <a:pt x="2712413" y="0"/>
                </a:lnTo>
                <a:lnTo>
                  <a:pt x="2724164" y="0"/>
                </a:lnTo>
                <a:lnTo>
                  <a:pt x="2806423" y="0"/>
                </a:lnTo>
                <a:lnTo>
                  <a:pt x="2975563" y="0"/>
                </a:lnTo>
                <a:lnTo>
                  <a:pt x="3029696" y="0"/>
                </a:lnTo>
                <a:lnTo>
                  <a:pt x="3216247" y="0"/>
                </a:lnTo>
                <a:lnTo>
                  <a:pt x="3464491" y="0"/>
                </a:lnTo>
                <a:lnTo>
                  <a:pt x="3476820" y="0"/>
                </a:lnTo>
                <a:lnTo>
                  <a:pt x="3508932" y="0"/>
                </a:lnTo>
                <a:cubicBezTo>
                  <a:pt x="3508932" y="0"/>
                  <a:pt x="3508932" y="0"/>
                  <a:pt x="3518154" y="0"/>
                </a:cubicBezTo>
                <a:lnTo>
                  <a:pt x="3563124" y="0"/>
                </a:lnTo>
                <a:lnTo>
                  <a:pt x="3568615" y="0"/>
                </a:lnTo>
                <a:lnTo>
                  <a:pt x="3582711" y="0"/>
                </a:lnTo>
                <a:lnTo>
                  <a:pt x="3607047" y="0"/>
                </a:lnTo>
                <a:lnTo>
                  <a:pt x="3711363" y="0"/>
                </a:lnTo>
                <a:lnTo>
                  <a:pt x="3757936" y="0"/>
                </a:lnTo>
                <a:lnTo>
                  <a:pt x="3914505" y="0"/>
                </a:lnTo>
                <a:lnTo>
                  <a:pt x="4099165" y="0"/>
                </a:lnTo>
                <a:cubicBezTo>
                  <a:pt x="4099165" y="0"/>
                  <a:pt x="4099165" y="0"/>
                  <a:pt x="4176573" y="0"/>
                </a:cubicBezTo>
                <a:cubicBezTo>
                  <a:pt x="4176573" y="0"/>
                  <a:pt x="4176573" y="0"/>
                  <a:pt x="4211043" y="0"/>
                </a:cubicBezTo>
                <a:lnTo>
                  <a:pt x="4249415" y="0"/>
                </a:lnTo>
                <a:lnTo>
                  <a:pt x="4292911" y="0"/>
                </a:lnTo>
                <a:cubicBezTo>
                  <a:pt x="4370470" y="0"/>
                  <a:pt x="4499735" y="0"/>
                  <a:pt x="4715176" y="0"/>
                </a:cubicBezTo>
                <a:lnTo>
                  <a:pt x="4749035" y="0"/>
                </a:lnTo>
                <a:lnTo>
                  <a:pt x="5107279" y="0"/>
                </a:lnTo>
                <a:lnTo>
                  <a:pt x="5446306" y="0"/>
                </a:lnTo>
                <a:lnTo>
                  <a:pt x="5654500" y="0"/>
                </a:lnTo>
                <a:lnTo>
                  <a:pt x="5879355" y="0"/>
                </a:lnTo>
                <a:lnTo>
                  <a:pt x="6374171" y="0"/>
                </a:lnTo>
                <a:lnTo>
                  <a:pt x="6382691" y="0"/>
                </a:lnTo>
                <a:cubicBezTo>
                  <a:pt x="6392367" y="0"/>
                  <a:pt x="6402043" y="5258"/>
                  <a:pt x="6406881" y="10516"/>
                </a:cubicBezTo>
                <a:cubicBezTo>
                  <a:pt x="6406881" y="10516"/>
                  <a:pt x="6411719" y="10516"/>
                  <a:pt x="6411719" y="15774"/>
                </a:cubicBezTo>
                <a:cubicBezTo>
                  <a:pt x="6411719" y="15774"/>
                  <a:pt x="6411719" y="15774"/>
                  <a:pt x="6412418" y="16534"/>
                </a:cubicBezTo>
                <a:lnTo>
                  <a:pt x="6413765" y="17998"/>
                </a:lnTo>
                <a:lnTo>
                  <a:pt x="6418286" y="21854"/>
                </a:lnTo>
                <a:cubicBezTo>
                  <a:pt x="6439669" y="40092"/>
                  <a:pt x="6525203" y="113046"/>
                  <a:pt x="6867337" y="404863"/>
                </a:cubicBezTo>
                <a:cubicBezTo>
                  <a:pt x="6885830" y="415379"/>
                  <a:pt x="6885830" y="436411"/>
                  <a:pt x="6867337" y="452185"/>
                </a:cubicBezTo>
                <a:cubicBezTo>
                  <a:pt x="6867337" y="452185"/>
                  <a:pt x="6867337" y="452185"/>
                  <a:pt x="6491457" y="772784"/>
                </a:cubicBezTo>
                <a:lnTo>
                  <a:pt x="6413765" y="839050"/>
                </a:lnTo>
                <a:lnTo>
                  <a:pt x="6411719" y="841273"/>
                </a:lnTo>
                <a:cubicBezTo>
                  <a:pt x="6411719" y="841273"/>
                  <a:pt x="6406881" y="841273"/>
                  <a:pt x="6406881" y="846531"/>
                </a:cubicBezTo>
                <a:cubicBezTo>
                  <a:pt x="6402043" y="851789"/>
                  <a:pt x="6392367" y="857047"/>
                  <a:pt x="6382691" y="857047"/>
                </a:cubicBezTo>
                <a:lnTo>
                  <a:pt x="6374171" y="857047"/>
                </a:lnTo>
                <a:lnTo>
                  <a:pt x="6368680" y="857047"/>
                </a:lnTo>
                <a:lnTo>
                  <a:pt x="6348221" y="857047"/>
                </a:lnTo>
                <a:lnTo>
                  <a:pt x="6330248" y="857047"/>
                </a:lnTo>
                <a:lnTo>
                  <a:pt x="6266353" y="857047"/>
                </a:lnTo>
                <a:lnTo>
                  <a:pt x="6225932" y="857047"/>
                </a:lnTo>
                <a:lnTo>
                  <a:pt x="6106926" y="857047"/>
                </a:lnTo>
                <a:lnTo>
                  <a:pt x="6022790" y="857047"/>
                </a:lnTo>
                <a:lnTo>
                  <a:pt x="5844088" y="857047"/>
                </a:lnTo>
                <a:lnTo>
                  <a:pt x="5687880" y="857047"/>
                </a:lnTo>
                <a:lnTo>
                  <a:pt x="5451985" y="857047"/>
                </a:lnTo>
                <a:lnTo>
                  <a:pt x="5188261" y="857047"/>
                </a:lnTo>
                <a:lnTo>
                  <a:pt x="4904764" y="857047"/>
                </a:lnTo>
                <a:lnTo>
                  <a:pt x="4490989" y="857047"/>
                </a:lnTo>
                <a:lnTo>
                  <a:pt x="4176573" y="857047"/>
                </a:lnTo>
                <a:cubicBezTo>
                  <a:pt x="4176573" y="857047"/>
                  <a:pt x="4176573" y="857047"/>
                  <a:pt x="4099165" y="857047"/>
                </a:cubicBezTo>
                <a:cubicBezTo>
                  <a:pt x="4099165" y="857047"/>
                  <a:pt x="4099165" y="857047"/>
                  <a:pt x="4089943" y="857047"/>
                </a:cubicBezTo>
                <a:lnTo>
                  <a:pt x="4057940" y="857047"/>
                </a:lnTo>
                <a:lnTo>
                  <a:pt x="4025386" y="857047"/>
                </a:lnTo>
                <a:cubicBezTo>
                  <a:pt x="3988496" y="857047"/>
                  <a:pt x="3933162" y="857047"/>
                  <a:pt x="3850160" y="857047"/>
                </a:cubicBezTo>
                <a:lnTo>
                  <a:pt x="3563124" y="857047"/>
                </a:lnTo>
                <a:lnTo>
                  <a:pt x="3550795" y="857047"/>
                </a:lnTo>
                <a:lnTo>
                  <a:pt x="3508932" y="857047"/>
                </a:lnTo>
                <a:cubicBezTo>
                  <a:pt x="3508932" y="857047"/>
                  <a:pt x="3508932" y="857047"/>
                  <a:pt x="3483683" y="857047"/>
                </a:cubicBezTo>
                <a:lnTo>
                  <a:pt x="3464491" y="857047"/>
                </a:lnTo>
                <a:lnTo>
                  <a:pt x="3452740" y="857047"/>
                </a:lnTo>
                <a:lnTo>
                  <a:pt x="3423719" y="857047"/>
                </a:lnTo>
                <a:lnTo>
                  <a:pt x="3370481" y="857047"/>
                </a:lnTo>
                <a:lnTo>
                  <a:pt x="3306946" y="857047"/>
                </a:lnTo>
                <a:lnTo>
                  <a:pt x="3147208" y="857047"/>
                </a:lnTo>
                <a:lnTo>
                  <a:pt x="3114429" y="857047"/>
                </a:lnTo>
                <a:lnTo>
                  <a:pt x="2960658" y="857047"/>
                </a:lnTo>
                <a:lnTo>
                  <a:pt x="2827230" y="857047"/>
                </a:lnTo>
                <a:lnTo>
                  <a:pt x="2712413" y="857047"/>
                </a:lnTo>
                <a:lnTo>
                  <a:pt x="2680242" y="857047"/>
                </a:lnTo>
                <a:lnTo>
                  <a:pt x="2603835" y="857047"/>
                </a:lnTo>
                <a:lnTo>
                  <a:pt x="2455042" y="857047"/>
                </a:lnTo>
                <a:lnTo>
                  <a:pt x="2426415" y="857047"/>
                </a:lnTo>
                <a:lnTo>
                  <a:pt x="2209736" y="857047"/>
                </a:lnTo>
                <a:lnTo>
                  <a:pt x="1893047" y="857047"/>
                </a:lnTo>
                <a:cubicBezTo>
                  <a:pt x="1893047" y="857047"/>
                  <a:pt x="1893047" y="857047"/>
                  <a:pt x="1885034" y="857047"/>
                </a:cubicBezTo>
                <a:lnTo>
                  <a:pt x="1843786" y="857047"/>
                </a:lnTo>
                <a:lnTo>
                  <a:pt x="1828944" y="857047"/>
                </a:lnTo>
                <a:cubicBezTo>
                  <a:pt x="1764840" y="857047"/>
                  <a:pt x="1636634" y="857047"/>
                  <a:pt x="1380221" y="857047"/>
                </a:cubicBezTo>
                <a:lnTo>
                  <a:pt x="1333065" y="857047"/>
                </a:lnTo>
                <a:cubicBezTo>
                  <a:pt x="1136016" y="857047"/>
                  <a:pt x="910816" y="857047"/>
                  <a:pt x="653445" y="857047"/>
                </a:cubicBezTo>
                <a:cubicBezTo>
                  <a:pt x="653445" y="857047"/>
                  <a:pt x="653445" y="857047"/>
                  <a:pt x="0" y="857047"/>
                </a:cubicBezTo>
                <a:cubicBezTo>
                  <a:pt x="0" y="857047"/>
                  <a:pt x="0" y="857047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3" name="Google Shape;203;p19"/>
          <p:cNvGraphicFramePr/>
          <p:nvPr/>
        </p:nvGraphicFramePr>
        <p:xfrm>
          <a:off x="1433689" y="1058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{6B483FF9-7AC8-4B3D-8548-058CF0780856}</a:tableStyleId>
              </a:tblPr>
              <a:tblGrid>
                <a:gridCol w="3025425"/>
                <a:gridCol w="3025425"/>
                <a:gridCol w="30254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הפסח הראשון במדבר סיני:</a:t>
                      </a:r>
                      <a:endParaRPr/>
                    </a:p>
                  </a:txBody>
                  <a:tcPr marT="45725" marB="45725" marR="91450" marL="91450"/>
                </a:tc>
                <a:tc gridSpan="2"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40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דין הטמאים לנפש ודיני פסח שני</a:t>
                      </a:r>
                      <a:endParaRPr/>
                    </a:p>
                  </a:txBody>
                  <a:tcPr marT="45725" marB="45725" marR="91450" marL="91450"/>
                </a:tc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פ"ס א'-ה'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פ"ס ו'-ח'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פ"ס ט'-יד'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ציווי ה' לעשות את הפסח במועדו במדבר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שאלת האנשים שהיו טמאים לנפש: למה נגרע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ה' מצווה את דיני הפסח השני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pic>
        <p:nvPicPr>
          <p:cNvPr descr="יהדות נט - &quot;פסח שני&quot; – חבר, קבל צ'אנס נוסף!" id="204" name="Google Shape;20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09711" y="4833546"/>
            <a:ext cx="2895600" cy="1581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מתכוננים לליל הסדר פעם ראשונה. המדריך המלא - כיפה" id="205" name="Google Shape;205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99655" y="4833546"/>
            <a:ext cx="2838450" cy="16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/>
          <p:nvPr/>
        </p:nvSpPr>
        <p:spPr>
          <a:xfrm>
            <a:off x="4425244" y="440267"/>
            <a:ext cx="611857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פרק ט' פ"ס א'-ה': פסח ראשון במדבר</a:t>
            </a:r>
            <a:endParaRPr/>
          </a:p>
        </p:txBody>
      </p:sp>
      <p:graphicFrame>
        <p:nvGraphicFramePr>
          <p:cNvPr id="211" name="Google Shape;211;p20"/>
          <p:cNvGraphicFramePr/>
          <p:nvPr/>
        </p:nvGraphicFramePr>
        <p:xfrm>
          <a:off x="5294489" y="14464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{08589B2B-5935-440B-BF02-26ABDC3B089E}</a:tableStyleId>
              </a:tblPr>
              <a:tblGrid>
                <a:gridCol w="6328050"/>
              </a:tblGrid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א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וַיְדַבֵּ֣ר יְהֹוָ֣ה אֶל־משֶׁ֣ה בְמִדְבַּר־סִ֠ינַ֠י בַּשָּׁנָ֨ה הַשֵּׁנִ֜ית לְצֵאתָ֨ם מֵאֶ֧רֶץ מִצְרַ֛יִם </a:t>
                      </a:r>
                      <a:r>
                        <a:rPr lang="iw-IL" sz="2800" u="none" cap="none" strike="noStrike">
                          <a:highlight>
                            <a:srgbClr val="FFFF00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בַּחֹ֥דֶשׁ הָֽרִאשׁ֖וֹן 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לֵאמֹֽר:</a:t>
                      </a:r>
                      <a:endParaRPr/>
                    </a:p>
                  </a:txBody>
                  <a:tcPr marT="47625" marB="47625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ב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וְיַֽעֲשׂ֧וּ בְנֵֽי־יִשְׂרָאֵ֛ל אֶת־הַפָּ֖סַח בְּמֽוֹעֲדֽוֹ:</a:t>
                      </a:r>
                      <a:endParaRPr/>
                    </a:p>
                  </a:txBody>
                  <a:tcPr marT="47625" marB="47625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800" u="none" cap="none" strike="noStrike">
                          <a:highlight>
                            <a:srgbClr val="FFFF00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ג</a:t>
                      </a:r>
                      <a:r>
                        <a:rPr lang="iw-IL" sz="2800" u="none" cap="none" strike="noStrike">
                          <a:highlight>
                            <a:srgbClr val="FFFF00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בְּאַרְבָּעָ֣ה עָשָֽׂר־י֠וֹם בַּחֹ֨דֶשׁ הַזֶּ֜ה בֵּ֧ין הָֽעַרְבַּ֛יִם 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תַּֽעֲשׂ֥וּ אֹת֖וֹ בְּמֹֽעֲד֑וֹ כְּכָל־חֻקֹּתָ֥יו וּכְכָל־מִשְׁפָּטָ֖יו תַּֽעֲשׂ֥וּ אֹתֽוֹ:</a:t>
                      </a:r>
                      <a:endParaRPr/>
                    </a:p>
                  </a:txBody>
                  <a:tcPr marT="47625" marB="47625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ד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וַיְדַבֵּ֥ר משֶׁ֛ה אֶל־בְּנֵ֥י יִשְׂרָאֵ֖ל לַֽעֲשׂ֥ת הַפָּֽסַח:</a:t>
                      </a:r>
                      <a:endParaRPr/>
                    </a:p>
                  </a:txBody>
                  <a:tcPr marT="47625" marB="47625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0875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וַיַּֽעֲשׂ֣וּ אֶת־הַפֶּ֡סַח בָּֽרִאשׁ֡וֹן בְּאַרְבָּעָה֩ עָשָׂ֨ר י֥וֹם לַחֹ֛דֶשׁ בֵּ֥ין הָֽעַרְבַּ֖יִם בְּמִדְבַּ֣ר סִינָ֑י כְּ֠כֹ֠ל אֲשֶׁ֨ר צִוָּ֤ה יְהֹוָה֙ אֶת־משֶׁ֔ה כֵּ֥ן עָשׂ֖וּ בְּנֵ֥י יִשְׂרָאֵֽל:</a:t>
                      </a:r>
                      <a:endParaRPr/>
                    </a:p>
                  </a:txBody>
                  <a:tcPr marT="47625" marB="47625" marR="0" marL="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12" name="Google Shape;212;p20"/>
          <p:cNvSpPr txBox="1"/>
          <p:nvPr/>
        </p:nvSpPr>
        <p:spPr>
          <a:xfrm>
            <a:off x="1354667" y="1603022"/>
            <a:ext cx="3646311" cy="707886"/>
          </a:xfrm>
          <a:prstGeom prst="rect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lgDashDot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"במועדו"= 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בזמנו גם אם נופל פסח בשבת, קורבן פסח דוחה שבת.</a:t>
            </a:r>
            <a:endParaRPr/>
          </a:p>
        </p:txBody>
      </p:sp>
      <p:cxnSp>
        <p:nvCxnSpPr>
          <p:cNvPr id="213" name="Google Shape;213;p20"/>
          <p:cNvCxnSpPr/>
          <p:nvPr/>
        </p:nvCxnSpPr>
        <p:spPr>
          <a:xfrm rot="10800000">
            <a:off x="5080000" y="2077156"/>
            <a:ext cx="2077156" cy="541866"/>
          </a:xfrm>
          <a:prstGeom prst="straightConnector1">
            <a:avLst/>
          </a:prstGeom>
          <a:noFill/>
          <a:ln cap="rnd" cmpd="sng" w="222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38100" rotWithShape="0" dir="5400000" dist="25400">
              <a:srgbClr val="000000">
                <a:alpha val="24705"/>
              </a:srgbClr>
            </a:outerShdw>
          </a:effectLst>
        </p:spPr>
      </p:cxnSp>
      <p:sp>
        <p:nvSpPr>
          <p:cNvPr id="214" name="Google Shape;214;p20"/>
          <p:cNvSpPr txBox="1"/>
          <p:nvPr/>
        </p:nvSpPr>
        <p:spPr>
          <a:xfrm>
            <a:off x="970845" y="2856089"/>
            <a:ext cx="4109156" cy="830997"/>
          </a:xfrm>
          <a:prstGeom prst="rect">
            <a:avLst/>
          </a:prstGeom>
          <a:solidFill>
            <a:srgbClr val="FFC0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באיזה תאריך עושים את חג הפסח?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יד' בניסן בצהריים. </a:t>
            </a:r>
            <a:endParaRPr/>
          </a:p>
        </p:txBody>
      </p:sp>
      <p:cxnSp>
        <p:nvCxnSpPr>
          <p:cNvPr id="215" name="Google Shape;215;p20"/>
          <p:cNvCxnSpPr/>
          <p:nvPr/>
        </p:nvCxnSpPr>
        <p:spPr>
          <a:xfrm rot="10800000">
            <a:off x="5159022" y="3429000"/>
            <a:ext cx="1320800" cy="0"/>
          </a:xfrm>
          <a:prstGeom prst="straightConnector1">
            <a:avLst/>
          </a:prstGeom>
          <a:noFill/>
          <a:ln cap="rnd" cmpd="sng" w="15875">
            <a:solidFill>
              <a:schemeClr val="accent3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/>
          <p:nvPr/>
        </p:nvSpPr>
        <p:spPr>
          <a:xfrm>
            <a:off x="4019550" y="457200"/>
            <a:ext cx="6705600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וַיְדַבֵּ֣ר יְהֹוָ֣ה אֶל־משֶׁ֣ה בְמִדְבַּר־סִ֠ינַ֠י בַּשָּׁנָ֨ה הַשֵּׁנִ֜ית לְצֵאתָ֨ם מֵאֶ֧רֶץ מִצְרַ֛יִם </a:t>
            </a:r>
            <a:r>
              <a:rPr lang="iw-IL" sz="2400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בַּחֹ֥דֶשׁ הָֽרִאשׁ֖וֹן </a:t>
            </a: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לֵאמֹֽר: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21"/>
          <p:cNvSpPr txBox="1"/>
          <p:nvPr/>
        </p:nvSpPr>
        <p:spPr>
          <a:xfrm>
            <a:off x="7772400" y="1565196"/>
            <a:ext cx="33813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באיזה תאריך נאמר הציווי?</a:t>
            </a:r>
            <a:endParaRPr/>
          </a:p>
        </p:txBody>
      </p:sp>
      <p:sp>
        <p:nvSpPr>
          <p:cNvPr id="222" name="Google Shape;222;p21"/>
          <p:cNvSpPr txBox="1"/>
          <p:nvPr/>
        </p:nvSpPr>
        <p:spPr>
          <a:xfrm>
            <a:off x="5172075" y="2028825"/>
            <a:ext cx="59817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בשנה השנית לצאתם מארץ מצרים בחדש הראשון</a:t>
            </a:r>
            <a:endParaRPr/>
          </a:p>
        </p:txBody>
      </p:sp>
      <p:sp>
        <p:nvSpPr>
          <p:cNvPr id="223" name="Google Shape;223;p21"/>
          <p:cNvSpPr txBox="1"/>
          <p:nvPr/>
        </p:nvSpPr>
        <p:spPr>
          <a:xfrm>
            <a:off x="3629025" y="2028825"/>
            <a:ext cx="15430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חודש ניסן</a:t>
            </a:r>
            <a:endParaRPr/>
          </a:p>
        </p:txBody>
      </p:sp>
      <p:sp>
        <p:nvSpPr>
          <p:cNvPr id="224" name="Google Shape;224;p21"/>
          <p:cNvSpPr txBox="1"/>
          <p:nvPr/>
        </p:nvSpPr>
        <p:spPr>
          <a:xfrm>
            <a:off x="5610225" y="2609850"/>
            <a:ext cx="5543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הבה נזכר באיזה תאריך פותח חומש במדבר?</a:t>
            </a:r>
            <a:endParaRPr/>
          </a:p>
        </p:txBody>
      </p:sp>
      <p:sp>
        <p:nvSpPr>
          <p:cNvPr id="225" name="Google Shape;225;p21"/>
          <p:cNvSpPr txBox="1"/>
          <p:nvPr/>
        </p:nvSpPr>
        <p:spPr>
          <a:xfrm>
            <a:off x="4610100" y="3042524"/>
            <a:ext cx="654367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באחד לחדש השני בשנה השנית לצאתם מארץ מצרים</a:t>
            </a:r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3429000" y="3042523"/>
            <a:ext cx="154305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 ר"ח אייר</a:t>
            </a: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4886325" y="3714750"/>
            <a:ext cx="62674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איזה מאורע היה קודם, הציווי על מפקד בנ"י והמפקד או הציווי על הקרבת קורבן הפסח במדבר והקרבתו?</a:t>
            </a:r>
            <a:endParaRPr/>
          </a:p>
        </p:txBody>
      </p:sp>
      <p:sp>
        <p:nvSpPr>
          <p:cNvPr id="228" name="Google Shape;228;p21"/>
          <p:cNvSpPr/>
          <p:nvPr/>
        </p:nvSpPr>
        <p:spPr>
          <a:xfrm>
            <a:off x="5238750" y="4130248"/>
            <a:ext cx="5486400" cy="415499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" name="Google Shape;229;p21"/>
          <p:cNvSpPr txBox="1"/>
          <p:nvPr/>
        </p:nvSpPr>
        <p:spPr>
          <a:xfrm>
            <a:off x="7067550" y="4911001"/>
            <a:ext cx="39528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אם כן מהי השאלה שנשאלת?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2924175" y="5426512"/>
            <a:ext cx="809625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מדוע לא פתח חומש במדבר עם הציווי על קורבן הפסח והקרבתו שהרי הוא היה קודם בזמן?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/>
          <p:nvPr/>
        </p:nvSpPr>
        <p:spPr>
          <a:xfrm>
            <a:off x="3771899" y="288637"/>
            <a:ext cx="69818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רש"י לפס' א ד"ה בחדש הראשון.</a:t>
            </a:r>
            <a:endParaRPr/>
          </a:p>
        </p:txBody>
      </p:sp>
      <p:sp>
        <p:nvSpPr>
          <p:cNvPr id="236" name="Google Shape;236;p22"/>
          <p:cNvSpPr txBox="1"/>
          <p:nvPr/>
        </p:nvSpPr>
        <p:spPr>
          <a:xfrm>
            <a:off x="3095627" y="876003"/>
            <a:ext cx="7705725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פרשה שבראש הספר לא נאמרה עד אייר,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למדת שאין סדר מוקדם ומאוחר בתורה.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ולמה לא פתח בזו,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מפני שהיא גנותן של ישראל,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שכל ארבעים שנה שהיו ישראל במדבר לא הקריבו אלא פסח זה בלבד:</a:t>
            </a:r>
            <a:endParaRPr/>
          </a:p>
        </p:txBody>
      </p:sp>
      <p:sp>
        <p:nvSpPr>
          <p:cNvPr id="237" name="Google Shape;237;p22"/>
          <p:cNvSpPr txBox="1"/>
          <p:nvPr/>
        </p:nvSpPr>
        <p:spPr>
          <a:xfrm>
            <a:off x="7048500" y="3179416"/>
            <a:ext cx="38862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מהו הכלל שמלמד אותנו רש"י?</a:t>
            </a:r>
            <a:endParaRPr/>
          </a:p>
        </p:txBody>
      </p:sp>
      <p:sp>
        <p:nvSpPr>
          <p:cNvPr id="238" name="Google Shape;238;p22"/>
          <p:cNvSpPr/>
          <p:nvPr/>
        </p:nvSpPr>
        <p:spPr>
          <a:xfrm>
            <a:off x="6305549" y="1249680"/>
            <a:ext cx="4448175" cy="36195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9" name="Google Shape;239;p22"/>
          <p:cNvSpPr txBox="1"/>
          <p:nvPr/>
        </p:nvSpPr>
        <p:spPr>
          <a:xfrm>
            <a:off x="8134350" y="3654950"/>
            <a:ext cx="27527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פרשה שבראש הספר</a:t>
            </a:r>
            <a:endParaRPr/>
          </a:p>
        </p:txBody>
      </p:sp>
      <p:sp>
        <p:nvSpPr>
          <p:cNvPr id="240" name="Google Shape;240;p22"/>
          <p:cNvSpPr/>
          <p:nvPr/>
        </p:nvSpPr>
        <p:spPr>
          <a:xfrm>
            <a:off x="7486651" y="3847859"/>
            <a:ext cx="590550" cy="1619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p22"/>
          <p:cNvSpPr txBox="1"/>
          <p:nvPr/>
        </p:nvSpPr>
        <p:spPr>
          <a:xfrm>
            <a:off x="5600702" y="3674091"/>
            <a:ext cx="1790700" cy="461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מפקד בנ"י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2"/>
          <p:cNvSpPr txBox="1"/>
          <p:nvPr/>
        </p:nvSpPr>
        <p:spPr>
          <a:xfrm>
            <a:off x="8077201" y="4130484"/>
            <a:ext cx="27527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ולמה לא פתח </a:t>
            </a:r>
            <a:r>
              <a:rPr b="1" lang="iw-IL" sz="2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בזו</a:t>
            </a: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</p:txBody>
      </p:sp>
      <p:sp>
        <p:nvSpPr>
          <p:cNvPr id="243" name="Google Shape;243;p22"/>
          <p:cNvSpPr txBox="1"/>
          <p:nvPr/>
        </p:nvSpPr>
        <p:spPr>
          <a:xfrm>
            <a:off x="5815011" y="4108874"/>
            <a:ext cx="188118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פסח במדבר</a:t>
            </a:r>
            <a:endParaRPr/>
          </a:p>
        </p:txBody>
      </p:sp>
      <p:sp>
        <p:nvSpPr>
          <p:cNvPr id="244" name="Google Shape;244;p22"/>
          <p:cNvSpPr/>
          <p:nvPr/>
        </p:nvSpPr>
        <p:spPr>
          <a:xfrm>
            <a:off x="7543800" y="4275415"/>
            <a:ext cx="590550" cy="16192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7410451" y="1982450"/>
            <a:ext cx="3438524" cy="36195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6" name="Google Shape;246;p22"/>
          <p:cNvSpPr txBox="1"/>
          <p:nvPr/>
        </p:nvSpPr>
        <p:spPr>
          <a:xfrm>
            <a:off x="7820027" y="4712849"/>
            <a:ext cx="29813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ומהי גנותן של ישראל?</a:t>
            </a:r>
            <a:endParaRPr/>
          </a:p>
        </p:txBody>
      </p:sp>
      <p:sp>
        <p:nvSpPr>
          <p:cNvPr id="247" name="Google Shape;247;p22"/>
          <p:cNvSpPr/>
          <p:nvPr/>
        </p:nvSpPr>
        <p:spPr>
          <a:xfrm>
            <a:off x="3114678" y="2417386"/>
            <a:ext cx="7705724" cy="488334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8" name="Google Shape;248;p22"/>
          <p:cNvSpPr txBox="1"/>
          <p:nvPr/>
        </p:nvSpPr>
        <p:spPr>
          <a:xfrm>
            <a:off x="3771899" y="5184336"/>
            <a:ext cx="7065168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שפתי חכמים – והטעם שלא עשו מחמת שהיו אצלם קטנים שלא נימולו כי לא מלו אותם בדרך,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והם גרמו זאת לעצמם בחטאם שהיו יכולין להכנס להארץ בשלושה ימים.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"/>
          <p:cNvSpPr txBox="1"/>
          <p:nvPr/>
        </p:nvSpPr>
        <p:spPr>
          <a:xfrm>
            <a:off x="1981200" y="666750"/>
            <a:ext cx="9648825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אמר להם אין קדשים קרבים בטומאה,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23"/>
          <p:cNvSpPr txBox="1"/>
          <p:nvPr/>
        </p:nvSpPr>
        <p:spPr>
          <a:xfrm>
            <a:off x="2105025" y="1688277"/>
            <a:ext cx="9525000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אמרו לו יזרק הדם עלינו בכהנים טהורים, ויאכל הבשר לטהורים,</a:t>
            </a:r>
            <a:endParaRPr/>
          </a:p>
        </p:txBody>
      </p:sp>
      <p:sp>
        <p:nvSpPr>
          <p:cNvPr id="255" name="Google Shape;255;p23"/>
          <p:cNvSpPr txBox="1"/>
          <p:nvPr/>
        </p:nvSpPr>
        <p:spPr>
          <a:xfrm>
            <a:off x="1904999" y="2330276"/>
            <a:ext cx="9801225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אמר להם עמדו ואשמעה, כתלמיד המובטח לשמוע מפי רבו.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אשרי ילוד אשה שכך מובטח, שכל זמן שהיה רוצה היה מדבר עם השכינה.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6" name="Google Shape;256;p23"/>
          <p:cNvSpPr txBox="1"/>
          <p:nvPr/>
        </p:nvSpPr>
        <p:spPr>
          <a:xfrm>
            <a:off x="2838449" y="3429000"/>
            <a:ext cx="8867775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וראויה היתה פרשה זו להאמר על ידי משה כשאר כל התורה כולה,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7" name="Google Shape;257;p23"/>
          <p:cNvSpPr txBox="1"/>
          <p:nvPr/>
        </p:nvSpPr>
        <p:spPr>
          <a:xfrm>
            <a:off x="3114674" y="4096837"/>
            <a:ext cx="8591550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אלא שזכו אלו שתאמר על ידיהן,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שמגלגלין זכות על ידי זכאי:</a:t>
            </a:r>
            <a:endParaRPr sz="2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8" name="Google Shape;258;p23"/>
          <p:cNvSpPr txBox="1"/>
          <p:nvPr/>
        </p:nvSpPr>
        <p:spPr>
          <a:xfrm>
            <a:off x="6534150" y="220221"/>
            <a:ext cx="5095875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רש"י לפס' ז' ד"ה למה נגרע.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" name="Google Shape;263;p24"/>
          <p:cNvGraphicFramePr/>
          <p:nvPr/>
        </p:nvGraphicFramePr>
        <p:xfrm>
          <a:off x="6095999" y="1486958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D4A39F"/>
                </a:solidFill>
                <a:tableStyleId>{0E008A08-4A11-4FE5-A982-F6F1882010D1}</a:tableStyleId>
              </a:tblPr>
              <a:tblGrid>
                <a:gridCol w="5589225"/>
              </a:tblGrid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ו וַיְהִ֣י אֲנָשִׁ֗ים אֲשֶׁ֨ר הָי֤וּ טְמֵאִים֙ לְנֶ֣פֶשׁ אָדָ֔ם וְלֹא־יָֽכְל֥וּ לַֽעֲשֽׂת־הַפֶּ֖סַח בַּיּ֣וֹם הַה֑וּא </a:t>
                      </a:r>
                      <a:r>
                        <a:rPr lang="iw-IL" sz="2800" u="none" cap="none" strike="noStrike">
                          <a:highlight>
                            <a:srgbClr val="00FF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וַיִּקְרְב֞וּ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 לִפְנֵ֥י משֶׁ֛ה וְלִפְנֵ֥י אַֽהֲרֹ֖ן בַּיּ֥וֹם הַהֽוּא:</a:t>
                      </a:r>
                      <a:endParaRPr/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 u="none" cap="none" strike="noStrike">
                        <a:latin typeface="David"/>
                        <a:ea typeface="David"/>
                        <a:cs typeface="David"/>
                        <a:sym typeface="David"/>
                      </a:endParaRPr>
                    </a:p>
                  </a:txBody>
                  <a:tcPr marT="47625" marB="47625" marR="0" marL="0"/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ז וַיֹּֽאמְר֠וּ הָֽאֲנָשִׁ֤ים הָהֵ֨מָּה֙ אֵלָ֔יו אֲנַ֥חְנוּ טְמֵאִ֖ים לְנֶ֣פֶשׁ אָדָ֑ם </a:t>
                      </a:r>
                      <a:r>
                        <a:rPr lang="iw-IL" sz="2800" u="none" cap="none" strike="noStrike">
                          <a:highlight>
                            <a:srgbClr val="00FF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לָ֣מָּה נִגָּרַ֗ע </a:t>
                      </a: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לְבִלְתִּ֨י הַקְרִ֜יב אֶת־קָרְבַּ֤ן יְהֹוָה֙ בְּמֹ֣עֲד֔וֹ בְּת֖וֹךְ בְּנֵ֥י יִשְׂרָאֵֽל:</a:t>
                      </a:r>
                      <a:endParaRPr/>
                    </a:p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800" u="none" cap="none" strike="noStrike">
                        <a:latin typeface="David"/>
                        <a:ea typeface="David"/>
                        <a:cs typeface="David"/>
                        <a:sym typeface="David"/>
                      </a:endParaRPr>
                    </a:p>
                  </a:txBody>
                  <a:tcPr marT="47625" marB="47625" marR="0" marL="0"/>
                </a:tc>
              </a:tr>
              <a:tr h="3556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ח וַיֹּ֥אמֶר אֲלֵהֶ֖ם משֶׁ֑ה עִמְד֣וּ וְאֶשְׁמְעָ֔ה מַה־יְּצַוֶּ֥ה יְהֹוָ֖ה לָכֶֽם:</a:t>
                      </a:r>
                      <a:endParaRPr/>
                    </a:p>
                  </a:txBody>
                  <a:tcPr marT="47625" marB="47625" marR="0" marL="0"/>
                </a:tc>
              </a:tr>
            </a:tbl>
          </a:graphicData>
        </a:graphic>
      </p:graphicFrame>
      <p:sp>
        <p:nvSpPr>
          <p:cNvPr id="264" name="Google Shape;264;p24"/>
          <p:cNvSpPr txBox="1"/>
          <p:nvPr/>
        </p:nvSpPr>
        <p:spPr>
          <a:xfrm>
            <a:off x="4989689" y="487186"/>
            <a:ext cx="6897511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פסוקים ו'-ח': הטמאים לנפש מה יעשו?</a:t>
            </a:r>
            <a:endParaRPr/>
          </a:p>
        </p:txBody>
      </p:sp>
      <p:sp>
        <p:nvSpPr>
          <p:cNvPr id="265" name="Google Shape;265;p24"/>
          <p:cNvSpPr/>
          <p:nvPr/>
        </p:nvSpPr>
        <p:spPr>
          <a:xfrm>
            <a:off x="4989689" y="1896533"/>
            <a:ext cx="925689" cy="767644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24"/>
          <p:cNvSpPr txBox="1"/>
          <p:nvPr/>
        </p:nvSpPr>
        <p:spPr>
          <a:xfrm>
            <a:off x="1433688" y="1725583"/>
            <a:ext cx="3510845" cy="1323439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והיו אנשים שנטמאו לאדם מת ולא יכלו להקריב את קורבן הפסח ב- יד' בניסן (שאסור לטמא להקריב) ובאו ועמדו לפני משה ואהרן ביום ההוא..</a:t>
            </a:r>
            <a:endParaRPr/>
          </a:p>
        </p:txBody>
      </p:sp>
      <p:sp>
        <p:nvSpPr>
          <p:cNvPr id="267" name="Google Shape;267;p24"/>
          <p:cNvSpPr/>
          <p:nvPr/>
        </p:nvSpPr>
        <p:spPr>
          <a:xfrm>
            <a:off x="4944533" y="3770801"/>
            <a:ext cx="1016000" cy="584775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8" name="Google Shape;268;p24"/>
          <p:cNvSpPr txBox="1"/>
          <p:nvPr/>
        </p:nvSpPr>
        <p:spPr>
          <a:xfrm>
            <a:off x="1433688" y="3513090"/>
            <a:ext cx="3262489" cy="1323439"/>
          </a:xfrm>
          <a:prstGeom prst="rect">
            <a:avLst/>
          </a:prstGeom>
          <a:gradFill>
            <a:gsLst>
              <a:gs pos="0">
                <a:srgbClr val="FFB484"/>
              </a:gs>
              <a:gs pos="50000">
                <a:srgbClr val="FFCFB3"/>
              </a:gs>
              <a:gs pos="100000">
                <a:srgbClr val="FFE6DA"/>
              </a:gs>
            </a:gsLst>
            <a:path path="circle">
              <a:fillToRect b="50%" l="50%" r="50%" t="50%"/>
            </a:path>
            <a:tileRect/>
          </a:gra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ואמרו האנשים הטמאים למשה: אנחנו טמאים לאדם מת למה נמנע מלהקריב את קורבן ה' בזמנו עם עם ישראל?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3" name="Google Shape;273;p25"/>
          <p:cNvGraphicFramePr/>
          <p:nvPr/>
        </p:nvGraphicFramePr>
        <p:xfrm>
          <a:off x="4159955" y="1466850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D1BCA6"/>
                </a:solidFill>
                <a:tableStyleId>{716C74C3-6D8B-4CB7-A698-8E05873D24BE}</a:tableStyleId>
              </a:tblPr>
              <a:tblGrid>
                <a:gridCol w="7441500"/>
              </a:tblGrid>
              <a:tr h="2794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ט וַיְדַבֵּ֥ר יְהֹוָ֖ה אֶל־משֶׁ֥ה לֵּאמֹֽר:</a:t>
                      </a:r>
                      <a:endParaRPr/>
                    </a:p>
                  </a:txBody>
                  <a:tcPr marT="47625" marB="47625" marR="0" marL="0"/>
                </a:tc>
              </a:tr>
              <a:tr h="2794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י דַּבֵּ֛ר אֶל־בְּנֵ֥י יִשְׂרָאֵ֖ל לֵאמֹ֑ר אִ֣ישׁ אִ֣ישׁ כִּי־יִֽהְיֶ֥ה </a:t>
                      </a:r>
                      <a:r>
                        <a:rPr lang="iw-IL" sz="2200" u="none" cap="none" strike="noStrike">
                          <a:highlight>
                            <a:srgbClr val="00FF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טָמֵ֣א | לָנֶ֡פֶשׁ </a:t>
                      </a: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אוֹ֩ </a:t>
                      </a:r>
                      <a:r>
                        <a:rPr lang="iw-IL" sz="2200" u="none" cap="none" strike="noStrike">
                          <a:highlight>
                            <a:srgbClr val="00FF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בְדֶ֨רֶךְ רְחֹקָ֜ה֗ לָכֶ֗ם</a:t>
                      </a: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 א֚וֹ לְדֹרֹ֣תֵיכֶ֔ם וְעָ֥שָׂה פֶ֖סַח לַֽיהֹוָֽה:</a:t>
                      </a:r>
                      <a:endParaRPr/>
                    </a:p>
                  </a:txBody>
                  <a:tcPr marT="47625" marB="47625" marR="0" marL="0"/>
                </a:tc>
              </a:tr>
              <a:tr h="2794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יאמבּ</a:t>
                      </a:r>
                      <a:r>
                        <a:rPr lang="iw-IL" sz="2200" u="none" cap="none" strike="noStrike">
                          <a:highlight>
                            <a:srgbClr val="FF00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ַחֹ֨דֶשׁ הַשֵּׁנִ֜י בְּאַרְבָּעָ֨ה עָשָׂ֥ר י֛וֹם בֵּ֥ין הָֽעַרְבַּ֖יִם </a:t>
                      </a: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יַֽעֲשׂ֣וּ אֹת֑וֹ עַל־מַצּ֥וֹת וּמְרֹרִ֖ים יֹֽאכְלֻֽהוּ:</a:t>
                      </a:r>
                      <a:endParaRPr/>
                    </a:p>
                  </a:txBody>
                  <a:tcPr marT="47625" marB="47625" marR="0" marL="0"/>
                </a:tc>
              </a:tr>
              <a:tr h="2794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יב לֹֽא־יַשְׁאִ֤ירוּ מִמֶּ֨נּוּ֙ עַד־בֹּ֔קֶר וְעֶ֖צֶם לֹ֣א יִשְׁבְּרוּ־ב֑וֹ כְּכָל־חֻקַּ֥ת הַפֶּ֖סַח יַֽעֲשׂ֥וּ אֹתֽוֹ:</a:t>
                      </a:r>
                      <a:endParaRPr/>
                    </a:p>
                  </a:txBody>
                  <a:tcPr marT="47625" marB="47625" marR="0" marL="0"/>
                </a:tc>
              </a:tr>
              <a:tr h="2794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יג וְהָאִישׁ֩ אֲשֶׁר־ה֨וּא טָה֜וֹר וּבְדֶ֣רֶךְ לֹֽא־הָיָ֗ה </a:t>
                      </a:r>
                      <a:r>
                        <a:rPr lang="iw-IL" sz="2200" u="none" cap="none" strike="noStrike">
                          <a:highlight>
                            <a:srgbClr val="00FF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וְחָדַל֙</a:t>
                      </a: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 לַֽעֲשׂ֣וֹת הַפֶּ֔סַח וְנִכְרְתָ֛ה הַנֶּ֥פֶשׁ הַהִ֖וא מֵֽעַמֶּ֑יהָ כִּ֣י | קָרְבַּ֣ן יְהֹוָ֗ה לֹ֤א הִקְרִיב֙ בְּמֹ֣עֲד֔וֹ </a:t>
                      </a:r>
                      <a:r>
                        <a:rPr lang="iw-IL" sz="2200" u="none" cap="none" strike="noStrike">
                          <a:highlight>
                            <a:srgbClr val="00FFFF"/>
                          </a:highlight>
                          <a:latin typeface="David"/>
                          <a:ea typeface="David"/>
                          <a:cs typeface="David"/>
                          <a:sym typeface="David"/>
                        </a:rPr>
                        <a:t>חֶטְא֥וֹ יִשָּׂ֖א </a:t>
                      </a: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הָאִ֥ישׁ הַהֽוּא:</a:t>
                      </a:r>
                      <a:endParaRPr/>
                    </a:p>
                  </a:txBody>
                  <a:tcPr marT="47625" marB="47625" marR="0" marL="0"/>
                </a:tc>
              </a:tr>
              <a:tr h="279400">
                <a:tc>
                  <a:txBody>
                    <a:bodyPr/>
                    <a:lstStyle/>
                    <a:p>
                      <a:pPr indent="0" lvl="0" marL="0" marR="0" rtl="1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w-IL" sz="2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יד וְכִֽי־יָג֨וּר אִתְּכֶ֜ם גֵּ֗ר וְעָ֤שָׂה פֶ֨סַח֙ לַֽיהֹוָ֔ה כְּחֻקַּ֥ת הַפֶּ֛סַח וּכְמִשְׁפָּט֖וֹ כֵּ֣ן יַֽעֲשֶׂ֑ה חֻקָּ֤ה אַחַת֙ יִֽהְיֶ֣ה לָכֶ֔ם וְלַגֵּ֖ר וּלְאֶזְרַ֥ח הָאָֽרֶץ</a:t>
                      </a:r>
                      <a:endParaRPr/>
                    </a:p>
                  </a:txBody>
                  <a:tcPr marT="47625" marB="47625" marR="0" marL="0"/>
                </a:tc>
              </a:tr>
            </a:tbl>
          </a:graphicData>
        </a:graphic>
      </p:graphicFrame>
      <p:sp>
        <p:nvSpPr>
          <p:cNvPr id="274" name="Google Shape;274;p25"/>
          <p:cNvSpPr txBox="1"/>
          <p:nvPr/>
        </p:nvSpPr>
        <p:spPr>
          <a:xfrm>
            <a:off x="5492047" y="247871"/>
            <a:ext cx="558800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פ"ס ט'-יד': ציווי ה' על פסח שני:</a:t>
            </a:r>
            <a:endParaRPr/>
          </a:p>
        </p:txBody>
      </p:sp>
      <p:sp>
        <p:nvSpPr>
          <p:cNvPr id="275" name="Google Shape;275;p25"/>
          <p:cNvSpPr txBox="1"/>
          <p:nvPr/>
        </p:nvSpPr>
        <p:spPr>
          <a:xfrm>
            <a:off x="506764" y="549784"/>
            <a:ext cx="3399191" cy="3477875"/>
          </a:xfrm>
          <a:prstGeom prst="rect">
            <a:avLst/>
          </a:prstGeom>
          <a:solidFill>
            <a:srgbClr val="DCB79D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אדם שיהיה טמא למת או שגר רחוק מבית המקדש יקריב את קורבן הפסח אבל בזמן אחר. מתי?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ביד' באייר בצהריים עם מצות ומרור צריך לאכול את הקורבן.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לא להשאיר מהבשר עד הבקר של טו באייר.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אסור לשבור ממנו עצם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כמו ההוראה של קורבן פסח בניסן כך גם ההוראה בפסח שני באייר</a:t>
            </a:r>
            <a:endParaRPr/>
          </a:p>
        </p:txBody>
      </p:sp>
      <p:sp>
        <p:nvSpPr>
          <p:cNvPr id="276" name="Google Shape;276;p25"/>
          <p:cNvSpPr txBox="1"/>
          <p:nvPr/>
        </p:nvSpPr>
        <p:spPr>
          <a:xfrm>
            <a:off x="506764" y="4282891"/>
            <a:ext cx="3399191" cy="2308324"/>
          </a:xfrm>
          <a:prstGeom prst="rect">
            <a:avLst/>
          </a:prstGeom>
          <a:solidFill>
            <a:srgbClr val="F4B76B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ואדם שהוא טהור ב-יד' ניסן או לא גר רחוק ונמנע מלעשות את הפסח בזמנו בניסן- </a:t>
            </a:r>
            <a:r>
              <a:rPr b="1" lang="iw-IL" sz="2400" u="sng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עונשו כרת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כי לא הקריב את קורבן ה' בזמנו ולכן יענש.</a:t>
            </a:r>
            <a:endParaRPr/>
          </a:p>
        </p:txBody>
      </p:sp>
      <p:sp>
        <p:nvSpPr>
          <p:cNvPr id="277" name="Google Shape;277;p25"/>
          <p:cNvSpPr/>
          <p:nvPr/>
        </p:nvSpPr>
        <p:spPr>
          <a:xfrm>
            <a:off x="3756377" y="3052294"/>
            <a:ext cx="553156" cy="66604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B0F0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" name="Google Shape;278;p25"/>
          <p:cNvSpPr/>
          <p:nvPr/>
        </p:nvSpPr>
        <p:spPr>
          <a:xfrm>
            <a:off x="3883377" y="3993966"/>
            <a:ext cx="553156" cy="666045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00B0F0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9" name="Google Shape;279;p25"/>
          <p:cNvSpPr/>
          <p:nvPr/>
        </p:nvSpPr>
        <p:spPr>
          <a:xfrm>
            <a:off x="6953956" y="5179868"/>
            <a:ext cx="767644" cy="44457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rnd" cmpd="sng" w="15875">
            <a:solidFill>
              <a:srgbClr val="A862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0" name="Google Shape;280;p25"/>
          <p:cNvSpPr txBox="1"/>
          <p:nvPr/>
        </p:nvSpPr>
        <p:spPr>
          <a:xfrm>
            <a:off x="4741333" y="5683898"/>
            <a:ext cx="6141156" cy="707886"/>
          </a:xfrm>
          <a:prstGeom prst="rect">
            <a:avLst/>
          </a:prstGeom>
          <a:solidFill>
            <a:srgbClr val="FFC000"/>
          </a:solidFill>
          <a:ln cap="flat" cmpd="sng" w="952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גם גר (שהיה גוי והפך להיות יהודי ביד' בניסן) דינו כמו יהודי רגיל וחייב בקורבן פסח (למרות שהוריו לא יצאו ממצרים)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6"/>
          <p:cNvSpPr txBox="1"/>
          <p:nvPr/>
        </p:nvSpPr>
        <p:spPr>
          <a:xfrm>
            <a:off x="2971800" y="1771650"/>
            <a:ext cx="8248650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1. באיזה תאריך עושים את הפסח במועדו? ומדוע חוגגים בתאריך זה?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2.מה עונשו של מי שלא עשה פסח ראשון ללא סיבה מוצדקת?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3. מי עוד מצווה לעשות את חג הפסח?(פס' יד')</a:t>
            </a:r>
            <a:endParaRPr b="1" sz="24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4. האנשים שמוזכרים בפ"ס ז' לא עשו יחד עם עם ישראל פסח מדוע?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5. </a:t>
            </a: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טענו למשה? ומה השיב משה לאנשים על פי ה'?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</a:t>
            </a:r>
            <a:r>
              <a:rPr b="1" lang="iw-IL" sz="24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הם שני המקרים שבהם ציווה ה' לעשות פסח שני?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6" name="Google Shape;286;p26"/>
          <p:cNvSpPr txBox="1"/>
          <p:nvPr/>
        </p:nvSpPr>
        <p:spPr>
          <a:xfrm>
            <a:off x="4886325" y="447675"/>
            <a:ext cx="541020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rgbClr val="AD650D"/>
                </a:solidFill>
                <a:latin typeface="Arial"/>
                <a:ea typeface="Arial"/>
                <a:cs typeface="Arial"/>
                <a:sym typeface="Arial"/>
              </a:rPr>
              <a:t>פרק ט' פס' א' – יד'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rgbClr val="AD650D"/>
                </a:solidFill>
                <a:latin typeface="Arial"/>
                <a:ea typeface="Arial"/>
                <a:cs typeface="Arial"/>
                <a:sym typeface="Arial"/>
              </a:rPr>
              <a:t>הציווי על פסח במדבר והקרבתו ופסח שני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rgbClr val="AD650D"/>
                </a:solidFill>
                <a:latin typeface="Arial"/>
                <a:ea typeface="Arial"/>
                <a:cs typeface="Arial"/>
                <a:sym typeface="Arial"/>
              </a:rPr>
              <a:t>שאלות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שן מתפתל">
  <a:themeElements>
    <a:clrScheme name="Wisp">
      <a:dk1>
        <a:srgbClr val="000000"/>
      </a:dk1>
      <a:lt1>
        <a:srgbClr val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