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</p:sldIdLst>
  <p:sldSz cx="10691813" cy="7559675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3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1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Fb Organy" panose="02020503050405020304" pitchFamily="18" charset="-79"/>
                <a:ea typeface="+mn-ea"/>
                <a:cs typeface="Fb Organy" panose="02020503050405020304" pitchFamily="18" charset="-79"/>
              </a:defRPr>
            </a:pPr>
            <a:r>
              <a:rPr lang="he-IL" dirty="0" smtClean="0">
                <a:latin typeface="Fb Organy" panose="02020503050405020304" pitchFamily="18" charset="-79"/>
                <a:cs typeface="Fb Organy" panose="02020503050405020304" pitchFamily="18" charset="-79"/>
              </a:rPr>
              <a:t>היכן</a:t>
            </a:r>
            <a:r>
              <a:rPr lang="he-IL" baseline="0" dirty="0" smtClean="0">
                <a:latin typeface="Fb Organy" panose="02020503050405020304" pitchFamily="18" charset="-79"/>
                <a:cs typeface="Fb Organy" panose="02020503050405020304" pitchFamily="18" charset="-79"/>
              </a:rPr>
              <a:t> אני נמצאת?</a:t>
            </a:r>
            <a:endParaRPr lang="he-IL" dirty="0">
              <a:latin typeface="Fb Organy" panose="02020503050405020304" pitchFamily="18" charset="-79"/>
              <a:cs typeface="Fb Organy" panose="02020503050405020304" pitchFamily="18" charset="-79"/>
            </a:endParaRPr>
          </a:p>
        </c:rich>
      </c:tx>
      <c:layout>
        <c:manualLayout>
          <c:xMode val="edge"/>
          <c:yMode val="edge"/>
          <c:x val="0.63787220792087063"/>
          <c:y val="0.1058879969910441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Fb Organy" panose="02020503050405020304" pitchFamily="18" charset="-79"/>
              <a:ea typeface="+mn-ea"/>
              <a:cs typeface="Fb Organy" panose="02020503050405020304" pitchFamily="18" charset="-79"/>
            </a:defRPr>
          </a:pPr>
          <a:endParaRPr lang="he-IL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גיליון1!$B$1</c:f>
              <c:strCache>
                <c:ptCount val="1"/>
                <c:pt idx="0">
                  <c:v>סידרה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numRef>
              <c:f>גיליון1!$A$2:$A$5</c:f>
              <c:numCache>
                <c:formatCode>General</c:formatCode>
                <c:ptCount val="4"/>
              </c:numCache>
            </c:numRef>
          </c:cat>
          <c:val>
            <c:numRef>
              <c:f>גיליון1!$B$2:$B$5</c:f>
              <c:numCache>
                <c:formatCode>General</c:formatCode>
                <c:ptCount val="4"/>
                <c:pt idx="0">
                  <c:v>1.3</c:v>
                </c:pt>
                <c:pt idx="1">
                  <c:v>2.2999999999999998</c:v>
                </c:pt>
                <c:pt idx="2">
                  <c:v>3.3</c:v>
                </c:pt>
                <c:pt idx="3">
                  <c:v>4.3</c:v>
                </c:pt>
              </c:numCache>
            </c:numRef>
          </c:val>
        </c:ser>
        <c:ser>
          <c:idx val="1"/>
          <c:order val="1"/>
          <c:tx>
            <c:strRef>
              <c:f>גיליון1!$C$1</c:f>
              <c:strCache>
                <c:ptCount val="1"/>
                <c:pt idx="0">
                  <c:v>סידרה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numRef>
              <c:f>גיליון1!$A$2:$A$5</c:f>
              <c:numCache>
                <c:formatCode>General</c:formatCode>
                <c:ptCount val="4"/>
              </c:numCache>
            </c:numRef>
          </c:cat>
          <c:val>
            <c:numRef>
              <c:f>גיליון1!$C$2:$C$5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גיליון1!$D$1</c:f>
              <c:strCache>
                <c:ptCount val="1"/>
                <c:pt idx="0">
                  <c:v>סידרה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numRef>
              <c:f>גיליון1!$A$2:$A$5</c:f>
              <c:numCache>
                <c:formatCode>General</c:formatCode>
                <c:ptCount val="4"/>
              </c:numCache>
            </c:numRef>
          </c:cat>
          <c:val>
            <c:numRef>
              <c:f>גיליון1!$D$2:$D$5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34740592"/>
        <c:axId val="434739472"/>
        <c:axId val="0"/>
      </c:bar3DChart>
      <c:catAx>
        <c:axId val="434740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e-IL"/>
          </a:p>
        </c:txPr>
        <c:crossAx val="434739472"/>
        <c:crosses val="autoZero"/>
        <c:auto val="1"/>
        <c:lblAlgn val="ctr"/>
        <c:lblOffset val="100"/>
        <c:noMultiLvlLbl val="0"/>
      </c:catAx>
      <c:valAx>
        <c:axId val="4347394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34740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F6D1-0411-4A4F-A007-D73CC6F98048}" type="datetimeFigureOut">
              <a:rPr lang="he-IL" smtClean="0"/>
              <a:t>י"ב/אייר/תשע"ה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5AB9-1B34-4F9F-8B2C-F71CFBEB452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94290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F6D1-0411-4A4F-A007-D73CC6F98048}" type="datetimeFigureOut">
              <a:rPr lang="he-IL" smtClean="0"/>
              <a:t>י"ב/אייר/תשע"ה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5AB9-1B34-4F9F-8B2C-F71CFBEB452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52493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F6D1-0411-4A4F-A007-D73CC6F98048}" type="datetimeFigureOut">
              <a:rPr lang="he-IL" smtClean="0"/>
              <a:t>י"ב/אייר/תשע"ה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5AB9-1B34-4F9F-8B2C-F71CFBEB452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71395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F6D1-0411-4A4F-A007-D73CC6F98048}" type="datetimeFigureOut">
              <a:rPr lang="he-IL" smtClean="0"/>
              <a:t>י"ב/אייר/תשע"ה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5AB9-1B34-4F9F-8B2C-F71CFBEB452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04215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F6D1-0411-4A4F-A007-D73CC6F98048}" type="datetimeFigureOut">
              <a:rPr lang="he-IL" smtClean="0"/>
              <a:t>י"ב/אייר/תשע"ה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5AB9-1B34-4F9F-8B2C-F71CFBEB452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55826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F6D1-0411-4A4F-A007-D73CC6F98048}" type="datetimeFigureOut">
              <a:rPr lang="he-IL" smtClean="0"/>
              <a:t>י"ב/אייר/תשע"ה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5AB9-1B34-4F9F-8B2C-F71CFBEB452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61298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F6D1-0411-4A4F-A007-D73CC6F98048}" type="datetimeFigureOut">
              <a:rPr lang="he-IL" smtClean="0"/>
              <a:t>י"ב/אייר/תשע"ה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5AB9-1B34-4F9F-8B2C-F71CFBEB452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64532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F6D1-0411-4A4F-A007-D73CC6F98048}" type="datetimeFigureOut">
              <a:rPr lang="he-IL" smtClean="0"/>
              <a:t>י"ב/אייר/תשע"ה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5AB9-1B34-4F9F-8B2C-F71CFBEB452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45984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F6D1-0411-4A4F-A007-D73CC6F98048}" type="datetimeFigureOut">
              <a:rPr lang="he-IL" smtClean="0"/>
              <a:t>י"ב/אייר/תשע"ה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5AB9-1B34-4F9F-8B2C-F71CFBEB452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14083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F6D1-0411-4A4F-A007-D73CC6F98048}" type="datetimeFigureOut">
              <a:rPr lang="he-IL" smtClean="0"/>
              <a:t>י"ב/אייר/תשע"ה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5AB9-1B34-4F9F-8B2C-F71CFBEB452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51330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F6D1-0411-4A4F-A007-D73CC6F98048}" type="datetimeFigureOut">
              <a:rPr lang="he-IL" smtClean="0"/>
              <a:t>י"ב/אייר/תשע"ה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5AB9-1B34-4F9F-8B2C-F71CFBEB452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79947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07F6D1-0411-4A4F-A007-D73CC6F98048}" type="datetimeFigureOut">
              <a:rPr lang="he-IL" smtClean="0"/>
              <a:t>י"ב/אייר/תשע"ה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E5AB9-1B34-4F9F-8B2C-F71CFBEB452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38315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1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r" defTabSz="1007943" rtl="1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519" y="-1"/>
            <a:ext cx="5345747" cy="75596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6045313" y="977153"/>
            <a:ext cx="4034118" cy="145424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he-IL" sz="1200" dirty="0" smtClean="0">
                <a:latin typeface="David" panose="020E0502060401010101" pitchFamily="34" charset="-79"/>
                <a:cs typeface="David" panose="020E0502060401010101" pitchFamily="34" charset="-79"/>
              </a:rPr>
              <a:t/>
            </a:r>
            <a:br>
              <a:rPr lang="he-IL" sz="1200" dirty="0" smtClean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1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11. </a:t>
            </a:r>
            <a:r>
              <a:rPr lang="he-IL" sz="12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אני </a:t>
            </a:r>
            <a:r>
              <a:rPr lang="he-IL" sz="1200" dirty="0">
                <a:latin typeface="David" panose="020E0502060401010101" pitchFamily="34" charset="-79"/>
                <a:cs typeface="David" panose="020E0502060401010101" pitchFamily="34" charset="-79"/>
              </a:rPr>
              <a:t>מסתכלת רק בתוך הסידור בזמן התפילה</a:t>
            </a:r>
            <a:r>
              <a:rPr lang="he-IL" sz="1200" dirty="0" smtClean="0">
                <a:latin typeface="David" panose="020E0502060401010101" pitchFamily="34" charset="-79"/>
                <a:cs typeface="David" panose="020E0502060401010101" pitchFamily="34" charset="-79"/>
              </a:rPr>
              <a:t/>
            </a:r>
            <a:br>
              <a:rPr lang="he-IL" sz="1200" dirty="0" smtClean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1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12. </a:t>
            </a:r>
            <a:r>
              <a:rPr lang="he-IL" sz="12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אני </a:t>
            </a:r>
            <a:r>
              <a:rPr lang="he-IL" sz="1200" dirty="0">
                <a:latin typeface="David" panose="020E0502060401010101" pitchFamily="34" charset="-79"/>
                <a:cs typeface="David" panose="020E0502060401010101" pitchFamily="34" charset="-79"/>
              </a:rPr>
              <a:t>מתפללת את תפילת שבת</a:t>
            </a:r>
            <a:r>
              <a:rPr lang="he-IL" sz="1200" dirty="0" smtClean="0">
                <a:latin typeface="David" panose="020E0502060401010101" pitchFamily="34" charset="-79"/>
                <a:cs typeface="David" panose="020E0502060401010101" pitchFamily="34" charset="-79"/>
              </a:rPr>
              <a:t/>
            </a:r>
            <a:br>
              <a:rPr lang="he-IL" sz="1200" dirty="0" smtClean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1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13. </a:t>
            </a:r>
            <a:r>
              <a:rPr lang="he-IL" sz="12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אני </a:t>
            </a:r>
            <a:r>
              <a:rPr lang="he-IL" sz="1200" dirty="0">
                <a:latin typeface="David" panose="020E0502060401010101" pitchFamily="34" charset="-79"/>
                <a:cs typeface="David" panose="020E0502060401010101" pitchFamily="34" charset="-79"/>
              </a:rPr>
              <a:t>הולכת </a:t>
            </a:r>
            <a:r>
              <a:rPr lang="he-IL" sz="12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לביה"כ</a:t>
            </a:r>
            <a:r>
              <a:rPr lang="he-IL" sz="1200" dirty="0" smtClean="0">
                <a:latin typeface="David" panose="020E0502060401010101" pitchFamily="34" charset="-79"/>
                <a:cs typeface="David" panose="020E0502060401010101" pitchFamily="34" charset="-79"/>
              </a:rPr>
              <a:t> כדי </a:t>
            </a:r>
            <a:r>
              <a:rPr lang="he-IL" sz="1200" dirty="0">
                <a:latin typeface="David" panose="020E0502060401010101" pitchFamily="34" charset="-79"/>
                <a:cs typeface="David" panose="020E0502060401010101" pitchFamily="34" charset="-79"/>
              </a:rPr>
              <a:t>לשמוע את קריאת התורה</a:t>
            </a:r>
            <a:r>
              <a:rPr lang="he-IL" sz="1200" dirty="0" smtClean="0">
                <a:latin typeface="David" panose="020E0502060401010101" pitchFamily="34" charset="-79"/>
                <a:cs typeface="David" panose="020E0502060401010101" pitchFamily="34" charset="-79"/>
              </a:rPr>
              <a:t/>
            </a:r>
            <a:br>
              <a:rPr lang="he-IL" sz="1200" dirty="0" smtClean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12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14. </a:t>
            </a:r>
            <a:r>
              <a:rPr lang="he-IL" sz="12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אני </a:t>
            </a:r>
            <a:r>
              <a:rPr lang="he-IL" sz="1200" dirty="0">
                <a:latin typeface="David" panose="020E0502060401010101" pitchFamily="34" charset="-79"/>
                <a:cs typeface="David" panose="020E0502060401010101" pitchFamily="34" charset="-79"/>
              </a:rPr>
              <a:t>אומרת את השיעורים </a:t>
            </a:r>
            <a:r>
              <a:rPr lang="he-IL" sz="1200" dirty="0" err="1">
                <a:latin typeface="David" panose="020E0502060401010101" pitchFamily="34" charset="-79"/>
                <a:cs typeface="David" panose="020E0502060401010101" pitchFamily="34" charset="-79"/>
              </a:rPr>
              <a:t>היומים</a:t>
            </a:r>
            <a:r>
              <a:rPr lang="he-IL" sz="1200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1200" dirty="0" err="1">
                <a:latin typeface="David" panose="020E0502060401010101" pitchFamily="34" charset="-79"/>
                <a:cs typeface="David" panose="020E0502060401010101" pitchFamily="34" charset="-79"/>
              </a:rPr>
              <a:t>בחת"ת</a:t>
            </a:r>
            <a:r>
              <a:rPr lang="he-IL" sz="1200" dirty="0">
                <a:latin typeface="David" panose="020E0502060401010101" pitchFamily="34" charset="-79"/>
                <a:cs typeface="David" panose="020E0502060401010101" pitchFamily="34" charset="-79"/>
              </a:rPr>
              <a:t> וברמב"ם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76221" y="1256256"/>
            <a:ext cx="1467109" cy="145424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>
              <a:lnSpc>
                <a:spcPct val="150000"/>
              </a:lnSpc>
            </a:pPr>
            <a:r>
              <a:rPr lang="he-IL" sz="1200" dirty="0" smtClean="0">
                <a:latin typeface="David" panose="020E0502060401010101" pitchFamily="34" charset="-79"/>
                <a:cs typeface="David" panose="020E0502060401010101" pitchFamily="34" charset="-79"/>
              </a:rPr>
              <a:t>5.....4.....3.....2.....1</a:t>
            </a:r>
          </a:p>
          <a:p>
            <a:pPr algn="l">
              <a:lnSpc>
                <a:spcPct val="150000"/>
              </a:lnSpc>
            </a:pPr>
            <a:r>
              <a:rPr lang="he-IL" sz="1200" dirty="0" smtClean="0">
                <a:latin typeface="David" panose="020E0502060401010101" pitchFamily="34" charset="-79"/>
                <a:cs typeface="David" panose="020E0502060401010101" pitchFamily="34" charset="-79"/>
              </a:rPr>
              <a:t>5.....4.....3.....2.....1</a:t>
            </a:r>
          </a:p>
          <a:p>
            <a:pPr algn="l">
              <a:lnSpc>
                <a:spcPct val="150000"/>
              </a:lnSpc>
            </a:pPr>
            <a:r>
              <a:rPr lang="he-IL" sz="1200" dirty="0" smtClean="0">
                <a:latin typeface="David" panose="020E0502060401010101" pitchFamily="34" charset="-79"/>
                <a:cs typeface="David" panose="020E0502060401010101" pitchFamily="34" charset="-79"/>
              </a:rPr>
              <a:t>5.....4.....3.....2.....1</a:t>
            </a:r>
          </a:p>
          <a:p>
            <a:pPr algn="l">
              <a:lnSpc>
                <a:spcPct val="150000"/>
              </a:lnSpc>
            </a:pPr>
            <a:r>
              <a:rPr lang="he-IL" sz="1200" dirty="0" smtClean="0">
                <a:latin typeface="David" panose="020E0502060401010101" pitchFamily="34" charset="-79"/>
                <a:cs typeface="David" panose="020E0502060401010101" pitchFamily="34" charset="-79"/>
              </a:rPr>
              <a:t>5.....4.....3.....2.....1</a:t>
            </a:r>
          </a:p>
          <a:p>
            <a:pPr algn="l">
              <a:lnSpc>
                <a:spcPct val="150000"/>
              </a:lnSpc>
            </a:pPr>
            <a:endParaRPr lang="he-IL" sz="12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41574" y="1054930"/>
            <a:ext cx="1457088" cy="2308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9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תמיד           בד"כ        אף פעם</a:t>
            </a:r>
            <a:endParaRPr lang="he-IL" sz="9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" name="מלבן 8"/>
          <p:cNvSpPr/>
          <p:nvPr/>
        </p:nvSpPr>
        <p:spPr>
          <a:xfrm>
            <a:off x="8571485" y="733036"/>
            <a:ext cx="141737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he-IL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b Organy" panose="02020503050405020304" pitchFamily="18" charset="-79"/>
                <a:cs typeface="Fb Organy" panose="02020503050405020304" pitchFamily="18" charset="-79"/>
              </a:rPr>
              <a:t>ביני לבין קוני</a:t>
            </a:r>
            <a:endParaRPr lang="he-IL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b Organy" panose="02020503050405020304" pitchFamily="18" charset="-79"/>
              <a:cs typeface="Fb Organy" panose="02020503050405020304" pitchFamily="18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76221" y="3302624"/>
            <a:ext cx="4288057" cy="10926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he-IL" sz="1300" dirty="0" smtClean="0">
                <a:latin typeface="Fb Yogurt" panose="02020503050405020304" pitchFamily="18" charset="-79"/>
                <a:cs typeface="Fb Yogurt" panose="02020503050405020304" pitchFamily="18" charset="-79"/>
              </a:rPr>
              <a:t>לאחר שענית על כל השאלות, הגיע הזמן לבדוק איפה את נמצאת. מוכנה???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e-IL" sz="1300" dirty="0" smtClean="0">
                <a:latin typeface="Fb Yogurt" panose="02020503050405020304" pitchFamily="18" charset="-79"/>
                <a:cs typeface="Fb Yogurt" panose="02020503050405020304" pitchFamily="18" charset="-79"/>
              </a:rPr>
              <a:t>חברי בפעולה חשבונית את כל המספרים אותם סימנת.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e-IL" sz="1300" dirty="0" smtClean="0">
                <a:latin typeface="Fb Yogurt" panose="02020503050405020304" pitchFamily="18" charset="-79"/>
                <a:cs typeface="Fb Yogurt" panose="02020503050405020304" pitchFamily="18" charset="-79"/>
              </a:rPr>
              <a:t>בדקי היכן את נמצאת בלוח האקלים החסידי.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he-IL" sz="1300" dirty="0" smtClean="0">
              <a:latin typeface="Fb Yogurt" panose="02020503050405020304" pitchFamily="18" charset="-79"/>
              <a:cs typeface="Fb Yogurt" panose="02020503050405020304" pitchFamily="18" charset="-79"/>
            </a:endParaRPr>
          </a:p>
        </p:txBody>
      </p:sp>
      <p:sp>
        <p:nvSpPr>
          <p:cNvPr id="11" name="מלבן 10"/>
          <p:cNvSpPr/>
          <p:nvPr/>
        </p:nvSpPr>
        <p:spPr>
          <a:xfrm>
            <a:off x="8560265" y="2821812"/>
            <a:ext cx="142859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he-IL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b Organy" panose="02020503050405020304" pitchFamily="18" charset="-79"/>
                <a:cs typeface="Fb Organy" panose="02020503050405020304" pitchFamily="18" charset="-79"/>
              </a:rPr>
              <a:t>בדיקה עצמית</a:t>
            </a:r>
            <a:endParaRPr lang="he-IL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b Organy" panose="02020503050405020304" pitchFamily="18" charset="-79"/>
              <a:cs typeface="Fb Organy" panose="02020503050405020304" pitchFamily="18" charset="-79"/>
            </a:endParaRPr>
          </a:p>
        </p:txBody>
      </p:sp>
      <p:graphicFrame>
        <p:nvGraphicFramePr>
          <p:cNvPr id="15" name="תרשים 14"/>
          <p:cNvGraphicFramePr/>
          <p:nvPr>
            <p:extLst>
              <p:ext uri="{D42A27DB-BD31-4B8C-83A1-F6EECF244321}">
                <p14:modId xmlns:p14="http://schemas.microsoft.com/office/powerpoint/2010/main" val="905762255"/>
              </p:ext>
            </p:extLst>
          </p:nvPr>
        </p:nvGraphicFramePr>
        <p:xfrm>
          <a:off x="6080528" y="3833315"/>
          <a:ext cx="3908333" cy="26055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8839199" y="4478287"/>
            <a:ext cx="460829" cy="2308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9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60-70</a:t>
            </a:r>
            <a:endParaRPr lang="he-IL" sz="9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019392" y="4805452"/>
            <a:ext cx="460829" cy="2308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9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50-60</a:t>
            </a:r>
            <a:endParaRPr lang="he-IL" sz="9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99585" y="5132617"/>
            <a:ext cx="460829" cy="2308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9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30-50</a:t>
            </a:r>
            <a:endParaRPr lang="he-IL" sz="9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79778" y="5459782"/>
            <a:ext cx="460829" cy="2308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9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10-30</a:t>
            </a:r>
            <a:endParaRPr lang="he-IL" sz="9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628611" y="6219443"/>
            <a:ext cx="88200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" b="1" dirty="0" smtClean="0">
                <a:latin typeface="Fb Yogurt" panose="02020503050405020304" pitchFamily="18" charset="-79"/>
                <a:cs typeface="Fb Yogurt" panose="02020503050405020304" pitchFamily="18" charset="-79"/>
              </a:rPr>
              <a:t>כל הכבוד לך!</a:t>
            </a:r>
          </a:p>
          <a:p>
            <a:pPr algn="ctr"/>
            <a:r>
              <a:rPr lang="he-IL" sz="800" b="1" dirty="0" smtClean="0">
                <a:latin typeface="Fb Yogurt" panose="02020503050405020304" pitchFamily="18" charset="-79"/>
                <a:cs typeface="Fb Yogurt" panose="02020503050405020304" pitchFamily="18" charset="-79"/>
              </a:rPr>
              <a:t>את ילדה חסידית</a:t>
            </a:r>
          </a:p>
          <a:p>
            <a:pPr algn="ctr"/>
            <a:r>
              <a:rPr lang="he-IL" sz="800" b="1" dirty="0" smtClean="0">
                <a:latin typeface="Fb Yogurt" panose="02020503050405020304" pitchFamily="18" charset="-79"/>
                <a:cs typeface="Fb Yogurt" panose="02020503050405020304" pitchFamily="18" charset="-79"/>
              </a:rPr>
              <a:t>העובדת על מידותיך</a:t>
            </a:r>
          </a:p>
          <a:p>
            <a:pPr algn="ctr"/>
            <a:r>
              <a:rPr lang="he-IL" sz="800" b="1" dirty="0" smtClean="0">
                <a:latin typeface="Fb Yogurt" panose="02020503050405020304" pitchFamily="18" charset="-79"/>
                <a:cs typeface="Fb Yogurt" panose="02020503050405020304" pitchFamily="18" charset="-79"/>
              </a:rPr>
              <a:t>המשיכי כך!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07121" y="6219442"/>
            <a:ext cx="882003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" b="1" dirty="0" smtClean="0">
                <a:latin typeface="Fb Yogurt" panose="02020503050405020304" pitchFamily="18" charset="-79"/>
                <a:cs typeface="Fb Yogurt" panose="02020503050405020304" pitchFamily="18" charset="-79"/>
              </a:rPr>
              <a:t>יישר </a:t>
            </a:r>
            <a:r>
              <a:rPr lang="he-IL" sz="800" b="1" dirty="0" err="1" smtClean="0">
                <a:latin typeface="Fb Yogurt" panose="02020503050405020304" pitchFamily="18" charset="-79"/>
                <a:cs typeface="Fb Yogurt" panose="02020503050405020304" pitchFamily="18" charset="-79"/>
              </a:rPr>
              <a:t>כח</a:t>
            </a:r>
            <a:r>
              <a:rPr lang="he-IL" sz="800" b="1" dirty="0" smtClean="0">
                <a:latin typeface="Fb Yogurt" panose="02020503050405020304" pitchFamily="18" charset="-79"/>
                <a:cs typeface="Fb Yogurt" panose="02020503050405020304" pitchFamily="18" charset="-79"/>
              </a:rPr>
              <a:t>!</a:t>
            </a:r>
          </a:p>
          <a:p>
            <a:pPr algn="ctr"/>
            <a:r>
              <a:rPr lang="he-IL" sz="800" b="1" dirty="0" smtClean="0">
                <a:latin typeface="Fb Yogurt" panose="02020503050405020304" pitchFamily="18" charset="-79"/>
                <a:cs typeface="Fb Yogurt" panose="02020503050405020304" pitchFamily="18" charset="-79"/>
              </a:rPr>
              <a:t>את משתדלת מאוד</a:t>
            </a:r>
          </a:p>
          <a:p>
            <a:pPr algn="ctr"/>
            <a:r>
              <a:rPr lang="he-IL" sz="800" b="1" dirty="0" smtClean="0">
                <a:latin typeface="Fb Yogurt" panose="02020503050405020304" pitchFamily="18" charset="-79"/>
                <a:cs typeface="Fb Yogurt" panose="02020503050405020304" pitchFamily="18" charset="-79"/>
              </a:rPr>
              <a:t>בכל התחומים.</a:t>
            </a:r>
          </a:p>
          <a:p>
            <a:pPr algn="ctr"/>
            <a:r>
              <a:rPr lang="he-IL" sz="800" b="1" dirty="0" smtClean="0">
                <a:latin typeface="Fb Yogurt" panose="02020503050405020304" pitchFamily="18" charset="-79"/>
                <a:cs typeface="Fb Yogurt" panose="02020503050405020304" pitchFamily="18" charset="-79"/>
              </a:rPr>
              <a:t>היום יש לך הזדמנות </a:t>
            </a:r>
          </a:p>
          <a:p>
            <a:pPr algn="ctr"/>
            <a:r>
              <a:rPr lang="he-IL" sz="800" b="1" dirty="0" smtClean="0">
                <a:latin typeface="Fb Yogurt" panose="02020503050405020304" pitchFamily="18" charset="-79"/>
                <a:cs typeface="Fb Yogurt" panose="02020503050405020304" pitchFamily="18" charset="-79"/>
              </a:rPr>
              <a:t>להתקדם.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85631" y="6219441"/>
            <a:ext cx="88200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" b="1" dirty="0" smtClean="0">
                <a:latin typeface="Fb Yogurt" panose="02020503050405020304" pitchFamily="18" charset="-79"/>
                <a:cs typeface="Fb Yogurt" panose="02020503050405020304" pitchFamily="18" charset="-79"/>
              </a:rPr>
              <a:t>את משתדלת!</a:t>
            </a:r>
          </a:p>
          <a:p>
            <a:pPr algn="ctr"/>
            <a:r>
              <a:rPr lang="he-IL" sz="800" b="1" dirty="0" smtClean="0">
                <a:latin typeface="Fb Yogurt" panose="02020503050405020304" pitchFamily="18" charset="-79"/>
                <a:cs typeface="Fb Yogurt" panose="02020503050405020304" pitchFamily="18" charset="-79"/>
              </a:rPr>
              <a:t>היום, פסח שני, נותן</a:t>
            </a:r>
          </a:p>
          <a:p>
            <a:pPr algn="ctr"/>
            <a:r>
              <a:rPr lang="he-IL" sz="800" b="1" dirty="0" smtClean="0">
                <a:latin typeface="Fb Yogurt" panose="02020503050405020304" pitchFamily="18" charset="-79"/>
                <a:cs typeface="Fb Yogurt" panose="02020503050405020304" pitchFamily="18" charset="-79"/>
              </a:rPr>
              <a:t>לך את האפשרות</a:t>
            </a:r>
          </a:p>
          <a:p>
            <a:pPr algn="ctr"/>
            <a:r>
              <a:rPr lang="he-IL" sz="800" b="1" dirty="0" smtClean="0">
                <a:latin typeface="Fb Yogurt" panose="02020503050405020304" pitchFamily="18" charset="-79"/>
                <a:cs typeface="Fb Yogurt" panose="02020503050405020304" pitchFamily="18" charset="-79"/>
              </a:rPr>
              <a:t>לתקן ולהתקדם.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45313" y="6219440"/>
            <a:ext cx="100083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800" b="1" dirty="0" smtClean="0">
                <a:latin typeface="Fb Yogurt" panose="02020503050405020304" pitchFamily="18" charset="-79"/>
                <a:cs typeface="Fb Yogurt" panose="02020503050405020304" pitchFamily="18" charset="-79"/>
              </a:rPr>
              <a:t>'אין מצב אבוד'</a:t>
            </a:r>
          </a:p>
          <a:p>
            <a:pPr algn="ctr"/>
            <a:r>
              <a:rPr lang="he-IL" sz="800" b="1" dirty="0" smtClean="0">
                <a:latin typeface="Fb Yogurt" panose="02020503050405020304" pitchFamily="18" charset="-79"/>
                <a:cs typeface="Fb Yogurt" panose="02020503050405020304" pitchFamily="18" charset="-79"/>
              </a:rPr>
              <a:t>תמיד יש דרך לתקן</a:t>
            </a:r>
          </a:p>
          <a:p>
            <a:pPr algn="ctr"/>
            <a:r>
              <a:rPr lang="he-IL" sz="800" b="1" dirty="0" smtClean="0">
                <a:latin typeface="Fb Yogurt" panose="02020503050405020304" pitchFamily="18" charset="-79"/>
                <a:cs typeface="Fb Yogurt" panose="02020503050405020304" pitchFamily="18" charset="-79"/>
              </a:rPr>
              <a:t>קבלי על עצמך עוד היום החלטה טובה </a:t>
            </a:r>
            <a:r>
              <a:rPr lang="he-IL" sz="800" b="1" dirty="0" err="1" smtClean="0">
                <a:latin typeface="Fb Yogurt" panose="02020503050405020304" pitchFamily="18" charset="-79"/>
                <a:cs typeface="Fb Yogurt" panose="02020503050405020304" pitchFamily="18" charset="-79"/>
              </a:rPr>
              <a:t>ובעז"ה</a:t>
            </a:r>
            <a:r>
              <a:rPr lang="he-IL" sz="800" b="1" dirty="0" smtClean="0">
                <a:latin typeface="Fb Yogurt" panose="02020503050405020304" pitchFamily="18" charset="-79"/>
                <a:cs typeface="Fb Yogurt" panose="02020503050405020304" pitchFamily="18" charset="-79"/>
              </a:rPr>
              <a:t> תצליחי.</a:t>
            </a:r>
          </a:p>
        </p:txBody>
      </p:sp>
      <p:pic>
        <p:nvPicPr>
          <p:cNvPr id="24" name="תמונה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96" y="0"/>
            <a:ext cx="5346519" cy="75596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" name="תמונה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158" y="460733"/>
            <a:ext cx="414995" cy="709613"/>
          </a:xfrm>
          <a:prstGeom prst="rect">
            <a:avLst/>
          </a:prstGeom>
        </p:spPr>
      </p:pic>
      <p:pic>
        <p:nvPicPr>
          <p:cNvPr id="26" name="תמונה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135" y="459926"/>
            <a:ext cx="603739" cy="59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519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066" y="0"/>
            <a:ext cx="5345747" cy="75596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" y="0"/>
            <a:ext cx="5345747" cy="75596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177478" y="977153"/>
            <a:ext cx="4034118" cy="159274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he-IL" sz="1300" dirty="0" smtClean="0">
                <a:latin typeface="David" panose="020E0502060401010101" pitchFamily="34" charset="-79"/>
                <a:cs typeface="David" panose="020E0502060401010101" pitchFamily="34" charset="-79"/>
              </a:rPr>
              <a:t/>
            </a:r>
            <a:br>
              <a:rPr lang="he-IL" sz="1300" dirty="0" smtClean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1300" b="1" dirty="0">
                <a:latin typeface="David" panose="020E0502060401010101" pitchFamily="34" charset="-79"/>
                <a:cs typeface="David" panose="020E0502060401010101" pitchFamily="34" charset="-79"/>
              </a:rPr>
              <a:t>1</a:t>
            </a:r>
            <a:r>
              <a:rPr lang="he-IL" sz="13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  <a:r>
              <a:rPr lang="he-IL" sz="1300" dirty="0" smtClean="0">
                <a:latin typeface="David" panose="020E0502060401010101" pitchFamily="34" charset="-79"/>
                <a:cs typeface="David" panose="020E0502060401010101" pitchFamily="34" charset="-79"/>
              </a:rPr>
              <a:t> אני </a:t>
            </a:r>
            <a:r>
              <a:rPr lang="he-IL" sz="1300" dirty="0">
                <a:latin typeface="David" panose="020E0502060401010101" pitchFamily="34" charset="-79"/>
                <a:cs typeface="David" panose="020E0502060401010101" pitchFamily="34" charset="-79"/>
              </a:rPr>
              <a:t>גורבת גרביים ארוכים</a:t>
            </a:r>
            <a:r>
              <a:rPr lang="he-IL" sz="1300" dirty="0" smtClean="0">
                <a:latin typeface="David" panose="020E0502060401010101" pitchFamily="34" charset="-79"/>
                <a:cs typeface="David" panose="020E0502060401010101" pitchFamily="34" charset="-79"/>
              </a:rPr>
              <a:t/>
            </a:r>
            <a:br>
              <a:rPr lang="he-IL" sz="1300" dirty="0" smtClean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1300" b="1" dirty="0">
                <a:latin typeface="David" panose="020E0502060401010101" pitchFamily="34" charset="-79"/>
                <a:cs typeface="David" panose="020E0502060401010101" pitchFamily="34" charset="-79"/>
              </a:rPr>
              <a:t>2</a:t>
            </a:r>
            <a:r>
              <a:rPr lang="he-IL" sz="13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  <a:r>
              <a:rPr lang="he-IL" sz="1300" dirty="0" smtClean="0">
                <a:latin typeface="David" panose="020E0502060401010101" pitchFamily="34" charset="-79"/>
                <a:cs typeface="David" panose="020E0502060401010101" pitchFamily="34" charset="-79"/>
              </a:rPr>
              <a:t> אני </a:t>
            </a:r>
            <a:r>
              <a:rPr lang="he-IL" sz="1300" dirty="0">
                <a:latin typeface="David" panose="020E0502060401010101" pitchFamily="34" charset="-79"/>
                <a:cs typeface="David" panose="020E0502060401010101" pitchFamily="34" charset="-79"/>
              </a:rPr>
              <a:t>לובשת חצאית המכסה את הברך</a:t>
            </a:r>
            <a:r>
              <a:rPr lang="he-IL" sz="1300" dirty="0" smtClean="0">
                <a:latin typeface="David" panose="020E0502060401010101" pitchFamily="34" charset="-79"/>
                <a:cs typeface="David" panose="020E0502060401010101" pitchFamily="34" charset="-79"/>
              </a:rPr>
              <a:t/>
            </a:r>
            <a:br>
              <a:rPr lang="he-IL" sz="1300" dirty="0" smtClean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1300" b="1" dirty="0">
                <a:latin typeface="David" panose="020E0502060401010101" pitchFamily="34" charset="-79"/>
                <a:cs typeface="David" panose="020E0502060401010101" pitchFamily="34" charset="-79"/>
              </a:rPr>
              <a:t>3</a:t>
            </a:r>
            <a:r>
              <a:rPr lang="he-IL" sz="13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r>
              <a:rPr lang="he-IL" sz="13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אני </a:t>
            </a:r>
            <a:r>
              <a:rPr lang="he-IL" sz="1300" dirty="0">
                <a:latin typeface="David" panose="020E0502060401010101" pitchFamily="34" charset="-79"/>
                <a:cs typeface="David" panose="020E0502060401010101" pitchFamily="34" charset="-79"/>
              </a:rPr>
              <a:t>לובשת חולצה עם שרוול המכסה את המרפק</a:t>
            </a:r>
            <a:r>
              <a:rPr lang="he-IL" sz="1300" dirty="0" smtClean="0">
                <a:latin typeface="David" panose="020E0502060401010101" pitchFamily="34" charset="-79"/>
                <a:cs typeface="David" panose="020E0502060401010101" pitchFamily="34" charset="-79"/>
              </a:rPr>
              <a:t/>
            </a:r>
            <a:br>
              <a:rPr lang="he-IL" sz="1300" dirty="0" smtClean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1300" b="1" dirty="0">
                <a:latin typeface="David" panose="020E0502060401010101" pitchFamily="34" charset="-79"/>
                <a:cs typeface="David" panose="020E0502060401010101" pitchFamily="34" charset="-79"/>
              </a:rPr>
              <a:t>4</a:t>
            </a:r>
            <a:r>
              <a:rPr lang="he-IL" sz="13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  <a:r>
              <a:rPr lang="he-IL" sz="1300" dirty="0" smtClean="0">
                <a:latin typeface="David" panose="020E0502060401010101" pitchFamily="34" charset="-79"/>
                <a:cs typeface="David" panose="020E0502060401010101" pitchFamily="34" charset="-79"/>
              </a:rPr>
              <a:t> אני </a:t>
            </a:r>
            <a:r>
              <a:rPr lang="he-IL" sz="1300" dirty="0">
                <a:latin typeface="David" panose="020E0502060401010101" pitchFamily="34" charset="-79"/>
                <a:cs typeface="David" panose="020E0502060401010101" pitchFamily="34" charset="-79"/>
              </a:rPr>
              <a:t>לובשת חולצה המכסה את </a:t>
            </a:r>
            <a:r>
              <a:rPr lang="he-IL" sz="1300" dirty="0" smtClean="0">
                <a:latin typeface="David" panose="020E0502060401010101" pitchFamily="34" charset="-79"/>
                <a:cs typeface="David" panose="020E0502060401010101" pitchFamily="34" charset="-79"/>
              </a:rPr>
              <a:t>בית הצוואר</a:t>
            </a:r>
            <a:endParaRPr lang="he-IL" sz="13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5450" y="1317811"/>
            <a:ext cx="1467109" cy="156773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>
              <a:lnSpc>
                <a:spcPct val="150000"/>
              </a:lnSpc>
            </a:pPr>
            <a:r>
              <a:rPr lang="he-IL" sz="1300" dirty="0" smtClean="0">
                <a:latin typeface="David" panose="020E0502060401010101" pitchFamily="34" charset="-79"/>
                <a:cs typeface="David" panose="020E0502060401010101" pitchFamily="34" charset="-79"/>
              </a:rPr>
              <a:t>5.....4.....3.....2.....1</a:t>
            </a:r>
          </a:p>
          <a:p>
            <a:pPr algn="l">
              <a:lnSpc>
                <a:spcPct val="150000"/>
              </a:lnSpc>
            </a:pPr>
            <a:r>
              <a:rPr lang="he-IL" sz="1300" dirty="0" smtClean="0">
                <a:latin typeface="David" panose="020E0502060401010101" pitchFamily="34" charset="-79"/>
                <a:cs typeface="David" panose="020E0502060401010101" pitchFamily="34" charset="-79"/>
              </a:rPr>
              <a:t>5.....4.....3.....2.....1</a:t>
            </a:r>
          </a:p>
          <a:p>
            <a:pPr algn="l">
              <a:lnSpc>
                <a:spcPct val="150000"/>
              </a:lnSpc>
            </a:pPr>
            <a:r>
              <a:rPr lang="he-IL" sz="1300" dirty="0" smtClean="0">
                <a:latin typeface="David" panose="020E0502060401010101" pitchFamily="34" charset="-79"/>
                <a:cs typeface="David" panose="020E0502060401010101" pitchFamily="34" charset="-79"/>
              </a:rPr>
              <a:t>5.....4.....3.....2.....1</a:t>
            </a:r>
          </a:p>
          <a:p>
            <a:pPr algn="l">
              <a:lnSpc>
                <a:spcPct val="150000"/>
              </a:lnSpc>
            </a:pPr>
            <a:r>
              <a:rPr lang="he-IL" sz="1300" dirty="0" smtClean="0">
                <a:latin typeface="David" panose="020E0502060401010101" pitchFamily="34" charset="-79"/>
                <a:cs typeface="David" panose="020E0502060401010101" pitchFamily="34" charset="-79"/>
              </a:rPr>
              <a:t>5.....4.....3.....2.....1</a:t>
            </a:r>
          </a:p>
          <a:p>
            <a:pPr algn="l">
              <a:lnSpc>
                <a:spcPct val="150000"/>
              </a:lnSpc>
            </a:pPr>
            <a:endParaRPr lang="he-IL" sz="13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3739" y="1054930"/>
            <a:ext cx="1457088" cy="2308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9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תמיד           בד"כ        אף פעם</a:t>
            </a:r>
            <a:endParaRPr lang="he-IL" sz="9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" name="מלבן 9"/>
          <p:cNvSpPr/>
          <p:nvPr/>
        </p:nvSpPr>
        <p:spPr>
          <a:xfrm>
            <a:off x="3639530" y="733036"/>
            <a:ext cx="148149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he-IL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b Organy" panose="02020503050405020304" pitchFamily="18" charset="-79"/>
                <a:cs typeface="Fb Organy" panose="02020503050405020304" pitchFamily="18" charset="-79"/>
              </a:rPr>
              <a:t>ביני לבין עצמי</a:t>
            </a:r>
            <a:endParaRPr lang="he-IL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b Organy" panose="02020503050405020304" pitchFamily="18" charset="-79"/>
              <a:cs typeface="Fb Organy" panose="02020503050405020304" pitchFamily="18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77475" y="3137648"/>
            <a:ext cx="4034118" cy="129266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he-IL" sz="1300" dirty="0" smtClean="0">
                <a:latin typeface="David" panose="020E0502060401010101" pitchFamily="34" charset="-79"/>
                <a:cs typeface="David" panose="020E0502060401010101" pitchFamily="34" charset="-79"/>
              </a:rPr>
              <a:t/>
            </a:r>
            <a:br>
              <a:rPr lang="he-IL" sz="1300" dirty="0" smtClean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13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5. </a:t>
            </a:r>
            <a:r>
              <a:rPr lang="he-IL" sz="13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אני </a:t>
            </a:r>
            <a:r>
              <a:rPr lang="he-IL" sz="1300" dirty="0">
                <a:latin typeface="David" panose="020E0502060401010101" pitchFamily="34" charset="-79"/>
                <a:cs typeface="David" panose="020E0502060401010101" pitchFamily="34" charset="-79"/>
              </a:rPr>
              <a:t>מברכת כל ילדה מן הכיתה בבוקר-טוב!</a:t>
            </a:r>
            <a:br>
              <a:rPr lang="he-IL" sz="1300" dirty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13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6. </a:t>
            </a:r>
            <a:r>
              <a:rPr lang="he-IL" sz="13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אני </a:t>
            </a:r>
            <a:r>
              <a:rPr lang="he-IL" sz="1300" dirty="0">
                <a:latin typeface="David" panose="020E0502060401010101" pitchFamily="34" charset="-79"/>
                <a:cs typeface="David" panose="020E0502060401010101" pitchFamily="34" charset="-79"/>
              </a:rPr>
              <a:t>לא נכנסת לדברי </a:t>
            </a:r>
            <a:r>
              <a:rPr lang="he-IL" sz="1300" dirty="0" smtClean="0">
                <a:latin typeface="David" panose="020E0502060401010101" pitchFamily="34" charset="-79"/>
                <a:cs typeface="David" panose="020E0502060401010101" pitchFamily="34" charset="-79"/>
              </a:rPr>
              <a:t>חברתי.</a:t>
            </a:r>
            <a:r>
              <a:rPr lang="he-IL" sz="1300" dirty="0">
                <a:latin typeface="David" panose="020E0502060401010101" pitchFamily="34" charset="-79"/>
                <a:cs typeface="David" panose="020E0502060401010101" pitchFamily="34" charset="-79"/>
              </a:rPr>
              <a:t/>
            </a:r>
            <a:br>
              <a:rPr lang="he-IL" sz="1300" dirty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13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7. </a:t>
            </a:r>
            <a:r>
              <a:rPr lang="he-IL" sz="13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אני </a:t>
            </a:r>
            <a:r>
              <a:rPr lang="he-IL" sz="1300" dirty="0">
                <a:latin typeface="David" panose="020E0502060401010101" pitchFamily="34" charset="-79"/>
                <a:cs typeface="David" panose="020E0502060401010101" pitchFamily="34" charset="-79"/>
              </a:rPr>
              <a:t>לא מדברת עם חברותיי בשפה </a:t>
            </a:r>
            <a:r>
              <a:rPr lang="he-IL" sz="1300" dirty="0" smtClean="0">
                <a:latin typeface="David" panose="020E0502060401010101" pitchFamily="34" charset="-79"/>
                <a:cs typeface="David" panose="020E0502060401010101" pitchFamily="34" charset="-79"/>
              </a:rPr>
              <a:t>לא נקיה.</a:t>
            </a:r>
            <a:endParaRPr lang="he-IL" sz="13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5447" y="3478306"/>
            <a:ext cx="1467109" cy="9925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>
              <a:lnSpc>
                <a:spcPct val="150000"/>
              </a:lnSpc>
            </a:pPr>
            <a:r>
              <a:rPr lang="he-IL" sz="1300" dirty="0" smtClean="0">
                <a:latin typeface="David" panose="020E0502060401010101" pitchFamily="34" charset="-79"/>
                <a:cs typeface="David" panose="020E0502060401010101" pitchFamily="34" charset="-79"/>
              </a:rPr>
              <a:t>5.....4.....3.....2.....1</a:t>
            </a:r>
          </a:p>
          <a:p>
            <a:pPr algn="l">
              <a:lnSpc>
                <a:spcPct val="150000"/>
              </a:lnSpc>
            </a:pPr>
            <a:r>
              <a:rPr lang="he-IL" sz="1300" dirty="0" smtClean="0">
                <a:latin typeface="David" panose="020E0502060401010101" pitchFamily="34" charset="-79"/>
                <a:cs typeface="David" panose="020E0502060401010101" pitchFamily="34" charset="-79"/>
              </a:rPr>
              <a:t>5.....4.....3.....2.....1</a:t>
            </a:r>
          </a:p>
          <a:p>
            <a:pPr algn="l">
              <a:lnSpc>
                <a:spcPct val="150000"/>
              </a:lnSpc>
            </a:pPr>
            <a:r>
              <a:rPr lang="he-IL" sz="1300" dirty="0" smtClean="0">
                <a:latin typeface="David" panose="020E0502060401010101" pitchFamily="34" charset="-79"/>
                <a:cs typeface="David" panose="020E0502060401010101" pitchFamily="34" charset="-79"/>
              </a:rPr>
              <a:t>5.....4.....3.....2.....1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3736" y="3215425"/>
            <a:ext cx="1457088" cy="2308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9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תמיד           בד"כ        אף פעם</a:t>
            </a:r>
            <a:endParaRPr lang="he-IL" sz="9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מלבן 13"/>
          <p:cNvSpPr/>
          <p:nvPr/>
        </p:nvSpPr>
        <p:spPr>
          <a:xfrm>
            <a:off x="3399080" y="2923037"/>
            <a:ext cx="172194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he-IL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b Organy" panose="02020503050405020304" pitchFamily="18" charset="-79"/>
                <a:cs typeface="Fb Organy" panose="02020503050405020304" pitchFamily="18" charset="-79"/>
              </a:rPr>
              <a:t>ביני לבין חברותי</a:t>
            </a:r>
            <a:endParaRPr lang="he-IL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b Organy" panose="02020503050405020304" pitchFamily="18" charset="-79"/>
              <a:cs typeface="Fb Organy" panose="02020503050405020304" pitchFamily="18" charset="-79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77475" y="5061252"/>
            <a:ext cx="4034118" cy="129266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he-IL" sz="1300" dirty="0" smtClean="0">
                <a:latin typeface="David" panose="020E0502060401010101" pitchFamily="34" charset="-79"/>
                <a:cs typeface="David" panose="020E0502060401010101" pitchFamily="34" charset="-79"/>
              </a:rPr>
              <a:t/>
            </a:r>
            <a:br>
              <a:rPr lang="he-IL" sz="1300" dirty="0" smtClean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13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8</a:t>
            </a:r>
            <a:r>
              <a:rPr lang="he-IL" sz="1300" dirty="0" smtClean="0">
                <a:latin typeface="David" panose="020E0502060401010101" pitchFamily="34" charset="-79"/>
                <a:cs typeface="David" panose="020E0502060401010101" pitchFamily="34" charset="-79"/>
              </a:rPr>
              <a:t>. אני מבצעת </a:t>
            </a:r>
            <a:r>
              <a:rPr lang="he-IL" sz="1300" dirty="0">
                <a:latin typeface="David" panose="020E0502060401010101" pitchFamily="34" charset="-79"/>
                <a:cs typeface="David" panose="020E0502060401010101" pitchFamily="34" charset="-79"/>
              </a:rPr>
              <a:t>את מה שהורי מבקשים בלי </a:t>
            </a:r>
            <a:r>
              <a:rPr lang="he-IL" sz="1300" dirty="0" smtClean="0">
                <a:latin typeface="David" panose="020E0502060401010101" pitchFamily="34" charset="-79"/>
                <a:cs typeface="David" panose="020E0502060401010101" pitchFamily="34" charset="-79"/>
              </a:rPr>
              <a:t>שהיות.</a:t>
            </a:r>
            <a:r>
              <a:rPr lang="he-IL" sz="1300" dirty="0">
                <a:latin typeface="David" panose="020E0502060401010101" pitchFamily="34" charset="-79"/>
                <a:cs typeface="David" panose="020E0502060401010101" pitchFamily="34" charset="-79"/>
              </a:rPr>
              <a:t/>
            </a:r>
            <a:br>
              <a:rPr lang="he-IL" sz="1300" dirty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13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9</a:t>
            </a:r>
            <a:r>
              <a:rPr lang="he-IL" sz="1300" dirty="0" smtClean="0">
                <a:latin typeface="David" panose="020E0502060401010101" pitchFamily="34" charset="-79"/>
                <a:cs typeface="David" panose="020E0502060401010101" pitchFamily="34" charset="-79"/>
              </a:rPr>
              <a:t>. אני </a:t>
            </a:r>
            <a:r>
              <a:rPr lang="he-IL" sz="1300" dirty="0">
                <a:latin typeface="David" panose="020E0502060401010101" pitchFamily="34" charset="-79"/>
                <a:cs typeface="David" panose="020E0502060401010101" pitchFamily="34" charset="-79"/>
              </a:rPr>
              <a:t>מדברת אל </a:t>
            </a:r>
            <a:r>
              <a:rPr lang="he-IL" sz="1300" dirty="0" err="1">
                <a:latin typeface="David" panose="020E0502060401010101" pitchFamily="34" charset="-79"/>
                <a:cs typeface="David" panose="020E0502060401010101" pitchFamily="34" charset="-79"/>
              </a:rPr>
              <a:t>מורותי</a:t>
            </a:r>
            <a:r>
              <a:rPr lang="he-IL" sz="1300" dirty="0">
                <a:latin typeface="David" panose="020E0502060401010101" pitchFamily="34" charset="-79"/>
                <a:cs typeface="David" panose="020E0502060401010101" pitchFamily="34" charset="-79"/>
              </a:rPr>
              <a:t> בגוף </a:t>
            </a:r>
            <a:r>
              <a:rPr lang="he-IL" sz="1300" dirty="0" smtClean="0">
                <a:latin typeface="David" panose="020E0502060401010101" pitchFamily="34" charset="-79"/>
                <a:cs typeface="David" panose="020E0502060401010101" pitchFamily="34" charset="-79"/>
              </a:rPr>
              <a:t>שלישי.</a:t>
            </a:r>
            <a:r>
              <a:rPr lang="he-IL" sz="1300" dirty="0">
                <a:latin typeface="David" panose="020E0502060401010101" pitchFamily="34" charset="-79"/>
                <a:cs typeface="David" panose="020E0502060401010101" pitchFamily="34" charset="-79"/>
              </a:rPr>
              <a:t/>
            </a:r>
            <a:br>
              <a:rPr lang="he-IL" sz="1300" dirty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13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10</a:t>
            </a:r>
            <a:r>
              <a:rPr lang="he-IL" sz="1300" dirty="0" smtClean="0">
                <a:latin typeface="David" panose="020E0502060401010101" pitchFamily="34" charset="-79"/>
                <a:cs typeface="David" panose="020E0502060401010101" pitchFamily="34" charset="-79"/>
              </a:rPr>
              <a:t>. אני </a:t>
            </a:r>
            <a:r>
              <a:rPr lang="he-IL" sz="1300" dirty="0">
                <a:latin typeface="David" panose="020E0502060401010101" pitchFamily="34" charset="-79"/>
                <a:cs typeface="David" panose="020E0502060401010101" pitchFamily="34" charset="-79"/>
              </a:rPr>
              <a:t>נעמדת כאשר מורה </a:t>
            </a:r>
            <a:r>
              <a:rPr lang="he-IL" sz="1300" dirty="0" smtClean="0">
                <a:latin typeface="David" panose="020E0502060401010101" pitchFamily="34" charset="-79"/>
                <a:cs typeface="David" panose="020E0502060401010101" pitchFamily="34" charset="-79"/>
              </a:rPr>
              <a:t>נכנסת.</a:t>
            </a:r>
            <a:endParaRPr lang="he-IL" sz="13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5447" y="5401910"/>
            <a:ext cx="1467109" cy="129266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>
              <a:lnSpc>
                <a:spcPct val="150000"/>
              </a:lnSpc>
            </a:pPr>
            <a:r>
              <a:rPr lang="he-IL" sz="1300" dirty="0" smtClean="0">
                <a:latin typeface="David" panose="020E0502060401010101" pitchFamily="34" charset="-79"/>
                <a:cs typeface="David" panose="020E0502060401010101" pitchFamily="34" charset="-79"/>
              </a:rPr>
              <a:t>5.....4.....3.....2.....1</a:t>
            </a:r>
          </a:p>
          <a:p>
            <a:pPr algn="l">
              <a:lnSpc>
                <a:spcPct val="150000"/>
              </a:lnSpc>
            </a:pPr>
            <a:r>
              <a:rPr lang="he-IL" sz="1300" dirty="0" smtClean="0">
                <a:latin typeface="David" panose="020E0502060401010101" pitchFamily="34" charset="-79"/>
                <a:cs typeface="David" panose="020E0502060401010101" pitchFamily="34" charset="-79"/>
              </a:rPr>
              <a:t>5.....4.....3.....2.....1</a:t>
            </a:r>
          </a:p>
          <a:p>
            <a:pPr algn="l">
              <a:lnSpc>
                <a:spcPct val="150000"/>
              </a:lnSpc>
            </a:pPr>
            <a:r>
              <a:rPr lang="he-IL" sz="1300" dirty="0" smtClean="0">
                <a:latin typeface="David" panose="020E0502060401010101" pitchFamily="34" charset="-79"/>
                <a:cs typeface="David" panose="020E0502060401010101" pitchFamily="34" charset="-79"/>
              </a:rPr>
              <a:t>5.....4.....3.....2.....1</a:t>
            </a:r>
          </a:p>
          <a:p>
            <a:pPr algn="l">
              <a:lnSpc>
                <a:spcPct val="150000"/>
              </a:lnSpc>
            </a:pPr>
            <a:endParaRPr lang="he-IL" sz="13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3736" y="5139029"/>
            <a:ext cx="1457088" cy="2308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9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תמיד           בד"כ        אף פעם</a:t>
            </a:r>
            <a:endParaRPr lang="he-IL" sz="9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8" name="מלבן 17"/>
          <p:cNvSpPr/>
          <p:nvPr/>
        </p:nvSpPr>
        <p:spPr>
          <a:xfrm>
            <a:off x="2943824" y="4817135"/>
            <a:ext cx="217719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he-IL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b Organy" panose="02020503050405020304" pitchFamily="18" charset="-79"/>
                <a:cs typeface="Fb Organy" panose="02020503050405020304" pitchFamily="18" charset="-79"/>
              </a:rPr>
              <a:t>ביני לבין הורי/</a:t>
            </a:r>
            <a:r>
              <a:rPr lang="he-IL" sz="28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b Organy" panose="02020503050405020304" pitchFamily="18" charset="-79"/>
                <a:cs typeface="Fb Organy" panose="02020503050405020304" pitchFamily="18" charset="-79"/>
              </a:rPr>
              <a:t>מורותי</a:t>
            </a:r>
            <a:endParaRPr lang="he-IL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b Organy" panose="02020503050405020304" pitchFamily="18" charset="-79"/>
              <a:cs typeface="Fb Organy" panose="020205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01722529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</TotalTime>
  <Words>257</Words>
  <Application>Microsoft Office PowerPoint</Application>
  <PresentationFormat>מותאם אישית</PresentationFormat>
  <Paragraphs>51</Paragraphs>
  <Slides>2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8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</vt:i4>
      </vt:variant>
    </vt:vector>
  </HeadingPairs>
  <TitlesOfParts>
    <vt:vector size="11" baseType="lpstr">
      <vt:lpstr>Arial</vt:lpstr>
      <vt:lpstr>Calibri</vt:lpstr>
      <vt:lpstr>Calibri Light</vt:lpstr>
      <vt:lpstr>David</vt:lpstr>
      <vt:lpstr>Fb Organy</vt:lpstr>
      <vt:lpstr>Fb Yogurt</vt:lpstr>
      <vt:lpstr>Times New Roman</vt:lpstr>
      <vt:lpstr>Wingdings</vt:lpstr>
      <vt:lpstr>ערכת נושא Office</vt:lpstr>
      <vt:lpstr>מצגת של PowerPoint</vt:lpstr>
      <vt:lpstr>מצגת של PowerPoint</vt:lpstr>
    </vt:vector>
  </TitlesOfParts>
  <Company>Yaron'S Team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user</cp:lastModifiedBy>
  <cp:revision>6</cp:revision>
  <dcterms:created xsi:type="dcterms:W3CDTF">2015-05-01T03:41:42Z</dcterms:created>
  <dcterms:modified xsi:type="dcterms:W3CDTF">2015-05-01T05:39:44Z</dcterms:modified>
</cp:coreProperties>
</file>