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3581400" y="2743200"/>
            <a:ext cx="2057400" cy="1219200"/>
          </a:xfrm>
          <a:prstGeom prst="ellipse">
            <a:avLst/>
          </a:prstGeom>
          <a:solidFill>
            <a:srgbClr val="FFFF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ח"י אלול</a:t>
            </a:r>
            <a:endParaRPr b="1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6172200" y="1752600"/>
            <a:ext cx="2590800" cy="685800"/>
          </a:xfrm>
          <a:prstGeom prst="roundRect">
            <a:avLst>
              <a:gd fmla="val 16667" name="adj"/>
            </a:avLst>
          </a:prstGeom>
          <a:solidFill>
            <a:srgbClr val="76923C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התגלות אחיה השילוני אל הבעש"ט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3352800" y="457200"/>
            <a:ext cx="2590800" cy="685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הולדת הבעש"ט – נח"ת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6248400" y="3733800"/>
            <a:ext cx="2590800" cy="685800"/>
          </a:xfrm>
          <a:prstGeom prst="roundRect">
            <a:avLst>
              <a:gd fmla="val 16667" name="adj"/>
            </a:avLst>
          </a:prstGeom>
          <a:solidFill>
            <a:srgbClr val="00206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הולדת אדמוה"ז – קה"ת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304800" y="3810000"/>
            <a:ext cx="2590800" cy="685800"/>
          </a:xfrm>
          <a:prstGeom prst="roundRect">
            <a:avLst>
              <a:gd fmla="val 16667" name="adj"/>
            </a:avLst>
          </a:prstGeom>
          <a:solidFill>
            <a:srgbClr val="953734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אפשערניש אדמוה"ז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4876800" y="5257800"/>
            <a:ext cx="2590800" cy="990600"/>
          </a:xfrm>
          <a:prstGeom prst="roundRect">
            <a:avLst>
              <a:gd fmla="val 16667" name="adj"/>
            </a:avLst>
          </a:prstGeom>
          <a:solidFill>
            <a:srgbClr val="C000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התיישבות האדמו"ר האמצעי בעיירה ליובאוויטש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1600200" y="5334000"/>
            <a:ext cx="2590800" cy="914400"/>
          </a:xfrm>
          <a:prstGeom prst="roundRect">
            <a:avLst>
              <a:gd fmla="val 16667" name="adj"/>
            </a:avLst>
          </a:prstGeom>
          <a:solidFill>
            <a:srgbClr val="31859B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התחלת הלימודים בישיבת "תומכי תמימים"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381000" y="1828800"/>
            <a:ext cx="2590800" cy="685800"/>
          </a:xfrm>
          <a:prstGeom prst="roundRect">
            <a:avLst>
              <a:gd fmla="val 16667" name="adj"/>
            </a:avLst>
          </a:prstGeom>
          <a:solidFill>
            <a:srgbClr val="E36C09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התגלות הבעש"ט בעולם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2" name="Google Shape;92;p13"/>
          <p:cNvCxnSpPr/>
          <p:nvPr/>
        </p:nvCxnSpPr>
        <p:spPr>
          <a:xfrm rot="10800000">
            <a:off x="4648200" y="1524000"/>
            <a:ext cx="0" cy="1143000"/>
          </a:xfrm>
          <a:prstGeom prst="straightConnector1">
            <a:avLst/>
          </a:prstGeom>
          <a:noFill/>
          <a:ln cap="flat" cmpd="sng" w="38100">
            <a:solidFill>
              <a:srgbClr val="0F243E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93" name="Google Shape;93;p13"/>
          <p:cNvCxnSpPr/>
          <p:nvPr/>
        </p:nvCxnSpPr>
        <p:spPr>
          <a:xfrm rot="10800000">
            <a:off x="2209800" y="2743200"/>
            <a:ext cx="1295400" cy="533400"/>
          </a:xfrm>
          <a:prstGeom prst="straightConnector1">
            <a:avLst/>
          </a:prstGeom>
          <a:noFill/>
          <a:ln cap="flat" cmpd="sng" w="38100">
            <a:solidFill>
              <a:srgbClr val="0F243E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94" name="Google Shape;94;p13"/>
          <p:cNvCxnSpPr/>
          <p:nvPr/>
        </p:nvCxnSpPr>
        <p:spPr>
          <a:xfrm flipH="1" rot="10800000">
            <a:off x="5715000" y="2590800"/>
            <a:ext cx="1295400" cy="609600"/>
          </a:xfrm>
          <a:prstGeom prst="straightConnector1">
            <a:avLst/>
          </a:prstGeom>
          <a:noFill/>
          <a:ln cap="flat" cmpd="sng" w="38100">
            <a:solidFill>
              <a:srgbClr val="0F243E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95" name="Google Shape;95;p13"/>
          <p:cNvCxnSpPr/>
          <p:nvPr/>
        </p:nvCxnSpPr>
        <p:spPr>
          <a:xfrm>
            <a:off x="5486400" y="3733800"/>
            <a:ext cx="685800" cy="304800"/>
          </a:xfrm>
          <a:prstGeom prst="straightConnector1">
            <a:avLst/>
          </a:prstGeom>
          <a:noFill/>
          <a:ln cap="flat" cmpd="sng" w="38100">
            <a:solidFill>
              <a:srgbClr val="0F243E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96" name="Google Shape;96;p13"/>
          <p:cNvCxnSpPr/>
          <p:nvPr/>
        </p:nvCxnSpPr>
        <p:spPr>
          <a:xfrm flipH="1">
            <a:off x="3276600" y="3962400"/>
            <a:ext cx="1066800" cy="1143000"/>
          </a:xfrm>
          <a:prstGeom prst="straightConnector1">
            <a:avLst/>
          </a:prstGeom>
          <a:noFill/>
          <a:ln cap="flat" cmpd="sng" w="38100">
            <a:solidFill>
              <a:srgbClr val="0F243E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97" name="Google Shape;97;p13"/>
          <p:cNvCxnSpPr/>
          <p:nvPr/>
        </p:nvCxnSpPr>
        <p:spPr>
          <a:xfrm flipH="1">
            <a:off x="2971800" y="3733800"/>
            <a:ext cx="762000" cy="381000"/>
          </a:xfrm>
          <a:prstGeom prst="straightConnector1">
            <a:avLst/>
          </a:prstGeom>
          <a:noFill/>
          <a:ln cap="flat" cmpd="sng" w="38100">
            <a:solidFill>
              <a:srgbClr val="0F243E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98" name="Google Shape;98;p13"/>
          <p:cNvCxnSpPr/>
          <p:nvPr/>
        </p:nvCxnSpPr>
        <p:spPr>
          <a:xfrm>
            <a:off x="5105400" y="3886200"/>
            <a:ext cx="609600" cy="1219200"/>
          </a:xfrm>
          <a:prstGeom prst="straightConnector1">
            <a:avLst/>
          </a:prstGeom>
          <a:noFill/>
          <a:ln cap="flat" cmpd="sng" w="38100">
            <a:solidFill>
              <a:srgbClr val="0F243E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