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6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saveSubsetFonts="1" autoCompressPictures="0">
  <p:sldMasterIdLst>
    <p:sldMasterId id="2147483667" r:id="rId1"/>
    <p:sldMasterId id="2147483700" r:id="rId2"/>
    <p:sldMasterId id="2147483718" r:id="rId3"/>
    <p:sldMasterId id="2147483733" r:id="rId4"/>
    <p:sldMasterId id="2147483748" r:id="rId5"/>
    <p:sldMasterId id="2147483763" r:id="rId6"/>
  </p:sldMasterIdLst>
  <p:sldIdLst>
    <p:sldId id="256" r:id="rId7"/>
    <p:sldId id="258" r:id="rId8"/>
    <p:sldId id="257" r:id="rId9"/>
    <p:sldId id="259" r:id="rId10"/>
    <p:sldId id="260" r:id="rId11"/>
    <p:sldId id="261" r:id="rId12"/>
    <p:sldId id="263" r:id="rId13"/>
    <p:sldId id="262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9144000" cy="6858000" type="screen4x3"/>
  <p:notesSz cx="6858000" cy="9144000"/>
  <p:embeddedFontLst>
    <p:embeddedFont>
      <p:font typeface="Gisha" panose="020B0502040204020203" pitchFamily="34" charset="-79"/>
      <p:regular r:id="rId25"/>
      <p:bold r:id="rId26"/>
    </p:embeddedFont>
    <p:embeddedFont>
      <p:font typeface="SfaradyMedium" pitchFamily="2" charset="-79"/>
      <p:regular r:id="rId27"/>
    </p:embeddedFont>
    <p:embeddedFont>
      <p:font typeface="Fb Yogurt" panose="02020503050405020304" pitchFamily="18" charset="-79"/>
      <p:regular r:id="rId28"/>
      <p:bold r:id="rId29"/>
    </p:embeddedFont>
    <p:embeddedFont>
      <p:font typeface="Trebuchet MS" panose="020B0603020202020204" pitchFamily="34" charset="0"/>
      <p:regular r:id="rId30"/>
      <p:bold r:id="rId31"/>
      <p:italic r:id="rId32"/>
      <p:boldItalic r:id="rId33"/>
    </p:embeddedFont>
    <p:embeddedFont>
      <p:font typeface="Wingdings 2" panose="05020102010507070707" pitchFamily="18" charset="2"/>
      <p:regular r:id="rId34"/>
    </p:embeddedFont>
    <p:embeddedFont>
      <p:font typeface="Century Gothic" panose="020B0502020202020204" pitchFamily="34" charset="0"/>
      <p:regular r:id="rId35"/>
      <p:bold r:id="rId36"/>
      <p:italic r:id="rId37"/>
      <p:boldItalic r:id="rId38"/>
    </p:embeddedFont>
    <p:embeddedFont>
      <p:font typeface="Bookman Old Style" panose="02050604050505020204" pitchFamily="18" charset="0"/>
      <p:regular r:id="rId39"/>
      <p:bold r:id="rId40"/>
      <p:italic r:id="rId41"/>
      <p:boldItalic r:id="rId4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997" autoAdjust="0"/>
    <p:restoredTop sz="94660"/>
  </p:normalViewPr>
  <p:slideViewPr>
    <p:cSldViewPr snapToGrid="0">
      <p:cViewPr varScale="1">
        <p:scale>
          <a:sx n="68" d="100"/>
          <a:sy n="68" d="100"/>
        </p:scale>
        <p:origin x="66" y="9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15.xml"/><Relationship Id="rId34" Type="http://schemas.openxmlformats.org/officeDocument/2006/relationships/font" Target="fonts/font10.fntdata"/><Relationship Id="rId42" Type="http://schemas.openxmlformats.org/officeDocument/2006/relationships/font" Target="fonts/font18.fntdata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7.fntdata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presProps" Target="presProp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font" Target="fonts/font1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061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994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393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039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277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427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169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701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 anchor="b">
            <a:normAutofit/>
          </a:bodyPr>
          <a:lstStyle>
            <a:lvl1pPr algn="r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57" y="6041361"/>
            <a:ext cx="73265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61"/>
            <a:ext cx="247156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887"/>
            <a:ext cx="796616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534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פנורמית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 anchor="b">
            <a:normAutofit/>
          </a:bodyPr>
          <a:lstStyle>
            <a:lvl1pPr algn="r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028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 anchor="b"/>
          <a:lstStyle>
            <a:lvl1pPr algn="r">
              <a:defRPr sz="4200" b="1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0038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8250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6356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903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3176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5776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4519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5964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113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745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1950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3196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2340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פנורמית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7380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133930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45810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9326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עמודו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831819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עמודת 3 תמונו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036839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9947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5224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9845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1366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2782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3267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6839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7204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3541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67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 anchor="b">
            <a:normAutofit/>
          </a:bodyPr>
          <a:lstStyle>
            <a:lvl1pPr algn="r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57" y="6041361"/>
            <a:ext cx="73265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61"/>
            <a:ext cx="247156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887"/>
            <a:ext cx="796616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84175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פנורמית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 anchor="b">
            <a:normAutofit/>
          </a:bodyPr>
          <a:lstStyle>
            <a:lvl1pPr algn="r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9870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 anchor="b"/>
          <a:lstStyle>
            <a:lvl1pPr algn="r">
              <a:defRPr sz="4200" b="1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1340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06664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8750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5661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0612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22484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87173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7523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75802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8593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44090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68426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 anchor="b">
            <a:normAutofit/>
          </a:bodyPr>
          <a:lstStyle>
            <a:lvl1pPr algn="r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57" y="6041361"/>
            <a:ext cx="73265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61"/>
            <a:ext cx="247156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887"/>
            <a:ext cx="796616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7687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פנורמית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 anchor="b">
            <a:normAutofit/>
          </a:bodyPr>
          <a:lstStyle>
            <a:lvl1pPr algn="r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25733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 anchor="b"/>
          <a:lstStyle>
            <a:lvl1pPr algn="r">
              <a:defRPr sz="4200" b="1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90649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13943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18546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98837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8321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07416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23249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32191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73617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54854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13073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21671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 anchor="b">
            <a:normAutofit/>
          </a:bodyPr>
          <a:lstStyle>
            <a:lvl1pPr algn="r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57" y="6041361"/>
            <a:ext cx="73265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61"/>
            <a:ext cx="247156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887"/>
            <a:ext cx="796616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00981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פנורמית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 anchor="b">
            <a:normAutofit/>
          </a:bodyPr>
          <a:lstStyle>
            <a:lvl1pPr algn="r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4353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 anchor="b"/>
          <a:lstStyle>
            <a:lvl1pPr algn="r">
              <a:defRPr sz="4200" b="1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44047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28658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80812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3816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341786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337850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871415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566146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2322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24616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81404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524003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18C79C5D-2A6F-F04D-97DA-BEF2467B64E4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696419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33883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582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7" y="2184400"/>
            <a:ext cx="7524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97" y="6041361"/>
            <a:ext cx="6289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422" y="6041361"/>
            <a:ext cx="99316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584" y="591588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8244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</p:sldLayoutIdLst>
  <p:hf sldNum="0" hdr="0" ftr="0" dt="0"/>
  <p:txStyles>
    <p:titleStyle>
      <a:lvl1pPr algn="r" defTabSz="457200" rtl="1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8943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</p:sldLayoutIdLst>
  <p:hf sldNum="0" hdr="0" ftr="0" dt="0"/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7" y="2184400"/>
            <a:ext cx="7524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97" y="6041361"/>
            <a:ext cx="6289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422" y="6041361"/>
            <a:ext cx="99316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584" y="591588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15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</p:sldLayoutIdLst>
  <p:hf sldNum="0" hdr="0" ftr="0" dt="0"/>
  <p:txStyles>
    <p:titleStyle>
      <a:lvl1pPr algn="r" defTabSz="457200" rtl="1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7" y="2184400"/>
            <a:ext cx="7524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97" y="6041361"/>
            <a:ext cx="6289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422" y="6041361"/>
            <a:ext cx="99316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584" y="591588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5347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  <p:sldLayoutId id="2147483746" r:id="rId13"/>
    <p:sldLayoutId id="2147483747" r:id="rId14"/>
  </p:sldLayoutIdLst>
  <p:hf sldNum="0" hdr="0" ftr="0" dt="0"/>
  <p:txStyles>
    <p:titleStyle>
      <a:lvl1pPr algn="r" defTabSz="457200" rtl="1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7" y="2184400"/>
            <a:ext cx="7524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97" y="6041361"/>
            <a:ext cx="6289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422" y="6041361"/>
            <a:ext cx="99316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584" y="591588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1519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</p:sldLayoutIdLst>
  <p:hf sldNum="0" hdr="0" ftr="0" dt="0"/>
  <p:txStyles>
    <p:titleStyle>
      <a:lvl1pPr algn="r" defTabSz="457200" rtl="1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9/20/2016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003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hf sldNum="0" hdr="0" ftr="0" dt="0"/>
  <p:txStyles>
    <p:titleStyle>
      <a:lvl1pPr algn="l" defTabSz="685800" rtl="1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r" defTabSz="685800" rtl="1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r" defTabSz="6858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r" defTabSz="6858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r" defTabSz="6858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r" defTabSz="6858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46.xml"/><Relationship Id="rId1" Type="http://schemas.openxmlformats.org/officeDocument/2006/relationships/themeOverride" Target="../theme/themeOverr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46.xml"/><Relationship Id="rId1" Type="http://schemas.openxmlformats.org/officeDocument/2006/relationships/themeOverride" Target="../theme/themeOverr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46.xml"/><Relationship Id="rId1" Type="http://schemas.openxmlformats.org/officeDocument/2006/relationships/themeOverride" Target="../theme/themeOverr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46.xml"/><Relationship Id="rId1" Type="http://schemas.openxmlformats.org/officeDocument/2006/relationships/themeOverride" Target="../theme/themeOverride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30" y="208825"/>
            <a:ext cx="1277256" cy="1542126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280"/>
            <a:ext cx="9144000" cy="6142467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629" y="-210427"/>
            <a:ext cx="1891615" cy="267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321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30" y="208825"/>
            <a:ext cx="1277256" cy="1542126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280"/>
            <a:ext cx="9144000" cy="6142467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780238" y="-572408"/>
            <a:ext cx="6005849" cy="8495370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2629" y="-210427"/>
            <a:ext cx="1891615" cy="2675721"/>
          </a:xfrm>
          <a:prstGeom prst="rect">
            <a:avLst/>
          </a:prstGeom>
        </p:spPr>
      </p:pic>
      <p:sp>
        <p:nvSpPr>
          <p:cNvPr id="2" name="מלבן 1"/>
          <p:cNvSpPr/>
          <p:nvPr/>
        </p:nvSpPr>
        <p:spPr>
          <a:xfrm>
            <a:off x="1705910" y="2465294"/>
            <a:ext cx="5857694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11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חידון מסכם</a:t>
            </a:r>
          </a:p>
        </p:txBody>
      </p:sp>
    </p:spTree>
    <p:extLst>
      <p:ext uri="{BB962C8B-B14F-4D97-AF65-F5344CB8AC3E}">
        <p14:creationId xmlns:p14="http://schemas.microsoft.com/office/powerpoint/2010/main" val="58631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303532" y="5507704"/>
            <a:ext cx="8299388" cy="99257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he-IL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SfaradyMedium" pitchFamily="2" charset="-79"/>
              </a:rPr>
              <a:t>1. באיזו עיירה חי ופעל </a:t>
            </a:r>
            <a:r>
              <a:rPr lang="he-IL" sz="60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SfaradyMedium" pitchFamily="2" charset="-79"/>
              </a:rPr>
              <a:t>הבעש"ט</a:t>
            </a:r>
            <a:r>
              <a:rPr lang="he-IL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SfaradyMedium" pitchFamily="2" charset="-79"/>
              </a:rPr>
              <a:t>?</a:t>
            </a: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2694" y="834944"/>
            <a:ext cx="4305609" cy="4085676"/>
          </a:xfrm>
          <a:prstGeom prst="rect">
            <a:avLst/>
          </a:prstGeom>
        </p:spPr>
      </p:pic>
      <p:sp>
        <p:nvSpPr>
          <p:cNvPr id="2" name="מלבן: פינות מעוגלות 1"/>
          <p:cNvSpPr/>
          <p:nvPr/>
        </p:nvSpPr>
        <p:spPr>
          <a:xfrm rot="1062439">
            <a:off x="7463649" y="864950"/>
            <a:ext cx="665496" cy="66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/>
          <p:cNvSpPr/>
          <p:nvPr/>
        </p:nvSpPr>
        <p:spPr>
          <a:xfrm>
            <a:off x="4156671" y="385689"/>
            <a:ext cx="3127779" cy="413190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sz="6000" b="0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ליאדי</a:t>
            </a:r>
            <a:endParaRPr lang="he-IL" sz="6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SfaradyMedium" pitchFamily="2" charset="-79"/>
            </a:endParaRPr>
          </a:p>
          <a:p>
            <a:pPr algn="r" rtl="1">
              <a:lnSpc>
                <a:spcPct val="150000"/>
              </a:lnSpc>
            </a:pPr>
            <a:r>
              <a:rPr lang="he-IL" sz="60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ליובאוויטש</a:t>
            </a:r>
            <a:endParaRPr lang="he-IL" sz="6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SfaradyMedium" pitchFamily="2" charset="-79"/>
            </a:endParaRPr>
          </a:p>
          <a:p>
            <a:pPr algn="r" rtl="1">
              <a:lnSpc>
                <a:spcPct val="150000"/>
              </a:lnSpc>
            </a:pPr>
            <a:r>
              <a:rPr lang="he-IL" sz="6000" b="0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מעזיבוז</a:t>
            </a:r>
            <a:endParaRPr lang="he-IL" sz="6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SfaradyMedium" pitchFamily="2" charset="-79"/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7556588" y="385689"/>
            <a:ext cx="479618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ד</a:t>
            </a:r>
          </a:p>
        </p:txBody>
      </p:sp>
      <p:sp>
        <p:nvSpPr>
          <p:cNvPr id="7" name="מלבן: פינות מעוגלות 6"/>
          <p:cNvSpPr/>
          <p:nvPr/>
        </p:nvSpPr>
        <p:spPr>
          <a:xfrm rot="1062439">
            <a:off x="7463649" y="2362745"/>
            <a:ext cx="665496" cy="66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7550176" y="1883484"/>
            <a:ext cx="486030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צ</a:t>
            </a:r>
          </a:p>
        </p:txBody>
      </p:sp>
      <p:sp>
        <p:nvSpPr>
          <p:cNvPr id="9" name="מלבן: פינות מעוגלות 8"/>
          <p:cNvSpPr/>
          <p:nvPr/>
        </p:nvSpPr>
        <p:spPr>
          <a:xfrm rot="1062439">
            <a:off x="7463649" y="3710411"/>
            <a:ext cx="665496" cy="66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/>
          <p:cNvSpPr/>
          <p:nvPr/>
        </p:nvSpPr>
        <p:spPr>
          <a:xfrm>
            <a:off x="7482849" y="3231150"/>
            <a:ext cx="553357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מ</a:t>
            </a:r>
          </a:p>
        </p:txBody>
      </p:sp>
    </p:spTree>
    <p:extLst>
      <p:ext uri="{BB962C8B-B14F-4D97-AF65-F5344CB8AC3E}">
        <p14:creationId xmlns:p14="http://schemas.microsoft.com/office/powerpoint/2010/main" val="49273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  <p:bldP spid="6" grpId="0"/>
      <p:bldP spid="7" grpId="0" animBg="1"/>
      <p:bldP spid="8" grpId="0"/>
      <p:bldP spid="9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346819" y="5507704"/>
            <a:ext cx="8212826" cy="99257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he-IL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SfaradyMedium" pitchFamily="2" charset="-79"/>
              </a:rPr>
              <a:t>2. מי היה אביו של אדמו"ר הזקן?</a:t>
            </a:r>
          </a:p>
        </p:txBody>
      </p:sp>
      <p:sp>
        <p:nvSpPr>
          <p:cNvPr id="2" name="מלבן: פינות מעוגלות 1"/>
          <p:cNvSpPr/>
          <p:nvPr/>
        </p:nvSpPr>
        <p:spPr>
          <a:xfrm rot="1062439">
            <a:off x="7463649" y="864950"/>
            <a:ext cx="665496" cy="66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/>
          <p:cNvSpPr/>
          <p:nvPr/>
        </p:nvSpPr>
        <p:spPr>
          <a:xfrm>
            <a:off x="4712849" y="385689"/>
            <a:ext cx="2571601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sz="6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ר' ברוך</a:t>
            </a:r>
          </a:p>
          <a:p>
            <a:pPr algn="r" rtl="1">
              <a:lnSpc>
                <a:spcPct val="150000"/>
              </a:lnSpc>
            </a:pPr>
            <a:r>
              <a:rPr lang="he-IL" sz="6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ר' אליעזר</a:t>
            </a:r>
          </a:p>
          <a:p>
            <a:pPr algn="r" rtl="1">
              <a:lnSpc>
                <a:spcPct val="150000"/>
              </a:lnSpc>
            </a:pPr>
            <a:r>
              <a:rPr lang="he-IL" sz="6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ר' משה</a:t>
            </a:r>
          </a:p>
        </p:txBody>
      </p:sp>
      <p:sp>
        <p:nvSpPr>
          <p:cNvPr id="6" name="מלבן 5"/>
          <p:cNvSpPr/>
          <p:nvPr/>
        </p:nvSpPr>
        <p:spPr>
          <a:xfrm>
            <a:off x="7525774" y="380936"/>
            <a:ext cx="537327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א</a:t>
            </a:r>
          </a:p>
        </p:txBody>
      </p:sp>
      <p:sp>
        <p:nvSpPr>
          <p:cNvPr id="7" name="מלבן: פינות מעוגלות 6"/>
          <p:cNvSpPr/>
          <p:nvPr/>
        </p:nvSpPr>
        <p:spPr>
          <a:xfrm rot="1062439">
            <a:off x="7463649" y="2362745"/>
            <a:ext cx="665496" cy="66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7577071" y="1878731"/>
            <a:ext cx="486030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ד</a:t>
            </a:r>
          </a:p>
        </p:txBody>
      </p:sp>
      <p:sp>
        <p:nvSpPr>
          <p:cNvPr id="9" name="מלבן: פינות מעוגלות 8"/>
          <p:cNvSpPr/>
          <p:nvPr/>
        </p:nvSpPr>
        <p:spPr>
          <a:xfrm rot="1062439">
            <a:off x="7463649" y="3710411"/>
            <a:ext cx="665496" cy="66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/>
          <p:cNvSpPr/>
          <p:nvPr/>
        </p:nvSpPr>
        <p:spPr>
          <a:xfrm>
            <a:off x="7444021" y="3226397"/>
            <a:ext cx="619080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ש</a:t>
            </a:r>
          </a:p>
        </p:txBody>
      </p:sp>
      <p:pic>
        <p:nvPicPr>
          <p:cNvPr id="1026" name="Picture 2" descr="תוצאת תמונה עבור אדמו&quot;ר הזקן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27" y="400576"/>
            <a:ext cx="2701276" cy="391144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997766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  <p:bldP spid="6" grpId="0"/>
      <p:bldP spid="7" grpId="0" animBg="1"/>
      <p:bldP spid="8" grpId="0"/>
      <p:bldP spid="9" grpId="0" animBg="1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242046" y="5606858"/>
            <a:ext cx="8797921" cy="90024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l" rtl="1"/>
            <a:r>
              <a:rPr lang="he-IL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SfaradyMedium" pitchFamily="2" charset="-79"/>
              </a:rPr>
              <a:t>3. באיזה יום בשבוע נולד אדמו"ר הזקן?</a:t>
            </a:r>
          </a:p>
        </p:txBody>
      </p:sp>
      <p:sp>
        <p:nvSpPr>
          <p:cNvPr id="2" name="מלבן: פינות מעוגלות 1"/>
          <p:cNvSpPr/>
          <p:nvPr/>
        </p:nvSpPr>
        <p:spPr>
          <a:xfrm rot="1062439">
            <a:off x="7463649" y="864950"/>
            <a:ext cx="665496" cy="66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/>
          <p:cNvSpPr/>
          <p:nvPr/>
        </p:nvSpPr>
        <p:spPr>
          <a:xfrm>
            <a:off x="4326589" y="385689"/>
            <a:ext cx="2957861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sz="6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שבת קודש</a:t>
            </a:r>
          </a:p>
          <a:p>
            <a:pPr algn="r" rtl="1">
              <a:lnSpc>
                <a:spcPct val="150000"/>
              </a:lnSpc>
            </a:pPr>
            <a:r>
              <a:rPr lang="he-IL" sz="6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יום רביעי</a:t>
            </a:r>
          </a:p>
          <a:p>
            <a:pPr algn="r" rtl="1">
              <a:lnSpc>
                <a:spcPct val="150000"/>
              </a:lnSpc>
            </a:pPr>
            <a:r>
              <a:rPr lang="he-IL" sz="6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יום ראשון</a:t>
            </a:r>
          </a:p>
        </p:txBody>
      </p:sp>
      <p:sp>
        <p:nvSpPr>
          <p:cNvPr id="6" name="מלבן 5"/>
          <p:cNvSpPr/>
          <p:nvPr/>
        </p:nvSpPr>
        <p:spPr>
          <a:xfrm>
            <a:off x="7560239" y="380936"/>
            <a:ext cx="468397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ר</a:t>
            </a:r>
          </a:p>
        </p:txBody>
      </p:sp>
      <p:sp>
        <p:nvSpPr>
          <p:cNvPr id="7" name="מלבן: פינות מעוגלות 6"/>
          <p:cNvSpPr/>
          <p:nvPr/>
        </p:nvSpPr>
        <p:spPr>
          <a:xfrm rot="1062439">
            <a:off x="7463649" y="2362745"/>
            <a:ext cx="665496" cy="66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7637985" y="1878731"/>
            <a:ext cx="364202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י</a:t>
            </a:r>
          </a:p>
        </p:txBody>
      </p:sp>
      <p:sp>
        <p:nvSpPr>
          <p:cNvPr id="9" name="מלבן: פינות מעוגלות 8"/>
          <p:cNvSpPr/>
          <p:nvPr/>
        </p:nvSpPr>
        <p:spPr>
          <a:xfrm rot="1062439">
            <a:off x="7463649" y="3710411"/>
            <a:ext cx="665496" cy="66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/>
          <p:cNvSpPr/>
          <p:nvPr/>
        </p:nvSpPr>
        <p:spPr>
          <a:xfrm>
            <a:off x="7480890" y="3226397"/>
            <a:ext cx="545341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ק</a:t>
            </a: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6765" t="19860" r="37059" b="29929"/>
          <a:stretch/>
        </p:blipFill>
        <p:spPr>
          <a:xfrm>
            <a:off x="143434" y="226341"/>
            <a:ext cx="3925014" cy="423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65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  <p:bldP spid="6" grpId="0"/>
      <p:bldP spid="7" grpId="0" animBg="1"/>
      <p:bldP spid="8" grpId="0"/>
      <p:bldP spid="9" grpId="0" animBg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118452" y="5507704"/>
            <a:ext cx="9025548" cy="90024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l" rtl="1"/>
            <a:r>
              <a:rPr lang="he-IL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SfaradyMedium" pitchFamily="2" charset="-79"/>
              </a:rPr>
              <a:t>4. כיצד כינה אדמו"ר הזקן את </a:t>
            </a:r>
            <a:r>
              <a:rPr lang="he-IL" sz="5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SfaradyMedium" pitchFamily="2" charset="-79"/>
              </a:rPr>
              <a:t>הבעש"ט</a:t>
            </a:r>
            <a:r>
              <a:rPr lang="he-IL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SfaradyMedium" pitchFamily="2" charset="-79"/>
              </a:rPr>
              <a:t>?</a:t>
            </a:r>
          </a:p>
        </p:txBody>
      </p:sp>
      <p:sp>
        <p:nvSpPr>
          <p:cNvPr id="2" name="מלבן: פינות מעוגלות 1"/>
          <p:cNvSpPr/>
          <p:nvPr/>
        </p:nvSpPr>
        <p:spPr>
          <a:xfrm rot="1062439">
            <a:off x="7463649" y="864950"/>
            <a:ext cx="665496" cy="66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/>
          <p:cNvSpPr/>
          <p:nvPr/>
        </p:nvSpPr>
        <p:spPr>
          <a:xfrm>
            <a:off x="4167892" y="385689"/>
            <a:ext cx="3116558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sz="6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מורנו ורבינו</a:t>
            </a:r>
          </a:p>
          <a:p>
            <a:pPr algn="r" rtl="1">
              <a:lnSpc>
                <a:spcPct val="150000"/>
              </a:lnSpc>
            </a:pPr>
            <a:r>
              <a:rPr lang="he-IL" sz="6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סבא</a:t>
            </a:r>
          </a:p>
          <a:p>
            <a:pPr algn="r" rtl="1">
              <a:lnSpc>
                <a:spcPct val="150000"/>
              </a:lnSpc>
            </a:pPr>
            <a:r>
              <a:rPr lang="he-IL" sz="6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אבי מורי</a:t>
            </a:r>
          </a:p>
        </p:txBody>
      </p:sp>
      <p:sp>
        <p:nvSpPr>
          <p:cNvPr id="6" name="מלבן 5"/>
          <p:cNvSpPr/>
          <p:nvPr/>
        </p:nvSpPr>
        <p:spPr>
          <a:xfrm>
            <a:off x="7556231" y="380936"/>
            <a:ext cx="476412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ל</a:t>
            </a:r>
          </a:p>
        </p:txBody>
      </p:sp>
      <p:sp>
        <p:nvSpPr>
          <p:cNvPr id="7" name="מלבן: פינות מעוגלות 6"/>
          <p:cNvSpPr/>
          <p:nvPr/>
        </p:nvSpPr>
        <p:spPr>
          <a:xfrm rot="1062439">
            <a:off x="7463649" y="2362745"/>
            <a:ext cx="665496" cy="66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7577071" y="1878731"/>
            <a:ext cx="486030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ר</a:t>
            </a:r>
          </a:p>
        </p:txBody>
      </p:sp>
      <p:sp>
        <p:nvSpPr>
          <p:cNvPr id="9" name="מלבן: פינות מעוגלות 8"/>
          <p:cNvSpPr/>
          <p:nvPr/>
        </p:nvSpPr>
        <p:spPr>
          <a:xfrm rot="1062439">
            <a:off x="7463649" y="3710411"/>
            <a:ext cx="665496" cy="66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/>
          <p:cNvSpPr/>
          <p:nvPr/>
        </p:nvSpPr>
        <p:spPr>
          <a:xfrm>
            <a:off x="7507340" y="3226397"/>
            <a:ext cx="492443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פ</a:t>
            </a:r>
          </a:p>
        </p:txBody>
      </p:sp>
      <p:pic>
        <p:nvPicPr>
          <p:cNvPr id="1026" name="Picture 2" descr="תוצאת תמונה עבור אדמו&quot;ר הזקן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27" y="400576"/>
            <a:ext cx="2701276" cy="391144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9497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  <p:bldP spid="6" grpId="0"/>
      <p:bldP spid="7" grpId="0" animBg="1"/>
      <p:bldP spid="8" grpId="0"/>
      <p:bldP spid="9" grpId="0" animBg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118452" y="5507704"/>
            <a:ext cx="8829981" cy="807913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l" rtl="1"/>
            <a:r>
              <a:rPr lang="he-IL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SfaradyMedium" pitchFamily="2" charset="-79"/>
              </a:rPr>
              <a:t>5. על מה חוזרים בתשובה מח"י אלול ואילך?</a:t>
            </a:r>
          </a:p>
        </p:txBody>
      </p:sp>
      <p:sp>
        <p:nvSpPr>
          <p:cNvPr id="2" name="מלבן: פינות מעוגלות 1"/>
          <p:cNvSpPr/>
          <p:nvPr/>
        </p:nvSpPr>
        <p:spPr>
          <a:xfrm rot="1062439">
            <a:off x="7463649" y="864950"/>
            <a:ext cx="665496" cy="66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/>
          <p:cNvSpPr/>
          <p:nvPr/>
        </p:nvSpPr>
        <p:spPr>
          <a:xfrm>
            <a:off x="841661" y="385689"/>
            <a:ext cx="6442789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sz="6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על אחד החודשים שחלפו</a:t>
            </a:r>
          </a:p>
          <a:p>
            <a:pPr algn="r" rtl="1">
              <a:lnSpc>
                <a:spcPct val="150000"/>
              </a:lnSpc>
            </a:pPr>
            <a:r>
              <a:rPr lang="he-IL" sz="6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על אותו היום בשבוע</a:t>
            </a:r>
          </a:p>
          <a:p>
            <a:pPr algn="r" rtl="1">
              <a:lnSpc>
                <a:spcPct val="150000"/>
              </a:lnSpc>
            </a:pPr>
            <a:r>
              <a:rPr lang="he-IL" sz="6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על החודשים שיבואו</a:t>
            </a:r>
          </a:p>
        </p:txBody>
      </p:sp>
      <p:sp>
        <p:nvSpPr>
          <p:cNvPr id="6" name="מלבן 5"/>
          <p:cNvSpPr/>
          <p:nvPr/>
        </p:nvSpPr>
        <p:spPr>
          <a:xfrm>
            <a:off x="7612336" y="380936"/>
            <a:ext cx="364202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י</a:t>
            </a:r>
          </a:p>
        </p:txBody>
      </p:sp>
      <p:sp>
        <p:nvSpPr>
          <p:cNvPr id="7" name="מלבן: פינות מעוגלות 6"/>
          <p:cNvSpPr/>
          <p:nvPr/>
        </p:nvSpPr>
        <p:spPr>
          <a:xfrm rot="1062439">
            <a:off x="7463649" y="2362745"/>
            <a:ext cx="665496" cy="66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7570658" y="1878731"/>
            <a:ext cx="498856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ע</a:t>
            </a:r>
          </a:p>
        </p:txBody>
      </p:sp>
      <p:sp>
        <p:nvSpPr>
          <p:cNvPr id="9" name="מלבן: פינות מעוגלות 8"/>
          <p:cNvSpPr/>
          <p:nvPr/>
        </p:nvSpPr>
        <p:spPr>
          <a:xfrm rot="1062439">
            <a:off x="7463649" y="3710411"/>
            <a:ext cx="665496" cy="66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/>
          <p:cNvSpPr/>
          <p:nvPr/>
        </p:nvSpPr>
        <p:spPr>
          <a:xfrm>
            <a:off x="7507340" y="3226397"/>
            <a:ext cx="492443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ב</a:t>
            </a: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2"/>
          <a:srcRect l="39216" t="27609" r="35981" b="28475"/>
          <a:stretch/>
        </p:blipFill>
        <p:spPr>
          <a:xfrm>
            <a:off x="1511716" y="900877"/>
            <a:ext cx="4186518" cy="4169478"/>
          </a:xfrm>
          <a:prstGeom prst="ellipse">
            <a:avLst/>
          </a:prstGeom>
          <a:ln w="63500" cap="rnd">
            <a:solidFill>
              <a:schemeClr val="accent5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73205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75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25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75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7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  <p:bldP spid="6" grpId="0"/>
      <p:bldP spid="7" grpId="0" animBg="1"/>
      <p:bldP spid="8" grpId="0"/>
      <p:bldP spid="9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242154" y="5543563"/>
            <a:ext cx="8735405" cy="99257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r" rtl="1"/>
            <a:r>
              <a:rPr lang="he-IL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SfaradyMedium" pitchFamily="2" charset="-79"/>
              </a:rPr>
              <a:t>6. את מה אפשר להעלות לקדושה?</a:t>
            </a:r>
          </a:p>
        </p:txBody>
      </p:sp>
      <p:sp>
        <p:nvSpPr>
          <p:cNvPr id="2" name="מלבן: פינות מעוגלות 1"/>
          <p:cNvSpPr/>
          <p:nvPr/>
        </p:nvSpPr>
        <p:spPr>
          <a:xfrm rot="1062439">
            <a:off x="7710537" y="334598"/>
            <a:ext cx="665496" cy="66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/>
          <p:cNvSpPr/>
          <p:nvPr/>
        </p:nvSpPr>
        <p:spPr>
          <a:xfrm>
            <a:off x="572382" y="-144663"/>
            <a:ext cx="6958956" cy="517064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sz="6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רק דברים קדושים</a:t>
            </a:r>
          </a:p>
          <a:p>
            <a:pPr algn="r" rtl="1">
              <a:lnSpc>
                <a:spcPct val="150000"/>
              </a:lnSpc>
            </a:pPr>
            <a:r>
              <a:rPr lang="he-IL" sz="6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את התפילות ולימוד התורה</a:t>
            </a:r>
          </a:p>
          <a:p>
            <a:pPr algn="r" rtl="1">
              <a:lnSpc>
                <a:spcPct val="150000"/>
              </a:lnSpc>
            </a:pPr>
            <a:r>
              <a:rPr lang="he-IL" sz="6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את כל הדברים הגשמיים </a:t>
            </a:r>
          </a:p>
          <a:p>
            <a:pPr algn="r" rtl="1"/>
            <a:r>
              <a:rPr lang="he-IL" sz="6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שאינם אסורים</a:t>
            </a:r>
          </a:p>
        </p:txBody>
      </p:sp>
      <p:sp>
        <p:nvSpPr>
          <p:cNvPr id="6" name="מלבן 5"/>
          <p:cNvSpPr/>
          <p:nvPr/>
        </p:nvSpPr>
        <p:spPr>
          <a:xfrm>
            <a:off x="7760639" y="-149416"/>
            <a:ext cx="561372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ט</a:t>
            </a:r>
          </a:p>
        </p:txBody>
      </p:sp>
      <p:sp>
        <p:nvSpPr>
          <p:cNvPr id="7" name="מלבן: פינות מעוגלות 6"/>
          <p:cNvSpPr/>
          <p:nvPr/>
        </p:nvSpPr>
        <p:spPr>
          <a:xfrm rot="1062439">
            <a:off x="7734225" y="1832394"/>
            <a:ext cx="665496" cy="66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7823959" y="1348379"/>
            <a:ext cx="486030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ר</a:t>
            </a:r>
          </a:p>
        </p:txBody>
      </p:sp>
      <p:sp>
        <p:nvSpPr>
          <p:cNvPr id="9" name="מלבן: פינות מעוגלות 8"/>
          <p:cNvSpPr/>
          <p:nvPr/>
        </p:nvSpPr>
        <p:spPr>
          <a:xfrm rot="1062439">
            <a:off x="7710537" y="3180059"/>
            <a:ext cx="665496" cy="66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/>
          <p:cNvSpPr/>
          <p:nvPr/>
        </p:nvSpPr>
        <p:spPr>
          <a:xfrm>
            <a:off x="7768654" y="2697074"/>
            <a:ext cx="553357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מ</a:t>
            </a: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232" y="484094"/>
            <a:ext cx="3770928" cy="444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087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5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5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5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25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2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  <p:bldP spid="6" grpId="0"/>
      <p:bldP spid="7" grpId="0" animBg="1"/>
      <p:bldP spid="8" grpId="0"/>
      <p:bldP spid="9" grpId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335493" y="4942091"/>
            <a:ext cx="8373125" cy="191590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 rtl="1"/>
            <a:r>
              <a:rPr lang="he-IL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SfaradyMedium" pitchFamily="2" charset="-79"/>
              </a:rPr>
              <a:t>7. כאשר אנו משתמשים בחפצים </a:t>
            </a:r>
          </a:p>
          <a:p>
            <a:pPr algn="ctr" rtl="1"/>
            <a:r>
              <a:rPr lang="he-IL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SfaradyMedium" pitchFamily="2" charset="-79"/>
              </a:rPr>
              <a:t>גשמיים לקדושה אנחנו:</a:t>
            </a:r>
          </a:p>
        </p:txBody>
      </p:sp>
      <p:sp>
        <p:nvSpPr>
          <p:cNvPr id="2" name="מלבן: פינות מעוגלות 1"/>
          <p:cNvSpPr/>
          <p:nvPr/>
        </p:nvSpPr>
        <p:spPr>
          <a:xfrm rot="1062439">
            <a:off x="8167737" y="334598"/>
            <a:ext cx="665496" cy="66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/>
          <p:cNvSpPr/>
          <p:nvPr/>
        </p:nvSpPr>
        <p:spPr>
          <a:xfrm>
            <a:off x="220066" y="-144663"/>
            <a:ext cx="7768472" cy="517064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sz="6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בונים חדר לה' יתברך</a:t>
            </a:r>
          </a:p>
          <a:p>
            <a:pPr algn="r" rtl="1">
              <a:lnSpc>
                <a:spcPct val="150000"/>
              </a:lnSpc>
            </a:pPr>
            <a:r>
              <a:rPr lang="he-IL" sz="6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הופכים את העולם להיות </a:t>
            </a:r>
          </a:p>
          <a:p>
            <a:pPr algn="r" rtl="1"/>
            <a:r>
              <a:rPr lang="he-IL" sz="6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בית של ה'</a:t>
            </a:r>
          </a:p>
          <a:p>
            <a:pPr algn="r" rtl="1">
              <a:lnSpc>
                <a:spcPct val="150000"/>
              </a:lnSpc>
            </a:pPr>
            <a:r>
              <a:rPr lang="he-IL" sz="6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הופכים את הרוחניות לגשמיות</a:t>
            </a:r>
          </a:p>
        </p:txBody>
      </p:sp>
      <p:sp>
        <p:nvSpPr>
          <p:cNvPr id="6" name="מלבן 5"/>
          <p:cNvSpPr/>
          <p:nvPr/>
        </p:nvSpPr>
        <p:spPr>
          <a:xfrm>
            <a:off x="8258716" y="-149416"/>
            <a:ext cx="479618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ד</a:t>
            </a:r>
          </a:p>
        </p:txBody>
      </p:sp>
      <p:sp>
        <p:nvSpPr>
          <p:cNvPr id="7" name="מלבן: פינות מעוגלות 6"/>
          <p:cNvSpPr/>
          <p:nvPr/>
        </p:nvSpPr>
        <p:spPr>
          <a:xfrm rot="1062439">
            <a:off x="8191425" y="1832394"/>
            <a:ext cx="665496" cy="66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8255510" y="1348379"/>
            <a:ext cx="537328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א</a:t>
            </a:r>
          </a:p>
        </p:txBody>
      </p:sp>
      <p:sp>
        <p:nvSpPr>
          <p:cNvPr id="9" name="מלבן: פינות מעוגלות 8"/>
          <p:cNvSpPr/>
          <p:nvPr/>
        </p:nvSpPr>
        <p:spPr>
          <a:xfrm rot="1062439">
            <a:off x="8167738" y="3958926"/>
            <a:ext cx="665496" cy="66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/>
          <p:cNvSpPr/>
          <p:nvPr/>
        </p:nvSpPr>
        <p:spPr>
          <a:xfrm>
            <a:off x="8264327" y="3475941"/>
            <a:ext cx="476412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ל</a:t>
            </a:r>
          </a:p>
        </p:txBody>
      </p:sp>
    </p:spTree>
    <p:extLst>
      <p:ext uri="{BB962C8B-B14F-4D97-AF65-F5344CB8AC3E}">
        <p14:creationId xmlns:p14="http://schemas.microsoft.com/office/powerpoint/2010/main" val="3639589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2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  <p:bldP spid="6" grpId="0"/>
      <p:bldP spid="7" grpId="0" animBg="1"/>
      <p:bldP spid="8" grpId="0"/>
      <p:bldP spid="9" grpId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1138459" y="4940390"/>
            <a:ext cx="6523261" cy="191590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 rtl="1"/>
            <a:r>
              <a:rPr lang="he-IL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SfaradyMedium" pitchFamily="2" charset="-79"/>
              </a:rPr>
              <a:t>8. כיצד החסידות מלמדת </a:t>
            </a:r>
          </a:p>
          <a:p>
            <a:pPr algn="ctr" rtl="1"/>
            <a:r>
              <a:rPr lang="he-IL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SfaradyMedium" pitchFamily="2" charset="-79"/>
              </a:rPr>
              <a:t>אותנו לקיים מצוות?</a:t>
            </a:r>
          </a:p>
        </p:txBody>
      </p:sp>
      <p:sp>
        <p:nvSpPr>
          <p:cNvPr id="2" name="מלבן: פינות מעוגלות 1"/>
          <p:cNvSpPr/>
          <p:nvPr/>
        </p:nvSpPr>
        <p:spPr>
          <a:xfrm rot="1062439">
            <a:off x="7710537" y="484014"/>
            <a:ext cx="665496" cy="66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/>
          <p:cNvSpPr/>
          <p:nvPr/>
        </p:nvSpPr>
        <p:spPr>
          <a:xfrm>
            <a:off x="2172179" y="4753"/>
            <a:ext cx="5359159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sz="6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ברצינות ובכובד ראש</a:t>
            </a:r>
          </a:p>
          <a:p>
            <a:pPr algn="r" rtl="1">
              <a:lnSpc>
                <a:spcPct val="150000"/>
              </a:lnSpc>
            </a:pPr>
            <a:r>
              <a:rPr lang="he-IL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מתוך יראה ופחד</a:t>
            </a:r>
          </a:p>
          <a:p>
            <a:pPr algn="r" rtl="1">
              <a:lnSpc>
                <a:spcPct val="150000"/>
              </a:lnSpc>
            </a:pPr>
            <a:r>
              <a:rPr lang="he-IL" sz="6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מתוך חיות ושמחה</a:t>
            </a:r>
          </a:p>
        </p:txBody>
      </p:sp>
      <p:sp>
        <p:nvSpPr>
          <p:cNvPr id="6" name="מלבן 5"/>
          <p:cNvSpPr/>
          <p:nvPr/>
        </p:nvSpPr>
        <p:spPr>
          <a:xfrm>
            <a:off x="7795104" y="0"/>
            <a:ext cx="492443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פ</a:t>
            </a:r>
          </a:p>
        </p:txBody>
      </p:sp>
      <p:sp>
        <p:nvSpPr>
          <p:cNvPr id="7" name="מלבן: פינות מעוגלות 6"/>
          <p:cNvSpPr/>
          <p:nvPr/>
        </p:nvSpPr>
        <p:spPr>
          <a:xfrm rot="1062439">
            <a:off x="7734225" y="1981810"/>
            <a:ext cx="665496" cy="66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7823959" y="1497795"/>
            <a:ext cx="486030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ר</a:t>
            </a:r>
          </a:p>
        </p:txBody>
      </p:sp>
      <p:sp>
        <p:nvSpPr>
          <p:cNvPr id="9" name="מלבן: פינות מעוגלות 8"/>
          <p:cNvSpPr/>
          <p:nvPr/>
        </p:nvSpPr>
        <p:spPr>
          <a:xfrm rot="1062439">
            <a:off x="7710537" y="3329475"/>
            <a:ext cx="665496" cy="66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/>
          <p:cNvSpPr/>
          <p:nvPr/>
        </p:nvSpPr>
        <p:spPr>
          <a:xfrm>
            <a:off x="7768654" y="2846490"/>
            <a:ext cx="553357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ת</a:t>
            </a:r>
          </a:p>
        </p:txBody>
      </p:sp>
      <p:pic>
        <p:nvPicPr>
          <p:cNvPr id="11" name="תמונה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5537"/>
            <a:ext cx="3009345" cy="376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01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  <p:bldP spid="6" grpId="0"/>
      <p:bldP spid="7" grpId="0" animBg="1"/>
      <p:bldP spid="8" grpId="0"/>
      <p:bldP spid="9" grpId="0" animBg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276234" y="5508634"/>
            <a:ext cx="8374729" cy="90024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 rtl="1"/>
            <a:r>
              <a:rPr lang="he-IL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SfaradyMedium" pitchFamily="2" charset="-79"/>
              </a:rPr>
              <a:t>9. מדוע אנו שמחים בעת קיום מצות?</a:t>
            </a:r>
          </a:p>
        </p:txBody>
      </p:sp>
      <p:sp>
        <p:nvSpPr>
          <p:cNvPr id="2" name="מלבן: פינות מעוגלות 1"/>
          <p:cNvSpPr/>
          <p:nvPr/>
        </p:nvSpPr>
        <p:spPr>
          <a:xfrm rot="1062439">
            <a:off x="8028037" y="484014"/>
            <a:ext cx="665496" cy="66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/>
          <p:cNvSpPr/>
          <p:nvPr/>
        </p:nvSpPr>
        <p:spPr>
          <a:xfrm>
            <a:off x="93838" y="0"/>
            <a:ext cx="7904728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sz="6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כך אנו זוכים להתחבר עם ה'</a:t>
            </a:r>
          </a:p>
          <a:p>
            <a:pPr algn="r" rtl="1">
              <a:lnSpc>
                <a:spcPct val="150000"/>
              </a:lnSpc>
            </a:pPr>
            <a:r>
              <a:rPr lang="he-IL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כי המצוות מעניינות</a:t>
            </a:r>
          </a:p>
          <a:p>
            <a:pPr algn="r" rtl="1">
              <a:lnSpc>
                <a:spcPct val="150000"/>
              </a:lnSpc>
            </a:pPr>
            <a:r>
              <a:rPr lang="he-IL" sz="6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כי אנו מקבלים עליהן שכר גדול</a:t>
            </a:r>
          </a:p>
        </p:txBody>
      </p:sp>
      <p:sp>
        <p:nvSpPr>
          <p:cNvPr id="6" name="מלבן 5"/>
          <p:cNvSpPr/>
          <p:nvPr/>
        </p:nvSpPr>
        <p:spPr>
          <a:xfrm>
            <a:off x="8106994" y="0"/>
            <a:ext cx="503664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ה</a:t>
            </a:r>
          </a:p>
        </p:txBody>
      </p:sp>
      <p:sp>
        <p:nvSpPr>
          <p:cNvPr id="7" name="מלבן: פינות מעוגלות 6"/>
          <p:cNvSpPr/>
          <p:nvPr/>
        </p:nvSpPr>
        <p:spPr>
          <a:xfrm rot="1062439">
            <a:off x="8051725" y="1981810"/>
            <a:ext cx="665496" cy="66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8120620" y="1497795"/>
            <a:ext cx="527709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ח</a:t>
            </a:r>
          </a:p>
        </p:txBody>
      </p:sp>
      <p:sp>
        <p:nvSpPr>
          <p:cNvPr id="9" name="מלבן: פינות מעוגלות 8"/>
          <p:cNvSpPr/>
          <p:nvPr/>
        </p:nvSpPr>
        <p:spPr>
          <a:xfrm rot="1062439">
            <a:off x="8028037" y="3329475"/>
            <a:ext cx="665496" cy="66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/>
          <p:cNvSpPr/>
          <p:nvPr/>
        </p:nvSpPr>
        <p:spPr>
          <a:xfrm>
            <a:off x="8180731" y="2846490"/>
            <a:ext cx="364202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י</a:t>
            </a:r>
          </a:p>
        </p:txBody>
      </p:sp>
      <p:pic>
        <p:nvPicPr>
          <p:cNvPr id="11" name="תמונה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5537"/>
            <a:ext cx="3009345" cy="376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54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  <p:bldP spid="6" grpId="0"/>
      <p:bldP spid="7" grpId="0" animBg="1"/>
      <p:bldP spid="8" grpId="0"/>
      <p:bldP spid="9" grpId="0" animBg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475578" y="5392197"/>
            <a:ext cx="8172751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 rtl="1"/>
            <a:r>
              <a:rPr lang="he-IL" sz="7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SfaradyMedium" pitchFamily="2" charset="-79"/>
              </a:rPr>
              <a:t>10. לכל אחד מהיהודים יש:</a:t>
            </a:r>
          </a:p>
        </p:txBody>
      </p:sp>
      <p:sp>
        <p:nvSpPr>
          <p:cNvPr id="2" name="מלבן: פינות מעוגלות 1"/>
          <p:cNvSpPr/>
          <p:nvPr/>
        </p:nvSpPr>
        <p:spPr>
          <a:xfrm rot="1062439">
            <a:off x="8028037" y="484014"/>
            <a:ext cx="665496" cy="665496"/>
          </a:xfrm>
          <a:prstGeom prst="roundRect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/>
          <p:cNvSpPr/>
          <p:nvPr/>
        </p:nvSpPr>
        <p:spPr>
          <a:xfrm>
            <a:off x="1821874" y="0"/>
            <a:ext cx="6176692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sz="6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את אותו גוף בדיוק</a:t>
            </a:r>
          </a:p>
          <a:p>
            <a:pPr algn="r" rtl="1">
              <a:lnSpc>
                <a:spcPct val="150000"/>
              </a:lnSpc>
            </a:pPr>
            <a:r>
              <a:rPr lang="he-IL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את אותה נשמה בדיוק</a:t>
            </a:r>
          </a:p>
          <a:p>
            <a:pPr algn="r" rtl="1">
              <a:lnSpc>
                <a:spcPct val="150000"/>
              </a:lnSpc>
            </a:pPr>
            <a:r>
              <a:rPr lang="he-IL" sz="6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את אותן התכונות בדיוק</a:t>
            </a:r>
          </a:p>
        </p:txBody>
      </p:sp>
      <p:sp>
        <p:nvSpPr>
          <p:cNvPr id="6" name="מלבן 5"/>
          <p:cNvSpPr/>
          <p:nvPr/>
        </p:nvSpPr>
        <p:spPr>
          <a:xfrm>
            <a:off x="8124627" y="0"/>
            <a:ext cx="468397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ר</a:t>
            </a:r>
          </a:p>
        </p:txBody>
      </p:sp>
      <p:sp>
        <p:nvSpPr>
          <p:cNvPr id="7" name="מלבן: פינות מעוגלות 6"/>
          <p:cNvSpPr/>
          <p:nvPr/>
        </p:nvSpPr>
        <p:spPr>
          <a:xfrm rot="1062439">
            <a:off x="8051725" y="1981810"/>
            <a:ext cx="665496" cy="665496"/>
          </a:xfrm>
          <a:prstGeom prst="roundRect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8120620" y="1497795"/>
            <a:ext cx="527709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ח</a:t>
            </a:r>
          </a:p>
        </p:txBody>
      </p:sp>
      <p:sp>
        <p:nvSpPr>
          <p:cNvPr id="9" name="מלבן: פינות מעוגלות 8"/>
          <p:cNvSpPr/>
          <p:nvPr/>
        </p:nvSpPr>
        <p:spPr>
          <a:xfrm rot="1062439">
            <a:off x="8028037" y="3329475"/>
            <a:ext cx="665496" cy="665496"/>
          </a:xfrm>
          <a:prstGeom prst="roundRect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/>
          <p:cNvSpPr/>
          <p:nvPr/>
        </p:nvSpPr>
        <p:spPr>
          <a:xfrm>
            <a:off x="8094168" y="2846490"/>
            <a:ext cx="537328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א</a:t>
            </a: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38" y="321566"/>
            <a:ext cx="4802059" cy="440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203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25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5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  <p:bldP spid="6" grpId="0"/>
      <p:bldP spid="7" grpId="0" animBg="1"/>
      <p:bldP spid="8" grpId="0"/>
      <p:bldP spid="9" grpId="0" animBg="1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1440487" y="4757425"/>
            <a:ext cx="6116098" cy="210057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 rtl="1"/>
            <a:r>
              <a:rPr lang="he-IL" sz="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SfaradyMedium" pitchFamily="2" charset="-79"/>
              </a:rPr>
              <a:t>11. כשלומדים לאהוב </a:t>
            </a:r>
          </a:p>
          <a:p>
            <a:pPr algn="ctr" rtl="1"/>
            <a:r>
              <a:rPr lang="he-IL" sz="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SfaradyMedium" pitchFamily="2" charset="-79"/>
              </a:rPr>
              <a:t>כל יהודי לומדים:</a:t>
            </a:r>
          </a:p>
        </p:txBody>
      </p:sp>
      <p:sp>
        <p:nvSpPr>
          <p:cNvPr id="2" name="מלבן: פינות מעוגלות 1"/>
          <p:cNvSpPr/>
          <p:nvPr/>
        </p:nvSpPr>
        <p:spPr>
          <a:xfrm rot="1062439">
            <a:off x="8028037" y="484014"/>
            <a:ext cx="665496" cy="665496"/>
          </a:xfrm>
          <a:prstGeom prst="roundRect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/>
          <p:cNvSpPr/>
          <p:nvPr/>
        </p:nvSpPr>
        <p:spPr>
          <a:xfrm>
            <a:off x="84155" y="0"/>
            <a:ext cx="7914411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sz="60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שהכל</a:t>
            </a:r>
            <a:r>
              <a:rPr lang="he-IL" sz="6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 לטובה!</a:t>
            </a:r>
          </a:p>
          <a:p>
            <a:pPr algn="r" rtl="1">
              <a:lnSpc>
                <a:spcPct val="150000"/>
              </a:lnSpc>
            </a:pPr>
            <a:r>
              <a:rPr lang="he-IL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שהחסידות מקרבת את הגאולה</a:t>
            </a:r>
          </a:p>
          <a:p>
            <a:pPr algn="r" rtl="1">
              <a:lnSpc>
                <a:spcPct val="150000"/>
              </a:lnSpc>
            </a:pPr>
            <a:r>
              <a:rPr lang="he-IL" sz="6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לאהוב את השם!</a:t>
            </a:r>
          </a:p>
        </p:txBody>
      </p:sp>
      <p:sp>
        <p:nvSpPr>
          <p:cNvPr id="6" name="מלבן 5"/>
          <p:cNvSpPr/>
          <p:nvPr/>
        </p:nvSpPr>
        <p:spPr>
          <a:xfrm>
            <a:off x="8171915" y="0"/>
            <a:ext cx="373820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נ</a:t>
            </a:r>
          </a:p>
        </p:txBody>
      </p:sp>
      <p:sp>
        <p:nvSpPr>
          <p:cNvPr id="7" name="מלבן: פינות מעוגלות 6"/>
          <p:cNvSpPr/>
          <p:nvPr/>
        </p:nvSpPr>
        <p:spPr>
          <a:xfrm rot="1062439">
            <a:off x="8051725" y="1981810"/>
            <a:ext cx="665496" cy="665496"/>
          </a:xfrm>
          <a:prstGeom prst="roundRect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8074935" y="1497795"/>
            <a:ext cx="619080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ש</a:t>
            </a:r>
          </a:p>
        </p:txBody>
      </p:sp>
      <p:sp>
        <p:nvSpPr>
          <p:cNvPr id="9" name="מלבן: פינות מעוגלות 8"/>
          <p:cNvSpPr/>
          <p:nvPr/>
        </p:nvSpPr>
        <p:spPr>
          <a:xfrm rot="1062439">
            <a:off x="8028037" y="3329475"/>
            <a:ext cx="665496" cy="665496"/>
          </a:xfrm>
          <a:prstGeom prst="roundRect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/>
          <p:cNvSpPr/>
          <p:nvPr/>
        </p:nvSpPr>
        <p:spPr>
          <a:xfrm>
            <a:off x="8180731" y="2846490"/>
            <a:ext cx="364202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ו</a:t>
            </a: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38" y="321566"/>
            <a:ext cx="4802059" cy="440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58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5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  <p:bldP spid="6" grpId="0"/>
      <p:bldP spid="7" grpId="0" animBg="1"/>
      <p:bldP spid="8" grpId="0"/>
      <p:bldP spid="9" grpId="0" animBg="1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831903" y="5269510"/>
            <a:ext cx="7384073" cy="130035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 rtl="1"/>
            <a:r>
              <a:rPr lang="he-IL" sz="8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SfaradyMedium" pitchFamily="2" charset="-79"/>
              </a:rPr>
              <a:t>12. מתי יבוא המשיח?</a:t>
            </a:r>
          </a:p>
        </p:txBody>
      </p:sp>
      <p:sp>
        <p:nvSpPr>
          <p:cNvPr id="2" name="מלבן: פינות מעוגלות 1"/>
          <p:cNvSpPr/>
          <p:nvPr/>
        </p:nvSpPr>
        <p:spPr>
          <a:xfrm rot="1062439">
            <a:off x="8028037" y="484014"/>
            <a:ext cx="665496" cy="665496"/>
          </a:xfrm>
          <a:prstGeom prst="roundRect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/>
          <p:cNvSpPr/>
          <p:nvPr/>
        </p:nvSpPr>
        <p:spPr>
          <a:xfrm>
            <a:off x="513825" y="0"/>
            <a:ext cx="7484741" cy="517064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sz="6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כשכל האנשים ישתו מי מעיין</a:t>
            </a:r>
          </a:p>
          <a:p>
            <a:pPr algn="r" rtl="1">
              <a:lnSpc>
                <a:spcPct val="150000"/>
              </a:lnSpc>
            </a:pPr>
            <a:r>
              <a:rPr lang="he-IL" sz="6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שכשהחסידים ילמדו חסידות</a:t>
            </a:r>
          </a:p>
          <a:p>
            <a:pPr algn="r" rtl="1">
              <a:lnSpc>
                <a:spcPct val="150000"/>
              </a:lnSpc>
            </a:pPr>
            <a:r>
              <a:rPr lang="he-IL" sz="6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כשמעיינות החסידות יגיע</a:t>
            </a:r>
          </a:p>
          <a:p>
            <a:pPr algn="r" rtl="1"/>
            <a:r>
              <a:rPr lang="he-IL" sz="6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למקומות רחוקים.</a:t>
            </a:r>
            <a:endParaRPr lang="he-IL" sz="6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SfaradyMedium" pitchFamily="2" charset="-79"/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8119818" y="0"/>
            <a:ext cx="478016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ב</a:t>
            </a:r>
          </a:p>
        </p:txBody>
      </p:sp>
      <p:sp>
        <p:nvSpPr>
          <p:cNvPr id="7" name="מלבן: פינות מעוגלות 6"/>
          <p:cNvSpPr/>
          <p:nvPr/>
        </p:nvSpPr>
        <p:spPr>
          <a:xfrm rot="1062439">
            <a:off x="8051725" y="1981810"/>
            <a:ext cx="665496" cy="665496"/>
          </a:xfrm>
          <a:prstGeom prst="roundRect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8110201" y="1497795"/>
            <a:ext cx="548548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ס</a:t>
            </a:r>
          </a:p>
        </p:txBody>
      </p:sp>
      <p:sp>
        <p:nvSpPr>
          <p:cNvPr id="9" name="מלבן: פינות מעוגלות 8"/>
          <p:cNvSpPr/>
          <p:nvPr/>
        </p:nvSpPr>
        <p:spPr>
          <a:xfrm rot="1062439">
            <a:off x="8028037" y="3329475"/>
            <a:ext cx="665496" cy="665496"/>
          </a:xfrm>
          <a:prstGeom prst="roundRect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/>
          <p:cNvSpPr/>
          <p:nvPr/>
        </p:nvSpPr>
        <p:spPr>
          <a:xfrm>
            <a:off x="8123023" y="2846490"/>
            <a:ext cx="479618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ד</a:t>
            </a:r>
          </a:p>
        </p:txBody>
      </p:sp>
      <p:pic>
        <p:nvPicPr>
          <p:cNvPr id="11" name="תמונה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8092" y="952500"/>
            <a:ext cx="4096232" cy="388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40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  <p:bldP spid="6" grpId="0"/>
      <p:bldP spid="7" grpId="0" animBg="1"/>
      <p:bldP spid="8" grpId="0"/>
      <p:bldP spid="9" grpId="0" animBg="1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509881" y="4781772"/>
            <a:ext cx="7848944" cy="210057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 rtl="1"/>
            <a:r>
              <a:rPr lang="he-IL" sz="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SfaradyMedium" pitchFamily="2" charset="-79"/>
              </a:rPr>
              <a:t>13. איך ילדים יכולים להפיץ </a:t>
            </a:r>
          </a:p>
          <a:p>
            <a:pPr algn="ctr" rtl="1"/>
            <a:r>
              <a:rPr lang="he-IL" sz="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SfaradyMedium" pitchFamily="2" charset="-79"/>
              </a:rPr>
              <a:t>את המעיינות</a:t>
            </a:r>
          </a:p>
        </p:txBody>
      </p:sp>
      <p:sp>
        <p:nvSpPr>
          <p:cNvPr id="2" name="מלבן: פינות מעוגלות 1"/>
          <p:cNvSpPr/>
          <p:nvPr/>
        </p:nvSpPr>
        <p:spPr>
          <a:xfrm rot="1062439">
            <a:off x="8028037" y="484014"/>
            <a:ext cx="665496" cy="665496"/>
          </a:xfrm>
          <a:prstGeom prst="roundRect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/>
          <p:cNvSpPr/>
          <p:nvPr/>
        </p:nvSpPr>
        <p:spPr>
          <a:xfrm>
            <a:off x="2579871" y="165379"/>
            <a:ext cx="5386411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/>
            <a:r>
              <a:rPr lang="he-IL" sz="4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כאשר הם מלמדים ילדים </a:t>
            </a:r>
          </a:p>
          <a:p>
            <a:pPr algn="r" rtl="1"/>
            <a:r>
              <a:rPr lang="he-IL" sz="4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אחרים כיצד להתנהג</a:t>
            </a:r>
          </a:p>
          <a:p>
            <a:pPr algn="r" rtl="1">
              <a:lnSpc>
                <a:spcPct val="150000"/>
              </a:lnSpc>
            </a:pPr>
            <a:r>
              <a:rPr lang="he-IL" sz="4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כאשר הם לומדים מילדים </a:t>
            </a:r>
          </a:p>
          <a:p>
            <a:pPr algn="r" rtl="1"/>
            <a:r>
              <a:rPr lang="he-IL" sz="4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אחרים כיצד להתנהג</a:t>
            </a:r>
          </a:p>
          <a:p>
            <a:pPr algn="r" rtl="1">
              <a:lnSpc>
                <a:spcPct val="150000"/>
              </a:lnSpc>
            </a:pPr>
            <a:r>
              <a:rPr lang="he-IL" sz="4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תשובות א' וב' נכונות</a:t>
            </a:r>
          </a:p>
        </p:txBody>
      </p:sp>
      <p:sp>
        <p:nvSpPr>
          <p:cNvPr id="6" name="מלבן 5"/>
          <p:cNvSpPr/>
          <p:nvPr/>
        </p:nvSpPr>
        <p:spPr>
          <a:xfrm>
            <a:off x="8121421" y="0"/>
            <a:ext cx="474810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כ</a:t>
            </a:r>
          </a:p>
        </p:txBody>
      </p:sp>
      <p:sp>
        <p:nvSpPr>
          <p:cNvPr id="7" name="מלבן: פינות מעוגלות 6"/>
          <p:cNvSpPr/>
          <p:nvPr/>
        </p:nvSpPr>
        <p:spPr>
          <a:xfrm rot="1062439">
            <a:off x="8051725" y="2116197"/>
            <a:ext cx="665496" cy="665496"/>
          </a:xfrm>
          <a:prstGeom prst="roundRect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8179931" y="1632182"/>
            <a:ext cx="409086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ג</a:t>
            </a:r>
          </a:p>
        </p:txBody>
      </p:sp>
      <p:sp>
        <p:nvSpPr>
          <p:cNvPr id="9" name="מלבן: פינות מעוגלות 8"/>
          <p:cNvSpPr/>
          <p:nvPr/>
        </p:nvSpPr>
        <p:spPr>
          <a:xfrm rot="1062439">
            <a:off x="8028038" y="3814243"/>
            <a:ext cx="665496" cy="665496"/>
          </a:xfrm>
          <a:prstGeom prst="roundRect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/>
          <p:cNvSpPr/>
          <p:nvPr/>
        </p:nvSpPr>
        <p:spPr>
          <a:xfrm>
            <a:off x="8053293" y="3331258"/>
            <a:ext cx="619080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ש</a:t>
            </a: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3"/>
          <a:srcRect l="47514" t="28426" r="20361" b="36224"/>
          <a:stretch/>
        </p:blipFill>
        <p:spPr>
          <a:xfrm>
            <a:off x="392693" y="1132332"/>
            <a:ext cx="4374356" cy="35411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2206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2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  <p:bldP spid="6" grpId="0"/>
      <p:bldP spid="7" grpId="0" animBg="1"/>
      <p:bldP spid="8" grpId="0"/>
      <p:bldP spid="9" grpId="0" animBg="1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1427605" y="4781772"/>
            <a:ext cx="6013505" cy="210057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 rtl="1"/>
            <a:r>
              <a:rPr lang="he-IL" sz="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SfaradyMedium" pitchFamily="2" charset="-79"/>
              </a:rPr>
              <a:t>14. מהי כוונת המושג </a:t>
            </a:r>
          </a:p>
          <a:p>
            <a:pPr algn="ctr" rtl="1"/>
            <a:r>
              <a:rPr lang="he-IL" sz="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SfaradyMedium" pitchFamily="2" charset="-79"/>
              </a:rPr>
              <a:t>"השגחה פרטית"?</a:t>
            </a:r>
          </a:p>
        </p:txBody>
      </p:sp>
      <p:sp>
        <p:nvSpPr>
          <p:cNvPr id="2" name="מלבן: פינות מעוגלות 1"/>
          <p:cNvSpPr/>
          <p:nvPr/>
        </p:nvSpPr>
        <p:spPr>
          <a:xfrm rot="1062439">
            <a:off x="8028037" y="789166"/>
            <a:ext cx="665496" cy="665496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/>
          <p:cNvSpPr/>
          <p:nvPr/>
        </p:nvSpPr>
        <p:spPr>
          <a:xfrm>
            <a:off x="306813" y="165379"/>
            <a:ext cx="7659469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he-IL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כשהכל</a:t>
            </a:r>
            <a:r>
              <a:rPr lang="he-IL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 מסתדר בדיוק – ה' משגיח</a:t>
            </a:r>
          </a:p>
          <a:p>
            <a:pPr algn="r" rtl="1">
              <a:lnSpc>
                <a:spcPct val="200000"/>
              </a:lnSpc>
            </a:pPr>
            <a:r>
              <a:rPr lang="he-IL" sz="4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כאשר קורה משהו לא קל – ה' משגיח</a:t>
            </a:r>
          </a:p>
          <a:p>
            <a:pPr algn="r" rtl="1">
              <a:lnSpc>
                <a:spcPct val="200000"/>
              </a:lnSpc>
            </a:pPr>
            <a:r>
              <a:rPr lang="he-IL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ממש על כל מה שקורה – ה' משגיח</a:t>
            </a:r>
            <a:endParaRPr lang="he-IL" sz="4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SfaradyMedium" pitchFamily="2" charset="-79"/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8119017" y="305152"/>
            <a:ext cx="479619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ד</a:t>
            </a:r>
          </a:p>
        </p:txBody>
      </p:sp>
      <p:sp>
        <p:nvSpPr>
          <p:cNvPr id="7" name="מלבן: פינות מעוגלות 6"/>
          <p:cNvSpPr/>
          <p:nvPr/>
        </p:nvSpPr>
        <p:spPr>
          <a:xfrm rot="1062439">
            <a:off x="8051725" y="2335842"/>
            <a:ext cx="665496" cy="665496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8120620" y="1851827"/>
            <a:ext cx="527709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ח</a:t>
            </a:r>
          </a:p>
        </p:txBody>
      </p:sp>
      <p:sp>
        <p:nvSpPr>
          <p:cNvPr id="9" name="מלבן: פינות מעוגלות 8"/>
          <p:cNvSpPr/>
          <p:nvPr/>
        </p:nvSpPr>
        <p:spPr>
          <a:xfrm rot="1062439">
            <a:off x="8028038" y="3814243"/>
            <a:ext cx="665496" cy="665496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/>
          <p:cNvSpPr/>
          <p:nvPr/>
        </p:nvSpPr>
        <p:spPr>
          <a:xfrm>
            <a:off x="8180732" y="3331258"/>
            <a:ext cx="364202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י</a:t>
            </a:r>
          </a:p>
        </p:txBody>
      </p:sp>
      <p:pic>
        <p:nvPicPr>
          <p:cNvPr id="11" name="תמונה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223" y="993828"/>
            <a:ext cx="5587342" cy="382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15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  <p:bldP spid="6" grpId="0"/>
      <p:bldP spid="7" grpId="0" animBg="1"/>
      <p:bldP spid="8" grpId="0"/>
      <p:bldP spid="9" grpId="0" animBg="1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419321" y="4781772"/>
            <a:ext cx="8030083" cy="210057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 rtl="1"/>
            <a:r>
              <a:rPr lang="he-IL" sz="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SfaradyMedium" pitchFamily="2" charset="-79"/>
              </a:rPr>
              <a:t>15. כאשר זוכרים שה' משגיח</a:t>
            </a:r>
          </a:p>
          <a:p>
            <a:pPr algn="ctr" rtl="1"/>
            <a:r>
              <a:rPr lang="he-IL" sz="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SfaradyMedium" pitchFamily="2" charset="-79"/>
              </a:rPr>
              <a:t>על </a:t>
            </a:r>
            <a:r>
              <a:rPr lang="he-IL" sz="66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SfaradyMedium" pitchFamily="2" charset="-79"/>
              </a:rPr>
              <a:t>הכל</a:t>
            </a:r>
            <a:r>
              <a:rPr lang="he-IL" sz="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SfaradyMedium" pitchFamily="2" charset="-79"/>
              </a:rPr>
              <a:t> באופן פרטי:</a:t>
            </a:r>
          </a:p>
        </p:txBody>
      </p:sp>
      <p:sp>
        <p:nvSpPr>
          <p:cNvPr id="2" name="מלבן: פינות מעוגלות 1"/>
          <p:cNvSpPr/>
          <p:nvPr/>
        </p:nvSpPr>
        <p:spPr>
          <a:xfrm rot="1062439">
            <a:off x="8028037" y="789166"/>
            <a:ext cx="665496" cy="665496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/>
          <p:cNvSpPr/>
          <p:nvPr/>
        </p:nvSpPr>
        <p:spPr>
          <a:xfrm>
            <a:off x="1095137" y="305152"/>
            <a:ext cx="6843540" cy="413190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הרבה יותר מפחדים מה'</a:t>
            </a:r>
          </a:p>
          <a:p>
            <a:pPr algn="r" rtl="1">
              <a:lnSpc>
                <a:spcPct val="150000"/>
              </a:lnSpc>
            </a:pPr>
            <a:r>
              <a:rPr lang="he-IL" sz="6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הרבה יותר רגועים ושמחים</a:t>
            </a:r>
          </a:p>
          <a:p>
            <a:pPr algn="r" rtl="1">
              <a:lnSpc>
                <a:spcPct val="150000"/>
              </a:lnSpc>
            </a:pPr>
            <a:r>
              <a:rPr lang="he-IL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מקיימים הרב יותר מצוות</a:t>
            </a:r>
            <a:endParaRPr lang="he-IL" sz="60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SfaradyMedium" pitchFamily="2" charset="-79"/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8090163" y="305152"/>
            <a:ext cx="537328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א</a:t>
            </a:r>
          </a:p>
        </p:txBody>
      </p:sp>
      <p:sp>
        <p:nvSpPr>
          <p:cNvPr id="7" name="מלבן: פינות מעוגלות 6"/>
          <p:cNvSpPr/>
          <p:nvPr/>
        </p:nvSpPr>
        <p:spPr>
          <a:xfrm rot="1062439">
            <a:off x="8051725" y="2335842"/>
            <a:ext cx="665496" cy="665496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8107796" y="1851827"/>
            <a:ext cx="553357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מ</a:t>
            </a:r>
          </a:p>
        </p:txBody>
      </p:sp>
      <p:sp>
        <p:nvSpPr>
          <p:cNvPr id="9" name="מלבן: פינות מעוגלות 8"/>
          <p:cNvSpPr/>
          <p:nvPr/>
        </p:nvSpPr>
        <p:spPr>
          <a:xfrm rot="1062439">
            <a:off x="8028038" y="3814243"/>
            <a:ext cx="665496" cy="665496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/>
          <p:cNvSpPr/>
          <p:nvPr/>
        </p:nvSpPr>
        <p:spPr>
          <a:xfrm>
            <a:off x="8123024" y="3331258"/>
            <a:ext cx="479618" cy="12349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ד</a:t>
            </a:r>
          </a:p>
        </p:txBody>
      </p:sp>
      <p:pic>
        <p:nvPicPr>
          <p:cNvPr id="11" name="תמונה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554" y="922628"/>
            <a:ext cx="5587342" cy="382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81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  <p:bldP spid="6" grpId="0"/>
      <p:bldP spid="7" grpId="0" animBg="1"/>
      <p:bldP spid="8" grpId="0"/>
      <p:bldP spid="9" grpId="0" animBg="1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: פינות מעוגלות 4"/>
          <p:cNvSpPr/>
          <p:nvPr/>
        </p:nvSpPr>
        <p:spPr>
          <a:xfrm>
            <a:off x="7105650" y="1193800"/>
            <a:ext cx="1130300" cy="1130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: פינות מעוגלות 11"/>
          <p:cNvSpPr/>
          <p:nvPr/>
        </p:nvSpPr>
        <p:spPr>
          <a:xfrm>
            <a:off x="5835650" y="1193800"/>
            <a:ext cx="1130300" cy="1130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: פינות מעוגלות 12"/>
          <p:cNvSpPr/>
          <p:nvPr/>
        </p:nvSpPr>
        <p:spPr>
          <a:xfrm>
            <a:off x="4565650" y="1193800"/>
            <a:ext cx="1130300" cy="1130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: פינות מעוגלות 13"/>
          <p:cNvSpPr/>
          <p:nvPr/>
        </p:nvSpPr>
        <p:spPr>
          <a:xfrm>
            <a:off x="3295650" y="1193800"/>
            <a:ext cx="1130300" cy="1130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מלבן: פינות מעוגלות 14"/>
          <p:cNvSpPr/>
          <p:nvPr/>
        </p:nvSpPr>
        <p:spPr>
          <a:xfrm>
            <a:off x="2025650" y="1193800"/>
            <a:ext cx="1130300" cy="1130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מלבן: פינות מעוגלות 15"/>
          <p:cNvSpPr/>
          <p:nvPr/>
        </p:nvSpPr>
        <p:spPr>
          <a:xfrm>
            <a:off x="755650" y="1193800"/>
            <a:ext cx="1130300" cy="1130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: פינות מעוגלות 17"/>
          <p:cNvSpPr/>
          <p:nvPr/>
        </p:nvSpPr>
        <p:spPr>
          <a:xfrm>
            <a:off x="7810500" y="4445000"/>
            <a:ext cx="1130300" cy="1130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: פינות מעוגלות 18"/>
          <p:cNvSpPr/>
          <p:nvPr/>
        </p:nvSpPr>
        <p:spPr>
          <a:xfrm>
            <a:off x="6540500" y="4445000"/>
            <a:ext cx="1130300" cy="1130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: פינות מעוגלות 19"/>
          <p:cNvSpPr/>
          <p:nvPr/>
        </p:nvSpPr>
        <p:spPr>
          <a:xfrm>
            <a:off x="5270500" y="4445000"/>
            <a:ext cx="1130300" cy="1130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מלבן: פינות מעוגלות 20"/>
          <p:cNvSpPr/>
          <p:nvPr/>
        </p:nvSpPr>
        <p:spPr>
          <a:xfrm>
            <a:off x="4000500" y="4445000"/>
            <a:ext cx="1130300" cy="1130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2" name="מלבן: פינות מעוגלות 21"/>
          <p:cNvSpPr/>
          <p:nvPr/>
        </p:nvSpPr>
        <p:spPr>
          <a:xfrm>
            <a:off x="2730500" y="4445000"/>
            <a:ext cx="1130300" cy="1130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מלבן: פינות מעוגלות 22"/>
          <p:cNvSpPr/>
          <p:nvPr/>
        </p:nvSpPr>
        <p:spPr>
          <a:xfrm>
            <a:off x="1460500" y="4445000"/>
            <a:ext cx="1130300" cy="1130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4" name="מלבן: פינות מעוגלות 23"/>
          <p:cNvSpPr/>
          <p:nvPr/>
        </p:nvSpPr>
        <p:spPr>
          <a:xfrm>
            <a:off x="190500" y="4445000"/>
            <a:ext cx="1130300" cy="1130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5" name="מלבן: פינות מעוגלות 24"/>
          <p:cNvSpPr/>
          <p:nvPr/>
        </p:nvSpPr>
        <p:spPr>
          <a:xfrm>
            <a:off x="4705350" y="2946400"/>
            <a:ext cx="1130300" cy="1130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6" name="מלבן: פינות מעוגלות 25"/>
          <p:cNvSpPr/>
          <p:nvPr/>
        </p:nvSpPr>
        <p:spPr>
          <a:xfrm>
            <a:off x="3435350" y="2946400"/>
            <a:ext cx="1130300" cy="1130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7" name="מלבן 26"/>
          <p:cNvSpPr/>
          <p:nvPr/>
        </p:nvSpPr>
        <p:spPr>
          <a:xfrm>
            <a:off x="1371600" y="297875"/>
            <a:ext cx="75007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b Yogurt" panose="02020503050405020304" pitchFamily="18" charset="-79"/>
                <a:cs typeface="Fb Yogurt" panose="02020503050405020304" pitchFamily="18" charset="-79"/>
              </a:rPr>
              <a:t>אספו את האותיות של התשובות הנכונות והרכיבו משפט</a:t>
            </a:r>
          </a:p>
        </p:txBody>
      </p:sp>
      <p:sp>
        <p:nvSpPr>
          <p:cNvPr id="28" name="מלבן 27"/>
          <p:cNvSpPr/>
          <p:nvPr/>
        </p:nvSpPr>
        <p:spPr>
          <a:xfrm>
            <a:off x="7305155" y="590262"/>
            <a:ext cx="731290" cy="17851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8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מ</a:t>
            </a:r>
          </a:p>
        </p:txBody>
      </p:sp>
      <p:sp>
        <p:nvSpPr>
          <p:cNvPr id="29" name="מלבן 28"/>
          <p:cNvSpPr/>
          <p:nvPr/>
        </p:nvSpPr>
        <p:spPr>
          <a:xfrm>
            <a:off x="6035155" y="590262"/>
            <a:ext cx="731290" cy="17851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8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א</a:t>
            </a:r>
          </a:p>
        </p:txBody>
      </p:sp>
      <p:sp>
        <p:nvSpPr>
          <p:cNvPr id="30" name="מלבן 29"/>
          <p:cNvSpPr/>
          <p:nvPr/>
        </p:nvSpPr>
        <p:spPr>
          <a:xfrm>
            <a:off x="4905418" y="590262"/>
            <a:ext cx="450764" cy="17851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8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י</a:t>
            </a:r>
          </a:p>
        </p:txBody>
      </p:sp>
      <p:sp>
        <p:nvSpPr>
          <p:cNvPr id="31" name="מלבן 30"/>
          <p:cNvSpPr/>
          <p:nvPr/>
        </p:nvSpPr>
        <p:spPr>
          <a:xfrm>
            <a:off x="3558473" y="590262"/>
            <a:ext cx="604653" cy="17851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8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ר</a:t>
            </a:r>
          </a:p>
        </p:txBody>
      </p:sp>
      <p:sp>
        <p:nvSpPr>
          <p:cNvPr id="32" name="מלבן 31"/>
          <p:cNvSpPr/>
          <p:nvPr/>
        </p:nvSpPr>
        <p:spPr>
          <a:xfrm>
            <a:off x="2365418" y="590262"/>
            <a:ext cx="450764" cy="17851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8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י</a:t>
            </a:r>
          </a:p>
        </p:txBody>
      </p:sp>
      <p:sp>
        <p:nvSpPr>
          <p:cNvPr id="33" name="מלבן 32"/>
          <p:cNvSpPr/>
          <p:nvPr/>
        </p:nvSpPr>
        <p:spPr>
          <a:xfrm>
            <a:off x="974391" y="590262"/>
            <a:ext cx="692818" cy="17851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8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ם</a:t>
            </a:r>
          </a:p>
        </p:txBody>
      </p:sp>
      <p:sp>
        <p:nvSpPr>
          <p:cNvPr id="34" name="מלבן 33"/>
          <p:cNvSpPr/>
          <p:nvPr/>
        </p:nvSpPr>
        <p:spPr>
          <a:xfrm>
            <a:off x="4944270" y="2375366"/>
            <a:ext cx="707246" cy="17851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8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א</a:t>
            </a:r>
          </a:p>
        </p:txBody>
      </p:sp>
      <p:sp>
        <p:nvSpPr>
          <p:cNvPr id="35" name="מלבן 34"/>
          <p:cNvSpPr/>
          <p:nvPr/>
        </p:nvSpPr>
        <p:spPr>
          <a:xfrm>
            <a:off x="3660645" y="2375366"/>
            <a:ext cx="734496" cy="17851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8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ת</a:t>
            </a:r>
          </a:p>
        </p:txBody>
      </p:sp>
      <p:sp>
        <p:nvSpPr>
          <p:cNvPr id="36" name="מלבן 35"/>
          <p:cNvSpPr/>
          <p:nvPr/>
        </p:nvSpPr>
        <p:spPr>
          <a:xfrm>
            <a:off x="8025550" y="3890218"/>
            <a:ext cx="657551" cy="17851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8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ה</a:t>
            </a:r>
          </a:p>
        </p:txBody>
      </p:sp>
      <p:sp>
        <p:nvSpPr>
          <p:cNvPr id="37" name="מלבן 36"/>
          <p:cNvSpPr/>
          <p:nvPr/>
        </p:nvSpPr>
        <p:spPr>
          <a:xfrm>
            <a:off x="6737115" y="3890218"/>
            <a:ext cx="694421" cy="17851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8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ח</a:t>
            </a:r>
          </a:p>
        </p:txBody>
      </p:sp>
      <p:sp>
        <p:nvSpPr>
          <p:cNvPr id="38" name="מלבן 37"/>
          <p:cNvSpPr/>
          <p:nvPr/>
        </p:nvSpPr>
        <p:spPr>
          <a:xfrm>
            <a:off x="5588944" y="3890218"/>
            <a:ext cx="450764" cy="17851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8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ו</a:t>
            </a:r>
          </a:p>
        </p:txBody>
      </p:sp>
      <p:sp>
        <p:nvSpPr>
          <p:cNvPr id="39" name="מלבן 38"/>
          <p:cNvSpPr/>
          <p:nvPr/>
        </p:nvSpPr>
        <p:spPr>
          <a:xfrm>
            <a:off x="4233183" y="3890218"/>
            <a:ext cx="622286" cy="17851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8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ד</a:t>
            </a:r>
          </a:p>
        </p:txBody>
      </p:sp>
      <p:sp>
        <p:nvSpPr>
          <p:cNvPr id="40" name="מלבן 39"/>
          <p:cNvSpPr/>
          <p:nvPr/>
        </p:nvSpPr>
        <p:spPr>
          <a:xfrm>
            <a:off x="2860591" y="3890218"/>
            <a:ext cx="827471" cy="17851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8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ש</a:t>
            </a:r>
          </a:p>
        </p:txBody>
      </p:sp>
      <p:sp>
        <p:nvSpPr>
          <p:cNvPr id="41" name="מלבן 40"/>
          <p:cNvSpPr/>
          <p:nvPr/>
        </p:nvSpPr>
        <p:spPr>
          <a:xfrm>
            <a:off x="1778944" y="3890218"/>
            <a:ext cx="450764" cy="17851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8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י</a:t>
            </a:r>
          </a:p>
        </p:txBody>
      </p:sp>
      <p:sp>
        <p:nvSpPr>
          <p:cNvPr id="42" name="מלבן 41"/>
          <p:cNvSpPr/>
          <p:nvPr/>
        </p:nvSpPr>
        <p:spPr>
          <a:xfrm>
            <a:off x="414812" y="3890218"/>
            <a:ext cx="692818" cy="17851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8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faradyMedium" pitchFamily="2" charset="-79"/>
              </a:rPr>
              <a:t>ם</a:t>
            </a:r>
          </a:p>
        </p:txBody>
      </p:sp>
    </p:spTree>
    <p:extLst>
      <p:ext uri="{BB962C8B-B14F-4D97-AF65-F5344CB8AC3E}">
        <p14:creationId xmlns:p14="http://schemas.microsoft.com/office/powerpoint/2010/main" val="352929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7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62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7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750"/>
                            </p:stCondLst>
                            <p:childTnLst>
                              <p:par>
                                <p:cTn id="6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2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25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75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2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75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125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75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625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75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ראוי לציטוט">
  <a:themeElements>
    <a:clrScheme name="ראוי לציטוט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ראוי לציטוט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ראוי לציטוט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742332"/>
      </a:dk2>
      <a:lt2>
        <a:srgbClr val="EE91A0"/>
      </a:lt2>
      <a:accent1>
        <a:srgbClr val="E03754"/>
      </a:accent1>
      <a:accent2>
        <a:srgbClr val="E86C2E"/>
      </a:accent2>
      <a:accent3>
        <a:srgbClr val="DAB250"/>
      </a:accent3>
      <a:accent4>
        <a:srgbClr val="60C4AA"/>
      </a:accent4>
      <a:accent5>
        <a:srgbClr val="51A9DB"/>
      </a:accent5>
      <a:accent6>
        <a:srgbClr val="976AC9"/>
      </a:accent6>
      <a:hlink>
        <a:srgbClr val="D5445E"/>
      </a:hlink>
      <a:folHlink>
        <a:srgbClr val="E17C8E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6B2E858E-683F-40D9-B4CB-284D097F3AC0}"/>
    </a:ext>
  </a:extLst>
</a:theme>
</file>

<file path=ppt/theme/theme3.xml><?xml version="1.0" encoding="utf-8"?>
<a:theme xmlns:a="http://schemas.openxmlformats.org/drawingml/2006/main" name="1_ראוי לציטוט">
  <a:themeElements>
    <a:clrScheme name="ראוי לציטוט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9ECD33"/>
      </a:accent1>
      <a:accent2>
        <a:srgbClr val="E19933"/>
      </a:accent2>
      <a:accent3>
        <a:srgbClr val="DC5D3D"/>
      </a:accent3>
      <a:accent4>
        <a:srgbClr val="A967CB"/>
      </a:accent4>
      <a:accent5>
        <a:srgbClr val="5EA5DD"/>
      </a:accent5>
      <a:accent6>
        <a:srgbClr val="44BEA9"/>
      </a:accent6>
      <a:hlink>
        <a:srgbClr val="8F8F8F"/>
      </a:hlink>
      <a:folHlink>
        <a:srgbClr val="A5A5A5"/>
      </a:folHlink>
    </a:clrScheme>
    <a:fontScheme name="ראוי לציטוט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ראוי לציטוט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98D1675B-7325-48AD-994B-0DEF3379A98D}"/>
    </a:ext>
  </a:extLst>
</a:theme>
</file>

<file path=ppt/theme/theme4.xml><?xml version="1.0" encoding="utf-8"?>
<a:theme xmlns:a="http://schemas.openxmlformats.org/drawingml/2006/main" name="2_ראוי לציטוט">
  <a:themeElements>
    <a:clrScheme name="ראוי לציטוט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8664B0"/>
      </a:accent1>
      <a:accent2>
        <a:srgbClr val="D75BCD"/>
      </a:accent2>
      <a:accent3>
        <a:srgbClr val="E54D86"/>
      </a:accent3>
      <a:accent4>
        <a:srgbClr val="DE4547"/>
      </a:accent4>
      <a:accent5>
        <a:srgbClr val="F16E40"/>
      </a:accent5>
      <a:accent6>
        <a:srgbClr val="EB9C5A"/>
      </a:accent6>
      <a:hlink>
        <a:srgbClr val="8F8F8F"/>
      </a:hlink>
      <a:folHlink>
        <a:srgbClr val="A5A5A5"/>
      </a:folHlink>
    </a:clrScheme>
    <a:fontScheme name="ראוי לציטוט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ראוי לציטוט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7AF46513-5B0D-4B03-9323-32F3F0BFC9D6}"/>
    </a:ext>
  </a:extLst>
</a:theme>
</file>

<file path=ppt/theme/theme5.xml><?xml version="1.0" encoding="utf-8"?>
<a:theme xmlns:a="http://schemas.openxmlformats.org/drawingml/2006/main" name="3_ראוי לציטוט">
  <a:themeElements>
    <a:clrScheme name="ראוי לציטוט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F03B5E"/>
      </a:accent1>
      <a:accent2>
        <a:srgbClr val="DC6FEC"/>
      </a:accent2>
      <a:accent3>
        <a:srgbClr val="60B1F2"/>
      </a:accent3>
      <a:accent4>
        <a:srgbClr val="6AD5BB"/>
      </a:accent4>
      <a:accent5>
        <a:srgbClr val="E8AB4E"/>
      </a:accent5>
      <a:accent6>
        <a:srgbClr val="F56447"/>
      </a:accent6>
      <a:hlink>
        <a:srgbClr val="8F8F8F"/>
      </a:hlink>
      <a:folHlink>
        <a:srgbClr val="A5A5A5"/>
      </a:folHlink>
    </a:clrScheme>
    <a:fontScheme name="ראוי לציטוט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ראוי לציטוט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ACECE1E4-636E-48DB-87ED-4A76DC93378F}"/>
    </a:ext>
  </a:extLst>
</a:theme>
</file>

<file path=ppt/theme/theme6.xml><?xml version="1.0" encoding="utf-8"?>
<a:theme xmlns:a="http://schemas.openxmlformats.org/drawingml/2006/main" name="גלריה">
  <a:themeElements>
    <a:clrScheme name="גלריה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גלריה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גלריה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Override1.xml><?xml version="1.0" encoding="utf-8"?>
<a:themeOverride xmlns:a="http://schemas.openxmlformats.org/drawingml/2006/main">
  <a:clrScheme name="כחול חם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4A66AC"/>
    </a:accent1>
    <a:accent2>
      <a:srgbClr val="629DD1"/>
    </a:accent2>
    <a:accent3>
      <a:srgbClr val="297FD5"/>
    </a:accent3>
    <a:accent4>
      <a:srgbClr val="7F8FA9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</a:themeOverride>
</file>

<file path=ppt/theme/themeOverride2.xml><?xml version="1.0" encoding="utf-8"?>
<a:themeOverride xmlns:a="http://schemas.openxmlformats.org/drawingml/2006/main">
  <a:clrScheme name="כחול חם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4A66AC"/>
    </a:accent1>
    <a:accent2>
      <a:srgbClr val="629DD1"/>
    </a:accent2>
    <a:accent3>
      <a:srgbClr val="297FD5"/>
    </a:accent3>
    <a:accent4>
      <a:srgbClr val="7F8FA9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</a:themeOverride>
</file>

<file path=ppt/theme/themeOverride3.xml><?xml version="1.0" encoding="utf-8"?>
<a:themeOverride xmlns:a="http://schemas.openxmlformats.org/drawingml/2006/main">
  <a:clrScheme name="כתום צהוב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4.xml><?xml version="1.0" encoding="utf-8"?>
<a:themeOverride xmlns:a="http://schemas.openxmlformats.org/drawingml/2006/main">
  <a:clrScheme name="כתום צהוב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TM03457503[[fn=ראוי לציטוט]]</Template>
  <TotalTime>320</TotalTime>
  <Words>385</Words>
  <Application>Microsoft Office PowerPoint</Application>
  <PresentationFormat>‫הצגה על המסך (4:3)</PresentationFormat>
  <Paragraphs>133</Paragraphs>
  <Slides>18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11</vt:i4>
      </vt:variant>
      <vt:variant>
        <vt:lpstr>ערכת נושא</vt:lpstr>
      </vt:variant>
      <vt:variant>
        <vt:i4>6</vt:i4>
      </vt:variant>
      <vt:variant>
        <vt:lpstr>כותרות שקופיות</vt:lpstr>
      </vt:variant>
      <vt:variant>
        <vt:i4>18</vt:i4>
      </vt:variant>
    </vt:vector>
  </HeadingPairs>
  <TitlesOfParts>
    <vt:vector size="35" baseType="lpstr">
      <vt:lpstr>Gisha</vt:lpstr>
      <vt:lpstr>SfaradyMedium</vt:lpstr>
      <vt:lpstr>Fb Yogurt</vt:lpstr>
      <vt:lpstr>Trebuchet MS</vt:lpstr>
      <vt:lpstr>Gill Sans MT</vt:lpstr>
      <vt:lpstr>Times New Roman</vt:lpstr>
      <vt:lpstr>Wingdings 2</vt:lpstr>
      <vt:lpstr>Rockwell</vt:lpstr>
      <vt:lpstr>Century Gothic</vt:lpstr>
      <vt:lpstr>Arial</vt:lpstr>
      <vt:lpstr>Bookman Old Style</vt:lpstr>
      <vt:lpstr>ראוי לציטוט</vt:lpstr>
      <vt:lpstr>Damask</vt:lpstr>
      <vt:lpstr>1_ראוי לציטוט</vt:lpstr>
      <vt:lpstr>2_ראוי לציטוט</vt:lpstr>
      <vt:lpstr>3_ראוי לציטוט</vt:lpstr>
      <vt:lpstr>גלריה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user</cp:lastModifiedBy>
  <cp:revision>14</cp:revision>
  <dcterms:created xsi:type="dcterms:W3CDTF">2016-09-17T23:33:06Z</dcterms:created>
  <dcterms:modified xsi:type="dcterms:W3CDTF">2016-09-20T10:50:08Z</dcterms:modified>
</cp:coreProperties>
</file>