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12192000"/>
  <p:notesSz cx="6858000" cy="9144000"/>
  <p:embeddedFontLst>
    <p:embeddedFont>
      <p:font typeface="Alef"/>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24">
          <p15:clr>
            <a:srgbClr val="A4A3A4"/>
          </p15:clr>
        </p15:guide>
        <p15:guide id="2" pos="3863">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24" orient="horz"/>
        <p:guide pos="3863"/>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Alef-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Alef-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sGfdE0es80w" TargetMode="External"/><Relationship Id="rId3" Type="http://schemas.openxmlformats.org/officeDocument/2006/relationships/hyperlink" Target="https://www.youtube.com/watch?v=QX013_tz4rM"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r>
              <a:rPr lang="iw-IL"/>
              <a:t>כתבו את המלל בהתאם ואת הציוד הדרוש.</a:t>
            </a:r>
            <a:endParaRPr/>
          </a:p>
          <a:p>
            <a:pPr indent="0" lvl="0" marL="0" rtl="0" algn="l">
              <a:spcBef>
                <a:spcPts val="0"/>
              </a:spcBef>
              <a:spcAft>
                <a:spcPts val="0"/>
              </a:spcAft>
              <a:buNone/>
            </a:pPr>
            <a:r>
              <a:t/>
            </a:r>
            <a:endParaRPr/>
          </a:p>
        </p:txBody>
      </p:sp>
      <p:sp>
        <p:nvSpPr>
          <p:cNvPr id="120" name="Google Shape;12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Calibri"/>
              <a:buNone/>
            </a:pPr>
            <a:r>
              <a:rPr b="1" lang="iw-IL" sz="1200"/>
              <a:t>משך השקף: 2 דקות</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הציגו את עצמכם ואת מהלך השיעור:</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מוזמנים לפנות בצורה אישית לתלמידים:</a:t>
            </a:r>
            <a:br>
              <a:rPr lang="iw-IL" sz="1200"/>
            </a:br>
            <a:r>
              <a:rPr lang="iw-IL" sz="1200">
                <a:solidFill>
                  <a:srgbClr val="2F5496"/>
                </a:solidFill>
              </a:rPr>
              <a:t>דוגמה לטקסט שייאמר בעל פה: "שלום, שמי___. אני מורה ל____ ממקום בארץ____. מה שלומכם? אני שמח/ה שהצטרפתם אליי", וכו'.</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נושא השיעור ומה מטרתו:</a:t>
            </a:r>
            <a:br>
              <a:rPr lang="iw-IL" sz="1200">
                <a:solidFill>
                  <a:schemeClr val="dk1"/>
                </a:solidFill>
              </a:rPr>
            </a:br>
            <a:r>
              <a:rPr lang="iw-IL" sz="1200">
                <a:solidFill>
                  <a:srgbClr val="2F5496"/>
                </a:solidFill>
              </a:rPr>
              <a:t>דוגמה לטקסט שייאמר בעל פה: "בשיעור הזה נלמד על_________. הצטרפו אליי ויהיה לנו כיף. מוכנים? מתחילים!"</a:t>
            </a:r>
            <a:endParaRPr/>
          </a:p>
          <a:p>
            <a:pPr indent="0" lvl="0" marL="0" rtl="1" algn="r">
              <a:spcBef>
                <a:spcPts val="0"/>
              </a:spcBef>
              <a:spcAft>
                <a:spcPts val="0"/>
              </a:spcAft>
              <a:buClr>
                <a:schemeClr val="dk1"/>
              </a:buClr>
              <a:buSzPts val="1200"/>
              <a:buFont typeface="Calibri"/>
              <a:buNone/>
            </a:pPr>
            <a:r>
              <a:t/>
            </a:r>
            <a:endParaRPr b="1" sz="1200"/>
          </a:p>
          <a:p>
            <a:pPr indent="0" lvl="0" marL="133350" rtl="1" algn="r">
              <a:lnSpc>
                <a:spcPct val="115000"/>
              </a:lnSpc>
              <a:spcBef>
                <a:spcPts val="800"/>
              </a:spcBef>
              <a:spcAft>
                <a:spcPts val="0"/>
              </a:spcAft>
              <a:buNone/>
            </a:pPr>
            <a:r>
              <a:rPr b="1" lang="iw-IL" sz="1200">
                <a:solidFill>
                  <a:schemeClr val="dk1"/>
                </a:solidFill>
                <a:latin typeface="Alef"/>
                <a:ea typeface="Alef"/>
                <a:cs typeface="Alef"/>
                <a:sym typeface="Alef"/>
              </a:rPr>
              <a:t>נתחיל ב…. </a:t>
            </a:r>
            <a:r>
              <a:rPr lang="iw-IL" sz="1200">
                <a:solidFill>
                  <a:schemeClr val="dk1"/>
                </a:solidFill>
                <a:latin typeface="Alef"/>
                <a:ea typeface="Alef"/>
                <a:cs typeface="Alef"/>
                <a:sym typeface="Alef"/>
              </a:rPr>
              <a:t> (שלב פתיח השיעור)</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נמשיך בלגלות</a:t>
            </a:r>
            <a:r>
              <a:rPr lang="iw-IL" sz="1200">
                <a:solidFill>
                  <a:schemeClr val="dk1"/>
                </a:solidFill>
                <a:latin typeface="Alef"/>
                <a:ea typeface="Alef"/>
                <a:cs typeface="Alef"/>
                <a:sym typeface="Alef"/>
              </a:rPr>
              <a:t> (שלב הלימוד / הקניה - כתבו כאן שאלה מסקרנת שתיתן מענה על מטרת השיעור) </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נתנסה ב… </a:t>
            </a:r>
            <a:r>
              <a:rPr lang="iw-IL" sz="1200">
                <a:solidFill>
                  <a:schemeClr val="dk1"/>
                </a:solidFill>
                <a:latin typeface="Alef"/>
                <a:ea typeface="Alef"/>
                <a:cs typeface="Alef"/>
                <a:sym typeface="Alef"/>
              </a:rPr>
              <a:t>(שלב התרגול / התנסות)</a:t>
            </a:r>
            <a:r>
              <a:rPr b="1" lang="iw-IL" sz="1200">
                <a:solidFill>
                  <a:schemeClr val="dk1"/>
                </a:solidFill>
                <a:latin typeface="Alef"/>
                <a:ea typeface="Alef"/>
                <a:cs typeface="Alef"/>
                <a:sym typeface="Alef"/>
              </a:rPr>
              <a:t> </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נסכם  </a:t>
            </a:r>
            <a:r>
              <a:rPr lang="iw-IL" sz="1200">
                <a:solidFill>
                  <a:schemeClr val="dk1"/>
                </a:solidFill>
                <a:latin typeface="Alef"/>
                <a:ea typeface="Alef"/>
                <a:cs typeface="Alef"/>
                <a:sym typeface="Alef"/>
              </a:rPr>
              <a:t>(שלב סיכום השיעור)</a:t>
            </a:r>
            <a:endParaRPr/>
          </a:p>
          <a:p>
            <a:pPr indent="0" lvl="0" marL="0" rtl="0" algn="l">
              <a:spcBef>
                <a:spcPts val="0"/>
              </a:spcBef>
              <a:spcAft>
                <a:spcPts val="0"/>
              </a:spcAft>
              <a:buNone/>
            </a:pPr>
            <a:r>
              <a:t/>
            </a:r>
            <a:endParaRPr/>
          </a:p>
        </p:txBody>
      </p:sp>
      <p:sp>
        <p:nvSpPr>
          <p:cNvPr id="131" name="Google Shape;1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Calibri"/>
              <a:buNone/>
            </a:pPr>
            <a:r>
              <a:rPr b="1" lang="iw-IL" sz="1200"/>
              <a:t>משך השקף: 2 דקות</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הציגו את עצמכם ואת מהלך השיעור:</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מוזמנים לפנות בצורה אישית לתלמידים:</a:t>
            </a:r>
            <a:br>
              <a:rPr lang="iw-IL" sz="1200"/>
            </a:br>
            <a:r>
              <a:rPr lang="iw-IL" sz="1200">
                <a:solidFill>
                  <a:srgbClr val="2F5496"/>
                </a:solidFill>
              </a:rPr>
              <a:t>דוגמה לטקסט שייאמר בעל פה: "שלום, שמי___. אני מורה ל____ ממקום בארץ____. מה שלומכם? אני שמח/ה שהצטרפתם אליי", וכו'.</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נושא השיעור ומה מטרתו:</a:t>
            </a:r>
            <a:br>
              <a:rPr lang="iw-IL" sz="1200">
                <a:solidFill>
                  <a:schemeClr val="dk1"/>
                </a:solidFill>
              </a:rPr>
            </a:br>
            <a:r>
              <a:rPr lang="iw-IL" sz="1200">
                <a:solidFill>
                  <a:srgbClr val="2F5496"/>
                </a:solidFill>
              </a:rPr>
              <a:t>דוגמה לטקסט שייאמר בעל פה: "בשיעור הזה נלמד על_________. הצטרפו אליי ויהיה לנו כיף. מוכנים? מתחילים!"</a:t>
            </a:r>
            <a:endParaRPr/>
          </a:p>
          <a:p>
            <a:pPr indent="0" lvl="0" marL="0" rtl="1" algn="r">
              <a:spcBef>
                <a:spcPts val="0"/>
              </a:spcBef>
              <a:spcAft>
                <a:spcPts val="0"/>
              </a:spcAft>
              <a:buClr>
                <a:schemeClr val="dk1"/>
              </a:buClr>
              <a:buSzPts val="1200"/>
              <a:buFont typeface="Calibri"/>
              <a:buNone/>
            </a:pPr>
            <a:r>
              <a:t/>
            </a:r>
            <a:endParaRPr b="1" sz="1200"/>
          </a:p>
          <a:p>
            <a:pPr indent="0" lvl="0" marL="133350" rtl="1" algn="r">
              <a:lnSpc>
                <a:spcPct val="115000"/>
              </a:lnSpc>
              <a:spcBef>
                <a:spcPts val="800"/>
              </a:spcBef>
              <a:spcAft>
                <a:spcPts val="0"/>
              </a:spcAft>
              <a:buNone/>
            </a:pPr>
            <a:r>
              <a:rPr b="1" lang="iw-IL" sz="1200">
                <a:solidFill>
                  <a:schemeClr val="dk1"/>
                </a:solidFill>
                <a:latin typeface="Alef"/>
                <a:ea typeface="Alef"/>
                <a:cs typeface="Alef"/>
                <a:sym typeface="Alef"/>
              </a:rPr>
              <a:t>נתחיל ב…. </a:t>
            </a:r>
            <a:r>
              <a:rPr lang="iw-IL" sz="1200">
                <a:solidFill>
                  <a:schemeClr val="dk1"/>
                </a:solidFill>
                <a:latin typeface="Alef"/>
                <a:ea typeface="Alef"/>
                <a:cs typeface="Alef"/>
                <a:sym typeface="Alef"/>
              </a:rPr>
              <a:t> (שלב פתיח השיעור)</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נמשיך בלגלות</a:t>
            </a:r>
            <a:r>
              <a:rPr lang="iw-IL" sz="1200">
                <a:solidFill>
                  <a:schemeClr val="dk1"/>
                </a:solidFill>
                <a:latin typeface="Alef"/>
                <a:ea typeface="Alef"/>
                <a:cs typeface="Alef"/>
                <a:sym typeface="Alef"/>
              </a:rPr>
              <a:t> (שלב הלימוד / הקניה - כתבו כאן שאלה מסקרנת שתיתן מענה על מטרת השיעור) </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נתנסה ב… </a:t>
            </a:r>
            <a:r>
              <a:rPr lang="iw-IL" sz="1200">
                <a:solidFill>
                  <a:schemeClr val="dk1"/>
                </a:solidFill>
                <a:latin typeface="Alef"/>
                <a:ea typeface="Alef"/>
                <a:cs typeface="Alef"/>
                <a:sym typeface="Alef"/>
              </a:rPr>
              <a:t>(שלב התרגול / התנסות)</a:t>
            </a:r>
            <a:r>
              <a:rPr b="1" lang="iw-IL" sz="1200">
                <a:solidFill>
                  <a:schemeClr val="dk1"/>
                </a:solidFill>
                <a:latin typeface="Alef"/>
                <a:ea typeface="Alef"/>
                <a:cs typeface="Alef"/>
                <a:sym typeface="Alef"/>
              </a:rPr>
              <a:t> </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נסכם  </a:t>
            </a:r>
            <a:r>
              <a:rPr lang="iw-IL" sz="1200">
                <a:solidFill>
                  <a:schemeClr val="dk1"/>
                </a:solidFill>
                <a:latin typeface="Alef"/>
                <a:ea typeface="Alef"/>
                <a:cs typeface="Alef"/>
                <a:sym typeface="Alef"/>
              </a:rPr>
              <a:t>(שלב סיכום השיעור)</a:t>
            </a:r>
            <a:endParaRPr/>
          </a:p>
          <a:p>
            <a:pPr indent="0" lvl="0" marL="0" rtl="0" algn="l">
              <a:spcBef>
                <a:spcPts val="0"/>
              </a:spcBef>
              <a:spcAft>
                <a:spcPts val="0"/>
              </a:spcAft>
              <a:buNone/>
            </a:pPr>
            <a:r>
              <a:t/>
            </a:r>
            <a:endParaRPr/>
          </a:p>
        </p:txBody>
      </p:sp>
      <p:sp>
        <p:nvSpPr>
          <p:cNvPr id="140" name="Google Shape;14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a:t>למחוק שקופית זו אם אין בה צורך.</a:t>
            </a:r>
            <a:endParaRPr/>
          </a:p>
          <a:p>
            <a:pPr indent="0" lvl="0" marL="0" rtl="0" algn="r">
              <a:spcBef>
                <a:spcPts val="0"/>
              </a:spcBef>
              <a:spcAft>
                <a:spcPts val="0"/>
              </a:spcAft>
              <a:buNone/>
            </a:pPr>
            <a:r>
              <a:t/>
            </a:r>
            <a:endParaRPr/>
          </a:p>
          <a:p>
            <a:pPr indent="0" lvl="0" marL="158750" marR="0" rtl="1" algn="r">
              <a:lnSpc>
                <a:spcPct val="100000"/>
              </a:lnSpc>
              <a:spcBef>
                <a:spcPts val="0"/>
              </a:spcBef>
              <a:spcAft>
                <a:spcPts val="0"/>
              </a:spcAft>
              <a:buClr>
                <a:srgbClr val="000000"/>
              </a:buClr>
              <a:buSzPts val="1100"/>
              <a:buFont typeface="Arial"/>
              <a:buNone/>
            </a:pPr>
            <a:r>
              <a:rPr b="1" lang="iw-IL" sz="1200"/>
              <a:t>משך השקף: דקה</a:t>
            </a:r>
            <a:endParaRPr/>
          </a:p>
          <a:p>
            <a:pPr indent="0" lvl="0" marL="158750" rtl="1" algn="r">
              <a:spcBef>
                <a:spcPts val="0"/>
              </a:spcBef>
              <a:spcAft>
                <a:spcPts val="0"/>
              </a:spcAft>
              <a:buClr>
                <a:schemeClr val="dk1"/>
              </a:buClr>
              <a:buSzPts val="1200"/>
              <a:buFont typeface="Calibri"/>
              <a:buNone/>
            </a:pPr>
            <a:r>
              <a:t/>
            </a:r>
            <a:endParaRPr sz="1200"/>
          </a:p>
          <a:p>
            <a:pPr indent="0" lvl="0" marL="158750" rtl="1" algn="r">
              <a:spcBef>
                <a:spcPts val="0"/>
              </a:spcBef>
              <a:spcAft>
                <a:spcPts val="0"/>
              </a:spcAft>
              <a:buClr>
                <a:schemeClr val="dk1"/>
              </a:buClr>
              <a:buSzPts val="1200"/>
              <a:buFont typeface="Calibri"/>
              <a:buNone/>
            </a:pPr>
            <a:r>
              <a:rPr lang="iw-IL" sz="1200"/>
              <a:t>בשקף זה ודאו שכולם הצטיידו בעזרים הנדרשים (מומלץ שעזרים אלו יהיו גם אצלכם עבור הדגמה).</a:t>
            </a:r>
            <a:endParaRPr/>
          </a:p>
          <a:p>
            <a:pPr indent="0" lvl="0" marL="158750" rtl="1" algn="r">
              <a:spcBef>
                <a:spcPts val="0"/>
              </a:spcBef>
              <a:spcAft>
                <a:spcPts val="0"/>
              </a:spcAft>
              <a:buClr>
                <a:srgbClr val="FF0000"/>
              </a:buClr>
              <a:buSzPts val="1200"/>
              <a:buFont typeface="Calibri"/>
              <a:buNone/>
            </a:pPr>
            <a:r>
              <a:rPr lang="iw-IL" sz="1200">
                <a:solidFill>
                  <a:srgbClr val="FF0000"/>
                </a:solidFill>
              </a:rPr>
              <a:t>מחקו את המיותר או הוסיפו במידת הצורך (הקפידו על זכויות היוצרים).</a:t>
            </a:r>
            <a:endParaRPr/>
          </a:p>
          <a:p>
            <a:pPr indent="0" lvl="0" marL="158750" rtl="1" algn="r">
              <a:spcBef>
                <a:spcPts val="0"/>
              </a:spcBef>
              <a:spcAft>
                <a:spcPts val="0"/>
              </a:spcAft>
              <a:buClr>
                <a:schemeClr val="dk1"/>
              </a:buClr>
              <a:buSzPts val="1200"/>
              <a:buFont typeface="Calibri"/>
              <a:buNone/>
            </a:pPr>
            <a:r>
              <a:t/>
            </a:r>
            <a:endParaRPr sz="1200">
              <a:solidFill>
                <a:srgbClr val="FF0000"/>
              </a:solidFill>
            </a:endParaRPr>
          </a:p>
          <a:p>
            <a:pPr indent="0" lvl="0" marL="158750" rtl="1" algn="r">
              <a:spcBef>
                <a:spcPts val="0"/>
              </a:spcBef>
              <a:spcAft>
                <a:spcPts val="0"/>
              </a:spcAft>
              <a:buClr>
                <a:srgbClr val="FF0000"/>
              </a:buClr>
              <a:buSzPts val="1200"/>
              <a:buFont typeface="Calibri"/>
              <a:buNone/>
            </a:pPr>
            <a:r>
              <a:rPr lang="iw-IL" sz="1200">
                <a:solidFill>
                  <a:srgbClr val="FF0000"/>
                </a:solidFill>
              </a:rPr>
              <a:t>זה הזמן להציג את </a:t>
            </a:r>
            <a:r>
              <a:rPr b="0" i="0" lang="iw-IL" sz="1200" u="none" cap="none" strike="noStrike">
                <a:solidFill>
                  <a:srgbClr val="000000"/>
                </a:solidFill>
                <a:latin typeface="Arial"/>
                <a:ea typeface="Arial"/>
                <a:cs typeface="Arial"/>
                <a:sym typeface="Arial"/>
              </a:rPr>
              <a:t>כללי ההתנהגות בשיעור: בקשו מהלומדים לסגור חלונות של יישומים אחרים במחשב, להרחיק אמצעים מסיחים, להתיישב בחדר שקט, להניח כוס מים לידם, ובעיקר להתמקד במפגש.</a:t>
            </a:r>
            <a:endParaRPr/>
          </a:p>
          <a:p>
            <a:pPr indent="0" lvl="0" marL="0" rtl="0" algn="r">
              <a:spcBef>
                <a:spcPts val="0"/>
              </a:spcBef>
              <a:spcAft>
                <a:spcPts val="0"/>
              </a:spcAft>
              <a:buNone/>
            </a:pPr>
            <a:r>
              <a:t/>
            </a:r>
            <a:endParaRPr/>
          </a:p>
        </p:txBody>
      </p:sp>
      <p:sp>
        <p:nvSpPr>
          <p:cNvPr id="149" name="Google Shape;14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Calibri"/>
              <a:buNone/>
            </a:pPr>
            <a:r>
              <a:rPr b="1" lang="iw-IL"/>
              <a:t>משך השקף: עד 2 דקות</a:t>
            </a:r>
            <a:endParaRPr b="0"/>
          </a:p>
          <a:p>
            <a:pPr indent="0" lvl="0" marL="0" rtl="1" algn="r">
              <a:spcBef>
                <a:spcPts val="0"/>
              </a:spcBef>
              <a:spcAft>
                <a:spcPts val="0"/>
              </a:spcAft>
              <a:buClr>
                <a:schemeClr val="dk1"/>
              </a:buClr>
              <a:buSzPts val="1200"/>
              <a:buFont typeface="Calibri"/>
              <a:buNone/>
            </a:pPr>
            <a:r>
              <a:t/>
            </a:r>
            <a:endParaRPr b="0"/>
          </a:p>
          <a:p>
            <a:pPr indent="0" lvl="0" marL="0" rtl="1" algn="r">
              <a:spcBef>
                <a:spcPts val="0"/>
              </a:spcBef>
              <a:spcAft>
                <a:spcPts val="0"/>
              </a:spcAft>
              <a:buClr>
                <a:schemeClr val="dk1"/>
              </a:buClr>
              <a:buSzPts val="1200"/>
              <a:buFont typeface="Calibri"/>
              <a:buNone/>
            </a:pPr>
            <a:r>
              <a:rPr lang="iw-IL"/>
              <a:t>שלב זה</a:t>
            </a:r>
            <a:r>
              <a:rPr lang="iw-IL">
                <a:solidFill>
                  <a:schemeClr val="dk1"/>
                </a:solidFill>
              </a:rPr>
              <a:t> ייצור חיבור קוגניטיבי ורלוונטיות בין הנושא הנלמד לידע הקודם של הלומדים.</a:t>
            </a:r>
            <a:endParaRPr/>
          </a:p>
          <a:p>
            <a:pPr indent="0" lvl="0" marL="0" rtl="1" algn="r">
              <a:lnSpc>
                <a:spcPct val="115000"/>
              </a:lnSpc>
              <a:spcBef>
                <a:spcPts val="1200"/>
              </a:spcBef>
              <a:spcAft>
                <a:spcPts val="0"/>
              </a:spcAft>
              <a:buClr>
                <a:schemeClr val="dk1"/>
              </a:buClr>
              <a:buSzPts val="1100"/>
              <a:buFont typeface="Arial"/>
              <a:buNone/>
            </a:pPr>
            <a:r>
              <a:rPr lang="iw-IL">
                <a:solidFill>
                  <a:schemeClr val="dk1"/>
                </a:solidFill>
              </a:rPr>
              <a:t>בכיתות נמוכות מומלץ שהחיבור יהיה מינורי וכללי. </a:t>
            </a:r>
            <a:br>
              <a:rPr lang="iw-IL">
                <a:solidFill>
                  <a:schemeClr val="dk1"/>
                </a:solidFill>
              </a:rPr>
            </a:br>
            <a:r>
              <a:rPr lang="iw-IL">
                <a:solidFill>
                  <a:schemeClr val="dk1"/>
                </a:solidFill>
              </a:rPr>
              <a:t>אם הועברו כבר שיעורים במקצוע, כדאי לחבר לידע שהועבר בשיעור הקודם.</a:t>
            </a:r>
            <a:endParaRPr/>
          </a:p>
          <a:p>
            <a:pPr indent="0" lvl="0" marL="158750" rtl="1" algn="r">
              <a:spcBef>
                <a:spcPts val="1200"/>
              </a:spcBef>
              <a:spcAft>
                <a:spcPts val="0"/>
              </a:spcAft>
              <a:buClr>
                <a:srgbClr val="FF0000"/>
              </a:buClr>
              <a:buSzPts val="1200"/>
              <a:buFont typeface="Calibri"/>
              <a:buNone/>
            </a:pPr>
            <a:r>
              <a:rPr lang="iw-IL">
                <a:solidFill>
                  <a:srgbClr val="FF0000"/>
                </a:solidFill>
              </a:rPr>
              <a:t>דוגמה לטקסט שייאמר בעל פה: </a:t>
            </a:r>
            <a:endParaRPr/>
          </a:p>
          <a:p>
            <a:pPr indent="0" lvl="0" marL="158750" rtl="1" algn="r">
              <a:spcBef>
                <a:spcPts val="0"/>
              </a:spcBef>
              <a:spcAft>
                <a:spcPts val="0"/>
              </a:spcAft>
              <a:buClr>
                <a:srgbClr val="FF0000"/>
              </a:buClr>
              <a:buSzPts val="1200"/>
              <a:buFont typeface="Calibri"/>
              <a:buNone/>
            </a:pPr>
            <a:r>
              <a:rPr lang="iw-IL">
                <a:solidFill>
                  <a:srgbClr val="FF0000"/>
                </a:solidFill>
              </a:rPr>
              <a:t>"יצא לכם לפגוש סיטואציה שבה... / בשיעורים הקודמים למדנו על… והיום נמשיך עם... / </a:t>
            </a:r>
            <a:endParaRPr/>
          </a:p>
          <a:p>
            <a:pPr indent="0" lvl="0" marL="158750" rtl="1" algn="r">
              <a:spcBef>
                <a:spcPts val="0"/>
              </a:spcBef>
              <a:spcAft>
                <a:spcPts val="0"/>
              </a:spcAft>
              <a:buClr>
                <a:srgbClr val="FF0000"/>
              </a:buClr>
              <a:buSzPts val="1200"/>
              <a:buFont typeface="Calibri"/>
              <a:buNone/>
            </a:pPr>
            <a:r>
              <a:rPr lang="iw-IL">
                <a:solidFill>
                  <a:srgbClr val="FF0000"/>
                </a:solidFill>
              </a:rPr>
              <a:t>יכול להיות שבבית הספר כבר עסקתם בנושא זה, וגם אם לא, לא נורא, זו ההזדמנות להכיר/להעמיק..."</a:t>
            </a:r>
            <a:endParaRPr/>
          </a:p>
        </p:txBody>
      </p:sp>
      <p:sp>
        <p:nvSpPr>
          <p:cNvPr id="196" name="Google Shape;19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lnSpc>
                <a:spcPct val="115000"/>
              </a:lnSpc>
              <a:spcBef>
                <a:spcPts val="0"/>
              </a:spcBef>
              <a:spcAft>
                <a:spcPts val="0"/>
              </a:spcAft>
              <a:buClr>
                <a:schemeClr val="dk1"/>
              </a:buClr>
              <a:buSzPts val="1100"/>
              <a:buFont typeface="Arial"/>
              <a:buNone/>
            </a:pPr>
            <a:r>
              <a:t/>
            </a:r>
            <a:endParaRPr b="0"/>
          </a:p>
          <a:p>
            <a:pPr indent="0" lvl="0" marL="158750" marR="0" rtl="1" algn="r">
              <a:lnSpc>
                <a:spcPct val="100000"/>
              </a:lnSpc>
              <a:spcBef>
                <a:spcPts val="0"/>
              </a:spcBef>
              <a:spcAft>
                <a:spcPts val="0"/>
              </a:spcAft>
              <a:buClr>
                <a:schemeClr val="dk1"/>
              </a:buClr>
              <a:buSzPts val="1200"/>
              <a:buFont typeface="Calibri"/>
              <a:buNone/>
            </a:pPr>
            <a:r>
              <a:rPr b="1" lang="iw-IL"/>
              <a:t>רצף מספרי השקפים הבאים 11-15 מכיל בתוכו: הקניית ידע, תרגול ופתרון, תרגול ופתרון נוספים. משך זמן כל הרצף הוא 20 סה"כ.</a:t>
            </a:r>
            <a:endParaRPr b="1"/>
          </a:p>
          <a:p>
            <a:pPr indent="0" lvl="0" marL="158750" rtl="1" algn="r">
              <a:spcBef>
                <a:spcPts val="0"/>
              </a:spcBef>
              <a:spcAft>
                <a:spcPts val="0"/>
              </a:spcAft>
              <a:buClr>
                <a:schemeClr val="dk1"/>
              </a:buClr>
              <a:buSzPts val="1200"/>
              <a:buFont typeface="Calibri"/>
              <a:buNone/>
            </a:pPr>
            <a:r>
              <a:t/>
            </a:r>
            <a:endParaRPr b="0"/>
          </a:p>
          <a:p>
            <a:pPr indent="-285750" lvl="0" marL="285750" rtl="1" algn="r">
              <a:spcBef>
                <a:spcPts val="0"/>
              </a:spcBef>
              <a:spcAft>
                <a:spcPts val="0"/>
              </a:spcAft>
              <a:buClr>
                <a:schemeClr val="dk1"/>
              </a:buClr>
              <a:buSzPts val="1200"/>
              <a:buFont typeface="Arial"/>
              <a:buChar char="•"/>
            </a:pPr>
            <a:r>
              <a:rPr b="1" lang="iw-IL"/>
              <a:t>הקניה: </a:t>
            </a:r>
            <a:r>
              <a:rPr lang="iw-IL"/>
              <a:t>התייחסות למטרת למידה אחת מרכזית וממוקדת. שימוש במגוון ייצוגי תוכן כגון תמונות וסרטונים - </a:t>
            </a:r>
            <a:r>
              <a:rPr b="1" lang="iw-IL" u="sng"/>
              <a:t>ניתן לצרף סרטונים מבית היוצר של מטח בלבד</a:t>
            </a:r>
            <a:r>
              <a:rPr lang="iw-IL"/>
              <a:t>, צילומי מסך, כתבות, תכנים מספרי הלימוד, טקסט מצומצם </a:t>
            </a:r>
            <a:r>
              <a:rPr b="1" lang="iw-IL" u="sng">
                <a:solidFill>
                  <a:srgbClr val="FF0000"/>
                </a:solidFill>
              </a:rPr>
              <a:t>בהתאם לזכויות יוצרים</a:t>
            </a:r>
            <a:r>
              <a:rPr lang="iw-IL">
                <a:solidFill>
                  <a:srgbClr val="FF0000"/>
                </a:solidFill>
              </a:rPr>
              <a:t>. </a:t>
            </a:r>
            <a:r>
              <a:rPr lang="iw-IL"/>
              <a:t>ניתן לשלב תרגיל או שאלה לדוגמה שאתם פותרים.</a:t>
            </a:r>
            <a:endParaRPr/>
          </a:p>
          <a:p>
            <a:pPr indent="0" lvl="0" marL="0" rtl="0" algn="l">
              <a:spcBef>
                <a:spcPts val="0"/>
              </a:spcBef>
              <a:spcAft>
                <a:spcPts val="0"/>
              </a:spcAft>
              <a:buNone/>
            </a:pPr>
            <a:r>
              <a:t/>
            </a:r>
            <a:endParaRPr/>
          </a:p>
        </p:txBody>
      </p:sp>
      <p:sp>
        <p:nvSpPr>
          <p:cNvPr id="217" name="Google Shape;21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lnSpc>
                <a:spcPct val="115000"/>
              </a:lnSpc>
              <a:spcBef>
                <a:spcPts val="0"/>
              </a:spcBef>
              <a:spcAft>
                <a:spcPts val="0"/>
              </a:spcAft>
              <a:buClr>
                <a:schemeClr val="dk1"/>
              </a:buClr>
              <a:buSzPts val="1100"/>
              <a:buFont typeface="Arial"/>
              <a:buNone/>
            </a:pPr>
            <a:r>
              <a:t/>
            </a:r>
            <a:endParaRPr b="0"/>
          </a:p>
          <a:p>
            <a:pPr indent="0" lvl="0" marL="158750" marR="0" rtl="1" algn="r">
              <a:lnSpc>
                <a:spcPct val="100000"/>
              </a:lnSpc>
              <a:spcBef>
                <a:spcPts val="0"/>
              </a:spcBef>
              <a:spcAft>
                <a:spcPts val="0"/>
              </a:spcAft>
              <a:buClr>
                <a:schemeClr val="dk1"/>
              </a:buClr>
              <a:buSzPts val="1200"/>
              <a:buFont typeface="Calibri"/>
              <a:buNone/>
            </a:pPr>
            <a:r>
              <a:rPr b="1" lang="iw-IL"/>
              <a:t>רצף מספרי השקפים הבאים 11-15 מכיל בתוכו: הקניית ידע, תרגול ופתרון, תרגול ופתרון נוספים. משך זמן כל הרצף הוא 20 סה"כ.</a:t>
            </a:r>
            <a:endParaRPr b="1"/>
          </a:p>
          <a:p>
            <a:pPr indent="0" lvl="0" marL="158750" rtl="1" algn="r">
              <a:spcBef>
                <a:spcPts val="0"/>
              </a:spcBef>
              <a:spcAft>
                <a:spcPts val="0"/>
              </a:spcAft>
              <a:buClr>
                <a:schemeClr val="dk1"/>
              </a:buClr>
              <a:buSzPts val="1200"/>
              <a:buFont typeface="Calibri"/>
              <a:buNone/>
            </a:pPr>
            <a:r>
              <a:t/>
            </a:r>
            <a:endParaRPr b="0"/>
          </a:p>
          <a:p>
            <a:pPr indent="-285750" lvl="0" marL="285750" rtl="1" algn="r">
              <a:spcBef>
                <a:spcPts val="0"/>
              </a:spcBef>
              <a:spcAft>
                <a:spcPts val="0"/>
              </a:spcAft>
              <a:buClr>
                <a:schemeClr val="dk1"/>
              </a:buClr>
              <a:buSzPts val="1200"/>
              <a:buFont typeface="Arial"/>
              <a:buChar char="•"/>
            </a:pPr>
            <a:r>
              <a:rPr b="1" lang="iw-IL"/>
              <a:t>הקניה: </a:t>
            </a:r>
            <a:r>
              <a:rPr lang="iw-IL"/>
              <a:t>התייחסות למטרת למידה אחת מרכזית וממוקדת. שימוש במגוון ייצוגי תוכן כגון תמונות וסרטונים - </a:t>
            </a:r>
            <a:r>
              <a:rPr b="1" lang="iw-IL" u="sng"/>
              <a:t>ניתן לצרף סרטונים מבית היוצר של מטח בלבד</a:t>
            </a:r>
            <a:r>
              <a:rPr lang="iw-IL"/>
              <a:t>, צילומי מסך, כתבות, תכנים מספרי הלימוד, טקסט מצומצם </a:t>
            </a:r>
            <a:r>
              <a:rPr b="1" lang="iw-IL" u="sng">
                <a:solidFill>
                  <a:srgbClr val="FF0000"/>
                </a:solidFill>
              </a:rPr>
              <a:t>בהתאם לזכויות יוצרים</a:t>
            </a:r>
            <a:r>
              <a:rPr lang="iw-IL">
                <a:solidFill>
                  <a:srgbClr val="FF0000"/>
                </a:solidFill>
              </a:rPr>
              <a:t>. </a:t>
            </a:r>
            <a:r>
              <a:rPr lang="iw-IL"/>
              <a:t>ניתן לשלב תרגיל או שאלה לדוגמה שאתם פותרים.</a:t>
            </a:r>
            <a:endParaRPr/>
          </a:p>
          <a:p>
            <a:pPr indent="0" lvl="0" marL="0" rtl="0" algn="l">
              <a:spcBef>
                <a:spcPts val="0"/>
              </a:spcBef>
              <a:spcAft>
                <a:spcPts val="0"/>
              </a:spcAft>
              <a:buNone/>
            </a:pPr>
            <a:r>
              <a:t/>
            </a:r>
            <a:endParaRPr/>
          </a:p>
        </p:txBody>
      </p:sp>
      <p:sp>
        <p:nvSpPr>
          <p:cNvPr id="226" name="Google Shape;22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lnSpc>
                <a:spcPct val="115000"/>
              </a:lnSpc>
              <a:spcBef>
                <a:spcPts val="0"/>
              </a:spcBef>
              <a:spcAft>
                <a:spcPts val="0"/>
              </a:spcAft>
              <a:buClr>
                <a:schemeClr val="dk1"/>
              </a:buClr>
              <a:buSzPts val="1100"/>
              <a:buFont typeface="Arial"/>
              <a:buNone/>
            </a:pPr>
            <a:r>
              <a:t/>
            </a:r>
            <a:endParaRPr b="0"/>
          </a:p>
          <a:p>
            <a:pPr indent="0" lvl="0" marL="158750" marR="0" rtl="1" algn="r">
              <a:lnSpc>
                <a:spcPct val="100000"/>
              </a:lnSpc>
              <a:spcBef>
                <a:spcPts val="0"/>
              </a:spcBef>
              <a:spcAft>
                <a:spcPts val="0"/>
              </a:spcAft>
              <a:buClr>
                <a:schemeClr val="dk1"/>
              </a:buClr>
              <a:buSzPts val="1200"/>
              <a:buFont typeface="Calibri"/>
              <a:buNone/>
            </a:pPr>
            <a:r>
              <a:rPr b="1" lang="iw-IL"/>
              <a:t>רצף מספרי השקפים הבאים 11-15 מכיל בתוכו: הקניית ידע, תרגול ופתרון, תרגול ופתרון נוספים. משך זמן כל הרצף הוא 20 סה"כ.</a:t>
            </a:r>
            <a:endParaRPr b="1"/>
          </a:p>
          <a:p>
            <a:pPr indent="0" lvl="0" marL="158750" rtl="1" algn="r">
              <a:spcBef>
                <a:spcPts val="0"/>
              </a:spcBef>
              <a:spcAft>
                <a:spcPts val="0"/>
              </a:spcAft>
              <a:buClr>
                <a:schemeClr val="dk1"/>
              </a:buClr>
              <a:buSzPts val="1200"/>
              <a:buFont typeface="Calibri"/>
              <a:buNone/>
            </a:pPr>
            <a:r>
              <a:t/>
            </a:r>
            <a:endParaRPr b="0"/>
          </a:p>
          <a:p>
            <a:pPr indent="-285750" lvl="0" marL="285750" rtl="1" algn="r">
              <a:spcBef>
                <a:spcPts val="0"/>
              </a:spcBef>
              <a:spcAft>
                <a:spcPts val="0"/>
              </a:spcAft>
              <a:buClr>
                <a:schemeClr val="dk1"/>
              </a:buClr>
              <a:buSzPts val="1200"/>
              <a:buFont typeface="Arial"/>
              <a:buChar char="•"/>
            </a:pPr>
            <a:r>
              <a:rPr b="1" lang="iw-IL"/>
              <a:t>הקניה: </a:t>
            </a:r>
            <a:r>
              <a:rPr lang="iw-IL"/>
              <a:t>התייחסות למטרת למידה אחת מרכזית וממוקדת. שימוש במגוון ייצוגי תוכן כגון תמונות וסרטונים - </a:t>
            </a:r>
            <a:r>
              <a:rPr b="1" lang="iw-IL" u="sng"/>
              <a:t>ניתן לצרף סרטונים מבית היוצר של מטח בלבד</a:t>
            </a:r>
            <a:r>
              <a:rPr lang="iw-IL"/>
              <a:t>, צילומי מסך, כתבות, תכנים מספרי הלימוד, טקסט מצומצם </a:t>
            </a:r>
            <a:r>
              <a:rPr b="1" lang="iw-IL" u="sng">
                <a:solidFill>
                  <a:srgbClr val="FF0000"/>
                </a:solidFill>
              </a:rPr>
              <a:t>בהתאם לזכויות יוצרים</a:t>
            </a:r>
            <a:r>
              <a:rPr lang="iw-IL">
                <a:solidFill>
                  <a:srgbClr val="FF0000"/>
                </a:solidFill>
              </a:rPr>
              <a:t>. </a:t>
            </a:r>
            <a:r>
              <a:rPr lang="iw-IL"/>
              <a:t>ניתן לשלב תרגיל או שאלה לדוגמה שאתם פותרים.</a:t>
            </a:r>
            <a:endParaRPr/>
          </a:p>
          <a:p>
            <a:pPr indent="0" lvl="0" marL="0" rtl="0" algn="l">
              <a:spcBef>
                <a:spcPts val="0"/>
              </a:spcBef>
              <a:spcAft>
                <a:spcPts val="0"/>
              </a:spcAft>
              <a:buNone/>
            </a:pPr>
            <a:r>
              <a:t/>
            </a:r>
            <a:endParaRPr/>
          </a:p>
        </p:txBody>
      </p:sp>
      <p:sp>
        <p:nvSpPr>
          <p:cNvPr id="236" name="Google Shape;23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lnSpc>
                <a:spcPct val="115000"/>
              </a:lnSpc>
              <a:spcBef>
                <a:spcPts val="0"/>
              </a:spcBef>
              <a:spcAft>
                <a:spcPts val="0"/>
              </a:spcAft>
              <a:buClr>
                <a:schemeClr val="dk1"/>
              </a:buClr>
              <a:buSzPts val="1100"/>
              <a:buFont typeface="Arial"/>
              <a:buNone/>
            </a:pPr>
            <a:r>
              <a:t/>
            </a:r>
            <a:endParaRPr b="0"/>
          </a:p>
          <a:p>
            <a:pPr indent="0" lvl="0" marL="158750" marR="0" rtl="1" algn="r">
              <a:lnSpc>
                <a:spcPct val="100000"/>
              </a:lnSpc>
              <a:spcBef>
                <a:spcPts val="0"/>
              </a:spcBef>
              <a:spcAft>
                <a:spcPts val="0"/>
              </a:spcAft>
              <a:buClr>
                <a:schemeClr val="dk1"/>
              </a:buClr>
              <a:buSzPts val="1200"/>
              <a:buFont typeface="Calibri"/>
              <a:buNone/>
            </a:pPr>
            <a:r>
              <a:rPr b="1" lang="iw-IL"/>
              <a:t>רצף מספרי השקפים הבאים 11-15 מכיל בתוכו: הקניית ידע, תרגול ופתרון, תרגול ופתרון נוספים. משך זמן כל הרצף הוא 20 סה"כ.</a:t>
            </a:r>
            <a:endParaRPr b="1"/>
          </a:p>
          <a:p>
            <a:pPr indent="0" lvl="0" marL="158750" rtl="1" algn="r">
              <a:spcBef>
                <a:spcPts val="0"/>
              </a:spcBef>
              <a:spcAft>
                <a:spcPts val="0"/>
              </a:spcAft>
              <a:buClr>
                <a:schemeClr val="dk1"/>
              </a:buClr>
              <a:buSzPts val="1200"/>
              <a:buFont typeface="Calibri"/>
              <a:buNone/>
            </a:pPr>
            <a:r>
              <a:t/>
            </a:r>
            <a:endParaRPr b="0"/>
          </a:p>
          <a:p>
            <a:pPr indent="-285750" lvl="0" marL="285750" rtl="1" algn="r">
              <a:spcBef>
                <a:spcPts val="0"/>
              </a:spcBef>
              <a:spcAft>
                <a:spcPts val="0"/>
              </a:spcAft>
              <a:buClr>
                <a:schemeClr val="dk1"/>
              </a:buClr>
              <a:buSzPts val="1200"/>
              <a:buFont typeface="Arial"/>
              <a:buChar char="•"/>
            </a:pPr>
            <a:r>
              <a:rPr b="1" lang="iw-IL"/>
              <a:t>הקניה: </a:t>
            </a:r>
            <a:r>
              <a:rPr lang="iw-IL"/>
              <a:t>התייחסות למטרת למידה אחת מרכזית וממוקדת. שימוש במגוון ייצוגי תוכן כגון תמונות וסרטונים - </a:t>
            </a:r>
            <a:r>
              <a:rPr b="1" lang="iw-IL" u="sng"/>
              <a:t>ניתן לצרף סרטונים מבית היוצר של מטח בלבד</a:t>
            </a:r>
            <a:r>
              <a:rPr lang="iw-IL"/>
              <a:t>, צילומי מסך, כתבות, תכנים מספרי הלימוד, טקסט מצומצם </a:t>
            </a:r>
            <a:r>
              <a:rPr b="1" lang="iw-IL" u="sng">
                <a:solidFill>
                  <a:srgbClr val="FF0000"/>
                </a:solidFill>
              </a:rPr>
              <a:t>בהתאם לזכויות יוצרים</a:t>
            </a:r>
            <a:r>
              <a:rPr lang="iw-IL">
                <a:solidFill>
                  <a:srgbClr val="FF0000"/>
                </a:solidFill>
              </a:rPr>
              <a:t>. </a:t>
            </a:r>
            <a:r>
              <a:rPr lang="iw-IL"/>
              <a:t>ניתן לשלב תרגיל או שאלה לדוגמה שאתם פותרים.</a:t>
            </a:r>
            <a:endParaRPr/>
          </a:p>
          <a:p>
            <a:pPr indent="0" lvl="0" marL="0" rtl="0" algn="l">
              <a:spcBef>
                <a:spcPts val="0"/>
              </a:spcBef>
              <a:spcAft>
                <a:spcPts val="0"/>
              </a:spcAft>
              <a:buNone/>
            </a:pPr>
            <a:r>
              <a:t/>
            </a:r>
            <a:endParaRPr/>
          </a:p>
        </p:txBody>
      </p:sp>
      <p:sp>
        <p:nvSpPr>
          <p:cNvPr id="243" name="Google Shape;24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lnSpc>
                <a:spcPct val="115000"/>
              </a:lnSpc>
              <a:spcBef>
                <a:spcPts val="0"/>
              </a:spcBef>
              <a:spcAft>
                <a:spcPts val="0"/>
              </a:spcAft>
              <a:buClr>
                <a:schemeClr val="dk1"/>
              </a:buClr>
              <a:buSzPts val="1100"/>
              <a:buFont typeface="Arial"/>
              <a:buNone/>
            </a:pPr>
            <a:r>
              <a:t/>
            </a:r>
            <a:endParaRPr b="0"/>
          </a:p>
          <a:p>
            <a:pPr indent="0" lvl="0" marL="158750" marR="0" rtl="1" algn="r">
              <a:lnSpc>
                <a:spcPct val="100000"/>
              </a:lnSpc>
              <a:spcBef>
                <a:spcPts val="0"/>
              </a:spcBef>
              <a:spcAft>
                <a:spcPts val="0"/>
              </a:spcAft>
              <a:buClr>
                <a:schemeClr val="dk1"/>
              </a:buClr>
              <a:buSzPts val="1200"/>
              <a:buFont typeface="Calibri"/>
              <a:buNone/>
            </a:pPr>
            <a:r>
              <a:rPr b="1" lang="iw-IL"/>
              <a:t>רצף מספרי השקפים הבאים 11-15 מכיל בתוכו: הקניית ידע, תרגול ופתרון, תרגול ופתרון נוספים. משך זמן כל הרצף הוא 20 סה"כ.</a:t>
            </a:r>
            <a:endParaRPr b="1"/>
          </a:p>
          <a:p>
            <a:pPr indent="0" lvl="0" marL="158750" rtl="1" algn="r">
              <a:spcBef>
                <a:spcPts val="0"/>
              </a:spcBef>
              <a:spcAft>
                <a:spcPts val="0"/>
              </a:spcAft>
              <a:buClr>
                <a:schemeClr val="dk1"/>
              </a:buClr>
              <a:buSzPts val="1200"/>
              <a:buFont typeface="Calibri"/>
              <a:buNone/>
            </a:pPr>
            <a:r>
              <a:t/>
            </a:r>
            <a:endParaRPr b="0"/>
          </a:p>
          <a:p>
            <a:pPr indent="-285750" lvl="0" marL="285750" rtl="1" algn="r">
              <a:spcBef>
                <a:spcPts val="0"/>
              </a:spcBef>
              <a:spcAft>
                <a:spcPts val="0"/>
              </a:spcAft>
              <a:buClr>
                <a:schemeClr val="dk1"/>
              </a:buClr>
              <a:buSzPts val="1200"/>
              <a:buFont typeface="Arial"/>
              <a:buChar char="•"/>
            </a:pPr>
            <a:r>
              <a:rPr b="1" lang="iw-IL"/>
              <a:t>הקניה: </a:t>
            </a:r>
            <a:r>
              <a:rPr lang="iw-IL"/>
              <a:t>התייחסות למטרת למידה אחת מרכזית וממוקדת. שימוש במגוון ייצוגי תוכן כגון תמונות וסרטונים - </a:t>
            </a:r>
            <a:r>
              <a:rPr b="1" lang="iw-IL" u="sng"/>
              <a:t>ניתן לצרף סרטונים מבית היוצר של מטח בלבד</a:t>
            </a:r>
            <a:r>
              <a:rPr lang="iw-IL"/>
              <a:t>, צילומי מסך, כתבות, תכנים מספרי הלימוד, טקסט מצומצם </a:t>
            </a:r>
            <a:r>
              <a:rPr b="1" lang="iw-IL" u="sng">
                <a:solidFill>
                  <a:srgbClr val="FF0000"/>
                </a:solidFill>
              </a:rPr>
              <a:t>בהתאם לזכויות יוצרים</a:t>
            </a:r>
            <a:r>
              <a:rPr lang="iw-IL">
                <a:solidFill>
                  <a:srgbClr val="FF0000"/>
                </a:solidFill>
              </a:rPr>
              <a:t>. </a:t>
            </a:r>
            <a:r>
              <a:rPr lang="iw-IL"/>
              <a:t>ניתן לשלב תרגיל או שאלה לדוגמה שאתם פותרים.</a:t>
            </a:r>
            <a:endParaRPr/>
          </a:p>
          <a:p>
            <a:pPr indent="0" lvl="0" marL="0" rtl="0" algn="l">
              <a:spcBef>
                <a:spcPts val="0"/>
              </a:spcBef>
              <a:spcAft>
                <a:spcPts val="0"/>
              </a:spcAft>
              <a:buNone/>
            </a:pPr>
            <a:r>
              <a:t/>
            </a:r>
            <a:endParaRPr/>
          </a:p>
        </p:txBody>
      </p:sp>
      <p:sp>
        <p:nvSpPr>
          <p:cNvPr id="250" name="Google Shape;25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0" marL="285750" rtl="1" algn="r">
              <a:spcBef>
                <a:spcPts val="0"/>
              </a:spcBef>
              <a:spcAft>
                <a:spcPts val="0"/>
              </a:spcAft>
              <a:buClr>
                <a:schemeClr val="dk1"/>
              </a:buClr>
              <a:buSzPts val="1200"/>
              <a:buFont typeface="Arial"/>
              <a:buChar char="•"/>
            </a:pPr>
            <a:r>
              <a:rPr b="1" lang="iw-IL"/>
              <a:t>תרגול: </a:t>
            </a:r>
            <a:r>
              <a:rPr lang="iw-IL"/>
              <a:t>לא יותר מ-3 דקות. ניתן לעשות 2-1 סבבים של תרגול מול המחשב (שאלה על הלוח וכתיבה בדף, יצירה עם צבעים/בצק/פלסטלינה) או ברחבי הבית (חפצים הקיימים ברשותם או שילוב של אינטראקציה עם בני המשפחה). </a:t>
            </a:r>
            <a:endParaRPr/>
          </a:p>
          <a:p>
            <a:pPr indent="0" lvl="0" marL="0" rtl="1" algn="r">
              <a:lnSpc>
                <a:spcPct val="115000"/>
              </a:lnSpc>
              <a:spcBef>
                <a:spcPts val="1200"/>
              </a:spcBef>
              <a:spcAft>
                <a:spcPts val="0"/>
              </a:spcAft>
              <a:buClr>
                <a:schemeClr val="dk1"/>
              </a:buClr>
              <a:buSzPts val="1100"/>
              <a:buFont typeface="Arial"/>
              <a:buNone/>
            </a:pPr>
            <a:r>
              <a:t/>
            </a:r>
            <a:endParaRPr b="1"/>
          </a:p>
          <a:p>
            <a:pPr indent="0" lvl="0" marL="0" rtl="1" algn="r">
              <a:lnSpc>
                <a:spcPct val="115000"/>
              </a:lnSpc>
              <a:spcBef>
                <a:spcPts val="1200"/>
              </a:spcBef>
              <a:spcAft>
                <a:spcPts val="0"/>
              </a:spcAft>
              <a:buClr>
                <a:schemeClr val="dk1"/>
              </a:buClr>
              <a:buSzPts val="1100"/>
              <a:buFont typeface="Arial"/>
              <a:buNone/>
            </a:pPr>
            <a:r>
              <a:t/>
            </a:r>
            <a:endParaRPr/>
          </a:p>
          <a:p>
            <a:pPr indent="0" lvl="0" marL="0" rtl="1" algn="r">
              <a:lnSpc>
                <a:spcPct val="115000"/>
              </a:lnSpc>
              <a:spcBef>
                <a:spcPts val="1200"/>
              </a:spcBef>
              <a:spcAft>
                <a:spcPts val="0"/>
              </a:spcAft>
              <a:buClr>
                <a:schemeClr val="dk1"/>
              </a:buClr>
              <a:buSzPts val="1100"/>
              <a:buFont typeface="Arial"/>
              <a:buNone/>
            </a:pPr>
            <a:r>
              <a:rPr lang="iw-IL"/>
              <a:t>המלצה לכיתות הנמוכות: לשאול שאלות שמפעילות את התלמידים בסגנון הצגות ילדים/ערוץ הילדים, כמו למשל "איפה נמצא הכרטיס השני...? אני לא זוכר... אתם יודעים איפה הוא?"</a:t>
            </a:r>
            <a:endParaRPr/>
          </a:p>
          <a:p>
            <a:pPr indent="0" lvl="0" marL="0" rtl="1" algn="r">
              <a:lnSpc>
                <a:spcPct val="115000"/>
              </a:lnSpc>
              <a:spcBef>
                <a:spcPts val="1200"/>
              </a:spcBef>
              <a:spcAft>
                <a:spcPts val="0"/>
              </a:spcAft>
              <a:buClr>
                <a:schemeClr val="dk1"/>
              </a:buClr>
              <a:buSzPts val="1100"/>
              <a:buFont typeface="Arial"/>
              <a:buNone/>
            </a:pPr>
            <a:r>
              <a:rPr lang="iw-IL"/>
              <a:t>דוגמאות:</a:t>
            </a:r>
            <a:br>
              <a:rPr lang="iw-IL"/>
            </a:br>
            <a:r>
              <a:rPr lang="iw-IL" u="sng">
                <a:solidFill>
                  <a:schemeClr val="hlink"/>
                </a:solidFill>
                <a:hlinkClick r:id="rId2"/>
              </a:rPr>
              <a:t>https://www.youtube.com/watch?v=sGfdE0es80w</a:t>
            </a:r>
            <a:r>
              <a:rPr lang="iw-IL"/>
              <a:t>  תוכנית בישול לילדים. מדברים עם הילדים לאורך השיעור ושואלים אותם שאלות.</a:t>
            </a:r>
            <a:endParaRPr/>
          </a:p>
          <a:p>
            <a:pPr indent="0" lvl="0" marL="0" rtl="1" algn="r">
              <a:lnSpc>
                <a:spcPct val="115000"/>
              </a:lnSpc>
              <a:spcBef>
                <a:spcPts val="1200"/>
              </a:spcBef>
              <a:spcAft>
                <a:spcPts val="0"/>
              </a:spcAft>
              <a:buClr>
                <a:schemeClr val="dk1"/>
              </a:buClr>
              <a:buSzPts val="1100"/>
              <a:buFont typeface="Arial"/>
              <a:buNone/>
            </a:pPr>
            <a:r>
              <a:rPr lang="iw-IL"/>
              <a:t>art attack :  </a:t>
            </a:r>
            <a:r>
              <a:rPr lang="iw-IL" u="sng">
                <a:solidFill>
                  <a:schemeClr val="hlink"/>
                </a:solidFill>
                <a:hlinkClick r:id="rId3"/>
              </a:rPr>
              <a:t>https://www.youtube.com/watch?v=QX013_tz4rM</a:t>
            </a:r>
            <a:endParaRPr/>
          </a:p>
          <a:p>
            <a:pPr indent="0" lvl="0" marL="0" rtl="0" algn="l">
              <a:spcBef>
                <a:spcPts val="0"/>
              </a:spcBef>
              <a:spcAft>
                <a:spcPts val="0"/>
              </a:spcAft>
              <a:buNone/>
            </a:pPr>
            <a:r>
              <a:t/>
            </a:r>
            <a:endParaRPr/>
          </a:p>
        </p:txBody>
      </p:sp>
      <p:sp>
        <p:nvSpPr>
          <p:cNvPr id="276" name="Google Shape;27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r>
              <a:rPr b="1" lang="iw-IL"/>
              <a:t>פתרון התרגול: </a:t>
            </a:r>
            <a:r>
              <a:rPr lang="iw-IL"/>
              <a:t>לאחר שהתלמידים תרגלו באופן עצמאי, יש להראות את הפתרון ולדון בו. ניתן להראות טעויות נפוצות ולהסביר כיצד יש לפתור אותן.</a:t>
            </a:r>
            <a:endParaRPr b="1"/>
          </a:p>
          <a:p>
            <a:pPr indent="0" lvl="0" marL="0" rtl="0" algn="r">
              <a:spcBef>
                <a:spcPts val="0"/>
              </a:spcBef>
              <a:spcAft>
                <a:spcPts val="0"/>
              </a:spcAft>
              <a:buNone/>
            </a:pPr>
            <a:r>
              <a:t/>
            </a:r>
            <a:endParaRPr/>
          </a:p>
        </p:txBody>
      </p:sp>
      <p:sp>
        <p:nvSpPr>
          <p:cNvPr id="286" name="Google Shape;28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100"/>
              <a:buFont typeface="Arial"/>
              <a:buNone/>
            </a:pPr>
            <a:r>
              <a:rPr b="1" lang="iw-IL"/>
              <a:t>משך השקף: עד 5 דקות</a:t>
            </a:r>
            <a:endParaRPr/>
          </a:p>
          <a:p>
            <a:pPr indent="0" lvl="0" marL="0" marR="0" rtl="1" algn="r">
              <a:lnSpc>
                <a:spcPct val="100000"/>
              </a:lnSpc>
              <a:spcBef>
                <a:spcPts val="0"/>
              </a:spcBef>
              <a:spcAft>
                <a:spcPts val="0"/>
              </a:spcAft>
              <a:buClr>
                <a:srgbClr val="000000"/>
              </a:buClr>
              <a:buSzPts val="1100"/>
              <a:buFont typeface="Arial"/>
              <a:buNone/>
            </a:pPr>
            <a:r>
              <a:t/>
            </a:r>
            <a:endParaRPr/>
          </a:p>
          <a:p>
            <a:pPr indent="0" lvl="0" marL="0" marR="0" rtl="1" algn="r">
              <a:lnSpc>
                <a:spcPct val="100000"/>
              </a:lnSpc>
              <a:spcBef>
                <a:spcPts val="0"/>
              </a:spcBef>
              <a:spcAft>
                <a:spcPts val="0"/>
              </a:spcAft>
              <a:buClr>
                <a:srgbClr val="000000"/>
              </a:buClr>
              <a:buSzPts val="1100"/>
              <a:buFont typeface="Arial"/>
              <a:buNone/>
            </a:pPr>
            <a:r>
              <a:rPr lang="iw-IL"/>
              <a:t>סיכום ויציאה לתרגול. שלב זה יכלול סיכום של התוכן הנלמד תוך מענה על שאלות כמו: מה עשינו פה היום? מה למדנו? מומלץ לשלב אלמנטים חווייתיים כגון משחק מסכם, חידה, טיפ מיוחד להמשך הלמידה ועוד.</a:t>
            </a:r>
            <a:endParaRPr/>
          </a:p>
          <a:p>
            <a:pPr indent="0" lvl="0" marL="0" rtl="1" algn="r">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293" name="Google Shape;29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100"/>
              <a:buFont typeface="Arial"/>
              <a:buNone/>
            </a:pPr>
            <a:r>
              <a:rPr b="1" lang="iw-IL"/>
              <a:t>משך השקף: עד 5 דקות</a:t>
            </a:r>
            <a:endParaRPr/>
          </a:p>
          <a:p>
            <a:pPr indent="0" lvl="0" marL="0" marR="0" rtl="1" algn="r">
              <a:lnSpc>
                <a:spcPct val="100000"/>
              </a:lnSpc>
              <a:spcBef>
                <a:spcPts val="0"/>
              </a:spcBef>
              <a:spcAft>
                <a:spcPts val="0"/>
              </a:spcAft>
              <a:buClr>
                <a:srgbClr val="000000"/>
              </a:buClr>
              <a:buSzPts val="1100"/>
              <a:buFont typeface="Arial"/>
              <a:buNone/>
            </a:pPr>
            <a:r>
              <a:t/>
            </a:r>
            <a:endParaRPr/>
          </a:p>
          <a:p>
            <a:pPr indent="0" lvl="0" marL="0" marR="0" rtl="1" algn="r">
              <a:lnSpc>
                <a:spcPct val="100000"/>
              </a:lnSpc>
              <a:spcBef>
                <a:spcPts val="0"/>
              </a:spcBef>
              <a:spcAft>
                <a:spcPts val="0"/>
              </a:spcAft>
              <a:buClr>
                <a:srgbClr val="000000"/>
              </a:buClr>
              <a:buSzPts val="1100"/>
              <a:buFont typeface="Arial"/>
              <a:buNone/>
            </a:pPr>
            <a:r>
              <a:rPr lang="iw-IL"/>
              <a:t>סיכום ויציאה לתרגול. שלב זה יכלול סיכום של התוכן הנלמד תוך מענה על שאלות כמו: מה עשינו פה היום? מה למדנו? מומלץ לשלב אלמנטים חווייתיים כגון משחק מסכם, חידה, טיפ מיוחד להמשך הלמידה ועוד.</a:t>
            </a:r>
            <a:endParaRPr/>
          </a:p>
          <a:p>
            <a:pPr indent="0" lvl="0" marL="0" rtl="1" algn="r">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303" name="Google Shape;30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100"/>
              <a:buFont typeface="Arial"/>
              <a:buNone/>
            </a:pPr>
            <a:r>
              <a:rPr b="1" lang="iw-IL"/>
              <a:t>משך השקף: עד 5 דקות</a:t>
            </a:r>
            <a:endParaRPr/>
          </a:p>
          <a:p>
            <a:pPr indent="0" lvl="0" marL="0" marR="0" rtl="1" algn="r">
              <a:lnSpc>
                <a:spcPct val="100000"/>
              </a:lnSpc>
              <a:spcBef>
                <a:spcPts val="0"/>
              </a:spcBef>
              <a:spcAft>
                <a:spcPts val="0"/>
              </a:spcAft>
              <a:buClr>
                <a:srgbClr val="000000"/>
              </a:buClr>
              <a:buSzPts val="1100"/>
              <a:buFont typeface="Arial"/>
              <a:buNone/>
            </a:pPr>
            <a:r>
              <a:t/>
            </a:r>
            <a:endParaRPr/>
          </a:p>
          <a:p>
            <a:pPr indent="0" lvl="0" marL="0" marR="0" rtl="1" algn="r">
              <a:lnSpc>
                <a:spcPct val="100000"/>
              </a:lnSpc>
              <a:spcBef>
                <a:spcPts val="0"/>
              </a:spcBef>
              <a:spcAft>
                <a:spcPts val="0"/>
              </a:spcAft>
              <a:buClr>
                <a:srgbClr val="000000"/>
              </a:buClr>
              <a:buSzPts val="1100"/>
              <a:buFont typeface="Arial"/>
              <a:buNone/>
            </a:pPr>
            <a:r>
              <a:rPr lang="iw-IL"/>
              <a:t>סיכום ויציאה לתרגול. שלב זה יכלול סיכום של התוכן הנלמד תוך מענה על שאלות כמו: מה עשינו פה היום? מה למדנו? מומלץ לשלב אלמנטים חווייתיים כגון משחק מסכם, חידה, טיפ מיוחד להמשך הלמידה ועוד.</a:t>
            </a:r>
            <a:endParaRPr/>
          </a:p>
          <a:p>
            <a:pPr indent="0" lvl="0" marL="0" rtl="1" algn="r">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313" name="Google Shape;313;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100"/>
              <a:buFont typeface="Arial"/>
              <a:buNone/>
            </a:pPr>
            <a:r>
              <a:rPr b="1" lang="iw-IL"/>
              <a:t>משך השקף: עד 5 דקות</a:t>
            </a:r>
            <a:endParaRPr/>
          </a:p>
          <a:p>
            <a:pPr indent="0" lvl="0" marL="0" marR="0" rtl="1" algn="r">
              <a:lnSpc>
                <a:spcPct val="100000"/>
              </a:lnSpc>
              <a:spcBef>
                <a:spcPts val="0"/>
              </a:spcBef>
              <a:spcAft>
                <a:spcPts val="0"/>
              </a:spcAft>
              <a:buClr>
                <a:srgbClr val="000000"/>
              </a:buClr>
              <a:buSzPts val="1100"/>
              <a:buFont typeface="Arial"/>
              <a:buNone/>
            </a:pPr>
            <a:r>
              <a:t/>
            </a:r>
            <a:endParaRPr/>
          </a:p>
          <a:p>
            <a:pPr indent="0" lvl="0" marL="0" marR="0" rtl="1" algn="r">
              <a:lnSpc>
                <a:spcPct val="100000"/>
              </a:lnSpc>
              <a:spcBef>
                <a:spcPts val="0"/>
              </a:spcBef>
              <a:spcAft>
                <a:spcPts val="0"/>
              </a:spcAft>
              <a:buClr>
                <a:srgbClr val="000000"/>
              </a:buClr>
              <a:buSzPts val="1100"/>
              <a:buFont typeface="Arial"/>
              <a:buNone/>
            </a:pPr>
            <a:r>
              <a:rPr lang="iw-IL"/>
              <a:t>סיכום ויציאה לתרגול. שלב זה יכלול סיכום של התוכן הנלמד תוך מענה על שאלות כמו: מה עשינו פה היום? מה למדנו? מומלץ לשלב אלמנטים חווייתיים כגון משחק מסכם, חידה, טיפ מיוחד להמשך הלמידה ועוד.</a:t>
            </a:r>
            <a:endParaRPr/>
          </a:p>
          <a:p>
            <a:pPr indent="0" lvl="0" marL="0" rtl="1" algn="r">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323" name="Google Shape;32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Calibri"/>
              <a:buNone/>
            </a:pPr>
            <a:r>
              <a:rPr b="1" lang="iw-IL"/>
              <a:t>משך השקף: עד 15 דקות</a:t>
            </a:r>
            <a:endParaRPr/>
          </a:p>
          <a:p>
            <a:pPr indent="0" lvl="0" marL="0" rtl="1" algn="r">
              <a:spcBef>
                <a:spcPts val="0"/>
              </a:spcBef>
              <a:spcAft>
                <a:spcPts val="0"/>
              </a:spcAft>
              <a:buClr>
                <a:schemeClr val="dk1"/>
              </a:buClr>
              <a:buSzPts val="1200"/>
              <a:buFont typeface="Calibri"/>
              <a:buNone/>
            </a:pPr>
            <a:r>
              <a:t/>
            </a:r>
            <a:endParaRPr b="1"/>
          </a:p>
          <a:p>
            <a:pPr indent="0" lvl="0" marL="158750" rtl="1" algn="r">
              <a:spcBef>
                <a:spcPts val="0"/>
              </a:spcBef>
              <a:spcAft>
                <a:spcPts val="0"/>
              </a:spcAft>
              <a:buClr>
                <a:schemeClr val="dk1"/>
              </a:buClr>
              <a:buSzPts val="1200"/>
              <a:buFont typeface="Calibri"/>
              <a:buNone/>
            </a:pPr>
            <a:r>
              <a:rPr lang="iw-IL"/>
              <a:t>בשלב זה הסבירו לתלמידים את התרגול והיפרדו מהם. עם יציאת התלמידים לתרגול הסופי יסתיים שלב הצילום שלכם כמורים.</a:t>
            </a:r>
            <a:endParaRPr/>
          </a:p>
          <a:p>
            <a:pPr indent="0" lvl="0" marL="0" rtl="1" algn="r">
              <a:spcBef>
                <a:spcPts val="0"/>
              </a:spcBef>
              <a:spcAft>
                <a:spcPts val="0"/>
              </a:spcAft>
              <a:buNone/>
            </a:pPr>
            <a:r>
              <a:t/>
            </a:r>
            <a:endParaRPr/>
          </a:p>
          <a:p>
            <a:pPr indent="0" lvl="0" marL="158750" rtl="1" algn="r">
              <a:spcBef>
                <a:spcPts val="0"/>
              </a:spcBef>
              <a:spcAft>
                <a:spcPts val="0"/>
              </a:spcAft>
              <a:buClr>
                <a:schemeClr val="dk1"/>
              </a:buClr>
              <a:buSzPts val="1200"/>
              <a:buFont typeface="Calibri"/>
              <a:buNone/>
            </a:pPr>
            <a:r>
              <a:rPr b="1" lang="iw-IL"/>
              <a:t>דגשים</a:t>
            </a:r>
            <a:r>
              <a:rPr lang="iw-IL"/>
              <a:t>:</a:t>
            </a:r>
            <a:endParaRPr/>
          </a:p>
          <a:p>
            <a:pPr indent="0" lvl="0" marL="158750" rtl="1" algn="r">
              <a:spcBef>
                <a:spcPts val="0"/>
              </a:spcBef>
              <a:spcAft>
                <a:spcPts val="0"/>
              </a:spcAft>
              <a:buClr>
                <a:schemeClr val="dk1"/>
              </a:buClr>
              <a:buSzPts val="1200"/>
              <a:buFont typeface="Calibri"/>
              <a:buNone/>
            </a:pPr>
            <a:r>
              <a:rPr lang="iw-IL"/>
              <a:t>*התרגול יכול להתבצע במרחב הביתי תוך שימוש במשאבים מגוונים הנמצאים בבית, כגון כלי כתיבה, טאבלט או המחשב האישי. ניתן להשתמש בסביבות אופק וכותר (רק דרך מחשב נייד, אופק וכותר לא עובדים טוב בטאבלט/ נייד).</a:t>
            </a:r>
            <a:endParaRPr/>
          </a:p>
          <a:p>
            <a:pPr indent="0" lvl="0" marL="158750" rtl="1" algn="r">
              <a:spcBef>
                <a:spcPts val="0"/>
              </a:spcBef>
              <a:spcAft>
                <a:spcPts val="0"/>
              </a:spcAft>
              <a:buClr>
                <a:schemeClr val="dk1"/>
              </a:buClr>
              <a:buSzPts val="1200"/>
              <a:buFont typeface="Calibri"/>
              <a:buNone/>
            </a:pPr>
            <a:r>
              <a:rPr lang="iw-IL"/>
              <a:t>*הקפידו לתת לתלמידים הנחיות מדויקות לביצוע התרגול ברמת התוכן וברמה הטכנית, וכן זמנים מדויקים לתרגול. </a:t>
            </a:r>
            <a:endParaRPr/>
          </a:p>
          <a:p>
            <a:pPr indent="0" lvl="0" marL="158750" rtl="1" algn="r">
              <a:spcBef>
                <a:spcPts val="0"/>
              </a:spcBef>
              <a:spcAft>
                <a:spcPts val="0"/>
              </a:spcAft>
              <a:buClr>
                <a:schemeClr val="dk1"/>
              </a:buClr>
              <a:buSzPts val="1200"/>
              <a:buFont typeface="Calibri"/>
              <a:buNone/>
            </a:pPr>
            <a:r>
              <a:rPr lang="iw-IL"/>
              <a:t>*ניתן להטמיע בתוך המצגת צילומי מסך ולהסביר בעל פה מה נדרש מהם לבצע. </a:t>
            </a:r>
            <a:endParaRPr/>
          </a:p>
          <a:p>
            <a:pPr indent="0" lvl="0" marL="0" rtl="1" algn="r">
              <a:spcBef>
                <a:spcPts val="0"/>
              </a:spcBef>
              <a:spcAft>
                <a:spcPts val="0"/>
              </a:spcAft>
              <a:buClr>
                <a:schemeClr val="dk1"/>
              </a:buClr>
              <a:buSzPts val="1200"/>
              <a:buFont typeface="Calibri"/>
              <a:buNone/>
            </a:pPr>
            <a:r>
              <a:t/>
            </a:r>
            <a:endParaRPr b="1"/>
          </a:p>
          <a:p>
            <a:pPr indent="0" lvl="0" marL="0" rtl="0" algn="l">
              <a:spcBef>
                <a:spcPts val="0"/>
              </a:spcBef>
              <a:spcAft>
                <a:spcPts val="0"/>
              </a:spcAft>
              <a:buNone/>
            </a:pPr>
            <a:r>
              <a:t/>
            </a:r>
            <a:endParaRPr/>
          </a:p>
        </p:txBody>
      </p:sp>
      <p:sp>
        <p:nvSpPr>
          <p:cNvPr id="333" name="Google Shape;333;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2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ראשית">
  <p:cSld name="כותרת ראשית">
    <p:spTree>
      <p:nvGrpSpPr>
        <p:cNvPr id="13" name="Shape 13"/>
        <p:cNvGrpSpPr/>
        <p:nvPr/>
      </p:nvGrpSpPr>
      <p:grpSpPr>
        <a:xfrm>
          <a:off x="0" y="0"/>
          <a:ext cx="0" cy="0"/>
          <a:chOff x="0" y="0"/>
          <a:chExt cx="0" cy="0"/>
        </a:xfrm>
      </p:grpSpPr>
      <p:pic>
        <p:nvPicPr>
          <p:cNvPr id="14" name="Google Shape;14;p2"/>
          <p:cNvPicPr preferRelativeResize="0"/>
          <p:nvPr/>
        </p:nvPicPr>
        <p:blipFill rotWithShape="1">
          <a:blip r:embed="rId2">
            <a:alphaModFix amt="54000"/>
          </a:blip>
          <a:srcRect b="0" l="0" r="0" t="0"/>
          <a:stretch/>
        </p:blipFill>
        <p:spPr>
          <a:xfrm>
            <a:off x="-7354566" y="2026507"/>
            <a:ext cx="5045676" cy="5028913"/>
          </a:xfrm>
          <a:prstGeom prst="rect">
            <a:avLst/>
          </a:prstGeom>
          <a:noFill/>
          <a:ln>
            <a:noFill/>
          </a:ln>
        </p:spPr>
      </p:pic>
      <p:pic>
        <p:nvPicPr>
          <p:cNvPr id="15" name="Google Shape;15;p2"/>
          <p:cNvPicPr preferRelativeResize="0"/>
          <p:nvPr/>
        </p:nvPicPr>
        <p:blipFill rotWithShape="1">
          <a:blip r:embed="rId2">
            <a:alphaModFix amt="54000"/>
          </a:blip>
          <a:srcRect b="0" l="0" r="0" t="0"/>
          <a:stretch/>
        </p:blipFill>
        <p:spPr>
          <a:xfrm>
            <a:off x="12947248" y="-3969273"/>
            <a:ext cx="5045676" cy="5028913"/>
          </a:xfrm>
          <a:prstGeom prst="rect">
            <a:avLst/>
          </a:prstGeom>
          <a:noFill/>
          <a:ln>
            <a:noFill/>
          </a:ln>
        </p:spPr>
      </p:pic>
      <p:pic>
        <p:nvPicPr>
          <p:cNvPr id="16" name="Google Shape;16;p2"/>
          <p:cNvPicPr preferRelativeResize="0"/>
          <p:nvPr/>
        </p:nvPicPr>
        <p:blipFill rotWithShape="1">
          <a:blip r:embed="rId3">
            <a:alphaModFix/>
          </a:blip>
          <a:srcRect b="0" l="0" r="0" t="0"/>
          <a:stretch/>
        </p:blipFill>
        <p:spPr>
          <a:xfrm>
            <a:off x="0" y="-12700"/>
            <a:ext cx="12192000" cy="6858000"/>
          </a:xfrm>
          <a:prstGeom prst="rect">
            <a:avLst/>
          </a:prstGeom>
          <a:noFill/>
          <a:ln>
            <a:noFill/>
          </a:ln>
        </p:spPr>
      </p:pic>
      <p:sp>
        <p:nvSpPr>
          <p:cNvPr id="17" name="Google Shape;17;p2"/>
          <p:cNvSpPr/>
          <p:nvPr/>
        </p:nvSpPr>
        <p:spPr>
          <a:xfrm>
            <a:off x="2090531" y="2902421"/>
            <a:ext cx="8636822" cy="121794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 name="Google Shape;18;p2"/>
          <p:cNvSpPr/>
          <p:nvPr/>
        </p:nvSpPr>
        <p:spPr>
          <a:xfrm>
            <a:off x="5098472" y="1831503"/>
            <a:ext cx="5884533" cy="107091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19" name="Google Shape;19;p2"/>
          <p:cNvCxnSpPr/>
          <p:nvPr/>
        </p:nvCxnSpPr>
        <p:spPr>
          <a:xfrm>
            <a:off x="7156173" y="1639956"/>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20" name="Google Shape;20;p2"/>
          <p:cNvSpPr/>
          <p:nvPr/>
        </p:nvSpPr>
        <p:spPr>
          <a:xfrm rot="-5400000">
            <a:off x="10880058" y="2083803"/>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1" name="Google Shape;21;p2"/>
          <p:cNvCxnSpPr/>
          <p:nvPr/>
        </p:nvCxnSpPr>
        <p:spPr>
          <a:xfrm>
            <a:off x="2090531" y="4989650"/>
            <a:ext cx="5065642" cy="0"/>
          </a:xfrm>
          <a:prstGeom prst="straightConnector1">
            <a:avLst/>
          </a:prstGeom>
          <a:noFill/>
          <a:ln cap="flat" cmpd="sng" w="38100">
            <a:solidFill>
              <a:srgbClr val="FFC000"/>
            </a:solidFill>
            <a:prstDash val="solid"/>
            <a:miter lim="800000"/>
            <a:headEnd len="sm" w="sm" type="none"/>
            <a:tailEnd len="sm" w="sm" type="none"/>
          </a:ln>
        </p:spPr>
      </p:cxnSp>
      <p:sp>
        <p:nvSpPr>
          <p:cNvPr id="22" name="Google Shape;22;p2"/>
          <p:cNvSpPr txBox="1"/>
          <p:nvPr>
            <p:ph idx="1" type="body"/>
          </p:nvPr>
        </p:nvSpPr>
        <p:spPr>
          <a:xfrm>
            <a:off x="2565199" y="3025258"/>
            <a:ext cx="7816850" cy="106746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6000"/>
              <a:buNone/>
              <a:defRPr sz="60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3" name="Google Shape;23;p2"/>
          <p:cNvGrpSpPr/>
          <p:nvPr/>
        </p:nvGrpSpPr>
        <p:grpSpPr>
          <a:xfrm>
            <a:off x="-110840" y="110839"/>
            <a:ext cx="1530097" cy="1525930"/>
            <a:chOff x="8374611" y="4283110"/>
            <a:chExt cx="2300578" cy="2294314"/>
          </a:xfrm>
        </p:grpSpPr>
        <p:pic>
          <p:nvPicPr>
            <p:cNvPr id="24" name="Google Shape;24;p2"/>
            <p:cNvPicPr preferRelativeResize="0"/>
            <p:nvPr/>
          </p:nvPicPr>
          <p:blipFill rotWithShape="1">
            <a:blip r:embed="rId4">
              <a:alphaModFix/>
            </a:blip>
            <a:srcRect b="0" l="62938" r="0" t="0"/>
            <a:stretch/>
          </p:blipFill>
          <p:spPr>
            <a:xfrm>
              <a:off x="8873684" y="4283110"/>
              <a:ext cx="1227785" cy="1519621"/>
            </a:xfrm>
            <a:prstGeom prst="rect">
              <a:avLst/>
            </a:prstGeom>
            <a:noFill/>
            <a:ln>
              <a:noFill/>
            </a:ln>
          </p:spPr>
        </p:pic>
        <p:sp>
          <p:nvSpPr>
            <p:cNvPr id="25" name="Google Shape;25;p2"/>
            <p:cNvSpPr/>
            <p:nvPr/>
          </p:nvSpPr>
          <p:spPr>
            <a:xfrm>
              <a:off x="8374611" y="5883287"/>
              <a:ext cx="2300578" cy="69413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iw-IL" sz="1200" u="none" cap="none" strike="noStrike">
                  <a:solidFill>
                    <a:schemeClr val="lt1"/>
                  </a:solidFill>
                  <a:latin typeface="Arial"/>
                  <a:ea typeface="Arial"/>
                  <a:cs typeface="Arial"/>
                  <a:sym typeface="Arial"/>
                </a:rPr>
                <a:t>מדינת ישראל</a:t>
              </a:r>
              <a:endParaRPr/>
            </a:p>
            <a:p>
              <a:pPr indent="0" lvl="0" marL="0" marR="0" rtl="0" algn="ctr">
                <a:spcBef>
                  <a:spcPts val="0"/>
                </a:spcBef>
                <a:spcAft>
                  <a:spcPts val="0"/>
                </a:spcAft>
                <a:buNone/>
              </a:pPr>
              <a:r>
                <a:rPr b="0" i="0" lang="iw-IL" sz="1200" u="none" cap="none" strike="noStrike">
                  <a:solidFill>
                    <a:schemeClr val="lt1"/>
                  </a:solidFill>
                  <a:latin typeface="Arial"/>
                  <a:ea typeface="Arial"/>
                  <a:cs typeface="Arial"/>
                  <a:sym typeface="Arial"/>
                </a:rPr>
                <a:t>משרד החינוך</a:t>
              </a:r>
              <a:endParaRPr/>
            </a:p>
          </p:txBody>
        </p:sp>
      </p:grpSp>
      <p:pic>
        <p:nvPicPr>
          <p:cNvPr id="26" name="Google Shape;26;p2"/>
          <p:cNvPicPr preferRelativeResize="0"/>
          <p:nvPr/>
        </p:nvPicPr>
        <p:blipFill rotWithShape="1">
          <a:blip r:embed="rId5">
            <a:alphaModFix/>
          </a:blip>
          <a:srcRect b="0" l="0" r="0" t="0"/>
          <a:stretch/>
        </p:blipFill>
        <p:spPr>
          <a:xfrm>
            <a:off x="3332187" y="886221"/>
            <a:ext cx="9150178" cy="2791691"/>
          </a:xfrm>
          <a:prstGeom prst="rect">
            <a:avLst/>
          </a:prstGeom>
          <a:noFill/>
          <a:ln>
            <a:noFill/>
          </a:ln>
        </p:spPr>
      </p:pic>
      <p:sp>
        <p:nvSpPr>
          <p:cNvPr id="27" name="Google Shape;27;p2"/>
          <p:cNvSpPr txBox="1"/>
          <p:nvPr>
            <p:ph idx="2" type="body"/>
          </p:nvPr>
        </p:nvSpPr>
        <p:spPr>
          <a:xfrm>
            <a:off x="2030833" y="4419771"/>
            <a:ext cx="6411268" cy="649357"/>
          </a:xfrm>
          <a:prstGeom prst="rect">
            <a:avLst/>
          </a:prstGeom>
          <a:noFill/>
          <a:ln>
            <a:noFill/>
          </a:ln>
        </p:spPr>
        <p:txBody>
          <a:bodyPr anchorCtr="0" anchor="t" bIns="45700" lIns="91425" spcFirstLastPara="1" rIns="91425" wrap="square" tIns="45700">
            <a:noAutofit/>
          </a:bodyPr>
          <a:lstStyle>
            <a:lvl1pPr indent="-228600" lvl="0" marL="457200" rtl="1" algn="l">
              <a:lnSpc>
                <a:spcPct val="90000"/>
              </a:lnSpc>
              <a:spcBef>
                <a:spcPts val="1000"/>
              </a:spcBef>
              <a:spcAft>
                <a:spcPts val="0"/>
              </a:spcAft>
              <a:buSzPts val="3200"/>
              <a:buNone/>
              <a:defRPr b="0" i="0" sz="32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
          <p:cNvSpPr txBox="1"/>
          <p:nvPr>
            <p:ph idx="3" type="body"/>
          </p:nvPr>
        </p:nvSpPr>
        <p:spPr>
          <a:xfrm>
            <a:off x="416891" y="6148563"/>
            <a:ext cx="5099050" cy="560533"/>
          </a:xfrm>
          <a:prstGeom prst="rect">
            <a:avLst/>
          </a:prstGeom>
          <a:noFill/>
          <a:ln>
            <a:noFill/>
          </a:ln>
        </p:spPr>
        <p:txBody>
          <a:bodyPr anchorCtr="0" anchor="t" bIns="45700" lIns="91425" spcFirstLastPara="1" rIns="91425" wrap="square" tIns="45700">
            <a:noAutofit/>
          </a:bodyPr>
          <a:lstStyle>
            <a:lvl1pPr indent="-228600" lvl="0" marL="457200" rtl="1" algn="l">
              <a:lnSpc>
                <a:spcPct val="90000"/>
              </a:lnSpc>
              <a:spcBef>
                <a:spcPts val="1000"/>
              </a:spcBef>
              <a:spcAft>
                <a:spcPts val="0"/>
              </a:spcAft>
              <a:buSzPts val="2800"/>
              <a:buNone/>
              <a:defRPr>
                <a:solidFill>
                  <a:schemeClr val="lt1"/>
                </a:solidFill>
                <a:latin typeface="Calibri"/>
                <a:ea typeface="Calibri"/>
                <a:cs typeface="Calibri"/>
                <a:sym typeface="Calibri"/>
              </a:defRPr>
            </a:lvl1pPr>
            <a:lvl2pPr indent="-228600" lvl="1" marL="914400" rtl="1" algn="r">
              <a:lnSpc>
                <a:spcPct val="90000"/>
              </a:lnSpc>
              <a:spcBef>
                <a:spcPts val="500"/>
              </a:spcBef>
              <a:spcAft>
                <a:spcPts val="0"/>
              </a:spcAft>
              <a:buSzPts val="2400"/>
              <a:buNone/>
              <a:defRPr/>
            </a:lvl2pPr>
            <a:lvl3pPr indent="-228600" lvl="2" marL="1371600" rtl="1" algn="r">
              <a:lnSpc>
                <a:spcPct val="90000"/>
              </a:lnSpc>
              <a:spcBef>
                <a:spcPts val="500"/>
              </a:spcBef>
              <a:spcAft>
                <a:spcPts val="0"/>
              </a:spcAft>
              <a:buSzPts val="2000"/>
              <a:buNone/>
              <a:defRPr/>
            </a:lvl3pPr>
            <a:lvl4pPr indent="-228600" lvl="3" marL="1828800" rtl="1" algn="r">
              <a:lnSpc>
                <a:spcPct val="90000"/>
              </a:lnSpc>
              <a:spcBef>
                <a:spcPts val="500"/>
              </a:spcBef>
              <a:spcAft>
                <a:spcPts val="0"/>
              </a:spcAft>
              <a:buSzPts val="1800"/>
              <a:buNone/>
              <a:defRPr/>
            </a:lvl4pPr>
            <a:lvl5pPr indent="-228600" lvl="4" marL="2286000" rtl="1" algn="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ה נלמד היום" type="obj">
  <p:cSld name="OBJECT">
    <p:spTree>
      <p:nvGrpSpPr>
        <p:cNvPr id="29" name="Shape 29"/>
        <p:cNvGrpSpPr/>
        <p:nvPr/>
      </p:nvGrpSpPr>
      <p:grpSpPr>
        <a:xfrm>
          <a:off x="0" y="0"/>
          <a:ext cx="0" cy="0"/>
          <a:chOff x="0" y="0"/>
          <a:chExt cx="0" cy="0"/>
        </a:xfrm>
      </p:grpSpPr>
      <p:sp>
        <p:nvSpPr>
          <p:cNvPr id="30" name="Google Shape;30;p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Clr>
                <a:schemeClr val="accent2"/>
              </a:buClr>
              <a:buSzPts val="2800"/>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2" name="Google Shape;32;p3"/>
          <p:cNvGrpSpPr/>
          <p:nvPr/>
        </p:nvGrpSpPr>
        <p:grpSpPr>
          <a:xfrm>
            <a:off x="358720" y="6187719"/>
            <a:ext cx="3913243" cy="506326"/>
            <a:chOff x="358720" y="6187719"/>
            <a:chExt cx="3913243" cy="506326"/>
          </a:xfrm>
        </p:grpSpPr>
        <p:cxnSp>
          <p:nvCxnSpPr>
            <p:cNvPr id="33" name="Google Shape;33;p3"/>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34" name="Google Shape;34;p3"/>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 name="Google Shape;35;p3"/>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6" name="Google Shape;36;p3"/>
          <p:cNvGrpSpPr/>
          <p:nvPr/>
        </p:nvGrpSpPr>
        <p:grpSpPr>
          <a:xfrm rot="10800000">
            <a:off x="8177063" y="106239"/>
            <a:ext cx="3913243" cy="506326"/>
            <a:chOff x="358720" y="6187719"/>
            <a:chExt cx="3913243" cy="506326"/>
          </a:xfrm>
        </p:grpSpPr>
        <p:cxnSp>
          <p:nvCxnSpPr>
            <p:cNvPr id="37" name="Google Shape;37;p3"/>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38" name="Google Shape;38;p3"/>
            <p:cNvSpPr/>
            <p:nvPr/>
          </p:nvSpPr>
          <p:spPr>
            <a:xfrm rot="-5400000">
              <a:off x="358720" y="6187719"/>
              <a:ext cx="506326" cy="50632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 name="Google Shape;39;p3"/>
            <p:cNvSpPr/>
            <p:nvPr/>
          </p:nvSpPr>
          <p:spPr>
            <a:xfrm>
              <a:off x="781297" y="6357132"/>
              <a:ext cx="167498" cy="16749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ה להביא לשיעור?">
  <p:cSld name="מה להביא לשיעור?">
    <p:spTree>
      <p:nvGrpSpPr>
        <p:cNvPr id="40" name="Shape 40"/>
        <p:cNvGrpSpPr/>
        <p:nvPr/>
      </p:nvGrpSpPr>
      <p:grpSpPr>
        <a:xfrm>
          <a:off x="0" y="0"/>
          <a:ext cx="0" cy="0"/>
          <a:chOff x="0" y="0"/>
          <a:chExt cx="0" cy="0"/>
        </a:xfrm>
      </p:grpSpPr>
      <p:sp>
        <p:nvSpPr>
          <p:cNvPr id="41" name="Google Shape;41;p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
          <p:cNvSpPr txBox="1"/>
          <p:nvPr>
            <p:ph idx="1" type="body"/>
          </p:nvPr>
        </p:nvSpPr>
        <p:spPr>
          <a:xfrm>
            <a:off x="839788" y="1741679"/>
            <a:ext cx="5157787"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9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4"/>
          <p:cNvSpPr txBox="1"/>
          <p:nvPr>
            <p:ph idx="2" type="body"/>
          </p:nvPr>
        </p:nvSpPr>
        <p:spPr>
          <a:xfrm>
            <a:off x="6172200" y="1741679"/>
            <a:ext cx="5183188"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9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4" name="Google Shape;44;p4"/>
          <p:cNvGrpSpPr/>
          <p:nvPr/>
        </p:nvGrpSpPr>
        <p:grpSpPr>
          <a:xfrm>
            <a:off x="1785665" y="181572"/>
            <a:ext cx="10244790" cy="506326"/>
            <a:chOff x="1748087" y="356936"/>
            <a:chExt cx="10244790" cy="506326"/>
          </a:xfrm>
        </p:grpSpPr>
        <p:cxnSp>
          <p:nvCxnSpPr>
            <p:cNvPr id="45" name="Google Shape;45;p4"/>
            <p:cNvCxnSpPr/>
            <p:nvPr/>
          </p:nvCxnSpPr>
          <p:spPr>
            <a:xfrm>
              <a:off x="1748087" y="573247"/>
              <a:ext cx="10244790" cy="38497"/>
            </a:xfrm>
            <a:prstGeom prst="straightConnector1">
              <a:avLst/>
            </a:prstGeom>
            <a:noFill/>
            <a:ln cap="flat" cmpd="sng" w="38100">
              <a:solidFill>
                <a:srgbClr val="FFC000"/>
              </a:solidFill>
              <a:prstDash val="solid"/>
              <a:miter lim="800000"/>
              <a:headEnd len="sm" w="sm" type="none"/>
              <a:tailEnd len="sm" w="sm" type="none"/>
            </a:ln>
          </p:spPr>
        </p:cxnSp>
        <p:sp>
          <p:nvSpPr>
            <p:cNvPr id="46" name="Google Shape;46;p4"/>
            <p:cNvSpPr/>
            <p:nvPr/>
          </p:nvSpPr>
          <p:spPr>
            <a:xfrm rot="-5400000">
              <a:off x="11380874" y="35693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7" name="Google Shape;47;p4"/>
          <p:cNvSpPr/>
          <p:nvPr/>
        </p:nvSpPr>
        <p:spPr>
          <a:xfrm rot="10800000">
            <a:off x="11819101" y="314134"/>
            <a:ext cx="211354" cy="21135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קניית ידע">
  <p:cSld name="הקניית ידע">
    <p:spTree>
      <p:nvGrpSpPr>
        <p:cNvPr id="48" name="Shape 48"/>
        <p:cNvGrpSpPr/>
        <p:nvPr/>
      </p:nvGrpSpPr>
      <p:grpSpPr>
        <a:xfrm>
          <a:off x="0" y="0"/>
          <a:ext cx="0" cy="0"/>
          <a:chOff x="0" y="0"/>
          <a:chExt cx="0" cy="0"/>
        </a:xfrm>
      </p:grpSpPr>
      <p:pic>
        <p:nvPicPr>
          <p:cNvPr id="49" name="Google Shape;49;p5"/>
          <p:cNvPicPr preferRelativeResize="0"/>
          <p:nvPr/>
        </p:nvPicPr>
        <p:blipFill rotWithShape="1">
          <a:blip r:embed="rId2">
            <a:alphaModFix/>
          </a:blip>
          <a:srcRect b="63870" l="0" r="0" t="12244"/>
          <a:stretch/>
        </p:blipFill>
        <p:spPr>
          <a:xfrm>
            <a:off x="0" y="0"/>
            <a:ext cx="12192000" cy="1638096"/>
          </a:xfrm>
          <a:prstGeom prst="rect">
            <a:avLst/>
          </a:prstGeom>
          <a:noFill/>
          <a:ln>
            <a:noFill/>
          </a:ln>
        </p:spPr>
      </p:pic>
      <p:grpSp>
        <p:nvGrpSpPr>
          <p:cNvPr id="50" name="Google Shape;50;p5"/>
          <p:cNvGrpSpPr/>
          <p:nvPr/>
        </p:nvGrpSpPr>
        <p:grpSpPr>
          <a:xfrm>
            <a:off x="358720" y="6187719"/>
            <a:ext cx="3913243" cy="506326"/>
            <a:chOff x="358720" y="6187719"/>
            <a:chExt cx="3913243" cy="506326"/>
          </a:xfrm>
        </p:grpSpPr>
        <p:cxnSp>
          <p:nvCxnSpPr>
            <p:cNvPr id="51" name="Google Shape;51;p5"/>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52" name="Google Shape;52;p5"/>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 name="Google Shape;53;p5"/>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4" name="Google Shape;54;p5"/>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3600"/>
              <a:buNone/>
              <a:defRPr sz="3600">
                <a:latin typeface="Calibri"/>
                <a:ea typeface="Calibri"/>
                <a:cs typeface="Calibri"/>
                <a:sym typeface="Calibri"/>
              </a:defRPr>
            </a:lvl1pPr>
            <a:lvl2pPr indent="-228600" lvl="1" marL="914400" rtl="1" algn="ctr">
              <a:lnSpc>
                <a:spcPct val="90000"/>
              </a:lnSpc>
              <a:spcBef>
                <a:spcPts val="500"/>
              </a:spcBef>
              <a:spcAft>
                <a:spcPts val="0"/>
              </a:spcAft>
              <a:buSzPts val="2400"/>
              <a:buNone/>
              <a:defRPr/>
            </a:lvl2pPr>
            <a:lvl3pPr indent="-228600" lvl="2" marL="1371600" rtl="1" algn="ctr">
              <a:lnSpc>
                <a:spcPct val="90000"/>
              </a:lnSpc>
              <a:spcBef>
                <a:spcPts val="500"/>
              </a:spcBef>
              <a:spcAft>
                <a:spcPts val="0"/>
              </a:spcAft>
              <a:buSzPts val="2000"/>
              <a:buNone/>
              <a:defRPr/>
            </a:lvl3pPr>
            <a:lvl4pPr indent="-228600" lvl="3" marL="1828800" rtl="1" algn="ctr">
              <a:lnSpc>
                <a:spcPct val="90000"/>
              </a:lnSpc>
              <a:spcBef>
                <a:spcPts val="500"/>
              </a:spcBef>
              <a:spcAft>
                <a:spcPts val="0"/>
              </a:spcAft>
              <a:buSzPts val="1800"/>
              <a:buNone/>
              <a:defRPr/>
            </a:lvl4pPr>
            <a:lvl5pPr indent="-228600" lvl="4" marL="2286000" rtl="1" algn="ct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5"/>
          <p:cNvSpPr/>
          <p:nvPr/>
        </p:nvSpPr>
        <p:spPr>
          <a:xfrm rot="-5400000">
            <a:off x="11332780" y="835199"/>
            <a:ext cx="176581" cy="17658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רגול" type="twoObj">
  <p:cSld name="TWO_OBJECTS">
    <p:spTree>
      <p:nvGrpSpPr>
        <p:cNvPr id="57" name="Shape 57"/>
        <p:cNvGrpSpPr/>
        <p:nvPr/>
      </p:nvGrpSpPr>
      <p:grpSpPr>
        <a:xfrm>
          <a:off x="0" y="0"/>
          <a:ext cx="0" cy="0"/>
          <a:chOff x="0" y="0"/>
          <a:chExt cx="0" cy="0"/>
        </a:xfrm>
      </p:grpSpPr>
      <p:cxnSp>
        <p:nvCxnSpPr>
          <p:cNvPr id="58" name="Google Shape;58;p6"/>
          <p:cNvCxnSpPr/>
          <p:nvPr/>
        </p:nvCxnSpPr>
        <p:spPr>
          <a:xfrm>
            <a:off x="9092667" y="352323"/>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59" name="Google Shape;59;p6"/>
          <p:cNvSpPr/>
          <p:nvPr/>
        </p:nvSpPr>
        <p:spPr>
          <a:xfrm rot="-5400000">
            <a:off x="8989719" y="249375"/>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60" name="Google Shape;60;p6"/>
          <p:cNvGrpSpPr/>
          <p:nvPr/>
        </p:nvGrpSpPr>
        <p:grpSpPr>
          <a:xfrm>
            <a:off x="358720" y="6187719"/>
            <a:ext cx="3913243" cy="506326"/>
            <a:chOff x="358720" y="6187719"/>
            <a:chExt cx="3913243" cy="506326"/>
          </a:xfrm>
        </p:grpSpPr>
        <p:cxnSp>
          <p:nvCxnSpPr>
            <p:cNvPr id="61" name="Google Shape;61;p6"/>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62" name="Google Shape;62;p6"/>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6"/>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64" name="Google Shape;6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12857"/>
              </a:lnSpc>
              <a:spcBef>
                <a:spcPts val="1000"/>
              </a:spcBef>
              <a:spcAft>
                <a:spcPts val="0"/>
              </a:spcAft>
              <a:buClr>
                <a:schemeClr val="accent2"/>
              </a:buClr>
              <a:buSzPts val="2800"/>
              <a:buFont typeface="Arial"/>
              <a:buChar char="•"/>
              <a:defRPr b="0" i="0" sz="2800">
                <a:solidFill>
                  <a:schemeClr val="dk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פתרון">
  <p:cSld name="פתרון">
    <p:spTree>
      <p:nvGrpSpPr>
        <p:cNvPr id="67" name="Shape 67"/>
        <p:cNvGrpSpPr/>
        <p:nvPr/>
      </p:nvGrpSpPr>
      <p:grpSpPr>
        <a:xfrm>
          <a:off x="0" y="0"/>
          <a:ext cx="0" cy="0"/>
          <a:chOff x="0" y="0"/>
          <a:chExt cx="0" cy="0"/>
        </a:xfrm>
      </p:grpSpPr>
      <p:cxnSp>
        <p:nvCxnSpPr>
          <p:cNvPr id="68" name="Google Shape;68;p7"/>
          <p:cNvCxnSpPr/>
          <p:nvPr/>
        </p:nvCxnSpPr>
        <p:spPr>
          <a:xfrm>
            <a:off x="9092667" y="352323"/>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69" name="Google Shape;69;p7"/>
          <p:cNvSpPr/>
          <p:nvPr/>
        </p:nvSpPr>
        <p:spPr>
          <a:xfrm rot="-5400000">
            <a:off x="8989719" y="249375"/>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70" name="Google Shape;70;p7"/>
          <p:cNvGrpSpPr/>
          <p:nvPr/>
        </p:nvGrpSpPr>
        <p:grpSpPr>
          <a:xfrm>
            <a:off x="358720" y="6187719"/>
            <a:ext cx="3913243" cy="506326"/>
            <a:chOff x="358720" y="6187719"/>
            <a:chExt cx="3913243" cy="506326"/>
          </a:xfrm>
        </p:grpSpPr>
        <p:cxnSp>
          <p:nvCxnSpPr>
            <p:cNvPr id="71" name="Google Shape;71;p7"/>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72" name="Google Shape;72;p7"/>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3" name="Google Shape;73;p7"/>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74" name="Google Shape;74;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השיעור הבא יתחיל">
  <p:cSld name="2_השיעור הבא יתחיל">
    <p:spTree>
      <p:nvGrpSpPr>
        <p:cNvPr id="77" name="Shape 77"/>
        <p:cNvGrpSpPr/>
        <p:nvPr/>
      </p:nvGrpSpPr>
      <p:grpSpPr>
        <a:xfrm>
          <a:off x="0" y="0"/>
          <a:ext cx="0" cy="0"/>
          <a:chOff x="0" y="0"/>
          <a:chExt cx="0" cy="0"/>
        </a:xfrm>
      </p:grpSpPr>
      <p:pic>
        <p:nvPicPr>
          <p:cNvPr id="78" name="Google Shape;78;p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9" name="Google Shape;79;p8"/>
          <p:cNvSpPr/>
          <p:nvPr/>
        </p:nvSpPr>
        <p:spPr>
          <a:xfrm>
            <a:off x="3337577" y="646574"/>
            <a:ext cx="5473303" cy="5473303"/>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0" name="Google Shape;80;p8"/>
          <p:cNvSpPr/>
          <p:nvPr/>
        </p:nvSpPr>
        <p:spPr>
          <a:xfrm>
            <a:off x="2953941" y="3446401"/>
            <a:ext cx="6284118" cy="123988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81" name="Google Shape;81;p8"/>
          <p:cNvGrpSpPr/>
          <p:nvPr/>
        </p:nvGrpSpPr>
        <p:grpSpPr>
          <a:xfrm>
            <a:off x="9287641" y="5672000"/>
            <a:ext cx="3913243" cy="506326"/>
            <a:chOff x="358720" y="285496"/>
            <a:chExt cx="3913243" cy="506326"/>
          </a:xfrm>
        </p:grpSpPr>
        <p:cxnSp>
          <p:nvCxnSpPr>
            <p:cNvPr id="82" name="Google Shape;82;p8"/>
            <p:cNvCxnSpPr/>
            <p:nvPr/>
          </p:nvCxnSpPr>
          <p:spPr>
            <a:xfrm>
              <a:off x="865046" y="532257"/>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83" name="Google Shape;83;p8"/>
            <p:cNvSpPr/>
            <p:nvPr/>
          </p:nvSpPr>
          <p:spPr>
            <a:xfrm rot="-5400000">
              <a:off x="358720" y="28549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4" name="Google Shape;84;p8"/>
            <p:cNvSpPr/>
            <p:nvPr/>
          </p:nvSpPr>
          <p:spPr>
            <a:xfrm>
              <a:off x="781297" y="454909"/>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85" name="Google Shape;85;p8"/>
          <p:cNvSpPr txBox="1"/>
          <p:nvPr>
            <p:ph idx="1" type="body"/>
          </p:nvPr>
        </p:nvSpPr>
        <p:spPr>
          <a:xfrm>
            <a:off x="3819674" y="1524214"/>
            <a:ext cx="4552652" cy="2202291"/>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SzPts val="6000"/>
              <a:buNone/>
              <a:defRPr sz="6000">
                <a:solidFill>
                  <a:schemeClr val="lt1"/>
                </a:solidFill>
                <a:latin typeface="Calibri"/>
                <a:ea typeface="Calibri"/>
                <a:cs typeface="Calibri"/>
                <a:sym typeface="Calibri"/>
              </a:defRPr>
            </a:lvl1pPr>
            <a:lvl2pPr indent="-228600" lvl="1" marL="914400" rtl="1" algn="r">
              <a:lnSpc>
                <a:spcPct val="90000"/>
              </a:lnSpc>
              <a:spcBef>
                <a:spcPts val="500"/>
              </a:spcBef>
              <a:spcAft>
                <a:spcPts val="0"/>
              </a:spcAft>
              <a:buSzPts val="2400"/>
              <a:buNone/>
              <a:defRPr/>
            </a:lvl2pPr>
            <a:lvl3pPr indent="-228600" lvl="2" marL="1371600" rtl="1" algn="r">
              <a:lnSpc>
                <a:spcPct val="90000"/>
              </a:lnSpc>
              <a:spcBef>
                <a:spcPts val="500"/>
              </a:spcBef>
              <a:spcAft>
                <a:spcPts val="0"/>
              </a:spcAft>
              <a:buSzPts val="2000"/>
              <a:buNone/>
              <a:defRPr/>
            </a:lvl3pPr>
            <a:lvl4pPr indent="-228600" lvl="3" marL="1828800" rtl="1" algn="r">
              <a:lnSpc>
                <a:spcPct val="90000"/>
              </a:lnSpc>
              <a:spcBef>
                <a:spcPts val="500"/>
              </a:spcBef>
              <a:spcAft>
                <a:spcPts val="0"/>
              </a:spcAft>
              <a:buSzPts val="1800"/>
              <a:buNone/>
              <a:defRPr/>
            </a:lvl4pPr>
            <a:lvl5pPr indent="-228600" lvl="4" marL="2286000" rtl="1" algn="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86" name="Google Shape;86;p8"/>
          <p:cNvCxnSpPr/>
          <p:nvPr/>
        </p:nvCxnSpPr>
        <p:spPr>
          <a:xfrm>
            <a:off x="2377053" y="6178326"/>
            <a:ext cx="1385887" cy="0"/>
          </a:xfrm>
          <a:prstGeom prst="straightConnector1">
            <a:avLst/>
          </a:prstGeom>
          <a:noFill/>
          <a:ln cap="flat" cmpd="sng" w="38100">
            <a:solidFill>
              <a:srgbClr val="FFC000"/>
            </a:solidFill>
            <a:prstDash val="solid"/>
            <a:miter lim="800000"/>
            <a:headEnd len="sm" w="sm" type="none"/>
            <a:tailEnd len="sm" w="sm" type="none"/>
          </a:ln>
        </p:spPr>
      </p:cxnSp>
      <p:grpSp>
        <p:nvGrpSpPr>
          <p:cNvPr id="87" name="Google Shape;87;p8"/>
          <p:cNvGrpSpPr/>
          <p:nvPr/>
        </p:nvGrpSpPr>
        <p:grpSpPr>
          <a:xfrm rot="10800000">
            <a:off x="11482153" y="140248"/>
            <a:ext cx="602703" cy="577326"/>
            <a:chOff x="781297" y="5586292"/>
            <a:chExt cx="602703" cy="577326"/>
          </a:xfrm>
        </p:grpSpPr>
        <p:sp>
          <p:nvSpPr>
            <p:cNvPr id="88" name="Google Shape;88;p8"/>
            <p:cNvSpPr/>
            <p:nvPr/>
          </p:nvSpPr>
          <p:spPr>
            <a:xfrm rot="-5400000">
              <a:off x="781297" y="5657292"/>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8"/>
            <p:cNvSpPr/>
            <p:nvPr/>
          </p:nvSpPr>
          <p:spPr>
            <a:xfrm>
              <a:off x="1216502" y="558629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cxnSp>
        <p:nvCxnSpPr>
          <p:cNvPr id="90" name="Google Shape;90;p8"/>
          <p:cNvCxnSpPr/>
          <p:nvPr/>
        </p:nvCxnSpPr>
        <p:spPr>
          <a:xfrm>
            <a:off x="-678730" y="6456415"/>
            <a:ext cx="3455367" cy="0"/>
          </a:xfrm>
          <a:prstGeom prst="straightConnector1">
            <a:avLst/>
          </a:prstGeom>
          <a:noFill/>
          <a:ln cap="flat" cmpd="sng" w="38100">
            <a:solidFill>
              <a:srgbClr val="FFC000"/>
            </a:solidFill>
            <a:prstDash val="solid"/>
            <a:miter lim="800000"/>
            <a:headEnd len="sm" w="sm" type="none"/>
            <a:tailEnd len="sm" w="sm" type="none"/>
          </a:ln>
        </p:spPr>
      </p:cxnSp>
      <p:sp>
        <p:nvSpPr>
          <p:cNvPr id="91" name="Google Shape;91;p8"/>
          <p:cNvSpPr txBox="1"/>
          <p:nvPr>
            <p:ph idx="2" type="body"/>
          </p:nvPr>
        </p:nvSpPr>
        <p:spPr>
          <a:xfrm>
            <a:off x="3764756" y="3704674"/>
            <a:ext cx="4662487" cy="819517"/>
          </a:xfrm>
          <a:prstGeom prst="rect">
            <a:avLst/>
          </a:prstGeom>
          <a:noFill/>
          <a:ln>
            <a:noFill/>
          </a:ln>
        </p:spPr>
        <p:txBody>
          <a:bodyPr anchorCtr="0" anchor="b" bIns="45700" lIns="91425" spcFirstLastPara="1" rIns="91425" wrap="square" tIns="45700">
            <a:noAutofit/>
          </a:bodyPr>
          <a:lstStyle>
            <a:lvl1pPr indent="-228600" lvl="0" marL="457200" rtl="1" algn="ctr">
              <a:lnSpc>
                <a:spcPct val="90000"/>
              </a:lnSpc>
              <a:spcBef>
                <a:spcPts val="1000"/>
              </a:spcBef>
              <a:spcAft>
                <a:spcPts val="0"/>
              </a:spcAft>
              <a:buSzPts val="5400"/>
              <a:buNone/>
              <a:defRPr sz="54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92" name="Google Shape;92;p8"/>
          <p:cNvGrpSpPr/>
          <p:nvPr/>
        </p:nvGrpSpPr>
        <p:grpSpPr>
          <a:xfrm>
            <a:off x="-110840" y="110839"/>
            <a:ext cx="1530097" cy="1525930"/>
            <a:chOff x="8374611" y="4283110"/>
            <a:chExt cx="2300578" cy="2294314"/>
          </a:xfrm>
        </p:grpSpPr>
        <p:pic>
          <p:nvPicPr>
            <p:cNvPr id="93" name="Google Shape;93;p8"/>
            <p:cNvPicPr preferRelativeResize="0"/>
            <p:nvPr/>
          </p:nvPicPr>
          <p:blipFill rotWithShape="1">
            <a:blip r:embed="rId3">
              <a:alphaModFix/>
            </a:blip>
            <a:srcRect b="0" l="62938" r="0" t="0"/>
            <a:stretch/>
          </p:blipFill>
          <p:spPr>
            <a:xfrm>
              <a:off x="8873684" y="4283110"/>
              <a:ext cx="1227785" cy="1519621"/>
            </a:xfrm>
            <a:prstGeom prst="rect">
              <a:avLst/>
            </a:prstGeom>
            <a:noFill/>
            <a:ln>
              <a:noFill/>
            </a:ln>
          </p:spPr>
        </p:pic>
        <p:sp>
          <p:nvSpPr>
            <p:cNvPr id="94" name="Google Shape;94;p8"/>
            <p:cNvSpPr/>
            <p:nvPr/>
          </p:nvSpPr>
          <p:spPr>
            <a:xfrm>
              <a:off x="8374611" y="5883287"/>
              <a:ext cx="2300578" cy="69413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iw-IL" sz="1200" u="none" cap="none" strike="noStrike">
                  <a:solidFill>
                    <a:schemeClr val="lt1"/>
                  </a:solidFill>
                  <a:latin typeface="Arial"/>
                  <a:ea typeface="Arial"/>
                  <a:cs typeface="Arial"/>
                  <a:sym typeface="Arial"/>
                </a:rPr>
                <a:t>מדינת ישראל</a:t>
              </a:r>
              <a:endParaRPr/>
            </a:p>
            <a:p>
              <a:pPr indent="0" lvl="0" marL="0" marR="0" rtl="0" algn="ctr">
                <a:spcBef>
                  <a:spcPts val="0"/>
                </a:spcBef>
                <a:spcAft>
                  <a:spcPts val="0"/>
                </a:spcAft>
                <a:buNone/>
              </a:pPr>
              <a:r>
                <a:rPr b="0" i="0" lang="iw-IL" sz="1200" u="none" cap="none" strike="noStrike">
                  <a:solidFill>
                    <a:schemeClr val="lt1"/>
                  </a:solidFill>
                  <a:latin typeface="Arial"/>
                  <a:ea typeface="Arial"/>
                  <a:cs typeface="Arial"/>
                  <a:sym typeface="Arial"/>
                </a:rPr>
                <a:t>משרד החינוך</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כותרת ראשית">
  <p:cSld name="1_כותרת ראשית">
    <p:spTree>
      <p:nvGrpSpPr>
        <p:cNvPr id="95" name="Shape 95"/>
        <p:cNvGrpSpPr/>
        <p:nvPr/>
      </p:nvGrpSpPr>
      <p:grpSpPr>
        <a:xfrm>
          <a:off x="0" y="0"/>
          <a:ext cx="0" cy="0"/>
          <a:chOff x="0" y="0"/>
          <a:chExt cx="0" cy="0"/>
        </a:xfrm>
      </p:grpSpPr>
      <p:pic>
        <p:nvPicPr>
          <p:cNvPr id="96" name="Google Shape;96;p9"/>
          <p:cNvPicPr preferRelativeResize="0"/>
          <p:nvPr/>
        </p:nvPicPr>
        <p:blipFill rotWithShape="1">
          <a:blip r:embed="rId2">
            <a:alphaModFix amt="54000"/>
          </a:blip>
          <a:srcRect b="0" l="0" r="0" t="0"/>
          <a:stretch/>
        </p:blipFill>
        <p:spPr>
          <a:xfrm>
            <a:off x="-7354566" y="2026507"/>
            <a:ext cx="5045676" cy="5028913"/>
          </a:xfrm>
          <a:prstGeom prst="rect">
            <a:avLst/>
          </a:prstGeom>
          <a:noFill/>
          <a:ln>
            <a:noFill/>
          </a:ln>
        </p:spPr>
      </p:pic>
      <p:pic>
        <p:nvPicPr>
          <p:cNvPr id="97" name="Google Shape;97;p9"/>
          <p:cNvPicPr preferRelativeResize="0"/>
          <p:nvPr/>
        </p:nvPicPr>
        <p:blipFill rotWithShape="1">
          <a:blip r:embed="rId2">
            <a:alphaModFix amt="54000"/>
          </a:blip>
          <a:srcRect b="0" l="0" r="0" t="0"/>
          <a:stretch/>
        </p:blipFill>
        <p:spPr>
          <a:xfrm>
            <a:off x="12947248" y="-3969273"/>
            <a:ext cx="5045676" cy="5028913"/>
          </a:xfrm>
          <a:prstGeom prst="rect">
            <a:avLst/>
          </a:prstGeom>
          <a:noFill/>
          <a:ln>
            <a:noFill/>
          </a:ln>
        </p:spPr>
      </p:pic>
      <p:pic>
        <p:nvPicPr>
          <p:cNvPr id="98" name="Google Shape;98;p9"/>
          <p:cNvPicPr preferRelativeResize="0"/>
          <p:nvPr/>
        </p:nvPicPr>
        <p:blipFill rotWithShape="1">
          <a:blip r:embed="rId3">
            <a:alphaModFix/>
          </a:blip>
          <a:srcRect b="0" l="0" r="0" t="0"/>
          <a:stretch/>
        </p:blipFill>
        <p:spPr>
          <a:xfrm>
            <a:off x="0" y="0"/>
            <a:ext cx="12192000" cy="6858000"/>
          </a:xfrm>
          <a:prstGeom prst="rect">
            <a:avLst/>
          </a:prstGeom>
          <a:noFill/>
          <a:ln>
            <a:noFill/>
          </a:ln>
        </p:spPr>
      </p:pic>
      <p:cxnSp>
        <p:nvCxnSpPr>
          <p:cNvPr id="99" name="Google Shape;99;p9"/>
          <p:cNvCxnSpPr/>
          <p:nvPr/>
        </p:nvCxnSpPr>
        <p:spPr>
          <a:xfrm>
            <a:off x="7156173" y="1760923"/>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100" name="Google Shape;100;p9"/>
          <p:cNvSpPr/>
          <p:nvPr/>
        </p:nvSpPr>
        <p:spPr>
          <a:xfrm rot="-5400000">
            <a:off x="7721222" y="1657975"/>
            <a:ext cx="205896" cy="2058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101" name="Google Shape;101;p9"/>
          <p:cNvCxnSpPr/>
          <p:nvPr/>
        </p:nvCxnSpPr>
        <p:spPr>
          <a:xfrm>
            <a:off x="4093266" y="4984979"/>
            <a:ext cx="4005469" cy="0"/>
          </a:xfrm>
          <a:prstGeom prst="straightConnector1">
            <a:avLst/>
          </a:prstGeom>
          <a:noFill/>
          <a:ln cap="flat" cmpd="sng" w="38100">
            <a:solidFill>
              <a:srgbClr val="FFC000"/>
            </a:solidFill>
            <a:prstDash val="solid"/>
            <a:miter lim="800000"/>
            <a:headEnd len="sm" w="sm" type="none"/>
            <a:tailEnd len="sm" w="sm" type="none"/>
          </a:ln>
        </p:spPr>
      </p:cxnSp>
      <p:cxnSp>
        <p:nvCxnSpPr>
          <p:cNvPr id="102" name="Google Shape;102;p9"/>
          <p:cNvCxnSpPr/>
          <p:nvPr/>
        </p:nvCxnSpPr>
        <p:spPr>
          <a:xfrm>
            <a:off x="4093266" y="2156949"/>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103" name="Google Shape;103;p9"/>
          <p:cNvSpPr txBox="1"/>
          <p:nvPr/>
        </p:nvSpPr>
        <p:spPr>
          <a:xfrm>
            <a:off x="2210656" y="2848778"/>
            <a:ext cx="7770689" cy="1160445"/>
          </a:xfrm>
          <a:prstGeom prst="rect">
            <a:avLst/>
          </a:prstGeom>
          <a:solidFill>
            <a:schemeClr val="accent1"/>
          </a:solidFill>
          <a:ln>
            <a:noFill/>
          </a:ln>
        </p:spPr>
        <p:txBody>
          <a:bodyPr anchorCtr="0" anchor="ctr" bIns="251975" lIns="251975" spcFirstLastPara="1" rIns="251975" wrap="square" tIns="251975">
            <a:noAutofit/>
          </a:bodyPr>
          <a:lstStyle/>
          <a:p>
            <a:pPr indent="0" lvl="0" marL="0" marR="0" rtl="1" algn="ctr">
              <a:lnSpc>
                <a:spcPct val="272727"/>
              </a:lnSpc>
              <a:spcBef>
                <a:spcPts val="0"/>
              </a:spcBef>
              <a:spcAft>
                <a:spcPts val="0"/>
              </a:spcAft>
              <a:buNone/>
            </a:pPr>
            <a:r>
              <a:t/>
            </a:r>
            <a:endParaRPr b="0" i="0" sz="2200" u="none" cap="none" strike="noStrike">
              <a:solidFill>
                <a:schemeClr val="lt1"/>
              </a:solidFill>
              <a:latin typeface="Calibri"/>
              <a:ea typeface="Calibri"/>
              <a:cs typeface="Calibri"/>
              <a:sym typeface="Calibri"/>
            </a:endParaRPr>
          </a:p>
        </p:txBody>
      </p:sp>
      <p:sp>
        <p:nvSpPr>
          <p:cNvPr id="104" name="Google Shape;104;p9"/>
          <p:cNvSpPr/>
          <p:nvPr/>
        </p:nvSpPr>
        <p:spPr>
          <a:xfrm>
            <a:off x="6692900" y="4828833"/>
            <a:ext cx="342900" cy="342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 name="Google Shape;105;p9"/>
          <p:cNvSpPr/>
          <p:nvPr/>
        </p:nvSpPr>
        <p:spPr>
          <a:xfrm>
            <a:off x="2431342" y="2371058"/>
            <a:ext cx="152400" cy="1524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 name="Google Shape;106;p9"/>
          <p:cNvSpPr/>
          <p:nvPr/>
        </p:nvSpPr>
        <p:spPr>
          <a:xfrm>
            <a:off x="9905144" y="4005877"/>
            <a:ext cx="152400" cy="1524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צגת מלאה בתרגול" type="twoTxTwoObj">
  <p:cSld name="TWO_OBJECTS_WITH_TEXT">
    <p:spTree>
      <p:nvGrpSpPr>
        <p:cNvPr id="107" name="Shape 107"/>
        <p:cNvGrpSpPr/>
        <p:nvPr/>
      </p:nvGrpSpPr>
      <p:grpSpPr>
        <a:xfrm>
          <a:off x="0" y="0"/>
          <a:ext cx="0" cy="0"/>
          <a:chOff x="0" y="0"/>
          <a:chExt cx="0" cy="0"/>
        </a:xfrm>
      </p:grpSpPr>
      <p:sp>
        <p:nvSpPr>
          <p:cNvPr id="108" name="Google Shape;108;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rtl="1" algn="r">
              <a:lnSpc>
                <a:spcPct val="90000"/>
              </a:lnSpc>
              <a:spcBef>
                <a:spcPts val="500"/>
              </a:spcBef>
              <a:spcAft>
                <a:spcPts val="0"/>
              </a:spcAft>
              <a:buSzPts val="2000"/>
              <a:buNone/>
              <a:defRPr b="1" sz="2000"/>
            </a:lvl2pPr>
            <a:lvl3pPr indent="-228600" lvl="2" marL="1371600" rtl="1" algn="r">
              <a:lnSpc>
                <a:spcPct val="90000"/>
              </a:lnSpc>
              <a:spcBef>
                <a:spcPts val="500"/>
              </a:spcBef>
              <a:spcAft>
                <a:spcPts val="0"/>
              </a:spcAft>
              <a:buSzPts val="1800"/>
              <a:buNone/>
              <a:defRPr b="1" sz="1800"/>
            </a:lvl3pPr>
            <a:lvl4pPr indent="-228600" lvl="3" marL="1828800" rtl="1" algn="r">
              <a:lnSpc>
                <a:spcPct val="90000"/>
              </a:lnSpc>
              <a:spcBef>
                <a:spcPts val="500"/>
              </a:spcBef>
              <a:spcAft>
                <a:spcPts val="0"/>
              </a:spcAft>
              <a:buSzPts val="1600"/>
              <a:buNone/>
              <a:defRPr b="1" sz="1600"/>
            </a:lvl4pPr>
            <a:lvl5pPr indent="-228600" lvl="4" marL="2286000" rtl="1" algn="r">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0" name="Google Shape;110;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10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rtl="1" algn="r">
              <a:lnSpc>
                <a:spcPct val="90000"/>
              </a:lnSpc>
              <a:spcBef>
                <a:spcPts val="500"/>
              </a:spcBef>
              <a:spcAft>
                <a:spcPts val="0"/>
              </a:spcAft>
              <a:buSzPts val="2000"/>
              <a:buNone/>
              <a:defRPr b="1" sz="2000"/>
            </a:lvl2pPr>
            <a:lvl3pPr indent="-228600" lvl="2" marL="1371600" rtl="1" algn="r">
              <a:lnSpc>
                <a:spcPct val="90000"/>
              </a:lnSpc>
              <a:spcBef>
                <a:spcPts val="500"/>
              </a:spcBef>
              <a:spcAft>
                <a:spcPts val="0"/>
              </a:spcAft>
              <a:buSzPts val="1800"/>
              <a:buNone/>
              <a:defRPr b="1" sz="1800"/>
            </a:lvl3pPr>
            <a:lvl4pPr indent="-228600" lvl="3" marL="1828800" rtl="1" algn="r">
              <a:lnSpc>
                <a:spcPct val="90000"/>
              </a:lnSpc>
              <a:spcBef>
                <a:spcPts val="500"/>
              </a:spcBef>
              <a:spcAft>
                <a:spcPts val="0"/>
              </a:spcAft>
              <a:buSzPts val="1600"/>
              <a:buNone/>
              <a:defRPr b="1" sz="1600"/>
            </a:lvl4pPr>
            <a:lvl5pPr indent="-228600" lvl="4" marL="2286000" rtl="1" algn="r">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2" name="Google Shape;112;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10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13" name="Google Shape;113;p10"/>
          <p:cNvGrpSpPr/>
          <p:nvPr/>
        </p:nvGrpSpPr>
        <p:grpSpPr>
          <a:xfrm>
            <a:off x="1489765" y="181572"/>
            <a:ext cx="10435013" cy="506326"/>
            <a:chOff x="1452187" y="356936"/>
            <a:chExt cx="10435013" cy="506326"/>
          </a:xfrm>
        </p:grpSpPr>
        <p:cxnSp>
          <p:nvCxnSpPr>
            <p:cNvPr id="114" name="Google Shape;114;p10"/>
            <p:cNvCxnSpPr/>
            <p:nvPr/>
          </p:nvCxnSpPr>
          <p:spPr>
            <a:xfrm>
              <a:off x="1452187" y="573247"/>
              <a:ext cx="10244790" cy="38497"/>
            </a:xfrm>
            <a:prstGeom prst="straightConnector1">
              <a:avLst/>
            </a:prstGeom>
            <a:noFill/>
            <a:ln cap="flat" cmpd="sng" w="38100">
              <a:solidFill>
                <a:srgbClr val="FFC000"/>
              </a:solidFill>
              <a:prstDash val="solid"/>
              <a:miter lim="800000"/>
              <a:headEnd len="sm" w="sm" type="none"/>
              <a:tailEnd len="sm" w="sm" type="none"/>
            </a:ln>
          </p:spPr>
        </p:cxnSp>
        <p:sp>
          <p:nvSpPr>
            <p:cNvPr id="115" name="Google Shape;115;p10"/>
            <p:cNvSpPr/>
            <p:nvPr/>
          </p:nvSpPr>
          <p:spPr>
            <a:xfrm rot="-5400000">
              <a:off x="11380874" y="35693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16" name="Google Shape;116;p10"/>
          <p:cNvSpPr/>
          <p:nvPr/>
        </p:nvSpPr>
        <p:spPr>
          <a:xfrm rot="10800000">
            <a:off x="11819101" y="314134"/>
            <a:ext cx="211354" cy="21135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BEB"/>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90000"/>
              </a:lnSpc>
              <a:spcBef>
                <a:spcPts val="1000"/>
              </a:spcBef>
              <a:spcAft>
                <a:spcPts val="0"/>
              </a:spcAft>
              <a:buClr>
                <a:schemeClr val="accent2"/>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1" algn="r">
              <a:lnSpc>
                <a:spcPct val="90000"/>
              </a:lnSpc>
              <a:spcBef>
                <a:spcPts val="500"/>
              </a:spcBef>
              <a:spcAft>
                <a:spcPts val="0"/>
              </a:spcAft>
              <a:buClr>
                <a:schemeClr val="accent2"/>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1" algn="r">
              <a:lnSpc>
                <a:spcPct val="90000"/>
              </a:lnSpc>
              <a:spcBef>
                <a:spcPts val="5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1" algn="r">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1" algn="r">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nvSpPr>
        <p:spPr>
          <a:xfrm>
            <a:off x="5492813" y="6272468"/>
            <a:ext cx="1206375" cy="365125"/>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fld id="{00000000-1234-1234-1234-123412341234}" type="slidenum">
              <a:rPr b="0" i="0" lang="iw-IL" sz="1800" u="none" cap="none" strike="noStrike">
                <a:solidFill>
                  <a:srgbClr val="4285E3"/>
                </a:solidFill>
                <a:latin typeface="Arial"/>
                <a:ea typeface="Arial"/>
                <a:cs typeface="Arial"/>
                <a:sym typeface="Arial"/>
              </a:rPr>
              <a:t>‹#›</a:t>
            </a:fld>
            <a:endParaRPr b="0" i="0" sz="1800" u="none" cap="none" strike="noStrike">
              <a:solidFill>
                <a:srgbClr val="4285E3"/>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7083">
          <p15:clr>
            <a:srgbClr val="F26B43"/>
          </p15:clr>
        </p15:guide>
        <p15:guide id="2" orient="horz" pos="75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6.png"/><Relationship Id="rId11" Type="http://schemas.openxmlformats.org/officeDocument/2006/relationships/image" Target="../media/image13.png"/><Relationship Id="rId10" Type="http://schemas.openxmlformats.org/officeDocument/2006/relationships/image" Target="../media/image17.png"/><Relationship Id="rId9"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2.png"/><Relationship Id="rId7" Type="http://schemas.openxmlformats.org/officeDocument/2006/relationships/image" Target="../media/image14.png"/><Relationship Id="rId8"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19.png"/><Relationship Id="rId5"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5.png"/><Relationship Id="rId4" Type="http://schemas.openxmlformats.org/officeDocument/2006/relationships/image" Target="../media/image22.png"/><Relationship Id="rId5"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1"/>
          <p:cNvSpPr txBox="1"/>
          <p:nvPr>
            <p:ph idx="1" type="body"/>
          </p:nvPr>
        </p:nvSpPr>
        <p:spPr>
          <a:xfrm>
            <a:off x="2565199" y="3025258"/>
            <a:ext cx="7816850" cy="106746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6000"/>
              <a:buNone/>
            </a:pPr>
            <a:r>
              <a:rPr lang="iw-IL">
                <a:latin typeface="David"/>
                <a:ea typeface="David"/>
                <a:cs typeface="David"/>
                <a:sym typeface="David"/>
              </a:rPr>
              <a:t>שִׁעוּר תורה לְכִתָה ד'</a:t>
            </a:r>
            <a:endParaRPr>
              <a:latin typeface="David"/>
              <a:ea typeface="David"/>
              <a:cs typeface="David"/>
              <a:sym typeface="David"/>
            </a:endParaRPr>
          </a:p>
        </p:txBody>
      </p:sp>
      <p:sp>
        <p:nvSpPr>
          <p:cNvPr id="123" name="Google Shape;123;p11"/>
          <p:cNvSpPr txBox="1"/>
          <p:nvPr>
            <p:ph idx="2" type="body"/>
          </p:nvPr>
        </p:nvSpPr>
        <p:spPr>
          <a:xfrm>
            <a:off x="2030833" y="4419771"/>
            <a:ext cx="6411268" cy="649357"/>
          </a:xfrm>
          <a:prstGeom prst="rect">
            <a:avLst/>
          </a:prstGeom>
          <a:noFill/>
          <a:ln>
            <a:noFill/>
          </a:ln>
        </p:spPr>
        <p:txBody>
          <a:bodyPr anchorCtr="0" anchor="t" bIns="45700" lIns="91425" spcFirstLastPara="1" rIns="91425" wrap="square" tIns="45700">
            <a:noAutofit/>
          </a:bodyPr>
          <a:lstStyle/>
          <a:p>
            <a:pPr indent="0" lvl="0" marL="0" rtl="1" algn="l">
              <a:lnSpc>
                <a:spcPct val="90000"/>
              </a:lnSpc>
              <a:spcBef>
                <a:spcPts val="0"/>
              </a:spcBef>
              <a:spcAft>
                <a:spcPts val="0"/>
              </a:spcAft>
              <a:buSzPts val="3200"/>
              <a:buNone/>
            </a:pPr>
            <a:r>
              <a:rPr lang="iw-IL">
                <a:latin typeface="David"/>
                <a:ea typeface="David"/>
                <a:cs typeface="David"/>
                <a:sym typeface="David"/>
              </a:rPr>
              <a:t>נוֹשֵׂא הַשִׁעוּר:ערי המקלט</a:t>
            </a:r>
            <a:endParaRPr>
              <a:latin typeface="David"/>
              <a:ea typeface="David"/>
              <a:cs typeface="David"/>
              <a:sym typeface="David"/>
            </a:endParaRPr>
          </a:p>
        </p:txBody>
      </p:sp>
      <p:sp>
        <p:nvSpPr>
          <p:cNvPr id="124" name="Google Shape;124;p11"/>
          <p:cNvSpPr txBox="1"/>
          <p:nvPr>
            <p:ph idx="3" type="body"/>
          </p:nvPr>
        </p:nvSpPr>
        <p:spPr>
          <a:xfrm>
            <a:off x="2030833" y="5139110"/>
            <a:ext cx="5099050" cy="560533"/>
          </a:xfrm>
          <a:prstGeom prst="rect">
            <a:avLst/>
          </a:prstGeom>
          <a:noFill/>
          <a:ln>
            <a:noFill/>
          </a:ln>
        </p:spPr>
        <p:txBody>
          <a:bodyPr anchorCtr="0" anchor="t" bIns="45700" lIns="91425" spcFirstLastPara="1" rIns="91425" wrap="square" tIns="45700">
            <a:noAutofit/>
          </a:bodyPr>
          <a:lstStyle/>
          <a:p>
            <a:pPr indent="0" lvl="0" marL="0" rtl="1" algn="l">
              <a:lnSpc>
                <a:spcPct val="90000"/>
              </a:lnSpc>
              <a:spcBef>
                <a:spcPts val="0"/>
              </a:spcBef>
              <a:spcAft>
                <a:spcPts val="0"/>
              </a:spcAft>
              <a:buSzPts val="2800"/>
              <a:buNone/>
            </a:pPr>
            <a:r>
              <a:rPr lang="iw-IL">
                <a:latin typeface="David"/>
                <a:ea typeface="David"/>
                <a:cs typeface="David"/>
                <a:sym typeface="David"/>
              </a:rPr>
              <a:t>עִם הַמּוֹרֶה :יִשְׂרָאֵל יוֹקֶל</a:t>
            </a:r>
            <a:endParaRPr>
              <a:latin typeface="David"/>
              <a:ea typeface="David"/>
              <a:cs typeface="David"/>
              <a:sym typeface="David"/>
            </a:endParaRPr>
          </a:p>
        </p:txBody>
      </p:sp>
      <p:pic>
        <p:nvPicPr>
          <p:cNvPr id="125" name="Google Shape;125;p11"/>
          <p:cNvPicPr preferRelativeResize="0"/>
          <p:nvPr/>
        </p:nvPicPr>
        <p:blipFill rotWithShape="1">
          <a:blip r:embed="rId3">
            <a:alphaModFix/>
          </a:blip>
          <a:srcRect b="0" l="0" r="0" t="0"/>
          <a:stretch/>
        </p:blipFill>
        <p:spPr>
          <a:xfrm rot="-2705291">
            <a:off x="3733675" y="632278"/>
            <a:ext cx="658648" cy="2212383"/>
          </a:xfrm>
          <a:prstGeom prst="rect">
            <a:avLst/>
          </a:prstGeom>
          <a:noFill/>
          <a:ln>
            <a:noFill/>
          </a:ln>
        </p:spPr>
      </p:pic>
      <p:sp>
        <p:nvSpPr>
          <p:cNvPr id="126" name="Google Shape;126;p11"/>
          <p:cNvSpPr txBox="1"/>
          <p:nvPr/>
        </p:nvSpPr>
        <p:spPr>
          <a:xfrm>
            <a:off x="6862662" y="6148563"/>
            <a:ext cx="4484892" cy="56053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2800"/>
              <a:buFont typeface="Arial"/>
              <a:buNone/>
            </a:pPr>
            <a:r>
              <a:rPr b="0" i="0" lang="iw-IL" sz="2800" u="none" cap="none" strike="noStrike">
                <a:solidFill>
                  <a:schemeClr val="lt1"/>
                </a:solidFill>
                <a:latin typeface="David"/>
                <a:ea typeface="David"/>
                <a:cs typeface="David"/>
                <a:sym typeface="David"/>
              </a:rPr>
              <a:t>נָא הִצְטַיְּדוּ בְּספר [לֹא חוֹבָה]</a:t>
            </a:r>
            <a:endParaRPr b="0" i="0" sz="2800" u="none" cap="none" strike="noStrike">
              <a:solidFill>
                <a:schemeClr val="lt1"/>
              </a:solidFill>
              <a:latin typeface="David"/>
              <a:ea typeface="David"/>
              <a:cs typeface="David"/>
              <a:sym typeface="David"/>
            </a:endParaRPr>
          </a:p>
        </p:txBody>
      </p:sp>
      <p:sp>
        <p:nvSpPr>
          <p:cNvPr id="127" name="Google Shape;127;p11"/>
          <p:cNvSpPr txBox="1"/>
          <p:nvPr/>
        </p:nvSpPr>
        <p:spPr>
          <a:xfrm>
            <a:off x="2030833" y="5094699"/>
            <a:ext cx="5157367" cy="64935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3200"/>
              <a:buFont typeface="Arial"/>
              <a:buNone/>
            </a:pPr>
            <a:r>
              <a:t/>
            </a:r>
            <a:endParaRPr b="0" i="0" sz="32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מָה נִלְמַד הַיוֹם?</a:t>
            </a:r>
            <a:endParaRPr>
              <a:latin typeface="David"/>
              <a:ea typeface="David"/>
              <a:cs typeface="David"/>
              <a:sym typeface="David"/>
            </a:endParaRPr>
          </a:p>
        </p:txBody>
      </p:sp>
      <p:pic>
        <p:nvPicPr>
          <p:cNvPr id="134" name="Google Shape;134;p12"/>
          <p:cNvPicPr preferRelativeResize="0"/>
          <p:nvPr/>
        </p:nvPicPr>
        <p:blipFill rotWithShape="1">
          <a:blip r:embed="rId3">
            <a:alphaModFix/>
          </a:blip>
          <a:srcRect b="0" l="0" r="0" t="0"/>
          <a:stretch/>
        </p:blipFill>
        <p:spPr>
          <a:xfrm>
            <a:off x="8962585" y="5570467"/>
            <a:ext cx="1848622" cy="2100927"/>
          </a:xfrm>
          <a:prstGeom prst="rect">
            <a:avLst/>
          </a:prstGeom>
          <a:noFill/>
          <a:ln>
            <a:noFill/>
          </a:ln>
        </p:spPr>
      </p:pic>
      <p:pic>
        <p:nvPicPr>
          <p:cNvPr id="135" name="Google Shape;135;p12"/>
          <p:cNvPicPr preferRelativeResize="0"/>
          <p:nvPr/>
        </p:nvPicPr>
        <p:blipFill rotWithShape="1">
          <a:blip r:embed="rId4">
            <a:alphaModFix/>
          </a:blip>
          <a:srcRect b="0" l="0" r="0" t="0"/>
          <a:stretch/>
        </p:blipFill>
        <p:spPr>
          <a:xfrm rot="8057618">
            <a:off x="290049" y="269606"/>
            <a:ext cx="1468977" cy="973310"/>
          </a:xfrm>
          <a:prstGeom prst="rect">
            <a:avLst/>
          </a:prstGeom>
          <a:noFill/>
          <a:ln>
            <a:noFill/>
          </a:ln>
        </p:spPr>
      </p:pic>
      <p:sp>
        <p:nvSpPr>
          <p:cNvPr id="136" name="Google Shape;136;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4400"/>
              <a:buNone/>
            </a:pPr>
            <a:r>
              <a:rPr lang="iw-IL" sz="4400">
                <a:latin typeface="David"/>
                <a:ea typeface="David"/>
                <a:cs typeface="David"/>
                <a:sym typeface="David"/>
              </a:rPr>
              <a:t>כל הארץ חולקה. כולם שמחים.</a:t>
            </a:r>
            <a:br>
              <a:rPr lang="iw-IL" sz="4400">
                <a:latin typeface="David"/>
                <a:ea typeface="David"/>
                <a:cs typeface="David"/>
                <a:sym typeface="David"/>
              </a:rPr>
            </a:br>
            <a:endParaRPr sz="4400">
              <a:latin typeface="David"/>
              <a:ea typeface="David"/>
              <a:cs typeface="David"/>
              <a:sym typeface="David"/>
            </a:endParaRPr>
          </a:p>
          <a:p>
            <a:pPr indent="0" lvl="0" marL="0" rtl="1" algn="ctr">
              <a:lnSpc>
                <a:spcPct val="90000"/>
              </a:lnSpc>
              <a:spcBef>
                <a:spcPts val="1000"/>
              </a:spcBef>
              <a:spcAft>
                <a:spcPts val="0"/>
              </a:spcAft>
              <a:buSzPts val="8000"/>
              <a:buNone/>
            </a:pPr>
            <a:r>
              <a:t/>
            </a:r>
            <a:endParaRPr sz="8000">
              <a:latin typeface="David"/>
              <a:ea typeface="David"/>
              <a:cs typeface="David"/>
              <a:sym typeface="David"/>
            </a:endParaRPr>
          </a:p>
          <a:p>
            <a:pPr indent="0" lvl="0" marL="228600" rtl="1" algn="r">
              <a:lnSpc>
                <a:spcPct val="90000"/>
              </a:lnSpc>
              <a:spcBef>
                <a:spcPts val="1000"/>
              </a:spcBef>
              <a:spcAft>
                <a:spcPts val="0"/>
              </a:spcAft>
              <a:buClr>
                <a:schemeClr val="accent2"/>
              </a:buClr>
              <a:buSzPts val="4400"/>
              <a:buNone/>
            </a:pPr>
            <a:r>
              <a:t/>
            </a:r>
            <a:endParaRPr sz="4400">
              <a:latin typeface="David"/>
              <a:ea typeface="David"/>
              <a:cs typeface="David"/>
              <a:sym typeface="David"/>
            </a:endParaRPr>
          </a:p>
          <a:p>
            <a:pPr indent="-50800" lvl="0" marL="228600" rtl="1" algn="r">
              <a:lnSpc>
                <a:spcPct val="90000"/>
              </a:lnSpc>
              <a:spcBef>
                <a:spcPts val="1000"/>
              </a:spcBef>
              <a:spcAft>
                <a:spcPts val="0"/>
              </a:spcAft>
              <a:buClr>
                <a:schemeClr val="accent2"/>
              </a:buClr>
              <a:buSzPts val="2800"/>
              <a:buNone/>
            </a:pPr>
            <a:r>
              <a:t/>
            </a:r>
            <a:endParaRPr/>
          </a:p>
          <a:p>
            <a:pPr indent="-50800" lvl="0" marL="228600" rtl="1" algn="r">
              <a:lnSpc>
                <a:spcPct val="90000"/>
              </a:lnSpc>
              <a:spcBef>
                <a:spcPts val="1000"/>
              </a:spcBef>
              <a:spcAft>
                <a:spcPts val="0"/>
              </a:spcAft>
              <a:buClr>
                <a:schemeClr val="accent2"/>
              </a:buClr>
              <a:buSzPts val="2800"/>
              <a:buNone/>
            </a:pPr>
            <a:r>
              <a:t/>
            </a:r>
            <a:endParaRPr/>
          </a:p>
          <a:p>
            <a:pPr indent="-50800" lvl="0" marL="228600" rtl="1" algn="r">
              <a:lnSpc>
                <a:spcPct val="90000"/>
              </a:lnSpc>
              <a:spcBef>
                <a:spcPts val="1000"/>
              </a:spcBef>
              <a:spcAft>
                <a:spcPts val="0"/>
              </a:spcAft>
              <a:buClr>
                <a:schemeClr val="accent2"/>
              </a:buClr>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מָה נִלְמַד הַיוֹם?</a:t>
            </a:r>
            <a:endParaRPr>
              <a:latin typeface="David"/>
              <a:ea typeface="David"/>
              <a:cs typeface="David"/>
              <a:sym typeface="David"/>
            </a:endParaRPr>
          </a:p>
        </p:txBody>
      </p:sp>
      <p:pic>
        <p:nvPicPr>
          <p:cNvPr id="143" name="Google Shape;143;p13"/>
          <p:cNvPicPr preferRelativeResize="0"/>
          <p:nvPr/>
        </p:nvPicPr>
        <p:blipFill rotWithShape="1">
          <a:blip r:embed="rId3">
            <a:alphaModFix/>
          </a:blip>
          <a:srcRect b="0" l="0" r="0" t="0"/>
          <a:stretch/>
        </p:blipFill>
        <p:spPr>
          <a:xfrm>
            <a:off x="8962585" y="5570467"/>
            <a:ext cx="1848622" cy="2100927"/>
          </a:xfrm>
          <a:prstGeom prst="rect">
            <a:avLst/>
          </a:prstGeom>
          <a:noFill/>
          <a:ln>
            <a:noFill/>
          </a:ln>
        </p:spPr>
      </p:pic>
      <p:pic>
        <p:nvPicPr>
          <p:cNvPr id="144" name="Google Shape;144;p13"/>
          <p:cNvPicPr preferRelativeResize="0"/>
          <p:nvPr/>
        </p:nvPicPr>
        <p:blipFill rotWithShape="1">
          <a:blip r:embed="rId4">
            <a:alphaModFix/>
          </a:blip>
          <a:srcRect b="0" l="0" r="0" t="0"/>
          <a:stretch/>
        </p:blipFill>
        <p:spPr>
          <a:xfrm rot="8057618">
            <a:off x="290049" y="269606"/>
            <a:ext cx="1468977" cy="973310"/>
          </a:xfrm>
          <a:prstGeom prst="rect">
            <a:avLst/>
          </a:prstGeom>
          <a:noFill/>
          <a:ln>
            <a:noFill/>
          </a:ln>
        </p:spPr>
      </p:pic>
      <p:sp>
        <p:nvSpPr>
          <p:cNvPr id="145" name="Google Shape;145;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4400"/>
              <a:buNone/>
            </a:pPr>
            <a:r>
              <a:rPr lang="iw-IL" sz="4400">
                <a:latin typeface="David"/>
                <a:ea typeface="David"/>
                <a:cs typeface="David"/>
                <a:sym typeface="David"/>
              </a:rPr>
              <a:t>כל הארץ חולקה. כולם שמחים.</a:t>
            </a:r>
            <a:br>
              <a:rPr lang="iw-IL" sz="4400">
                <a:latin typeface="David"/>
                <a:ea typeface="David"/>
                <a:cs typeface="David"/>
                <a:sym typeface="David"/>
              </a:rPr>
            </a:br>
            <a:endParaRPr sz="4400">
              <a:latin typeface="David"/>
              <a:ea typeface="David"/>
              <a:cs typeface="David"/>
              <a:sym typeface="David"/>
            </a:endParaRPr>
          </a:p>
          <a:p>
            <a:pPr indent="0" lvl="0" marL="0" rtl="1" algn="ctr">
              <a:lnSpc>
                <a:spcPct val="90000"/>
              </a:lnSpc>
              <a:spcBef>
                <a:spcPts val="1000"/>
              </a:spcBef>
              <a:spcAft>
                <a:spcPts val="0"/>
              </a:spcAft>
              <a:buSzPts val="8000"/>
              <a:buNone/>
            </a:pPr>
            <a:r>
              <a:rPr lang="iw-IL" sz="8000">
                <a:latin typeface="David"/>
                <a:ea typeface="David"/>
                <a:cs typeface="David"/>
                <a:sym typeface="David"/>
              </a:rPr>
              <a:t>מה הצעד הבא?</a:t>
            </a:r>
            <a:endParaRPr sz="8000">
              <a:latin typeface="David"/>
              <a:ea typeface="David"/>
              <a:cs typeface="David"/>
              <a:sym typeface="David"/>
            </a:endParaRPr>
          </a:p>
          <a:p>
            <a:pPr indent="0" lvl="0" marL="228600" rtl="1" algn="r">
              <a:lnSpc>
                <a:spcPct val="90000"/>
              </a:lnSpc>
              <a:spcBef>
                <a:spcPts val="1000"/>
              </a:spcBef>
              <a:spcAft>
                <a:spcPts val="0"/>
              </a:spcAft>
              <a:buClr>
                <a:schemeClr val="accent2"/>
              </a:buClr>
              <a:buSzPts val="4400"/>
              <a:buNone/>
            </a:pPr>
            <a:r>
              <a:t/>
            </a:r>
            <a:endParaRPr sz="4400">
              <a:latin typeface="David"/>
              <a:ea typeface="David"/>
              <a:cs typeface="David"/>
              <a:sym typeface="David"/>
            </a:endParaRPr>
          </a:p>
          <a:p>
            <a:pPr indent="-50800" lvl="0" marL="228600" rtl="1" algn="r">
              <a:lnSpc>
                <a:spcPct val="90000"/>
              </a:lnSpc>
              <a:spcBef>
                <a:spcPts val="1000"/>
              </a:spcBef>
              <a:spcAft>
                <a:spcPts val="0"/>
              </a:spcAft>
              <a:buClr>
                <a:schemeClr val="accent2"/>
              </a:buClr>
              <a:buSzPts val="2800"/>
              <a:buNone/>
            </a:pPr>
            <a:r>
              <a:t/>
            </a:r>
            <a:endParaRPr/>
          </a:p>
          <a:p>
            <a:pPr indent="-50800" lvl="0" marL="228600" rtl="1" algn="r">
              <a:lnSpc>
                <a:spcPct val="90000"/>
              </a:lnSpc>
              <a:spcBef>
                <a:spcPts val="1000"/>
              </a:spcBef>
              <a:spcAft>
                <a:spcPts val="0"/>
              </a:spcAft>
              <a:buClr>
                <a:schemeClr val="accent2"/>
              </a:buClr>
              <a:buSzPts val="2800"/>
              <a:buNone/>
            </a:pPr>
            <a:r>
              <a:t/>
            </a:r>
            <a:endParaRPr/>
          </a:p>
          <a:p>
            <a:pPr indent="-50800" lvl="0" marL="228600" rtl="1" algn="r">
              <a:lnSpc>
                <a:spcPct val="90000"/>
              </a:lnSpc>
              <a:spcBef>
                <a:spcPts val="1000"/>
              </a:spcBef>
              <a:spcAft>
                <a:spcPts val="0"/>
              </a:spcAft>
              <a:buClr>
                <a:schemeClr val="accent2"/>
              </a:buClr>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14"/>
          <p:cNvPicPr preferRelativeResize="0"/>
          <p:nvPr/>
        </p:nvPicPr>
        <p:blipFill rotWithShape="1">
          <a:blip r:embed="rId3">
            <a:alphaModFix/>
          </a:blip>
          <a:srcRect b="0" l="0" r="0" t="0"/>
          <a:stretch/>
        </p:blipFill>
        <p:spPr>
          <a:xfrm>
            <a:off x="8723453" y="6236983"/>
            <a:ext cx="1303258" cy="1279776"/>
          </a:xfrm>
          <a:prstGeom prst="rect">
            <a:avLst/>
          </a:prstGeom>
          <a:noFill/>
          <a:ln>
            <a:noFill/>
          </a:ln>
        </p:spPr>
      </p:pic>
      <p:sp>
        <p:nvSpPr>
          <p:cNvPr id="152" name="Google Shape;152;p1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מָה לְהָבִיא לַשִׁעוּר? דף+ כלי כתיבה </a:t>
            </a:r>
            <a:br>
              <a:rPr lang="iw-IL">
                <a:latin typeface="David"/>
                <a:ea typeface="David"/>
                <a:cs typeface="David"/>
                <a:sym typeface="David"/>
              </a:rPr>
            </a:br>
            <a:r>
              <a:rPr lang="iw-IL">
                <a:latin typeface="David"/>
                <a:ea typeface="David"/>
                <a:cs typeface="David"/>
                <a:sym typeface="David"/>
              </a:rPr>
              <a:t>או קובץ וורד פתוח.</a:t>
            </a:r>
            <a:endParaRPr>
              <a:latin typeface="David"/>
              <a:ea typeface="David"/>
              <a:cs typeface="David"/>
              <a:sym typeface="David"/>
            </a:endParaRPr>
          </a:p>
        </p:txBody>
      </p:sp>
      <p:pic>
        <p:nvPicPr>
          <p:cNvPr id="153" name="Google Shape;153;p14"/>
          <p:cNvPicPr preferRelativeResize="0"/>
          <p:nvPr/>
        </p:nvPicPr>
        <p:blipFill rotWithShape="1">
          <a:blip r:embed="rId4">
            <a:alphaModFix/>
          </a:blip>
          <a:srcRect b="0" l="0" r="0" t="0"/>
          <a:stretch/>
        </p:blipFill>
        <p:spPr>
          <a:xfrm rot="-976389">
            <a:off x="8976419" y="4575977"/>
            <a:ext cx="1280055" cy="1700579"/>
          </a:xfrm>
          <a:prstGeom prst="rect">
            <a:avLst/>
          </a:prstGeom>
          <a:noFill/>
          <a:ln>
            <a:noFill/>
          </a:ln>
        </p:spPr>
      </p:pic>
      <p:pic>
        <p:nvPicPr>
          <p:cNvPr descr="https://lh6.googleusercontent.com/-eMfgnnBoalvwbez5LUw5fZPMaUF8tLsgEVyqpJZSRs6vUI-NBsUhcyAWwnkeS-dJMoc4mM-f3uaUsKp7KMQq3UwLMstbZQn1kbiskhzS1RvPVMPnFRl-B8eENN1txrr" id="154" name="Google Shape;154;p14"/>
          <p:cNvPicPr preferRelativeResize="0"/>
          <p:nvPr/>
        </p:nvPicPr>
        <p:blipFill rotWithShape="1">
          <a:blip r:embed="rId5">
            <a:alphaModFix/>
          </a:blip>
          <a:srcRect b="0" l="0" r="0" t="0"/>
          <a:stretch/>
        </p:blipFill>
        <p:spPr>
          <a:xfrm>
            <a:off x="2979651" y="2571267"/>
            <a:ext cx="786317" cy="1305043"/>
          </a:xfrm>
          <a:prstGeom prst="rect">
            <a:avLst/>
          </a:prstGeom>
          <a:noFill/>
          <a:ln>
            <a:noFill/>
          </a:ln>
        </p:spPr>
      </p:pic>
      <p:pic>
        <p:nvPicPr>
          <p:cNvPr descr="https://lh5.googleusercontent.com/7xQchnRuOUJbyFAyyHdllavqvQUFOSCV7l5Kzy1Rmeboi9xefgg8yDF0ng5ESkxi3tC9_i9ER1BmBYOOTMhmhaxTzBz8ILJQxn_c__0Qg9cKcVB64VGmWAAtIhTRT7NF" id="155" name="Google Shape;155;p14"/>
          <p:cNvPicPr preferRelativeResize="0"/>
          <p:nvPr/>
        </p:nvPicPr>
        <p:blipFill rotWithShape="1">
          <a:blip r:embed="rId6">
            <a:alphaModFix/>
          </a:blip>
          <a:srcRect b="0" l="0" r="0" t="0"/>
          <a:stretch/>
        </p:blipFill>
        <p:spPr>
          <a:xfrm>
            <a:off x="10245544" y="2439561"/>
            <a:ext cx="937882" cy="1454299"/>
          </a:xfrm>
          <a:prstGeom prst="rect">
            <a:avLst/>
          </a:prstGeom>
          <a:noFill/>
          <a:ln>
            <a:noFill/>
          </a:ln>
        </p:spPr>
      </p:pic>
      <p:pic>
        <p:nvPicPr>
          <p:cNvPr descr="https://lh4.googleusercontent.com/iGTl96Eygo7-oid1H3ZWWYhb5HWAynyOs2KLWGGMeuEgHeu4cFLof2g-jYLOscV4q-879K-lfjkP4Swnmj_UGZsWTDspF4AbUz1XGd30Tf1KKpiEXhvx6NLF17Q1F5VY" id="156" name="Google Shape;156;p14"/>
          <p:cNvPicPr preferRelativeResize="0"/>
          <p:nvPr/>
        </p:nvPicPr>
        <p:blipFill rotWithShape="1">
          <a:blip r:embed="rId7">
            <a:alphaModFix/>
          </a:blip>
          <a:srcRect b="0" l="0" r="0" t="0"/>
          <a:stretch/>
        </p:blipFill>
        <p:spPr>
          <a:xfrm rot="5400000">
            <a:off x="8659288" y="2855566"/>
            <a:ext cx="1430324" cy="598314"/>
          </a:xfrm>
          <a:prstGeom prst="rect">
            <a:avLst/>
          </a:prstGeom>
          <a:noFill/>
          <a:ln>
            <a:noFill/>
          </a:ln>
        </p:spPr>
      </p:pic>
      <p:pic>
        <p:nvPicPr>
          <p:cNvPr descr="https://lh4.googleusercontent.com/8FRkycPXoj7UiB9dvl8WfvE_rPOmNvworJ3hEUUExH908Pyx1w8Shtg70_9YIyrxXZu2Q5tvXMslWX6PBLNTleMKYZ5Wgwd4UNNj4iBwA-K5B6WNBJ5WFRNSOF3busg5" id="157" name="Google Shape;157;p14"/>
          <p:cNvPicPr preferRelativeResize="0"/>
          <p:nvPr/>
        </p:nvPicPr>
        <p:blipFill rotWithShape="1">
          <a:blip r:embed="rId8">
            <a:alphaModFix/>
          </a:blip>
          <a:srcRect b="0" l="0" r="0" t="0"/>
          <a:stretch/>
        </p:blipFill>
        <p:spPr>
          <a:xfrm>
            <a:off x="6172200" y="2439561"/>
            <a:ext cx="962184" cy="1585776"/>
          </a:xfrm>
          <a:prstGeom prst="rect">
            <a:avLst/>
          </a:prstGeom>
          <a:noFill/>
          <a:ln>
            <a:noFill/>
          </a:ln>
        </p:spPr>
      </p:pic>
      <p:pic>
        <p:nvPicPr>
          <p:cNvPr descr="https://lh6.googleusercontent.com/f8H2475EYmyL0rhH4-e4ujiAahiTeUa9jS4FAnHL3KK4sEOOF3cWvgCYZ1bpJw4tDcDKTArugZ_4iGscDG3mD7tx620B0N8bRGSeR-V1W5m9k2098IkeP6hpnFdGXWOM" id="158" name="Google Shape;158;p14"/>
          <p:cNvPicPr preferRelativeResize="0"/>
          <p:nvPr/>
        </p:nvPicPr>
        <p:blipFill rotWithShape="1">
          <a:blip r:embed="rId9">
            <a:alphaModFix/>
          </a:blip>
          <a:srcRect b="0" l="0" r="0" t="0"/>
          <a:stretch/>
        </p:blipFill>
        <p:spPr>
          <a:xfrm>
            <a:off x="4132588" y="2571267"/>
            <a:ext cx="1848860" cy="1354742"/>
          </a:xfrm>
          <a:prstGeom prst="rect">
            <a:avLst/>
          </a:prstGeom>
          <a:noFill/>
          <a:ln>
            <a:noFill/>
          </a:ln>
        </p:spPr>
      </p:pic>
      <p:pic>
        <p:nvPicPr>
          <p:cNvPr descr="https://lh5.googleusercontent.com/ZDoHST6h1OCX-u3R0_z7nNa7SfU7HmVM0D695YAePInfr_qNfjeMwiGEv5CWrEZg9NKaTDrt37AL_GYzZsegn6rlPlFCY3VeGszqUWVyGIQFv4vSJtyKvfOsQffjTrz2" id="159" name="Google Shape;159;p14"/>
          <p:cNvPicPr preferRelativeResize="0"/>
          <p:nvPr/>
        </p:nvPicPr>
        <p:blipFill rotWithShape="1">
          <a:blip r:embed="rId10">
            <a:alphaModFix/>
          </a:blip>
          <a:srcRect b="0" l="0" r="0" t="0"/>
          <a:stretch/>
        </p:blipFill>
        <p:spPr>
          <a:xfrm>
            <a:off x="7737452" y="2571267"/>
            <a:ext cx="1098643" cy="1322593"/>
          </a:xfrm>
          <a:prstGeom prst="rect">
            <a:avLst/>
          </a:prstGeom>
          <a:noFill/>
          <a:ln>
            <a:noFill/>
          </a:ln>
        </p:spPr>
      </p:pic>
      <p:pic>
        <p:nvPicPr>
          <p:cNvPr id="160" name="Google Shape;160;p14"/>
          <p:cNvPicPr preferRelativeResize="0"/>
          <p:nvPr/>
        </p:nvPicPr>
        <p:blipFill rotWithShape="1">
          <a:blip r:embed="rId11">
            <a:alphaModFix/>
          </a:blip>
          <a:srcRect b="0" l="0" r="0" t="0"/>
          <a:stretch/>
        </p:blipFill>
        <p:spPr>
          <a:xfrm>
            <a:off x="685800" y="584024"/>
            <a:ext cx="2419350" cy="128420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50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5"/>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rPr lang="iw-IL"/>
              <a:t>שאלות לפני הלימוד</a:t>
            </a:r>
            <a:endParaRPr/>
          </a:p>
        </p:txBody>
      </p:sp>
      <p:sp>
        <p:nvSpPr>
          <p:cNvPr id="166" name="Google Shape;166;p15"/>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מה הדברים הראשונים שלדעתכם יעשו בני ישראל?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6"/>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rPr lang="iw-IL"/>
              <a:t>שאלות לפני הלימוד</a:t>
            </a:r>
            <a:endParaRPr/>
          </a:p>
        </p:txBody>
      </p:sp>
      <p:sp>
        <p:nvSpPr>
          <p:cNvPr id="172" name="Google Shape;172;p16"/>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מה הדברים הראשונים שלדעתכם יעשו בני ישראל? כאנשים, כמשפחות?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7"/>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rPr lang="iw-IL"/>
              <a:t>שאלות לפני הלימוד</a:t>
            </a:r>
            <a:endParaRPr/>
          </a:p>
        </p:txBody>
      </p:sp>
      <p:sp>
        <p:nvSpPr>
          <p:cNvPr id="178" name="Google Shape;178;p17"/>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מה הדברים הראשונים שלדעתכם יעשו בני ישראל? כאנשים, כמשפחות? </a:t>
            </a:r>
            <a:endParaRPr/>
          </a:p>
          <a:p>
            <a:pPr indent="0" lvl="0" marL="0" rtl="1" algn="r">
              <a:lnSpc>
                <a:spcPct val="90000"/>
              </a:lnSpc>
              <a:spcBef>
                <a:spcPts val="1000"/>
              </a:spcBef>
              <a:spcAft>
                <a:spcPts val="0"/>
              </a:spcAft>
              <a:buSzPts val="3600"/>
              <a:buNone/>
            </a:pPr>
            <a:r>
              <a:rPr lang="iw-IL"/>
              <a:t>מה הדבר הראשון שיעשו זקני השבטים?</a:t>
            </a:r>
            <a:endParaRPr/>
          </a:p>
        </p:txBody>
      </p:sp>
      <p:pic>
        <p:nvPicPr>
          <p:cNvPr id="179" name="Google Shape;179;p17"/>
          <p:cNvPicPr preferRelativeResize="0"/>
          <p:nvPr/>
        </p:nvPicPr>
        <p:blipFill rotWithShape="1">
          <a:blip r:embed="rId3">
            <a:alphaModFix/>
          </a:blip>
          <a:srcRect b="0" l="0" r="0" t="0"/>
          <a:stretch/>
        </p:blipFill>
        <p:spPr>
          <a:xfrm>
            <a:off x="685800" y="256033"/>
            <a:ext cx="2419350" cy="12842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50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8"/>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t/>
            </a:r>
            <a:endParaRPr/>
          </a:p>
        </p:txBody>
      </p:sp>
      <p:sp>
        <p:nvSpPr>
          <p:cNvPr id="185" name="Google Shape;185;p18"/>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נראה שהדבר הראשון שיעשו יהיה-</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9"/>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t/>
            </a:r>
            <a:endParaRPr/>
          </a:p>
        </p:txBody>
      </p:sp>
      <p:sp>
        <p:nvSpPr>
          <p:cNvPr id="191" name="Google Shape;191;p19"/>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נראה שהדבר הראשון שיעשו יהיה- להתמקם ולבנות בית!</a:t>
            </a:r>
            <a:endParaRPr/>
          </a:p>
        </p:txBody>
      </p:sp>
      <p:pic>
        <p:nvPicPr>
          <p:cNvPr id="192" name="Google Shape;192;p19"/>
          <p:cNvPicPr preferRelativeResize="0"/>
          <p:nvPr/>
        </p:nvPicPr>
        <p:blipFill rotWithShape="1">
          <a:blip r:embed="rId3">
            <a:alphaModFix/>
          </a:blip>
          <a:srcRect b="0" l="0" r="0" t="0"/>
          <a:stretch/>
        </p:blipFill>
        <p:spPr>
          <a:xfrm>
            <a:off x="2623236" y="3035299"/>
            <a:ext cx="3999814" cy="29878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49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0"/>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א וַיְדַבֵּר ה' אֶל יְהוֹשֻׁעַ לֵאמֹר :</a:t>
            </a:r>
            <a:endParaRPr/>
          </a:p>
          <a:p>
            <a:pPr indent="0" lvl="0" marL="0" rtl="1" algn="r">
              <a:lnSpc>
                <a:spcPct val="90000"/>
              </a:lnSpc>
              <a:spcBef>
                <a:spcPts val="1000"/>
              </a:spcBef>
              <a:spcAft>
                <a:spcPts val="0"/>
              </a:spcAft>
              <a:buSzPts val="3600"/>
              <a:buNone/>
            </a:pPr>
            <a:r>
              <a:rPr lang="iw-IL"/>
              <a:t>ב דַּבֵּר אֶל בְּנֵי יִשְׂרָאֵל לֵאמֹר </a:t>
            </a:r>
            <a:r>
              <a:rPr b="1" lang="iw-IL">
                <a:solidFill>
                  <a:srgbClr val="FF0000"/>
                </a:solidFill>
              </a:rPr>
              <a:t>תְּנוּ לָכֶם אֶת עָרֵי הַמִּקְלָט </a:t>
            </a:r>
            <a:r>
              <a:rPr lang="iw-IL"/>
              <a:t>אֲשֶׁר דִּבַּרְתִּי אֲלֵיכֶם בְּיַד מֹשֶׁה</a:t>
            </a:r>
            <a:endParaRPr/>
          </a:p>
        </p:txBody>
      </p:sp>
      <p:pic>
        <p:nvPicPr>
          <p:cNvPr id="199" name="Google Shape;199;p20"/>
          <p:cNvPicPr preferRelativeResize="0"/>
          <p:nvPr/>
        </p:nvPicPr>
        <p:blipFill rotWithShape="1">
          <a:blip r:embed="rId3">
            <a:alphaModFix/>
          </a:blip>
          <a:srcRect b="0" l="0" r="0" t="0"/>
          <a:stretch/>
        </p:blipFill>
        <p:spPr>
          <a:xfrm flipH="1">
            <a:off x="1366318" y="4514660"/>
            <a:ext cx="1848622" cy="1946655"/>
          </a:xfrm>
          <a:prstGeom prst="rect">
            <a:avLst/>
          </a:prstGeom>
          <a:noFill/>
          <a:ln>
            <a:noFill/>
          </a:ln>
        </p:spPr>
      </p:pic>
      <p:pic>
        <p:nvPicPr>
          <p:cNvPr id="200" name="Google Shape;200;p20"/>
          <p:cNvPicPr preferRelativeResize="0"/>
          <p:nvPr/>
        </p:nvPicPr>
        <p:blipFill rotWithShape="1">
          <a:blip r:embed="rId4">
            <a:alphaModFix/>
          </a:blip>
          <a:srcRect b="0" l="0" r="0" t="0"/>
          <a:stretch/>
        </p:blipFill>
        <p:spPr>
          <a:xfrm>
            <a:off x="3617846" y="13562"/>
            <a:ext cx="1017545" cy="10707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1"/>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t/>
            </a:r>
            <a:endParaRPr/>
          </a:p>
        </p:txBody>
      </p:sp>
      <p:sp>
        <p:nvSpPr>
          <p:cNvPr id="206" name="Google Shape;206;p21"/>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מה יכולה להיות "עיר מקלט"? </a:t>
            </a:r>
            <a:endParaRPr/>
          </a:p>
          <a:p>
            <a:pPr indent="0" lvl="0" marL="0" rtl="1" algn="r">
              <a:lnSpc>
                <a:spcPct val="90000"/>
              </a:lnSpc>
              <a:spcBef>
                <a:spcPts val="1000"/>
              </a:spcBef>
              <a:spcAft>
                <a:spcPts val="0"/>
              </a:spcAft>
              <a:buSzPts val="3600"/>
              <a:buNone/>
            </a:pPr>
            <a:r>
              <a:rPr lang="iw-IL"/>
              <a:t>איזה דבר זה מזכיר לנו?</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2"/>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t/>
            </a:r>
            <a:endParaRPr/>
          </a:p>
        </p:txBody>
      </p:sp>
      <p:sp>
        <p:nvSpPr>
          <p:cNvPr id="212" name="Google Shape;212;p22"/>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מה יכולה להיות "עיר מקלט"? </a:t>
            </a:r>
            <a:endParaRPr/>
          </a:p>
          <a:p>
            <a:pPr indent="0" lvl="0" marL="0" rtl="1" algn="r">
              <a:lnSpc>
                <a:spcPct val="90000"/>
              </a:lnSpc>
              <a:spcBef>
                <a:spcPts val="1000"/>
              </a:spcBef>
              <a:spcAft>
                <a:spcPts val="0"/>
              </a:spcAft>
              <a:buSzPts val="3600"/>
              <a:buNone/>
            </a:pPr>
            <a:r>
              <a:rPr lang="iw-IL"/>
              <a:t>איזה דבר זה מזכיר לנו?</a:t>
            </a:r>
            <a:endParaRPr/>
          </a:p>
        </p:txBody>
      </p:sp>
      <p:pic>
        <p:nvPicPr>
          <p:cNvPr id="213" name="Google Shape;213;p22"/>
          <p:cNvPicPr preferRelativeResize="0"/>
          <p:nvPr/>
        </p:nvPicPr>
        <p:blipFill rotWithShape="1">
          <a:blip r:embed="rId3">
            <a:alphaModFix/>
          </a:blip>
          <a:srcRect b="0" l="0" r="0" t="0"/>
          <a:stretch/>
        </p:blipFill>
        <p:spPr>
          <a:xfrm>
            <a:off x="1186070" y="2700959"/>
            <a:ext cx="5343939" cy="400795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3"/>
          <p:cNvSpPr txBox="1"/>
          <p:nvPr>
            <p:ph type="title"/>
          </p:nvPr>
        </p:nvSpPr>
        <p:spPr>
          <a:xfrm>
            <a:off x="3081590" y="593853"/>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t/>
            </a:r>
            <a:endParaRPr>
              <a:latin typeface="David"/>
              <a:ea typeface="David"/>
              <a:cs typeface="David"/>
              <a:sym typeface="David"/>
            </a:endParaRPr>
          </a:p>
        </p:txBody>
      </p:sp>
      <p:sp>
        <p:nvSpPr>
          <p:cNvPr id="220" name="Google Shape;220;p23"/>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ג. לָנוּס שָׁמָּה רוֹצֵחַ מַכֵּה נֶפֶשׁ בִּשְׁגָגָה בִּבְלִי דָעַת וְהָיוּ לָכֶם לְמִקְלָט מִגֹּאֵל הַדָּם.</a:t>
            </a:r>
            <a:br>
              <a:rPr b="1" lang="iw-IL"/>
            </a:br>
            <a:endParaRPr/>
          </a:p>
        </p:txBody>
      </p:sp>
      <p:pic>
        <p:nvPicPr>
          <p:cNvPr id="221" name="Google Shape;221;p23"/>
          <p:cNvPicPr preferRelativeResize="0"/>
          <p:nvPr/>
        </p:nvPicPr>
        <p:blipFill rotWithShape="1">
          <a:blip r:embed="rId3">
            <a:alphaModFix/>
          </a:blip>
          <a:srcRect b="0" l="0" r="0" t="0"/>
          <a:stretch/>
        </p:blipFill>
        <p:spPr>
          <a:xfrm flipH="1">
            <a:off x="1366318" y="4514660"/>
            <a:ext cx="1848622" cy="1946655"/>
          </a:xfrm>
          <a:prstGeom prst="rect">
            <a:avLst/>
          </a:prstGeom>
          <a:noFill/>
          <a:ln>
            <a:noFill/>
          </a:ln>
        </p:spPr>
      </p:pic>
      <p:pic>
        <p:nvPicPr>
          <p:cNvPr id="222" name="Google Shape;222;p23"/>
          <p:cNvPicPr preferRelativeResize="0"/>
          <p:nvPr/>
        </p:nvPicPr>
        <p:blipFill rotWithShape="1">
          <a:blip r:embed="rId4">
            <a:alphaModFix/>
          </a:blip>
          <a:srcRect b="0" l="0" r="0" t="0"/>
          <a:stretch/>
        </p:blipFill>
        <p:spPr>
          <a:xfrm>
            <a:off x="3617846" y="13562"/>
            <a:ext cx="1017545" cy="10707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4"/>
          <p:cNvSpPr txBox="1"/>
          <p:nvPr>
            <p:ph type="title"/>
          </p:nvPr>
        </p:nvSpPr>
        <p:spPr>
          <a:xfrm>
            <a:off x="3081590" y="593853"/>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t/>
            </a:r>
            <a:endParaRPr>
              <a:latin typeface="David"/>
              <a:ea typeface="David"/>
              <a:cs typeface="David"/>
              <a:sym typeface="David"/>
            </a:endParaRPr>
          </a:p>
        </p:txBody>
      </p:sp>
      <p:sp>
        <p:nvSpPr>
          <p:cNvPr id="229" name="Google Shape;229;p24"/>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ג. לָנוּס שָׁמָּה רוֹצֵחַ מַכֵּה נֶפֶשׁ בִּשְׁגָגָה בִּבְלִי דָעַת וְהָיוּ לָכֶם לְמִקְלָט מִגֹּאֵל הַדָּם.</a:t>
            </a:r>
            <a:br>
              <a:rPr b="1" lang="iw-IL"/>
            </a:br>
            <a:endParaRPr/>
          </a:p>
        </p:txBody>
      </p:sp>
      <p:pic>
        <p:nvPicPr>
          <p:cNvPr id="230" name="Google Shape;230;p24"/>
          <p:cNvPicPr preferRelativeResize="0"/>
          <p:nvPr/>
        </p:nvPicPr>
        <p:blipFill rotWithShape="1">
          <a:blip r:embed="rId3">
            <a:alphaModFix/>
          </a:blip>
          <a:srcRect b="0" l="0" r="0" t="0"/>
          <a:stretch/>
        </p:blipFill>
        <p:spPr>
          <a:xfrm flipH="1">
            <a:off x="1366318" y="4514660"/>
            <a:ext cx="1848622" cy="1946655"/>
          </a:xfrm>
          <a:prstGeom prst="rect">
            <a:avLst/>
          </a:prstGeom>
          <a:noFill/>
          <a:ln>
            <a:noFill/>
          </a:ln>
        </p:spPr>
      </p:pic>
      <p:pic>
        <p:nvPicPr>
          <p:cNvPr id="231" name="Google Shape;231;p24"/>
          <p:cNvPicPr preferRelativeResize="0"/>
          <p:nvPr/>
        </p:nvPicPr>
        <p:blipFill rotWithShape="1">
          <a:blip r:embed="rId4">
            <a:alphaModFix/>
          </a:blip>
          <a:srcRect b="0" l="0" r="0" t="0"/>
          <a:stretch/>
        </p:blipFill>
        <p:spPr>
          <a:xfrm>
            <a:off x="3617846" y="13562"/>
            <a:ext cx="1017545" cy="1070700"/>
          </a:xfrm>
          <a:prstGeom prst="rect">
            <a:avLst/>
          </a:prstGeom>
          <a:noFill/>
          <a:ln>
            <a:noFill/>
          </a:ln>
        </p:spPr>
      </p:pic>
      <p:pic>
        <p:nvPicPr>
          <p:cNvPr id="232" name="Google Shape;232;p24"/>
          <p:cNvPicPr preferRelativeResize="0"/>
          <p:nvPr/>
        </p:nvPicPr>
        <p:blipFill rotWithShape="1">
          <a:blip r:embed="rId5">
            <a:alphaModFix/>
          </a:blip>
          <a:srcRect b="0" l="0" r="0" t="0"/>
          <a:stretch/>
        </p:blipFill>
        <p:spPr>
          <a:xfrm>
            <a:off x="4409348" y="3315719"/>
            <a:ext cx="4118425" cy="307297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25"/>
          <p:cNvPicPr preferRelativeResize="0"/>
          <p:nvPr/>
        </p:nvPicPr>
        <p:blipFill rotWithShape="1">
          <a:blip r:embed="rId3">
            <a:alphaModFix/>
          </a:blip>
          <a:srcRect b="0" l="0" r="0" t="0"/>
          <a:stretch/>
        </p:blipFill>
        <p:spPr>
          <a:xfrm>
            <a:off x="3617846" y="13562"/>
            <a:ext cx="1017545" cy="1070700"/>
          </a:xfrm>
          <a:prstGeom prst="rect">
            <a:avLst/>
          </a:prstGeom>
          <a:noFill/>
          <a:ln>
            <a:noFill/>
          </a:ln>
        </p:spPr>
      </p:pic>
      <p:pic>
        <p:nvPicPr>
          <p:cNvPr id="239" name="Google Shape;239;p25"/>
          <p:cNvPicPr preferRelativeResize="0"/>
          <p:nvPr/>
        </p:nvPicPr>
        <p:blipFill rotWithShape="1">
          <a:blip r:embed="rId4">
            <a:alphaModFix/>
          </a:blip>
          <a:srcRect b="0" l="0" r="0" t="0"/>
          <a:stretch/>
        </p:blipFill>
        <p:spPr>
          <a:xfrm>
            <a:off x="2097691" y="-129208"/>
            <a:ext cx="8338396" cy="68400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26"/>
          <p:cNvPicPr preferRelativeResize="0"/>
          <p:nvPr/>
        </p:nvPicPr>
        <p:blipFill rotWithShape="1">
          <a:blip r:embed="rId3">
            <a:alphaModFix/>
          </a:blip>
          <a:srcRect b="0" l="0" r="0" t="0"/>
          <a:stretch/>
        </p:blipFill>
        <p:spPr>
          <a:xfrm>
            <a:off x="3617846" y="13562"/>
            <a:ext cx="1017545" cy="1070700"/>
          </a:xfrm>
          <a:prstGeom prst="rect">
            <a:avLst/>
          </a:prstGeom>
          <a:noFill/>
          <a:ln>
            <a:noFill/>
          </a:ln>
        </p:spPr>
      </p:pic>
      <p:sp>
        <p:nvSpPr>
          <p:cNvPr id="246" name="Google Shape;246;p26"/>
          <p:cNvSpPr/>
          <p:nvPr/>
        </p:nvSpPr>
        <p:spPr>
          <a:xfrm>
            <a:off x="1391477" y="1779104"/>
            <a:ext cx="9909313" cy="2062103"/>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iw-IL" sz="3200" u="none" cap="none" strike="noStrike">
                <a:solidFill>
                  <a:schemeClr val="dk1"/>
                </a:solidFill>
                <a:latin typeface="Calibri"/>
                <a:ea typeface="Calibri"/>
                <a:cs typeface="Calibri"/>
                <a:sym typeface="Calibri"/>
              </a:rPr>
              <a:t>חשוב להדגיש כי עיר מקלט היא הלכה הכתובה בתורה, ואשר נהגה במציאות ימיה. כיום אין עיר מקלט נוהגת, ואדם שהרג בטעות, דבר איום וכואב, בית המשפט ישקול מה היה חלקו, האם התרשל וכדו' ויפסוק מה יש לעשות עימו על פי חוק. </a:t>
            </a:r>
            <a:endParaRPr b="0" i="0" sz="32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27"/>
          <p:cNvPicPr preferRelativeResize="0"/>
          <p:nvPr/>
        </p:nvPicPr>
        <p:blipFill rotWithShape="1">
          <a:blip r:embed="rId3">
            <a:alphaModFix/>
          </a:blip>
          <a:srcRect b="0" l="0" r="0" t="0"/>
          <a:stretch/>
        </p:blipFill>
        <p:spPr>
          <a:xfrm>
            <a:off x="3617846" y="13562"/>
            <a:ext cx="1017545" cy="1070700"/>
          </a:xfrm>
          <a:prstGeom prst="rect">
            <a:avLst/>
          </a:prstGeom>
          <a:noFill/>
          <a:ln>
            <a:noFill/>
          </a:ln>
        </p:spPr>
      </p:pic>
      <p:sp>
        <p:nvSpPr>
          <p:cNvPr id="253" name="Google Shape;253;p27"/>
          <p:cNvSpPr/>
          <p:nvPr/>
        </p:nvSpPr>
        <p:spPr>
          <a:xfrm>
            <a:off x="1391477" y="1779104"/>
            <a:ext cx="9909313" cy="2062103"/>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iw-IL" sz="3200" u="none" cap="none" strike="noStrike">
                <a:solidFill>
                  <a:schemeClr val="dk1"/>
                </a:solidFill>
                <a:latin typeface="Calibri"/>
                <a:ea typeface="Calibri"/>
                <a:cs typeface="Calibri"/>
                <a:sym typeface="Calibri"/>
              </a:rPr>
              <a:t>חשוב להדגיש כי עיר מקלט היא הלכה הכתובה בתורה, ואשר נהגה במציאות ימיה. כיום אין עיר מקלט נוהגת, ואדם שהרג בטעות, דבר איום וכואב, בית המשפט ישקול מה היה חלקו, האם התרשל וכדו' ויפסוק מה יש לעשות עימו על פי חוק. </a:t>
            </a:r>
            <a:endParaRPr b="0" i="0" sz="3200" u="none" cap="none" strike="noStrike">
              <a:solidFill>
                <a:schemeClr val="dk1"/>
              </a:solidFill>
              <a:latin typeface="Calibri"/>
              <a:ea typeface="Calibri"/>
              <a:cs typeface="Calibri"/>
              <a:sym typeface="Calibri"/>
            </a:endParaRPr>
          </a:p>
        </p:txBody>
      </p:sp>
      <p:pic>
        <p:nvPicPr>
          <p:cNvPr id="254" name="Google Shape;254;p27"/>
          <p:cNvPicPr preferRelativeResize="0"/>
          <p:nvPr/>
        </p:nvPicPr>
        <p:blipFill rotWithShape="1">
          <a:blip r:embed="rId4">
            <a:alphaModFix/>
          </a:blip>
          <a:srcRect b="8313" l="0" r="0" t="0"/>
          <a:stretch/>
        </p:blipFill>
        <p:spPr>
          <a:xfrm>
            <a:off x="76736" y="3429000"/>
            <a:ext cx="5548811" cy="358121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8"/>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rPr lang="iw-IL"/>
              <a:t>היכן היו ערי המקלט?</a:t>
            </a:r>
            <a:endParaRPr/>
          </a:p>
        </p:txBody>
      </p:sp>
      <p:sp>
        <p:nvSpPr>
          <p:cNvPr id="260" name="Google Shape;260;p28"/>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330"/>
              <a:buNone/>
            </a:pPr>
            <a:r>
              <a:rPr lang="iw-IL" sz="3330"/>
              <a:t>אלו שבטים יצטרכו לתת עיר אחת שלהם עבור צורך זה?</a:t>
            </a:r>
            <a:endParaRPr/>
          </a:p>
          <a:p>
            <a:pPr indent="0" lvl="0" marL="0" rtl="1" algn="r">
              <a:lnSpc>
                <a:spcPct val="90000"/>
              </a:lnSpc>
              <a:spcBef>
                <a:spcPts val="1000"/>
              </a:spcBef>
              <a:spcAft>
                <a:spcPts val="0"/>
              </a:spcAft>
              <a:buSzPts val="3330"/>
              <a:buNone/>
            </a:pPr>
            <a:r>
              <a:rPr lang="iw-IL" sz="3330"/>
              <a:t>משה ציווה לפני מותו שיש להקדיש בסך הכל 6 ערי מקלט: 3 בעבר הירדן המזרחי, ו 3 בעבר הירדן המערבי, היא הארץ שכעת נחלו בני ישראל. אם כן, לא כל השבטים הקצו ערי מקלט בחלקם.</a:t>
            </a:r>
            <a:endParaRPr/>
          </a:p>
          <a:p>
            <a:pPr indent="0" lvl="0" marL="0" rtl="1" algn="r">
              <a:lnSpc>
                <a:spcPct val="90000"/>
              </a:lnSpc>
              <a:spcBef>
                <a:spcPts val="1000"/>
              </a:spcBef>
              <a:spcAft>
                <a:spcPts val="0"/>
              </a:spcAft>
              <a:buSzPts val="3330"/>
              <a:buNone/>
            </a:pPr>
            <a:r>
              <a:rPr lang="iw-IL" sz="3330"/>
              <a:t>בואו ונראה אלו ערים הוקדשו לערי מקלט, ואצל אלו שבטים היו.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9"/>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rPr lang="iw-IL"/>
              <a:t>היכן היו ערי המקלט?</a:t>
            </a:r>
            <a:endParaRPr/>
          </a:p>
        </p:txBody>
      </p:sp>
      <p:sp>
        <p:nvSpPr>
          <p:cNvPr id="266" name="Google Shape;266;p29"/>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70000"/>
              </a:lnSpc>
              <a:spcBef>
                <a:spcPts val="0"/>
              </a:spcBef>
              <a:spcAft>
                <a:spcPts val="0"/>
              </a:spcAft>
              <a:buSzPts val="2790"/>
              <a:buNone/>
            </a:pPr>
            <a:r>
              <a:rPr lang="iw-IL" sz="2790"/>
              <a:t>ז וַיַּקְדִּשׁוּ:</a:t>
            </a:r>
            <a:endParaRPr sz="2790"/>
          </a:p>
          <a:p>
            <a:pPr indent="0" lvl="0" marL="0" rtl="1" algn="r">
              <a:lnSpc>
                <a:spcPct val="70000"/>
              </a:lnSpc>
              <a:spcBef>
                <a:spcPts val="1000"/>
              </a:spcBef>
              <a:spcAft>
                <a:spcPts val="0"/>
              </a:spcAft>
              <a:buSzPts val="2790"/>
              <a:buNone/>
            </a:pPr>
            <a:r>
              <a:rPr lang="iw-IL" sz="2790"/>
              <a:t>אֶת </a:t>
            </a:r>
            <a:r>
              <a:rPr b="1" lang="iw-IL" sz="2790">
                <a:solidFill>
                  <a:srgbClr val="FF0000"/>
                </a:solidFill>
              </a:rPr>
              <a:t>קֶדֶשׁ</a:t>
            </a:r>
            <a:r>
              <a:rPr lang="iw-IL" sz="2790"/>
              <a:t>                   בַּגָּלִיל </a:t>
            </a:r>
            <a:r>
              <a:rPr b="1" lang="iw-IL" sz="2790">
                <a:solidFill>
                  <a:srgbClr val="FF0000"/>
                </a:solidFill>
              </a:rPr>
              <a:t>בְּהַר</a:t>
            </a:r>
            <a:r>
              <a:rPr lang="iw-IL" sz="2790"/>
              <a:t> </a:t>
            </a:r>
            <a:r>
              <a:rPr b="1" lang="iw-IL" sz="2790">
                <a:solidFill>
                  <a:srgbClr val="FF0000"/>
                </a:solidFill>
              </a:rPr>
              <a:t>נַפְתָּלִי </a:t>
            </a:r>
            <a:endParaRPr b="1" sz="2790">
              <a:solidFill>
                <a:srgbClr val="FF0000"/>
              </a:solidFill>
            </a:endParaRPr>
          </a:p>
          <a:p>
            <a:pPr indent="0" lvl="0" marL="0" rtl="1" algn="r">
              <a:lnSpc>
                <a:spcPct val="70000"/>
              </a:lnSpc>
              <a:spcBef>
                <a:spcPts val="1000"/>
              </a:spcBef>
              <a:spcAft>
                <a:spcPts val="0"/>
              </a:spcAft>
              <a:buSzPts val="2790"/>
              <a:buNone/>
            </a:pPr>
            <a:r>
              <a:rPr lang="iw-IL" sz="2790"/>
              <a:t>וְאֶת </a:t>
            </a:r>
            <a:r>
              <a:rPr b="1" lang="iw-IL" sz="2790">
                <a:solidFill>
                  <a:srgbClr val="FF0000"/>
                </a:solidFill>
              </a:rPr>
              <a:t>שְׁכֶם </a:t>
            </a:r>
            <a:r>
              <a:rPr lang="iw-IL" sz="2790"/>
              <a:t>                         </a:t>
            </a:r>
            <a:r>
              <a:rPr b="1" lang="iw-IL" sz="2790">
                <a:solidFill>
                  <a:srgbClr val="FF0000"/>
                </a:solidFill>
              </a:rPr>
              <a:t>בְּהַר אֶפְרָיִם </a:t>
            </a:r>
            <a:endParaRPr b="1" sz="2790">
              <a:solidFill>
                <a:srgbClr val="FF0000"/>
              </a:solidFill>
            </a:endParaRPr>
          </a:p>
          <a:p>
            <a:pPr indent="0" lvl="0" marL="0" rtl="1" algn="r">
              <a:lnSpc>
                <a:spcPct val="70000"/>
              </a:lnSpc>
              <a:spcBef>
                <a:spcPts val="1000"/>
              </a:spcBef>
              <a:spcAft>
                <a:spcPts val="0"/>
              </a:spcAft>
              <a:buSzPts val="2790"/>
              <a:buNone/>
            </a:pPr>
            <a:r>
              <a:rPr lang="iw-IL" sz="2790"/>
              <a:t>וְאֶת </a:t>
            </a:r>
            <a:r>
              <a:rPr b="1" lang="iw-IL" sz="2790">
                <a:solidFill>
                  <a:srgbClr val="FF0000"/>
                </a:solidFill>
              </a:rPr>
              <a:t>קִרְיַת אַרְבַּע הִיא חֶבְרוֹן</a:t>
            </a:r>
            <a:r>
              <a:rPr lang="iw-IL" sz="2790"/>
              <a:t>   </a:t>
            </a:r>
            <a:r>
              <a:rPr b="1" lang="iw-IL" sz="2790">
                <a:solidFill>
                  <a:srgbClr val="FF0000"/>
                </a:solidFill>
              </a:rPr>
              <a:t>בְּהַר יְהוּדָה</a:t>
            </a:r>
            <a:r>
              <a:rPr lang="iw-IL" sz="2790"/>
              <a:t>: </a:t>
            </a:r>
            <a:endParaRPr sz="2790"/>
          </a:p>
          <a:p>
            <a:pPr indent="0" lvl="0" marL="0" rtl="1" algn="r">
              <a:lnSpc>
                <a:spcPct val="70000"/>
              </a:lnSpc>
              <a:spcBef>
                <a:spcPts val="1000"/>
              </a:spcBef>
              <a:spcAft>
                <a:spcPts val="0"/>
              </a:spcAft>
              <a:buSzPts val="2790"/>
              <a:buNone/>
            </a:pPr>
            <a:r>
              <a:t/>
            </a:r>
            <a:endParaRPr sz="2790"/>
          </a:p>
          <a:p>
            <a:pPr indent="0" lvl="0" marL="0" rtl="1" algn="r">
              <a:lnSpc>
                <a:spcPct val="70000"/>
              </a:lnSpc>
              <a:spcBef>
                <a:spcPts val="1000"/>
              </a:spcBef>
              <a:spcAft>
                <a:spcPts val="0"/>
              </a:spcAft>
              <a:buSzPts val="2790"/>
              <a:buNone/>
            </a:pPr>
            <a:r>
              <a:t/>
            </a:r>
            <a:endParaRPr sz="2790"/>
          </a:p>
          <a:p>
            <a:pPr indent="0" lvl="0" marL="0" rtl="1" algn="r">
              <a:lnSpc>
                <a:spcPct val="70000"/>
              </a:lnSpc>
              <a:spcBef>
                <a:spcPts val="1000"/>
              </a:spcBef>
              <a:spcAft>
                <a:spcPts val="0"/>
              </a:spcAft>
              <a:buSzPts val="2790"/>
              <a:buNone/>
            </a:pPr>
            <a:r>
              <a:t/>
            </a:r>
            <a:endParaRPr sz="2790"/>
          </a:p>
          <a:p>
            <a:pPr indent="0" lvl="0" marL="0" rtl="1" algn="r">
              <a:lnSpc>
                <a:spcPct val="70000"/>
              </a:lnSpc>
              <a:spcBef>
                <a:spcPts val="1000"/>
              </a:spcBef>
              <a:spcAft>
                <a:spcPts val="0"/>
              </a:spcAft>
              <a:buSzPts val="2790"/>
              <a:buNone/>
            </a:pPr>
            <a:r>
              <a:t/>
            </a:r>
            <a:endParaRPr sz="2790"/>
          </a:p>
          <a:p>
            <a:pPr indent="0" lvl="0" marL="0" rtl="1" algn="r">
              <a:lnSpc>
                <a:spcPct val="70000"/>
              </a:lnSpc>
              <a:spcBef>
                <a:spcPts val="1000"/>
              </a:spcBef>
              <a:spcAft>
                <a:spcPts val="0"/>
              </a:spcAft>
              <a:buSzPts val="2790"/>
              <a:buNone/>
            </a:pPr>
            <a:r>
              <a:rPr lang="iw-IL" sz="2790"/>
              <a:t> </a:t>
            </a:r>
            <a:endParaRPr sz="2790"/>
          </a:p>
          <a:p>
            <a:pPr indent="0" lvl="0" marL="0" rtl="1" algn="r">
              <a:lnSpc>
                <a:spcPct val="70000"/>
              </a:lnSpc>
              <a:spcBef>
                <a:spcPts val="1000"/>
              </a:spcBef>
              <a:spcAft>
                <a:spcPts val="0"/>
              </a:spcAft>
              <a:buSzPts val="2790"/>
              <a:buNone/>
            </a:pPr>
            <a:r>
              <a:t/>
            </a:r>
            <a:endParaRPr sz="279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0"/>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Calibri"/>
              <a:buNone/>
            </a:pPr>
            <a:r>
              <a:rPr lang="iw-IL"/>
              <a:t>היכן היו ערי המקלט?</a:t>
            </a:r>
            <a:endParaRPr/>
          </a:p>
        </p:txBody>
      </p:sp>
      <p:sp>
        <p:nvSpPr>
          <p:cNvPr id="272" name="Google Shape;272;p30"/>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70000"/>
              </a:lnSpc>
              <a:spcBef>
                <a:spcPts val="0"/>
              </a:spcBef>
              <a:spcAft>
                <a:spcPts val="0"/>
              </a:spcAft>
              <a:buSzPts val="2790"/>
              <a:buNone/>
            </a:pPr>
            <a:r>
              <a:rPr lang="iw-IL" sz="2790"/>
              <a:t>ז וַיַּקְדִּשׁוּ:</a:t>
            </a:r>
            <a:endParaRPr sz="2790"/>
          </a:p>
          <a:p>
            <a:pPr indent="0" lvl="0" marL="0" rtl="1" algn="r">
              <a:lnSpc>
                <a:spcPct val="70000"/>
              </a:lnSpc>
              <a:spcBef>
                <a:spcPts val="1000"/>
              </a:spcBef>
              <a:spcAft>
                <a:spcPts val="0"/>
              </a:spcAft>
              <a:buSzPts val="2790"/>
              <a:buNone/>
            </a:pPr>
            <a:r>
              <a:rPr lang="iw-IL" sz="2790"/>
              <a:t>אֶת </a:t>
            </a:r>
            <a:r>
              <a:rPr b="1" lang="iw-IL" sz="2790">
                <a:solidFill>
                  <a:srgbClr val="FF0000"/>
                </a:solidFill>
              </a:rPr>
              <a:t>קֶדֶשׁ</a:t>
            </a:r>
            <a:r>
              <a:rPr lang="iw-IL" sz="2790"/>
              <a:t>                   בַּגָּלִיל </a:t>
            </a:r>
            <a:r>
              <a:rPr b="1" lang="iw-IL" sz="2790">
                <a:solidFill>
                  <a:srgbClr val="FF0000"/>
                </a:solidFill>
              </a:rPr>
              <a:t>בְּהַר</a:t>
            </a:r>
            <a:r>
              <a:rPr lang="iw-IL" sz="2790"/>
              <a:t> </a:t>
            </a:r>
            <a:r>
              <a:rPr b="1" lang="iw-IL" sz="2790">
                <a:solidFill>
                  <a:srgbClr val="FF0000"/>
                </a:solidFill>
              </a:rPr>
              <a:t>נַפְתָּלִי </a:t>
            </a:r>
            <a:endParaRPr b="1" sz="2790">
              <a:solidFill>
                <a:srgbClr val="FF0000"/>
              </a:solidFill>
            </a:endParaRPr>
          </a:p>
          <a:p>
            <a:pPr indent="0" lvl="0" marL="0" rtl="1" algn="r">
              <a:lnSpc>
                <a:spcPct val="70000"/>
              </a:lnSpc>
              <a:spcBef>
                <a:spcPts val="1000"/>
              </a:spcBef>
              <a:spcAft>
                <a:spcPts val="0"/>
              </a:spcAft>
              <a:buSzPts val="2790"/>
              <a:buNone/>
            </a:pPr>
            <a:r>
              <a:rPr lang="iw-IL" sz="2790"/>
              <a:t>וְאֶת </a:t>
            </a:r>
            <a:r>
              <a:rPr b="1" lang="iw-IL" sz="2790">
                <a:solidFill>
                  <a:srgbClr val="FF0000"/>
                </a:solidFill>
              </a:rPr>
              <a:t>שְׁכֶם </a:t>
            </a:r>
            <a:r>
              <a:rPr lang="iw-IL" sz="2790"/>
              <a:t>                         </a:t>
            </a:r>
            <a:r>
              <a:rPr b="1" lang="iw-IL" sz="2790">
                <a:solidFill>
                  <a:srgbClr val="FF0000"/>
                </a:solidFill>
              </a:rPr>
              <a:t>בְּהַר אֶפְרָיִם </a:t>
            </a:r>
            <a:endParaRPr b="1" sz="2790">
              <a:solidFill>
                <a:srgbClr val="FF0000"/>
              </a:solidFill>
            </a:endParaRPr>
          </a:p>
          <a:p>
            <a:pPr indent="0" lvl="0" marL="0" rtl="1" algn="r">
              <a:lnSpc>
                <a:spcPct val="70000"/>
              </a:lnSpc>
              <a:spcBef>
                <a:spcPts val="1000"/>
              </a:spcBef>
              <a:spcAft>
                <a:spcPts val="0"/>
              </a:spcAft>
              <a:buSzPts val="2790"/>
              <a:buNone/>
            </a:pPr>
            <a:r>
              <a:rPr lang="iw-IL" sz="2790"/>
              <a:t>וְאֶת </a:t>
            </a:r>
            <a:r>
              <a:rPr b="1" lang="iw-IL" sz="2790">
                <a:solidFill>
                  <a:srgbClr val="FF0000"/>
                </a:solidFill>
              </a:rPr>
              <a:t>קִרְיַת אַרְבַּע הִיא חֶבְרוֹן</a:t>
            </a:r>
            <a:r>
              <a:rPr lang="iw-IL" sz="2790"/>
              <a:t>   </a:t>
            </a:r>
            <a:r>
              <a:rPr b="1" lang="iw-IL" sz="2790">
                <a:solidFill>
                  <a:srgbClr val="FF0000"/>
                </a:solidFill>
              </a:rPr>
              <a:t>בְּהַר יְהוּדָה</a:t>
            </a:r>
            <a:r>
              <a:rPr lang="iw-IL" sz="2790"/>
              <a:t>: </a:t>
            </a:r>
            <a:endParaRPr sz="2790"/>
          </a:p>
          <a:p>
            <a:pPr indent="0" lvl="0" marL="0" rtl="1" algn="r">
              <a:lnSpc>
                <a:spcPct val="70000"/>
              </a:lnSpc>
              <a:spcBef>
                <a:spcPts val="1000"/>
              </a:spcBef>
              <a:spcAft>
                <a:spcPts val="0"/>
              </a:spcAft>
              <a:buSzPts val="2790"/>
              <a:buNone/>
            </a:pPr>
            <a:r>
              <a:rPr lang="iw-IL" sz="2790"/>
              <a:t> </a:t>
            </a:r>
            <a:endParaRPr sz="2790"/>
          </a:p>
          <a:p>
            <a:pPr indent="0" lvl="0" marL="0" rtl="1" algn="r">
              <a:lnSpc>
                <a:spcPct val="70000"/>
              </a:lnSpc>
              <a:spcBef>
                <a:spcPts val="1000"/>
              </a:spcBef>
              <a:spcAft>
                <a:spcPts val="0"/>
              </a:spcAft>
              <a:buSzPts val="2790"/>
              <a:buNone/>
            </a:pPr>
            <a:r>
              <a:rPr lang="iw-IL" sz="2790"/>
              <a:t>ח וּמֵעֵבֶר לְיַרְדֵּן יְרִיחוֹ מִזְרָחָה נָתְנוּ: </a:t>
            </a:r>
            <a:endParaRPr sz="2790"/>
          </a:p>
          <a:p>
            <a:pPr indent="0" lvl="0" marL="0" rtl="1" algn="r">
              <a:lnSpc>
                <a:spcPct val="70000"/>
              </a:lnSpc>
              <a:spcBef>
                <a:spcPts val="1000"/>
              </a:spcBef>
              <a:spcAft>
                <a:spcPts val="0"/>
              </a:spcAft>
              <a:buSzPts val="2790"/>
              <a:buNone/>
            </a:pPr>
            <a:r>
              <a:rPr lang="iw-IL" sz="2790"/>
              <a:t>אֶת </a:t>
            </a:r>
            <a:r>
              <a:rPr b="1" lang="iw-IL" sz="2790">
                <a:solidFill>
                  <a:srgbClr val="00B050"/>
                </a:solidFill>
              </a:rPr>
              <a:t>בֶּצֶר</a:t>
            </a:r>
            <a:r>
              <a:rPr lang="iw-IL" sz="2790"/>
              <a:t>      בַּמִּדְבָּר בַּמִּישֹׁר     </a:t>
            </a:r>
            <a:r>
              <a:rPr b="1" lang="iw-IL" sz="2790">
                <a:solidFill>
                  <a:srgbClr val="00B050"/>
                </a:solidFill>
              </a:rPr>
              <a:t>מִמַּטֵּה רְאוּבֵן </a:t>
            </a:r>
            <a:endParaRPr b="1" sz="2790">
              <a:solidFill>
                <a:srgbClr val="00B050"/>
              </a:solidFill>
            </a:endParaRPr>
          </a:p>
          <a:p>
            <a:pPr indent="0" lvl="0" marL="0" rtl="1" algn="r">
              <a:lnSpc>
                <a:spcPct val="70000"/>
              </a:lnSpc>
              <a:spcBef>
                <a:spcPts val="1000"/>
              </a:spcBef>
              <a:spcAft>
                <a:spcPts val="0"/>
              </a:spcAft>
              <a:buSzPts val="2790"/>
              <a:buNone/>
            </a:pPr>
            <a:r>
              <a:rPr lang="iw-IL" sz="2790"/>
              <a:t>וְאֶת </a:t>
            </a:r>
            <a:r>
              <a:rPr b="1" lang="iw-IL" sz="2790">
                <a:solidFill>
                  <a:srgbClr val="00B050"/>
                </a:solidFill>
              </a:rPr>
              <a:t>רָאמֹת  </a:t>
            </a:r>
            <a:r>
              <a:rPr lang="iw-IL" sz="2790"/>
              <a:t>בַּגִּלְעָד               </a:t>
            </a:r>
            <a:r>
              <a:rPr b="1" lang="iw-IL" sz="2790">
                <a:solidFill>
                  <a:srgbClr val="00B050"/>
                </a:solidFill>
              </a:rPr>
              <a:t>מִמַּטֵּה גָד </a:t>
            </a:r>
            <a:endParaRPr b="1" sz="2790">
              <a:solidFill>
                <a:srgbClr val="00B050"/>
              </a:solidFill>
            </a:endParaRPr>
          </a:p>
          <a:p>
            <a:pPr indent="0" lvl="0" marL="0" rtl="1" algn="r">
              <a:lnSpc>
                <a:spcPct val="70000"/>
              </a:lnSpc>
              <a:spcBef>
                <a:spcPts val="1000"/>
              </a:spcBef>
              <a:spcAft>
                <a:spcPts val="0"/>
              </a:spcAft>
              <a:buSzPts val="2790"/>
              <a:buNone/>
            </a:pPr>
            <a:r>
              <a:rPr lang="iw-IL" sz="2790"/>
              <a:t>וְאֶת </a:t>
            </a:r>
            <a:r>
              <a:rPr b="1" lang="iw-IL" sz="2790">
                <a:solidFill>
                  <a:srgbClr val="00B050"/>
                </a:solidFill>
              </a:rPr>
              <a:t>גּוֹלָן    </a:t>
            </a:r>
            <a:r>
              <a:rPr lang="iw-IL" sz="2790"/>
              <a:t> בַּבָּשָׁן                </a:t>
            </a:r>
            <a:r>
              <a:rPr b="1" lang="iw-IL" sz="2790">
                <a:solidFill>
                  <a:srgbClr val="00B050"/>
                </a:solidFill>
              </a:rPr>
              <a:t>מִמַּטֵּה מְנַשֶּׁה</a:t>
            </a:r>
            <a:r>
              <a:rPr lang="iw-IL" sz="2790"/>
              <a:t>: </a:t>
            </a:r>
            <a:endParaRPr sz="2790"/>
          </a:p>
          <a:p>
            <a:pPr indent="0" lvl="0" marL="0" rtl="1" algn="r">
              <a:lnSpc>
                <a:spcPct val="70000"/>
              </a:lnSpc>
              <a:spcBef>
                <a:spcPts val="1000"/>
              </a:spcBef>
              <a:spcAft>
                <a:spcPts val="0"/>
              </a:spcAft>
              <a:buSzPts val="2790"/>
              <a:buNone/>
            </a:pPr>
            <a:r>
              <a:t/>
            </a:r>
            <a:endParaRPr sz="279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תִרְגוּל</a:t>
            </a:r>
            <a:endParaRPr>
              <a:latin typeface="David"/>
              <a:ea typeface="David"/>
              <a:cs typeface="David"/>
              <a:sym typeface="David"/>
            </a:endParaRPr>
          </a:p>
        </p:txBody>
      </p:sp>
      <p:sp>
        <p:nvSpPr>
          <p:cNvPr id="279" name="Google Shape;279;p3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2800"/>
              <a:buNone/>
            </a:pPr>
            <a:r>
              <a:rPr lang="iw-IL"/>
              <a:t>התאימו בין השבט</a:t>
            </a:r>
            <a:br>
              <a:rPr lang="iw-IL"/>
            </a:br>
            <a:r>
              <a:rPr lang="iw-IL"/>
              <a:t>ובין עיר המקלט </a:t>
            </a:r>
            <a:br>
              <a:rPr lang="iw-IL"/>
            </a:br>
            <a:r>
              <a:rPr lang="iw-IL"/>
              <a:t>שבנחלתו:</a:t>
            </a:r>
            <a:br>
              <a:rPr lang="iw-IL"/>
            </a:br>
            <a:r>
              <a:rPr lang="iw-IL"/>
              <a:t>ראובן=</a:t>
            </a:r>
            <a:br>
              <a:rPr lang="iw-IL"/>
            </a:br>
            <a:r>
              <a:rPr lang="iw-IL"/>
              <a:t>גד=</a:t>
            </a:r>
            <a:br>
              <a:rPr lang="iw-IL"/>
            </a:br>
            <a:r>
              <a:rPr lang="iw-IL"/>
              <a:t>מנשה [בבשן]=</a:t>
            </a:r>
            <a:br>
              <a:rPr lang="iw-IL"/>
            </a:br>
            <a:r>
              <a:rPr lang="iw-IL"/>
              <a:t>יהודה=</a:t>
            </a:r>
            <a:br>
              <a:rPr lang="iw-IL"/>
            </a:br>
            <a:r>
              <a:rPr lang="iw-IL"/>
              <a:t>מנשה=</a:t>
            </a:r>
            <a:endParaRPr/>
          </a:p>
          <a:p>
            <a:pPr indent="0" lvl="0" marL="0" rtl="1" algn="r">
              <a:lnSpc>
                <a:spcPct val="100000"/>
              </a:lnSpc>
              <a:spcBef>
                <a:spcPts val="1000"/>
              </a:spcBef>
              <a:spcAft>
                <a:spcPts val="0"/>
              </a:spcAft>
              <a:buSzPts val="2800"/>
              <a:buNone/>
            </a:pPr>
            <a:r>
              <a:rPr lang="iw-IL"/>
              <a:t>נפתלי=</a:t>
            </a:r>
            <a:endParaRPr/>
          </a:p>
        </p:txBody>
      </p:sp>
      <p:pic>
        <p:nvPicPr>
          <p:cNvPr id="280" name="Google Shape;280;p31"/>
          <p:cNvPicPr preferRelativeResize="0"/>
          <p:nvPr/>
        </p:nvPicPr>
        <p:blipFill rotWithShape="1">
          <a:blip r:embed="rId3">
            <a:alphaModFix/>
          </a:blip>
          <a:srcRect b="0" l="0" r="0" t="0"/>
          <a:stretch/>
        </p:blipFill>
        <p:spPr>
          <a:xfrm rot="5400000">
            <a:off x="-842463" y="854102"/>
            <a:ext cx="2288013" cy="2973758"/>
          </a:xfrm>
          <a:prstGeom prst="rect">
            <a:avLst/>
          </a:prstGeom>
          <a:noFill/>
          <a:ln>
            <a:noFill/>
          </a:ln>
        </p:spPr>
      </p:pic>
      <p:pic>
        <p:nvPicPr>
          <p:cNvPr id="281" name="Google Shape;281;p31"/>
          <p:cNvPicPr preferRelativeResize="0"/>
          <p:nvPr/>
        </p:nvPicPr>
        <p:blipFill rotWithShape="1">
          <a:blip r:embed="rId4">
            <a:alphaModFix/>
          </a:blip>
          <a:srcRect b="0" l="0" r="0" t="0"/>
          <a:stretch/>
        </p:blipFill>
        <p:spPr>
          <a:xfrm>
            <a:off x="10818461" y="5942694"/>
            <a:ext cx="1047545" cy="550181"/>
          </a:xfrm>
          <a:prstGeom prst="rect">
            <a:avLst/>
          </a:prstGeom>
          <a:noFill/>
          <a:ln>
            <a:noFill/>
          </a:ln>
        </p:spPr>
      </p:pic>
      <p:pic>
        <p:nvPicPr>
          <p:cNvPr id="282" name="Google Shape;282;p31"/>
          <p:cNvPicPr preferRelativeResize="0"/>
          <p:nvPr/>
        </p:nvPicPr>
        <p:blipFill rotWithShape="1">
          <a:blip r:embed="rId5">
            <a:alphaModFix/>
          </a:blip>
          <a:srcRect b="19875" l="36806" r="37778" t="24321"/>
          <a:stretch/>
        </p:blipFill>
        <p:spPr>
          <a:xfrm>
            <a:off x="2260600" y="128666"/>
            <a:ext cx="5486400" cy="677555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פִּתְרוֹן</a:t>
            </a:r>
            <a:endParaRPr>
              <a:latin typeface="David"/>
              <a:ea typeface="David"/>
              <a:cs typeface="David"/>
              <a:sym typeface="David"/>
            </a:endParaRPr>
          </a:p>
        </p:txBody>
      </p:sp>
      <p:pic>
        <p:nvPicPr>
          <p:cNvPr id="289" name="Google Shape;289;p32"/>
          <p:cNvPicPr preferRelativeResize="0"/>
          <p:nvPr/>
        </p:nvPicPr>
        <p:blipFill rotWithShape="1">
          <a:blip r:embed="rId3">
            <a:alphaModFix/>
          </a:blip>
          <a:srcRect b="20379" l="14064" r="11753" t="24300"/>
          <a:stretch/>
        </p:blipFill>
        <p:spPr>
          <a:xfrm>
            <a:off x="1" y="1411356"/>
            <a:ext cx="12192000" cy="511017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3"/>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David"/>
              <a:buNone/>
            </a:pPr>
            <a:r>
              <a:rPr lang="iw-IL">
                <a:latin typeface="David"/>
                <a:ea typeface="David"/>
                <a:cs typeface="David"/>
                <a:sym typeface="David"/>
              </a:rPr>
              <a:t>מְסַיְמִים וּמְסַכְּמִים</a:t>
            </a:r>
            <a:endParaRPr>
              <a:latin typeface="David"/>
              <a:ea typeface="David"/>
              <a:cs typeface="David"/>
              <a:sym typeface="David"/>
            </a:endParaRPr>
          </a:p>
        </p:txBody>
      </p:sp>
      <p:sp>
        <p:nvSpPr>
          <p:cNvPr id="296" name="Google Shape;296;p33"/>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br>
              <a:rPr b="1" lang="iw-IL"/>
            </a:br>
            <a:endParaRPr/>
          </a:p>
        </p:txBody>
      </p:sp>
      <p:pic>
        <p:nvPicPr>
          <p:cNvPr id="297" name="Google Shape;297;p33"/>
          <p:cNvPicPr preferRelativeResize="0"/>
          <p:nvPr/>
        </p:nvPicPr>
        <p:blipFill rotWithShape="1">
          <a:blip r:embed="rId3">
            <a:alphaModFix/>
          </a:blip>
          <a:srcRect b="0" l="0" r="0" t="0"/>
          <a:stretch/>
        </p:blipFill>
        <p:spPr>
          <a:xfrm>
            <a:off x="3617846" y="13562"/>
            <a:ext cx="1017545" cy="1070700"/>
          </a:xfrm>
          <a:prstGeom prst="rect">
            <a:avLst/>
          </a:prstGeom>
          <a:noFill/>
          <a:ln>
            <a:noFill/>
          </a:ln>
        </p:spPr>
      </p:pic>
      <p:pic>
        <p:nvPicPr>
          <p:cNvPr id="298" name="Google Shape;298;p33"/>
          <p:cNvPicPr preferRelativeResize="0"/>
          <p:nvPr/>
        </p:nvPicPr>
        <p:blipFill rotWithShape="1">
          <a:blip r:embed="rId4">
            <a:alphaModFix/>
          </a:blip>
          <a:srcRect b="0" l="0" r="0" t="0"/>
          <a:stretch/>
        </p:blipFill>
        <p:spPr>
          <a:xfrm rot="8222050">
            <a:off x="319777" y="503469"/>
            <a:ext cx="1596108" cy="820856"/>
          </a:xfrm>
          <a:prstGeom prst="rect">
            <a:avLst/>
          </a:prstGeom>
          <a:noFill/>
          <a:ln>
            <a:noFill/>
          </a:ln>
        </p:spPr>
      </p:pic>
      <p:sp>
        <p:nvSpPr>
          <p:cNvPr id="299" name="Google Shape;299;p33"/>
          <p:cNvSpPr/>
          <p:nvPr/>
        </p:nvSpPr>
        <p:spPr>
          <a:xfrm>
            <a:off x="904461" y="1950154"/>
            <a:ext cx="10923103" cy="1302793"/>
          </a:xfrm>
          <a:prstGeom prst="rect">
            <a:avLst/>
          </a:prstGeom>
          <a:noFill/>
          <a:ln>
            <a:noFill/>
          </a:ln>
        </p:spPr>
        <p:txBody>
          <a:bodyPr anchorCtr="0" anchor="t" bIns="45700" lIns="91425" spcFirstLastPara="1" rIns="91425" wrap="square" tIns="45700">
            <a:noAutofit/>
          </a:bodyPr>
          <a:lstStyle/>
          <a:p>
            <a:pPr indent="-342900" lvl="0" marL="342900" marR="0" rtl="1" algn="r">
              <a:lnSpc>
                <a:spcPct val="150000"/>
              </a:lnSpc>
              <a:spcBef>
                <a:spcPts val="0"/>
              </a:spcBef>
              <a:spcAft>
                <a:spcPts val="0"/>
              </a:spcAft>
              <a:buClr>
                <a:schemeClr val="dk1"/>
              </a:buClr>
              <a:buSzPts val="1800"/>
              <a:buFont typeface="Noto Sans Symbols"/>
              <a:buChar char="∙"/>
            </a:pPr>
            <a:r>
              <a:rPr b="1" i="0" lang="iw-IL" sz="1800" u="none" cap="none" strike="noStrike">
                <a:solidFill>
                  <a:schemeClr val="dk1"/>
                </a:solidFill>
                <a:latin typeface="Calibri"/>
                <a:ea typeface="Calibri"/>
                <a:cs typeface="Calibri"/>
                <a:sym typeface="Calibri"/>
              </a:rPr>
              <a:t>קיום החובה אשר הוטלה לפני זמן ארוך  </a:t>
            </a:r>
            <a:r>
              <a:rPr b="0" i="0" lang="iw-IL" sz="1800" u="none" cap="none" strike="noStrike">
                <a:solidFill>
                  <a:schemeClr val="dk1"/>
                </a:solidFill>
                <a:latin typeface="Calibri"/>
                <a:ea typeface="Calibri"/>
                <a:cs typeface="Calibri"/>
                <a:sym typeface="Calibri"/>
              </a:rPr>
              <a:t>מימי משה. שנים ארוכות עשו בני ישראל בכיבוש ובחלוקה, וזמן רב עבר מהציווי אשר ציווה משה לפני מותו. משה לא נכנס לארץ ישראל ולא זכה ליטול חלק בכיבושה. והנה כאן יהושע תלמידו וממשיך את דרכו מקיים את דבריו שנים רבות לאחר מותו, בדקדקנות ועל פי ה' כדי לבצע את נחלת הארץ בשלמות.</a:t>
            </a:r>
            <a:endParaRPr b="0" i="0" sz="16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4"/>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David"/>
              <a:buNone/>
            </a:pPr>
            <a:r>
              <a:rPr lang="iw-IL">
                <a:latin typeface="David"/>
                <a:ea typeface="David"/>
                <a:cs typeface="David"/>
                <a:sym typeface="David"/>
              </a:rPr>
              <a:t>מְסַיְמִים וּמְסַכְּמִים</a:t>
            </a:r>
            <a:endParaRPr>
              <a:latin typeface="David"/>
              <a:ea typeface="David"/>
              <a:cs typeface="David"/>
              <a:sym typeface="David"/>
            </a:endParaRPr>
          </a:p>
        </p:txBody>
      </p:sp>
      <p:sp>
        <p:nvSpPr>
          <p:cNvPr id="306" name="Google Shape;306;p34"/>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br>
              <a:rPr b="1" lang="iw-IL"/>
            </a:br>
            <a:endParaRPr/>
          </a:p>
        </p:txBody>
      </p:sp>
      <p:pic>
        <p:nvPicPr>
          <p:cNvPr id="307" name="Google Shape;307;p34"/>
          <p:cNvPicPr preferRelativeResize="0"/>
          <p:nvPr/>
        </p:nvPicPr>
        <p:blipFill rotWithShape="1">
          <a:blip r:embed="rId3">
            <a:alphaModFix/>
          </a:blip>
          <a:srcRect b="0" l="0" r="0" t="0"/>
          <a:stretch/>
        </p:blipFill>
        <p:spPr>
          <a:xfrm>
            <a:off x="3617846" y="13562"/>
            <a:ext cx="1017545" cy="1070700"/>
          </a:xfrm>
          <a:prstGeom prst="rect">
            <a:avLst/>
          </a:prstGeom>
          <a:noFill/>
          <a:ln>
            <a:noFill/>
          </a:ln>
        </p:spPr>
      </p:pic>
      <p:pic>
        <p:nvPicPr>
          <p:cNvPr id="308" name="Google Shape;308;p34"/>
          <p:cNvPicPr preferRelativeResize="0"/>
          <p:nvPr/>
        </p:nvPicPr>
        <p:blipFill rotWithShape="1">
          <a:blip r:embed="rId4">
            <a:alphaModFix/>
          </a:blip>
          <a:srcRect b="0" l="0" r="0" t="0"/>
          <a:stretch/>
        </p:blipFill>
        <p:spPr>
          <a:xfrm rot="8222050">
            <a:off x="319777" y="503469"/>
            <a:ext cx="1596108" cy="820856"/>
          </a:xfrm>
          <a:prstGeom prst="rect">
            <a:avLst/>
          </a:prstGeom>
          <a:noFill/>
          <a:ln>
            <a:noFill/>
          </a:ln>
        </p:spPr>
      </p:pic>
      <p:sp>
        <p:nvSpPr>
          <p:cNvPr id="309" name="Google Shape;309;p34"/>
          <p:cNvSpPr/>
          <p:nvPr/>
        </p:nvSpPr>
        <p:spPr>
          <a:xfrm>
            <a:off x="904461" y="1950154"/>
            <a:ext cx="10923103" cy="3000821"/>
          </a:xfrm>
          <a:prstGeom prst="rect">
            <a:avLst/>
          </a:prstGeom>
          <a:noFill/>
          <a:ln>
            <a:noFill/>
          </a:ln>
        </p:spPr>
        <p:txBody>
          <a:bodyPr anchorCtr="0" anchor="t" bIns="45700" lIns="91425" spcFirstLastPara="1" rIns="91425" wrap="square" tIns="45700">
            <a:noAutofit/>
          </a:bodyPr>
          <a:lstStyle/>
          <a:p>
            <a:pPr indent="-342900" lvl="0" marL="342900" marR="0" rtl="1" algn="r">
              <a:lnSpc>
                <a:spcPct val="150000"/>
              </a:lnSpc>
              <a:spcBef>
                <a:spcPts val="0"/>
              </a:spcBef>
              <a:spcAft>
                <a:spcPts val="0"/>
              </a:spcAft>
              <a:buClr>
                <a:schemeClr val="dk1"/>
              </a:buClr>
              <a:buSzPts val="1800"/>
              <a:buFont typeface="Noto Sans Symbols"/>
              <a:buChar char="∙"/>
            </a:pPr>
            <a:r>
              <a:rPr b="1" i="0" lang="iw-IL" sz="1800" u="none" cap="none" strike="noStrike">
                <a:solidFill>
                  <a:schemeClr val="dk1"/>
                </a:solidFill>
                <a:latin typeface="Calibri"/>
                <a:ea typeface="Calibri"/>
                <a:cs typeface="Calibri"/>
                <a:sym typeface="Calibri"/>
              </a:rPr>
              <a:t>קיום החובה אשר הוטלה לפני זמן ארוך  </a:t>
            </a:r>
            <a:r>
              <a:rPr b="0" i="0" lang="iw-IL" sz="1800" u="none" cap="none" strike="noStrike">
                <a:solidFill>
                  <a:schemeClr val="dk1"/>
                </a:solidFill>
                <a:latin typeface="Calibri"/>
                <a:ea typeface="Calibri"/>
                <a:cs typeface="Calibri"/>
                <a:sym typeface="Calibri"/>
              </a:rPr>
              <a:t>מימי משה. שנים ארוכות עשו בני ישראל בכיבוש ובחלוקה, וזמן רב עבר מהציווי אשר ציווה משה לפני מותו. משה לא נכנס לארץ ישראל ולא זכה ליטול חלק בכיבושה. והנה כאן יהושע תלמידו וממשיך את דרכו מקיים את דבריו שנים רבות לאחר מותו, בדקדקנות ועל פי ה' כדי לבצע את נחלת הארץ בשלמות.</a:t>
            </a:r>
            <a:endParaRPr b="0" i="0" sz="1600" u="none" cap="none" strike="noStrike">
              <a:solidFill>
                <a:schemeClr val="dk1"/>
              </a:solidFill>
              <a:latin typeface="Calibri"/>
              <a:ea typeface="Calibri"/>
              <a:cs typeface="Calibri"/>
              <a:sym typeface="Calibri"/>
            </a:endParaRPr>
          </a:p>
          <a:p>
            <a:pPr indent="-342900" lvl="0" marL="342900" marR="0" rtl="1" algn="r">
              <a:lnSpc>
                <a:spcPct val="150000"/>
              </a:lnSpc>
              <a:spcBef>
                <a:spcPts val="0"/>
              </a:spcBef>
              <a:spcAft>
                <a:spcPts val="0"/>
              </a:spcAft>
              <a:buClr>
                <a:schemeClr val="dk1"/>
              </a:buClr>
              <a:buSzPts val="1800"/>
              <a:buFont typeface="Noto Sans Symbols"/>
              <a:buChar char="∙"/>
            </a:pPr>
            <a:r>
              <a:rPr b="1" i="0" lang="iw-IL" sz="1800" u="none" cap="none" strike="noStrike">
                <a:solidFill>
                  <a:schemeClr val="dk1"/>
                </a:solidFill>
                <a:latin typeface="Calibri"/>
                <a:ea typeface="Calibri"/>
                <a:cs typeface="Calibri"/>
                <a:sym typeface="Calibri"/>
              </a:rPr>
              <a:t>מקבלים? נותנים!</a:t>
            </a:r>
            <a:r>
              <a:rPr b="0" i="0" lang="iw-IL" sz="1800" u="none" cap="none" strike="noStrike">
                <a:solidFill>
                  <a:schemeClr val="dk1"/>
                </a:solidFill>
                <a:latin typeface="Calibri"/>
                <a:ea typeface="Calibri"/>
                <a:cs typeface="Calibri"/>
                <a:sym typeface="Calibri"/>
              </a:rPr>
              <a:t> הקב"ה נתן את הארץ לבני ישראל וחילק את כולה לשבטים. אולם יש דברים שהם צרכי ציבור. אם כל אחד רק יקבל את חלקו, ואף אחד לא יתן, אזי דברים חשובים לציבור לא יתקיימו. זה נכון בדברים רבים - התנדבות פיסית, מתן כספים, וגם כאן בחלוקת הנחלות. כמו כן, לא מצאנו שהשבטים שבחלקם נפלו ערי המקלט התמרמרו או עיכבו את הדבר, והכל נעשה באחריות ובזריזות.  </a:t>
            </a:r>
            <a:endParaRPr b="0" i="0" sz="16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5"/>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David"/>
              <a:buNone/>
            </a:pPr>
            <a:r>
              <a:rPr lang="iw-IL">
                <a:latin typeface="David"/>
                <a:ea typeface="David"/>
                <a:cs typeface="David"/>
                <a:sym typeface="David"/>
              </a:rPr>
              <a:t>מְסַיְמִים וּמְסַכְּמִים</a:t>
            </a:r>
            <a:endParaRPr>
              <a:latin typeface="David"/>
              <a:ea typeface="David"/>
              <a:cs typeface="David"/>
              <a:sym typeface="David"/>
            </a:endParaRPr>
          </a:p>
        </p:txBody>
      </p:sp>
      <p:sp>
        <p:nvSpPr>
          <p:cNvPr id="316" name="Google Shape;316;p35"/>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br>
              <a:rPr b="1" lang="iw-IL"/>
            </a:br>
            <a:endParaRPr/>
          </a:p>
        </p:txBody>
      </p:sp>
      <p:pic>
        <p:nvPicPr>
          <p:cNvPr id="317" name="Google Shape;317;p35"/>
          <p:cNvPicPr preferRelativeResize="0"/>
          <p:nvPr/>
        </p:nvPicPr>
        <p:blipFill rotWithShape="1">
          <a:blip r:embed="rId3">
            <a:alphaModFix/>
          </a:blip>
          <a:srcRect b="0" l="0" r="0" t="0"/>
          <a:stretch/>
        </p:blipFill>
        <p:spPr>
          <a:xfrm>
            <a:off x="3617846" y="13562"/>
            <a:ext cx="1017545" cy="1070700"/>
          </a:xfrm>
          <a:prstGeom prst="rect">
            <a:avLst/>
          </a:prstGeom>
          <a:noFill/>
          <a:ln>
            <a:noFill/>
          </a:ln>
        </p:spPr>
      </p:pic>
      <p:pic>
        <p:nvPicPr>
          <p:cNvPr id="318" name="Google Shape;318;p35"/>
          <p:cNvPicPr preferRelativeResize="0"/>
          <p:nvPr/>
        </p:nvPicPr>
        <p:blipFill rotWithShape="1">
          <a:blip r:embed="rId4">
            <a:alphaModFix/>
          </a:blip>
          <a:srcRect b="0" l="0" r="0" t="0"/>
          <a:stretch/>
        </p:blipFill>
        <p:spPr>
          <a:xfrm rot="8222050">
            <a:off x="319777" y="503469"/>
            <a:ext cx="1596108" cy="820856"/>
          </a:xfrm>
          <a:prstGeom prst="rect">
            <a:avLst/>
          </a:prstGeom>
          <a:noFill/>
          <a:ln>
            <a:noFill/>
          </a:ln>
        </p:spPr>
      </p:pic>
      <p:sp>
        <p:nvSpPr>
          <p:cNvPr id="319" name="Google Shape;319;p35"/>
          <p:cNvSpPr/>
          <p:nvPr/>
        </p:nvSpPr>
        <p:spPr>
          <a:xfrm>
            <a:off x="775253" y="2143115"/>
            <a:ext cx="10923103" cy="1716367"/>
          </a:xfrm>
          <a:prstGeom prst="rect">
            <a:avLst/>
          </a:prstGeom>
          <a:noFill/>
          <a:ln>
            <a:noFill/>
          </a:ln>
        </p:spPr>
        <p:txBody>
          <a:bodyPr anchorCtr="0" anchor="t" bIns="45700" lIns="91425" spcFirstLastPara="1" rIns="91425" wrap="square" tIns="45700">
            <a:noAutofit/>
          </a:bodyPr>
          <a:lstStyle/>
          <a:p>
            <a:pPr indent="-342900" lvl="0" marL="342900" marR="0" rtl="1" algn="r">
              <a:lnSpc>
                <a:spcPct val="150000"/>
              </a:lnSpc>
              <a:spcBef>
                <a:spcPts val="0"/>
              </a:spcBef>
              <a:spcAft>
                <a:spcPts val="0"/>
              </a:spcAft>
              <a:buClr>
                <a:schemeClr val="dk1"/>
              </a:buClr>
              <a:buSzPts val="1800"/>
              <a:buFont typeface="Noto Sans Symbols"/>
              <a:buChar char="∙"/>
            </a:pPr>
            <a:r>
              <a:rPr b="1" i="0" lang="iw-IL" sz="1800" u="none" cap="none" strike="noStrike">
                <a:solidFill>
                  <a:schemeClr val="dk1"/>
                </a:solidFill>
                <a:latin typeface="Calibri"/>
                <a:ea typeface="Calibri"/>
                <a:cs typeface="Calibri"/>
                <a:sym typeface="Calibri"/>
              </a:rPr>
              <a:t>אחריות  וזהירות בחיי אדם</a:t>
            </a:r>
            <a:r>
              <a:rPr b="0" i="0" lang="iw-IL" sz="1800" u="none" cap="none" strike="noStrike">
                <a:solidFill>
                  <a:schemeClr val="dk1"/>
                </a:solidFill>
                <a:latin typeface="Calibri"/>
                <a:ea typeface="Calibri"/>
                <a:cs typeface="Calibri"/>
                <a:sym typeface="Calibri"/>
              </a:rPr>
              <a:t>. ההבדלה הציבורית של הערים היא כדי לתת פתרון למקרים של הריגה בשוגג. זה לא טוב להתרשל, ורוצח שהרג בשוגג אינו יכול להמשיך בחייו כך סתם. הוא יגלה לעיר מקלט. מנגד, אם בעבר, פעם, אנשים היו הורגים לעיתים מזומנות על דברים שונים ומשונים – לא תהא כזו בישראל! התורה אינה רוצה בכך, ויש פתרון אשר מונע את גואל הדם מלנקום ולהרחיב את מעגל הדמים. האחריות לרשת את ארץ כנען תלויה בהקפדה וכבוד על החיים, וח"ו שלא תרבה שפיכות דמים.</a:t>
            </a:r>
            <a:endParaRPr b="0" i="0" sz="16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6"/>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David"/>
              <a:buNone/>
            </a:pPr>
            <a:r>
              <a:rPr lang="iw-IL">
                <a:latin typeface="David"/>
                <a:ea typeface="David"/>
                <a:cs typeface="David"/>
                <a:sym typeface="David"/>
              </a:rPr>
              <a:t>מְסַיְמִים וּמְסַכְּמִים</a:t>
            </a:r>
            <a:endParaRPr>
              <a:latin typeface="David"/>
              <a:ea typeface="David"/>
              <a:cs typeface="David"/>
              <a:sym typeface="David"/>
            </a:endParaRPr>
          </a:p>
        </p:txBody>
      </p:sp>
      <p:sp>
        <p:nvSpPr>
          <p:cNvPr id="326" name="Google Shape;326;p36"/>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br>
              <a:rPr b="1" lang="iw-IL"/>
            </a:br>
            <a:endParaRPr/>
          </a:p>
        </p:txBody>
      </p:sp>
      <p:pic>
        <p:nvPicPr>
          <p:cNvPr id="327" name="Google Shape;327;p36"/>
          <p:cNvPicPr preferRelativeResize="0"/>
          <p:nvPr/>
        </p:nvPicPr>
        <p:blipFill rotWithShape="1">
          <a:blip r:embed="rId3">
            <a:alphaModFix/>
          </a:blip>
          <a:srcRect b="0" l="0" r="0" t="0"/>
          <a:stretch/>
        </p:blipFill>
        <p:spPr>
          <a:xfrm>
            <a:off x="3617846" y="13562"/>
            <a:ext cx="1017545" cy="1070700"/>
          </a:xfrm>
          <a:prstGeom prst="rect">
            <a:avLst/>
          </a:prstGeom>
          <a:noFill/>
          <a:ln>
            <a:noFill/>
          </a:ln>
        </p:spPr>
      </p:pic>
      <p:pic>
        <p:nvPicPr>
          <p:cNvPr id="328" name="Google Shape;328;p36"/>
          <p:cNvPicPr preferRelativeResize="0"/>
          <p:nvPr/>
        </p:nvPicPr>
        <p:blipFill rotWithShape="1">
          <a:blip r:embed="rId4">
            <a:alphaModFix/>
          </a:blip>
          <a:srcRect b="0" l="0" r="0" t="0"/>
          <a:stretch/>
        </p:blipFill>
        <p:spPr>
          <a:xfrm rot="8222050">
            <a:off x="319777" y="503469"/>
            <a:ext cx="1596108" cy="820856"/>
          </a:xfrm>
          <a:prstGeom prst="rect">
            <a:avLst/>
          </a:prstGeom>
          <a:noFill/>
          <a:ln>
            <a:noFill/>
          </a:ln>
        </p:spPr>
      </p:pic>
      <p:sp>
        <p:nvSpPr>
          <p:cNvPr id="329" name="Google Shape;329;p36"/>
          <p:cNvSpPr/>
          <p:nvPr/>
        </p:nvSpPr>
        <p:spPr>
          <a:xfrm>
            <a:off x="775253" y="2143115"/>
            <a:ext cx="10923103" cy="29628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50000"/>
              </a:lnSpc>
              <a:spcBef>
                <a:spcPts val="0"/>
              </a:spcBef>
              <a:spcAft>
                <a:spcPts val="0"/>
              </a:spcAft>
              <a:buClr>
                <a:schemeClr val="dk1"/>
              </a:buClr>
              <a:buSzPts val="1800"/>
              <a:buFont typeface="Noto Sans Symbols"/>
              <a:buChar char="∙"/>
            </a:pPr>
            <a:r>
              <a:rPr b="1" i="0" lang="iw-IL" sz="1800" u="none" cap="none" strike="noStrike">
                <a:solidFill>
                  <a:schemeClr val="dk1"/>
                </a:solidFill>
                <a:latin typeface="Calibri"/>
                <a:ea typeface="Calibri"/>
                <a:cs typeface="Calibri"/>
                <a:sym typeface="Calibri"/>
              </a:rPr>
              <a:t>אחריות  וזהירות בחיי אדם</a:t>
            </a:r>
            <a:r>
              <a:rPr b="0" i="0" lang="iw-IL" sz="1800" u="none" cap="none" strike="noStrike">
                <a:solidFill>
                  <a:schemeClr val="dk1"/>
                </a:solidFill>
                <a:latin typeface="Calibri"/>
                <a:ea typeface="Calibri"/>
                <a:cs typeface="Calibri"/>
                <a:sym typeface="Calibri"/>
              </a:rPr>
              <a:t>. ההבדלה הציבורית של הערים היא כדי לתת פתרון למקרים של הריגה בשוגג. זה לא טוב להתרשל, ורוצח שהרג בשוגג אינו יכול להמשיך בחייו כך סתם. הוא יגלה לעיר מקלט. מנגד, אם בעבר, פעם, אנשים היו הורגים לעיתים מזומנות על דברים שונים ומשונים – לא תהא כזו בישראל! התורה אינה רוצה בכך, ויש פתרון אשר מונע את גואל הדם מלנקום ולהרחיב את מעגל הדמים. האחריות לרשת את ארץ כנען תלויה בהקפדה וכבוד על החיים, וח"ו שלא תרבה שפיכות דמים.</a:t>
            </a:r>
            <a:endParaRPr b="0" i="0" sz="1600" u="none" cap="none" strike="noStrike">
              <a:solidFill>
                <a:schemeClr val="dk1"/>
              </a:solidFill>
              <a:latin typeface="Calibri"/>
              <a:ea typeface="Calibri"/>
              <a:cs typeface="Calibri"/>
              <a:sym typeface="Calibri"/>
            </a:endParaRPr>
          </a:p>
          <a:p>
            <a:pPr indent="-342900" lvl="0" marL="342900" marR="0" rtl="1" algn="r">
              <a:lnSpc>
                <a:spcPct val="150000"/>
              </a:lnSpc>
              <a:spcBef>
                <a:spcPts val="0"/>
              </a:spcBef>
              <a:spcAft>
                <a:spcPts val="0"/>
              </a:spcAft>
              <a:buClr>
                <a:schemeClr val="dk1"/>
              </a:buClr>
              <a:buSzPts val="1800"/>
              <a:buFont typeface="Noto Sans Symbols"/>
              <a:buChar char="∙"/>
            </a:pPr>
            <a:r>
              <a:rPr b="1" i="0" lang="iw-IL" sz="1800" u="none" cap="none" strike="noStrike">
                <a:solidFill>
                  <a:schemeClr val="dk1"/>
                </a:solidFill>
                <a:latin typeface="Calibri"/>
                <a:ea typeface="Calibri"/>
                <a:cs typeface="Calibri"/>
                <a:sym typeface="Calibri"/>
              </a:rPr>
              <a:t>חיבת הארץ וחיבת המצוות </a:t>
            </a:r>
            <a:r>
              <a:rPr b="0" i="0" lang="iw-IL" sz="1800" u="none" cap="none" strike="noStrike">
                <a:solidFill>
                  <a:schemeClr val="dk1"/>
                </a:solidFill>
                <a:latin typeface="Calibri"/>
                <a:ea typeface="Calibri"/>
                <a:cs typeface="Calibri"/>
                <a:sym typeface="Calibri"/>
              </a:rPr>
              <a:t>של משה רבינו, אשר הבדיל בחייו את 3 הערים בעבר הירדן המזרחי למרות שידע שערי המקלט יחלו להתקיים רק לאחר הכניסה לארץ ישראל, והרבה אחרי מותו, אלא שמתוך שחיבב את המצוות אמר: ""מה שאפשר לקיימה – אקיימנה"! </a:t>
            </a:r>
            <a:endParaRPr b="0" i="0" sz="18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7"/>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David"/>
              <a:buNone/>
            </a:pPr>
            <a:r>
              <a:rPr lang="iw-IL">
                <a:latin typeface="David"/>
                <a:ea typeface="David"/>
                <a:cs typeface="David"/>
                <a:sym typeface="David"/>
              </a:rPr>
              <a:t>מַמְשִׁיכִים לְתַרְגֵל</a:t>
            </a:r>
            <a:endParaRPr/>
          </a:p>
        </p:txBody>
      </p:sp>
      <p:sp>
        <p:nvSpPr>
          <p:cNvPr id="336" name="Google Shape;336;p37"/>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ענו על השאלות הבאות:</a:t>
            </a:r>
            <a:endParaRPr/>
          </a:p>
          <a:p>
            <a:pPr indent="-742950" lvl="0" marL="742950" rtl="1" algn="r">
              <a:lnSpc>
                <a:spcPct val="90000"/>
              </a:lnSpc>
              <a:spcBef>
                <a:spcPts val="1000"/>
              </a:spcBef>
              <a:spcAft>
                <a:spcPts val="0"/>
              </a:spcAft>
              <a:buSzPts val="3600"/>
              <a:buAutoNum type="arabicPeriod"/>
            </a:pPr>
            <a:r>
              <a:rPr lang="iw-IL"/>
              <a:t>מה היה הדבר הראשון שעשו בני ישראל לאחר סיום ההתנחלות? מה הדבר מלמד עליהם?</a:t>
            </a:r>
            <a:endParaRPr/>
          </a:p>
          <a:p>
            <a:pPr indent="-742950" lvl="0" marL="742950" rtl="1" algn="r">
              <a:lnSpc>
                <a:spcPct val="90000"/>
              </a:lnSpc>
              <a:spcBef>
                <a:spcPts val="1000"/>
              </a:spcBef>
              <a:spcAft>
                <a:spcPts val="0"/>
              </a:spcAft>
              <a:buSzPts val="3600"/>
              <a:buAutoNum type="arabicPeriod"/>
            </a:pPr>
            <a:r>
              <a:rPr lang="iw-IL"/>
              <a:t>מדוע כה חשוב לבנות ערי מקלט?</a:t>
            </a:r>
            <a:endParaRPr/>
          </a:p>
          <a:p>
            <a:pPr indent="0" lvl="0" marL="0" rtl="1" algn="r">
              <a:lnSpc>
                <a:spcPct val="90000"/>
              </a:lnSpc>
              <a:spcBef>
                <a:spcPts val="1000"/>
              </a:spcBef>
              <a:spcAft>
                <a:spcPts val="0"/>
              </a:spcAft>
              <a:buSzPts val="3600"/>
              <a:buNone/>
            </a:pPr>
            <a:r>
              <a:t/>
            </a:r>
            <a:endParaRPr/>
          </a:p>
        </p:txBody>
      </p:sp>
      <p:pic>
        <p:nvPicPr>
          <p:cNvPr id="337" name="Google Shape;337;p37"/>
          <p:cNvPicPr preferRelativeResize="0"/>
          <p:nvPr/>
        </p:nvPicPr>
        <p:blipFill rotWithShape="1">
          <a:blip r:embed="rId3">
            <a:alphaModFix/>
          </a:blip>
          <a:srcRect b="0" l="0" r="0" t="0"/>
          <a:stretch/>
        </p:blipFill>
        <p:spPr>
          <a:xfrm flipH="1" rot="-1854470">
            <a:off x="626931" y="4193876"/>
            <a:ext cx="2038410" cy="212589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