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6858000" cx="12192000"/>
  <p:notesSz cx="6858000" cy="9144000"/>
  <p:embeddedFontLst>
    <p:embeddedFont>
      <p:font typeface="Century Gothic"/>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CenturyGothic-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CenturyGothic-regular.fntdata"/><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font" Target="fonts/CenturyGothic-italic.fntdata"/><Relationship Id="rId16" Type="http://schemas.openxmlformats.org/officeDocument/2006/relationships/slide" Target="slides/slide12.xml"/><Relationship Id="rId38" Type="http://schemas.openxmlformats.org/officeDocument/2006/relationships/font" Target="fonts/CenturyGothic-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8788"/>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88" y="0"/>
            <a:ext cx="2971800" cy="458788"/>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86200" y="8685213"/>
            <a:ext cx="2971800" cy="458787"/>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בפתיחת השיעור נברר עם התלמידים את המילה "משפטים". אלו מילים זה מזכיר? אלו מילים נוספות יש לציין משפט? אלו מוסדות אנו מכירים שקשורים לכך? מה עושים שם? אלו מקרים באים בפני בית הדין? בסופו של הדיון עלינו להבין כי המשפט עוסק במקרים, שקורים, בחיי היום-יום בין אדם לחבירו. יש לכך כמה משמעויות לענייננו:</a:t>
            </a:r>
            <a:endParaRPr/>
          </a:p>
          <a:p>
            <a:pPr indent="-228600" lvl="0" marL="228600" rtl="1" algn="r">
              <a:spcBef>
                <a:spcPts val="0"/>
              </a:spcBef>
              <a:spcAft>
                <a:spcPts val="0"/>
              </a:spcAft>
              <a:buClr>
                <a:schemeClr val="dk1"/>
              </a:buClr>
              <a:buSzPts val="1200"/>
              <a:buFont typeface="Calibri"/>
              <a:buAutoNum type="arabicPeriod"/>
            </a:pPr>
            <a:r>
              <a:rPr lang="iw-IL"/>
              <a:t>התורה מייחסת לכך חשיבות. אדם ישר מנהל את חיי היום-יום שלו בצדק. תקלות ועימותים קורים אולם אדם הגון מנסה לפתור אותם בדרכי צדק, ומקבל את הכרעות הדיין. </a:t>
            </a:r>
            <a:endParaRPr/>
          </a:p>
          <a:p>
            <a:pPr indent="-228600" lvl="0" marL="228600" rtl="1" algn="r">
              <a:spcBef>
                <a:spcPts val="0"/>
              </a:spcBef>
              <a:spcAft>
                <a:spcPts val="0"/>
              </a:spcAft>
              <a:buClr>
                <a:schemeClr val="dk1"/>
              </a:buClr>
              <a:buSzPts val="1200"/>
              <a:buFont typeface="Calibri"/>
              <a:buAutoNum type="arabicPeriod"/>
            </a:pPr>
            <a:r>
              <a:rPr lang="iw-IL"/>
              <a:t>המודל הוא: מקרה-דין. הדיין לא יכול לפסוק מבלי שהמקרה ברור, גם אנו בפרשת משפטים נראה בכל מקור מהו המקרה המוצג ורק אז נלמד כיצד התורה פוסקת.</a:t>
            </a:r>
            <a:endParaRPr/>
          </a:p>
          <a:p>
            <a:pPr indent="-228600" lvl="0" marL="228600" rtl="1" algn="r">
              <a:spcBef>
                <a:spcPts val="0"/>
              </a:spcBef>
              <a:spcAft>
                <a:spcPts val="0"/>
              </a:spcAft>
              <a:buClr>
                <a:schemeClr val="dk1"/>
              </a:buClr>
              <a:buSzPts val="1200"/>
              <a:buFont typeface="Calibri"/>
              <a:buAutoNum type="arabicPeriod"/>
            </a:pPr>
            <a:r>
              <a:rPr lang="iw-IL"/>
              <a:t>הריאליה בזמן התורה שונה מהריאליה כיום, ולכן צריך להבין את מקומם של "שור" או "עבד" במציאות אליה מתייחסת התורה.</a:t>
            </a:r>
            <a:endParaRPr/>
          </a:p>
        </p:txBody>
      </p:sp>
      <p:sp>
        <p:nvSpPr>
          <p:cNvPr id="167" name="Google Shape;167;p1:notes"/>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42" name="Shape 42"/>
        <p:cNvGrpSpPr/>
        <p:nvPr/>
      </p:nvGrpSpPr>
      <p:grpSpPr>
        <a:xfrm>
          <a:off x="0" y="0"/>
          <a:ext cx="0" cy="0"/>
          <a:chOff x="0" y="0"/>
          <a:chExt cx="0" cy="0"/>
        </a:xfrm>
      </p:grpSpPr>
      <p:sp>
        <p:nvSpPr>
          <p:cNvPr id="43" name="Google Shape;43;p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4" name="Google Shape;44;p2"/>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45" name="Google Shape;45;p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6" name="Google Shape;46;p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49" name="Shape 49"/>
        <p:cNvGrpSpPr/>
        <p:nvPr/>
      </p:nvGrpSpPr>
      <p:grpSpPr>
        <a:xfrm>
          <a:off x="0" y="0"/>
          <a:ext cx="0" cy="0"/>
          <a:chOff x="0" y="0"/>
          <a:chExt cx="0" cy="0"/>
        </a:xfrm>
      </p:grpSpPr>
      <p:sp>
        <p:nvSpPr>
          <p:cNvPr id="50" name="Google Shape;50;p3"/>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5400"/>
              <a:buFont typeface="Century Gothic"/>
              <a:buNone/>
              <a:defRPr sz="5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1" name="Google Shape;51;p3"/>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Autofit/>
          </a:bodyPr>
          <a:lstStyle>
            <a:lvl1pPr lvl="0" rtl="1" algn="l">
              <a:spcBef>
                <a:spcPts val="1000"/>
              </a:spcBef>
              <a:spcAft>
                <a:spcPts val="0"/>
              </a:spcAft>
              <a:buSzPts val="1800"/>
              <a:buNone/>
              <a:defRPr>
                <a:solidFill>
                  <a:srgbClr val="595959"/>
                </a:solidFill>
              </a:defRPr>
            </a:lvl1pPr>
            <a:lvl2pPr lvl="1" rtl="1" algn="ctr">
              <a:spcBef>
                <a:spcPts val="1000"/>
              </a:spcBef>
              <a:spcAft>
                <a:spcPts val="0"/>
              </a:spcAft>
              <a:buSzPts val="1600"/>
              <a:buNone/>
              <a:defRPr>
                <a:solidFill>
                  <a:srgbClr val="888888"/>
                </a:solidFill>
              </a:defRPr>
            </a:lvl2pPr>
            <a:lvl3pPr lvl="2" rtl="1" algn="ctr">
              <a:spcBef>
                <a:spcPts val="1000"/>
              </a:spcBef>
              <a:spcAft>
                <a:spcPts val="0"/>
              </a:spcAft>
              <a:buSzPts val="1400"/>
              <a:buNone/>
              <a:defRPr>
                <a:solidFill>
                  <a:srgbClr val="888888"/>
                </a:solidFill>
              </a:defRPr>
            </a:lvl3pPr>
            <a:lvl4pPr lvl="3" rtl="1" algn="ctr">
              <a:spcBef>
                <a:spcPts val="1000"/>
              </a:spcBef>
              <a:spcAft>
                <a:spcPts val="0"/>
              </a:spcAft>
              <a:buSzPts val="1200"/>
              <a:buNone/>
              <a:defRPr>
                <a:solidFill>
                  <a:srgbClr val="888888"/>
                </a:solidFill>
              </a:defRPr>
            </a:lvl4pPr>
            <a:lvl5pPr lvl="4" rtl="1" algn="ctr">
              <a:spcBef>
                <a:spcPts val="1000"/>
              </a:spcBef>
              <a:spcAft>
                <a:spcPts val="0"/>
              </a:spcAft>
              <a:buSzPts val="1200"/>
              <a:buNone/>
              <a:defRPr>
                <a:solidFill>
                  <a:srgbClr val="888888"/>
                </a:solidFill>
              </a:defRPr>
            </a:lvl5pPr>
            <a:lvl6pPr lvl="5" rtl="1" algn="ctr">
              <a:spcBef>
                <a:spcPts val="1000"/>
              </a:spcBef>
              <a:spcAft>
                <a:spcPts val="0"/>
              </a:spcAft>
              <a:buSzPts val="1200"/>
              <a:buNone/>
              <a:defRPr>
                <a:solidFill>
                  <a:srgbClr val="888888"/>
                </a:solidFill>
              </a:defRPr>
            </a:lvl6pPr>
            <a:lvl7pPr lvl="6" rtl="1" algn="ctr">
              <a:spcBef>
                <a:spcPts val="1000"/>
              </a:spcBef>
              <a:spcAft>
                <a:spcPts val="0"/>
              </a:spcAft>
              <a:buSzPts val="1200"/>
              <a:buNone/>
              <a:defRPr>
                <a:solidFill>
                  <a:srgbClr val="888888"/>
                </a:solidFill>
              </a:defRPr>
            </a:lvl7pPr>
            <a:lvl8pPr lvl="7" rtl="1" algn="ctr">
              <a:spcBef>
                <a:spcPts val="1000"/>
              </a:spcBef>
              <a:spcAft>
                <a:spcPts val="0"/>
              </a:spcAft>
              <a:buSzPts val="1200"/>
              <a:buNone/>
              <a:defRPr>
                <a:solidFill>
                  <a:srgbClr val="888888"/>
                </a:solidFill>
              </a:defRPr>
            </a:lvl8pPr>
            <a:lvl9pPr lvl="8" rtl="1" algn="ctr">
              <a:spcBef>
                <a:spcPts val="1000"/>
              </a:spcBef>
              <a:spcAft>
                <a:spcPts val="0"/>
              </a:spcAft>
              <a:buSzPts val="1200"/>
              <a:buNone/>
              <a:defRPr>
                <a:solidFill>
                  <a:srgbClr val="888888"/>
                </a:solidFill>
              </a:defRPr>
            </a:lvl9pPr>
          </a:lstStyle>
          <a:p/>
        </p:txBody>
      </p:sp>
      <p:sp>
        <p:nvSpPr>
          <p:cNvPr id="52" name="Google Shape;52;p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4" name="Google Shape;54;p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56" name="Shape 56"/>
        <p:cNvGrpSpPr/>
        <p:nvPr/>
      </p:nvGrpSpPr>
      <p:grpSpPr>
        <a:xfrm>
          <a:off x="0" y="0"/>
          <a:ext cx="0" cy="0"/>
          <a:chOff x="0" y="0"/>
          <a:chExt cx="0" cy="0"/>
        </a:xfrm>
      </p:grpSpPr>
      <p:sp>
        <p:nvSpPr>
          <p:cNvPr id="57" name="Google Shape;57;p4"/>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4000"/>
              <a:buFont typeface="Century Gothic"/>
              <a:buNone/>
              <a:defRPr b="0" sz="40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8" name="Google Shape;58;p4"/>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Autofit/>
          </a:bodyPr>
          <a:lstStyle>
            <a:lvl1pPr indent="-228600" lvl="0" marL="457200" rtl="1" algn="l">
              <a:spcBef>
                <a:spcPts val="1000"/>
              </a:spcBef>
              <a:spcAft>
                <a:spcPts val="0"/>
              </a:spcAft>
              <a:buSzPts val="2000"/>
              <a:buNone/>
              <a:defRPr sz="20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59" name="Google Shape;59;p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4"/>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63" name="Shape 63"/>
        <p:cNvGrpSpPr/>
        <p:nvPr/>
      </p:nvGrpSpPr>
      <p:grpSpPr>
        <a:xfrm>
          <a:off x="0" y="0"/>
          <a:ext cx="0" cy="0"/>
          <a:chOff x="0" y="0"/>
          <a:chExt cx="0" cy="0"/>
        </a:xfrm>
      </p:grpSpPr>
      <p:sp>
        <p:nvSpPr>
          <p:cNvPr id="64" name="Google Shape;64;p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5" name="Google Shape;65;p5"/>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6" name="Google Shape;66;p5"/>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7" name="Google Shape;67;p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8" name="Google Shape;68;p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9" name="Google Shape;69;p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71" name="Shape 71"/>
        <p:cNvGrpSpPr/>
        <p:nvPr/>
      </p:nvGrpSpPr>
      <p:grpSpPr>
        <a:xfrm>
          <a:off x="0" y="0"/>
          <a:ext cx="0" cy="0"/>
          <a:chOff x="0" y="0"/>
          <a:chExt cx="0" cy="0"/>
        </a:xfrm>
      </p:grpSpPr>
      <p:sp>
        <p:nvSpPr>
          <p:cNvPr id="72" name="Google Shape;72;p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73" name="Google Shape;73;p6"/>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4" name="Google Shape;74;p6"/>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5" name="Google Shape;75;p6"/>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6" name="Google Shape;76;p6"/>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7" name="Google Shape;77;p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81" name="Shape 81"/>
        <p:cNvGrpSpPr/>
        <p:nvPr/>
      </p:nvGrpSpPr>
      <p:grpSpPr>
        <a:xfrm>
          <a:off x="0" y="0"/>
          <a:ext cx="0" cy="0"/>
          <a:chOff x="0" y="0"/>
          <a:chExt cx="0" cy="0"/>
        </a:xfrm>
      </p:grpSpPr>
      <p:sp>
        <p:nvSpPr>
          <p:cNvPr id="82" name="Google Shape;82;p7"/>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83" name="Google Shape;83;p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4" name="Google Shape;84;p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5" name="Google Shape;85;p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87" name="Shape 87"/>
        <p:cNvGrpSpPr/>
        <p:nvPr/>
      </p:nvGrpSpPr>
      <p:grpSpPr>
        <a:xfrm>
          <a:off x="0" y="0"/>
          <a:ext cx="0" cy="0"/>
          <a:chOff x="0" y="0"/>
          <a:chExt cx="0" cy="0"/>
        </a:xfrm>
      </p:grpSpPr>
      <p:sp>
        <p:nvSpPr>
          <p:cNvPr id="88" name="Google Shape;88;p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9" name="Google Shape;89;p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0" name="Google Shape;90;p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92" name="Shape 92"/>
        <p:cNvGrpSpPr/>
        <p:nvPr/>
      </p:nvGrpSpPr>
      <p:grpSpPr>
        <a:xfrm>
          <a:off x="0" y="0"/>
          <a:ext cx="0" cy="0"/>
          <a:chOff x="0" y="0"/>
          <a:chExt cx="0" cy="0"/>
        </a:xfrm>
      </p:grpSpPr>
      <p:sp>
        <p:nvSpPr>
          <p:cNvPr id="93" name="Google Shape;93;p9"/>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2000"/>
              <a:buFont typeface="Century Gothic"/>
              <a:buNone/>
              <a:defRPr b="0" sz="20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4" name="Google Shape;94;p9"/>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95" name="Google Shape;95;p9"/>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400"/>
              <a:buNone/>
              <a:defRPr sz="14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96" name="Google Shape;96;p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7" name="Google Shape;97;p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8" name="Google Shape;98;p9"/>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100" name="Shape 100"/>
        <p:cNvGrpSpPr/>
        <p:nvPr/>
      </p:nvGrpSpPr>
      <p:grpSpPr>
        <a:xfrm>
          <a:off x="0" y="0"/>
          <a:ext cx="0" cy="0"/>
          <a:chOff x="0" y="0"/>
          <a:chExt cx="0" cy="0"/>
        </a:xfrm>
      </p:grpSpPr>
      <p:sp>
        <p:nvSpPr>
          <p:cNvPr id="101" name="Google Shape;101;p10"/>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2400"/>
              <a:buFont typeface="Century Gothic"/>
              <a:buNone/>
              <a:defRPr b="0" sz="2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02" name="Google Shape;102;p10"/>
          <p:cNvSpPr/>
          <p:nvPr>
            <p:ph idx="2" type="pic"/>
          </p:nvPr>
        </p:nvSpPr>
        <p:spPr>
          <a:xfrm>
            <a:off x="2589212" y="634965"/>
            <a:ext cx="8915400" cy="3854970"/>
          </a:xfrm>
          <a:prstGeom prst="rect">
            <a:avLst/>
          </a:prstGeom>
          <a:noFill/>
          <a:ln>
            <a:noFill/>
          </a:ln>
        </p:spPr>
        <p:txBody>
          <a:bodyPr anchorCtr="0" anchor="t" bIns="45700" lIns="91425" spcFirstLastPara="1" rIns="91425" wrap="square" tIns="45700">
            <a:noAutofit/>
          </a:bodyPr>
          <a:lstStyle>
            <a:lvl1pPr lvl="0" marR="0" rtl="1" algn="ct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1pPr>
            <a:lvl2pPr lvl="1"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2pPr>
            <a:lvl3pPr lvl="2"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3pPr>
            <a:lvl4pPr lvl="3"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4pPr>
            <a:lvl5pPr lvl="4"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5pPr>
            <a:lvl6pPr lvl="5"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6pPr>
            <a:lvl7pPr lvl="6"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7pPr>
            <a:lvl8pPr lvl="7"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8pPr>
            <a:lvl9pPr lvl="8"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9pPr>
          </a:lstStyle>
          <a:p/>
        </p:txBody>
      </p:sp>
      <p:sp>
        <p:nvSpPr>
          <p:cNvPr id="103" name="Google Shape;103;p10"/>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200"/>
              <a:buNone/>
              <a:defRPr sz="12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104" name="Google Shape;104;p1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5" name="Google Shape;105;p1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6" name="Google Shape;106;p1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כיתוב">
  <p:cSld name="כותרת וכיתוב">
    <p:spTree>
      <p:nvGrpSpPr>
        <p:cNvPr id="108" name="Shape 108"/>
        <p:cNvGrpSpPr/>
        <p:nvPr/>
      </p:nvGrpSpPr>
      <p:grpSpPr>
        <a:xfrm>
          <a:off x="0" y="0"/>
          <a:ext cx="0" cy="0"/>
          <a:chOff x="0" y="0"/>
          <a:chExt cx="0" cy="0"/>
        </a:xfrm>
      </p:grpSpPr>
      <p:sp>
        <p:nvSpPr>
          <p:cNvPr id="109" name="Google Shape;109;p11"/>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0" name="Google Shape;110;p11"/>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11" name="Google Shape;111;p1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2" name="Google Shape;112;p1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3" name="Google Shape;113;p11"/>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ציטוט עם כיתוב">
  <p:cSld name="ציטוט עם כיתוב">
    <p:spTree>
      <p:nvGrpSpPr>
        <p:cNvPr id="115" name="Shape 115"/>
        <p:cNvGrpSpPr/>
        <p:nvPr/>
      </p:nvGrpSpPr>
      <p:grpSpPr>
        <a:xfrm>
          <a:off x="0" y="0"/>
          <a:ext cx="0" cy="0"/>
          <a:chOff x="0" y="0"/>
          <a:chExt cx="0" cy="0"/>
        </a:xfrm>
      </p:grpSpPr>
      <p:sp>
        <p:nvSpPr>
          <p:cNvPr id="116" name="Google Shape;116;p1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7" name="Google Shape;117;p12"/>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rtl="1" algn="r">
              <a:spcBef>
                <a:spcPts val="1000"/>
              </a:spcBef>
              <a:spcAft>
                <a:spcPts val="0"/>
              </a:spcAft>
              <a:buSzPts val="1600"/>
              <a:buFont typeface="Century Gothic"/>
              <a:buNone/>
              <a:defRPr sz="1600">
                <a:solidFill>
                  <a:srgbClr val="7F7F7F"/>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18" name="Google Shape;118;p12"/>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19" name="Google Shape;119;p1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0" name="Google Shape;120;p1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1" name="Google Shape;121;p12"/>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2"/>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
        <p:nvSpPr>
          <p:cNvPr id="123" name="Google Shape;123;p1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
        <p:nvSpPr>
          <p:cNvPr id="124" name="Google Shape;124;p1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p:cSld name="כרטיס שם">
    <p:spTree>
      <p:nvGrpSpPr>
        <p:cNvPr id="125" name="Shape 125"/>
        <p:cNvGrpSpPr/>
        <p:nvPr/>
      </p:nvGrpSpPr>
      <p:grpSpPr>
        <a:xfrm>
          <a:off x="0" y="0"/>
          <a:ext cx="0" cy="0"/>
          <a:chOff x="0" y="0"/>
          <a:chExt cx="0" cy="0"/>
        </a:xfrm>
      </p:grpSpPr>
      <p:sp>
        <p:nvSpPr>
          <p:cNvPr id="126" name="Google Shape;126;p13"/>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27" name="Google Shape;127;p13"/>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28" name="Google Shape;128;p1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9" name="Google Shape;129;p1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0" name="Google Shape;130;p1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עם ציטוט">
  <p:cSld name="כרטיס שם עם ציטוט">
    <p:spTree>
      <p:nvGrpSpPr>
        <p:cNvPr id="132" name="Shape 132"/>
        <p:cNvGrpSpPr/>
        <p:nvPr/>
      </p:nvGrpSpPr>
      <p:grpSpPr>
        <a:xfrm>
          <a:off x="0" y="0"/>
          <a:ext cx="0" cy="0"/>
          <a:chOff x="0" y="0"/>
          <a:chExt cx="0" cy="0"/>
        </a:xfrm>
      </p:grpSpPr>
      <p:sp>
        <p:nvSpPr>
          <p:cNvPr id="133" name="Google Shape;133;p14"/>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34" name="Google Shape;134;p14"/>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5" name="Google Shape;135;p14"/>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6" name="Google Shape;136;p1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7" name="Google Shape;137;p1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8" name="Google Shape;138;p14"/>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4"/>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
        <p:nvSpPr>
          <p:cNvPr id="140" name="Google Shape;140;p14"/>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
        <p:nvSpPr>
          <p:cNvPr id="141" name="Google Shape;141;p14"/>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או False">
  <p:cSld name="True או False">
    <p:spTree>
      <p:nvGrpSpPr>
        <p:cNvPr id="142" name="Shape 142"/>
        <p:cNvGrpSpPr/>
        <p:nvPr/>
      </p:nvGrpSpPr>
      <p:grpSpPr>
        <a:xfrm>
          <a:off x="0" y="0"/>
          <a:ext cx="0" cy="0"/>
          <a:chOff x="0" y="0"/>
          <a:chExt cx="0" cy="0"/>
        </a:xfrm>
      </p:grpSpPr>
      <p:sp>
        <p:nvSpPr>
          <p:cNvPr id="143" name="Google Shape;143;p15"/>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44" name="Google Shape;144;p15"/>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5" name="Google Shape;145;p15"/>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6" name="Google Shape;146;p1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7" name="Google Shape;147;p1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8" name="Google Shape;148;p15"/>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50" name="Shape 150"/>
        <p:cNvGrpSpPr/>
        <p:nvPr/>
      </p:nvGrpSpPr>
      <p:grpSpPr>
        <a:xfrm>
          <a:off x="0" y="0"/>
          <a:ext cx="0" cy="0"/>
          <a:chOff x="0" y="0"/>
          <a:chExt cx="0" cy="0"/>
        </a:xfrm>
      </p:grpSpPr>
      <p:sp>
        <p:nvSpPr>
          <p:cNvPr id="151" name="Google Shape;151;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52" name="Google Shape;152;p16"/>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53" name="Google Shape;153;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4" name="Google Shape;154;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5" name="Google Shape;155;p1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157" name="Shape 157"/>
        <p:cNvGrpSpPr/>
        <p:nvPr/>
      </p:nvGrpSpPr>
      <p:grpSpPr>
        <a:xfrm>
          <a:off x="0" y="0"/>
          <a:ext cx="0" cy="0"/>
          <a:chOff x="0" y="0"/>
          <a:chExt cx="0" cy="0"/>
        </a:xfrm>
      </p:grpSpPr>
      <p:sp>
        <p:nvSpPr>
          <p:cNvPr id="158" name="Google Shape;158;p17"/>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59" name="Google Shape;159;p17"/>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60" name="Google Shape;160;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1" name="Google Shape;161;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2" name="Google Shape;162;p1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E6E4C3"/>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
          <p:cNvGrpSpPr/>
          <p:nvPr/>
        </p:nvGrpSpPr>
        <p:grpSpPr>
          <a:xfrm>
            <a:off x="1" y="228600"/>
            <a:ext cx="2851516" cy="6638628"/>
            <a:chOff x="2487613" y="285750"/>
            <a:chExt cx="2428875" cy="5654676"/>
          </a:xfrm>
        </p:grpSpPr>
        <p:sp>
          <p:nvSpPr>
            <p:cNvPr id="11" name="Google Shape;11;p1"/>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
          <p:cNvGrpSpPr/>
          <p:nvPr/>
        </p:nvGrpSpPr>
        <p:grpSpPr>
          <a:xfrm>
            <a:off x="27222" y="-32"/>
            <a:ext cx="2356674" cy="6853285"/>
            <a:chOff x="6627813" y="195454"/>
            <a:chExt cx="1952625" cy="5678297"/>
          </a:xfrm>
        </p:grpSpPr>
        <p:sp>
          <p:nvSpPr>
            <p:cNvPr id="24" name="Google Shape;24;p1"/>
            <p:cNvSpPr/>
            <p:nvPr/>
          </p:nvSpPr>
          <p:spPr>
            <a:xfrm>
              <a:off x="6627813" y="195454"/>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1" algn="l">
              <a:spcBef>
                <a:spcPts val="0"/>
              </a:spcBef>
              <a:spcAft>
                <a:spcPts val="0"/>
              </a:spcAft>
              <a:buSzPts val="1400"/>
              <a:buNone/>
              <a:defRPr b="0" i="0" sz="1800" u="none" cap="none" strike="noStrike">
                <a:solidFill>
                  <a:schemeClr val="dk2"/>
                </a:solidFill>
              </a:defRPr>
            </a:lvl2pPr>
            <a:lvl3pPr lvl="2" marR="0" rtl="1" algn="l">
              <a:spcBef>
                <a:spcPts val="0"/>
              </a:spcBef>
              <a:spcAft>
                <a:spcPts val="0"/>
              </a:spcAft>
              <a:buSzPts val="1400"/>
              <a:buNone/>
              <a:defRPr b="0" i="0" sz="1800" u="none" cap="none" strike="noStrike">
                <a:solidFill>
                  <a:schemeClr val="dk2"/>
                </a:solidFill>
              </a:defRPr>
            </a:lvl3pPr>
            <a:lvl4pPr lvl="3" marR="0" rtl="1" algn="l">
              <a:spcBef>
                <a:spcPts val="0"/>
              </a:spcBef>
              <a:spcAft>
                <a:spcPts val="0"/>
              </a:spcAft>
              <a:buSzPts val="1400"/>
              <a:buNone/>
              <a:defRPr b="0" i="0" sz="1800" u="none" cap="none" strike="noStrike">
                <a:solidFill>
                  <a:schemeClr val="dk2"/>
                </a:solidFill>
              </a:defRPr>
            </a:lvl4pPr>
            <a:lvl5pPr lvl="4" marR="0" rtl="1" algn="l">
              <a:spcBef>
                <a:spcPts val="0"/>
              </a:spcBef>
              <a:spcAft>
                <a:spcPts val="0"/>
              </a:spcAft>
              <a:buSzPts val="1400"/>
              <a:buNone/>
              <a:defRPr b="0" i="0" sz="1800" u="none" cap="none" strike="noStrike">
                <a:solidFill>
                  <a:schemeClr val="dk2"/>
                </a:solidFill>
              </a:defRPr>
            </a:lvl5pPr>
            <a:lvl6pPr lvl="5" marR="0" rtl="1" algn="l">
              <a:spcBef>
                <a:spcPts val="0"/>
              </a:spcBef>
              <a:spcAft>
                <a:spcPts val="0"/>
              </a:spcAft>
              <a:buSzPts val="1400"/>
              <a:buNone/>
              <a:defRPr b="0" i="0" sz="1800" u="none" cap="none" strike="noStrike">
                <a:solidFill>
                  <a:schemeClr val="dk2"/>
                </a:solidFill>
              </a:defRPr>
            </a:lvl6pPr>
            <a:lvl7pPr lvl="6" marR="0" rtl="1" algn="l">
              <a:spcBef>
                <a:spcPts val="0"/>
              </a:spcBef>
              <a:spcAft>
                <a:spcPts val="0"/>
              </a:spcAft>
              <a:buSzPts val="1400"/>
              <a:buNone/>
              <a:defRPr b="0" i="0" sz="1800" u="none" cap="none" strike="noStrike">
                <a:solidFill>
                  <a:schemeClr val="dk2"/>
                </a:solidFill>
              </a:defRPr>
            </a:lvl7pPr>
            <a:lvl8pPr lvl="7" marR="0" rtl="1" algn="l">
              <a:spcBef>
                <a:spcPts val="0"/>
              </a:spcBef>
              <a:spcAft>
                <a:spcPts val="0"/>
              </a:spcAft>
              <a:buSzPts val="1400"/>
              <a:buNone/>
              <a:defRPr b="0" i="0" sz="1800" u="none" cap="none" strike="noStrike">
                <a:solidFill>
                  <a:schemeClr val="dk2"/>
                </a:solidFill>
              </a:defRPr>
            </a:lvl8pPr>
            <a:lvl9pPr lvl="8" marR="0" rtl="1" algn="l">
              <a:spcBef>
                <a:spcPts val="0"/>
              </a:spcBef>
              <a:spcAft>
                <a:spcPts val="0"/>
              </a:spcAft>
              <a:buSzPts val="1400"/>
              <a:buNone/>
              <a:defRPr b="0" i="0" sz="1800" u="none" cap="none" strike="noStrike">
                <a:solidFill>
                  <a:schemeClr val="dk2"/>
                </a:solidFill>
              </a:defRPr>
            </a:lvl9pPr>
          </a:lstStyle>
          <a:p/>
        </p:txBody>
      </p:sp>
      <p:sp>
        <p:nvSpPr>
          <p:cNvPr id="38" name="Google Shape;38;p1"/>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Autofit/>
          </a:bodyPr>
          <a:lstStyle>
            <a:lvl1pPr indent="-342900" lvl="0" marL="457200" marR="0" rtl="1" algn="r">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1" algn="r">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1" algn="r">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1"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1"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1"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1"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1"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1"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1"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1"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1"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1"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1"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8"/>
          <p:cNvSpPr txBox="1"/>
          <p:nvPr>
            <p:ph idx="1" type="body"/>
          </p:nvPr>
        </p:nvSpPr>
        <p:spPr>
          <a:xfrm>
            <a:off x="1919535" y="794327"/>
            <a:ext cx="9117919" cy="4598940"/>
          </a:xfrm>
          <a:prstGeom prst="rect">
            <a:avLst/>
          </a:prstGeom>
          <a:noFill/>
          <a:ln>
            <a:noFill/>
          </a:ln>
        </p:spPr>
        <p:txBody>
          <a:bodyPr anchorCtr="0" anchor="t" bIns="45700" lIns="91425" spcFirstLastPara="1" rIns="91425" wrap="square" tIns="45700">
            <a:noAutofit/>
          </a:bodyPr>
          <a:lstStyle/>
          <a:p>
            <a:pPr indent="-342900" lvl="0" marL="342900" rtl="1" algn="ctr">
              <a:spcBef>
                <a:spcPts val="0"/>
              </a:spcBef>
              <a:spcAft>
                <a:spcPts val="0"/>
              </a:spcAft>
              <a:buSzPts val="8800"/>
              <a:buNone/>
            </a:pPr>
            <a:r>
              <a:rPr b="1" lang="iw-IL" sz="8800">
                <a:latin typeface="David"/>
                <a:ea typeface="David"/>
                <a:cs typeface="David"/>
                <a:sym typeface="David"/>
              </a:rPr>
              <a:t>סֵפֶר יְהוֹשֻׁעַ</a:t>
            </a:r>
            <a:endParaRPr/>
          </a:p>
          <a:p>
            <a:pPr indent="-342900" lvl="0" marL="342900" rtl="1" algn="ctr">
              <a:spcBef>
                <a:spcPts val="1000"/>
              </a:spcBef>
              <a:spcAft>
                <a:spcPts val="0"/>
              </a:spcAft>
              <a:buSzPts val="8800"/>
              <a:buNone/>
            </a:pPr>
            <a:r>
              <a:rPr b="1" lang="iw-IL" sz="8800">
                <a:latin typeface="David"/>
                <a:ea typeface="David"/>
                <a:cs typeface="David"/>
                <a:sym typeface="David"/>
              </a:rPr>
              <a:t>פֶּרֶק יג</a:t>
            </a:r>
            <a:endParaRPr b="1" sz="8800">
              <a:latin typeface="David"/>
              <a:ea typeface="David"/>
              <a:cs typeface="David"/>
              <a:sym typeface="David"/>
            </a:endParaRPr>
          </a:p>
          <a:p>
            <a:pPr indent="-342900" lvl="0" marL="342900" rtl="1" algn="ctr">
              <a:spcBef>
                <a:spcPts val="1000"/>
              </a:spcBef>
              <a:spcAft>
                <a:spcPts val="0"/>
              </a:spcAft>
              <a:buSzPts val="8800"/>
              <a:buNone/>
            </a:pPr>
            <a:r>
              <a:rPr b="1" lang="iw-IL" sz="8800">
                <a:latin typeface="David"/>
                <a:ea typeface="David"/>
                <a:cs typeface="David"/>
                <a:sym typeface="David"/>
              </a:rPr>
              <a:t>הָאָרֶץ הַנִּשְׁאֶרֶת</a:t>
            </a:r>
            <a:endParaRPr b="1" sz="8800">
              <a:latin typeface="David"/>
              <a:ea typeface="David"/>
              <a:cs typeface="David"/>
              <a:sym typeface="Davi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סִיּוּם מִלְחֲמוֹת הַדָּרוֹם וְהַצָּפוֹן</a:t>
            </a:r>
            <a:endParaRPr sz="5000">
              <a:solidFill>
                <a:schemeClr val="dk1"/>
              </a:solidFill>
              <a:latin typeface="David"/>
              <a:ea typeface="David"/>
              <a:cs typeface="David"/>
              <a:sym typeface="David"/>
            </a:endParaRPr>
          </a:p>
        </p:txBody>
      </p:sp>
      <p:pic>
        <p:nvPicPr>
          <p:cNvPr id="175" name="Google Shape;175;p19"/>
          <p:cNvPicPr preferRelativeResize="0"/>
          <p:nvPr>
            <p:ph idx="1" type="body"/>
          </p:nvPr>
        </p:nvPicPr>
        <p:blipFill rotWithShape="1">
          <a:blip r:embed="rId3">
            <a:alphaModFix/>
          </a:blip>
          <a:srcRect b="25654" l="0" r="51184" t="3824"/>
          <a:stretch/>
        </p:blipFill>
        <p:spPr>
          <a:xfrm>
            <a:off x="6939414" y="1905000"/>
            <a:ext cx="4804913" cy="5157160"/>
          </a:xfrm>
          <a:prstGeom prst="rect">
            <a:avLst/>
          </a:prstGeom>
          <a:noFill/>
          <a:ln>
            <a:noFill/>
          </a:ln>
        </p:spPr>
      </p:pic>
      <p:pic>
        <p:nvPicPr>
          <p:cNvPr id="176" name="Google Shape;176;p19"/>
          <p:cNvPicPr preferRelativeResize="0"/>
          <p:nvPr/>
        </p:nvPicPr>
        <p:blipFill rotWithShape="1">
          <a:blip r:embed="rId4">
            <a:alphaModFix/>
          </a:blip>
          <a:srcRect b="244" l="50844" r="305" t="4441"/>
          <a:stretch/>
        </p:blipFill>
        <p:spPr>
          <a:xfrm>
            <a:off x="2185036" y="1538411"/>
            <a:ext cx="3810322" cy="55237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0"/>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טז וַיִּקַּח יְהוֹשֻׁעַ אֶת כָּל הָאָרֶץ הַזֹּאת :</a:t>
            </a:r>
            <a:br>
              <a:rPr lang="iw-IL" sz="3500">
                <a:latin typeface="David"/>
                <a:ea typeface="David"/>
                <a:cs typeface="David"/>
                <a:sym typeface="David"/>
              </a:rPr>
            </a:br>
            <a:r>
              <a:rPr lang="iw-IL" sz="3500">
                <a:latin typeface="David"/>
                <a:ea typeface="David"/>
                <a:cs typeface="David"/>
                <a:sym typeface="David"/>
              </a:rPr>
              <a:t>הָהָר - </a:t>
            </a:r>
            <a:r>
              <a:rPr lang="iw-IL" sz="2200">
                <a:solidFill>
                  <a:srgbClr val="FF0000"/>
                </a:solidFill>
                <a:latin typeface="David"/>
                <a:ea typeface="David"/>
                <a:cs typeface="David"/>
                <a:sym typeface="David"/>
              </a:rPr>
              <a:t>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הַנֶּגֶב </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אֶרֶץ הַגֹּשֶׁן </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הַשְּׁפֵלָה </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הָעֲרָבָה </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הַר יִשְׂרָאֵל וּשְׁפֵלָתֹה:</a:t>
            </a:r>
            <a:endParaRPr sz="3500">
              <a:latin typeface="David"/>
              <a:ea typeface="David"/>
              <a:cs typeface="David"/>
              <a:sym typeface="David"/>
            </a:endParaRPr>
          </a:p>
        </p:txBody>
      </p:sp>
      <p:pic>
        <p:nvPicPr>
          <p:cNvPr id="182" name="Google Shape;182;p20"/>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183" name="Google Shape;183;p20"/>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184" name="Google Shape;184;p20"/>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1"/>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טז וַיִּקַּח יְהוֹשֻׁעַ אֶת כָּל הָאָרֶץ הַזֹּאת :</a:t>
            </a:r>
            <a:br>
              <a:rPr lang="iw-IL" sz="3500">
                <a:latin typeface="David"/>
                <a:ea typeface="David"/>
                <a:cs typeface="David"/>
                <a:sym typeface="David"/>
              </a:rPr>
            </a:br>
            <a:r>
              <a:rPr lang="iw-IL" sz="3500">
                <a:latin typeface="David"/>
                <a:ea typeface="David"/>
                <a:cs typeface="David"/>
                <a:sym typeface="David"/>
              </a:rPr>
              <a:t>הָהָר - </a:t>
            </a:r>
            <a:r>
              <a:rPr lang="iw-IL" sz="2200">
                <a:solidFill>
                  <a:srgbClr val="FF0000"/>
                </a:solidFill>
                <a:latin typeface="David"/>
                <a:ea typeface="David"/>
                <a:cs typeface="David"/>
                <a:sym typeface="David"/>
              </a:rPr>
              <a:t>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הַנֶּגֶב- </a:t>
            </a:r>
            <a:r>
              <a:rPr lang="iw-IL" sz="2200">
                <a:solidFill>
                  <a:srgbClr val="FF0000"/>
                </a:solidFill>
                <a:latin typeface="David"/>
                <a:ea typeface="David"/>
                <a:cs typeface="David"/>
                <a:sym typeface="David"/>
              </a:rPr>
              <a:t>האיזור הדרומי, מדרום להרי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אֶרֶץ הַגֹּשֶׁן- </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הַשְּׁפֵלָה-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הָעֲרָבָה-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190" name="Google Shape;190;p21"/>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191" name="Google Shape;191;p21"/>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192" name="Google Shape;192;p21"/>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193" name="Google Shape;193;p21"/>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2"/>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טז וַיִּקַּח יְהוֹשֻׁעַ אֶת כָּל הָאָרֶץ הַזֹּאת :</a:t>
            </a:r>
            <a:br>
              <a:rPr lang="iw-IL" sz="3500">
                <a:latin typeface="David"/>
                <a:ea typeface="David"/>
                <a:cs typeface="David"/>
                <a:sym typeface="David"/>
              </a:rPr>
            </a:br>
            <a:r>
              <a:rPr lang="iw-IL" sz="3500">
                <a:latin typeface="David"/>
                <a:ea typeface="David"/>
                <a:cs typeface="David"/>
                <a:sym typeface="David"/>
              </a:rPr>
              <a:t>הָהָר - </a:t>
            </a:r>
            <a:r>
              <a:rPr lang="iw-IL" sz="2200">
                <a:solidFill>
                  <a:srgbClr val="FF0000"/>
                </a:solidFill>
                <a:latin typeface="David"/>
                <a:ea typeface="David"/>
                <a:cs typeface="David"/>
                <a:sym typeface="David"/>
              </a:rPr>
              <a:t>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הַנֶּגֶב- </a:t>
            </a:r>
            <a:r>
              <a:rPr lang="iw-IL" sz="2200">
                <a:solidFill>
                  <a:srgbClr val="FF0000"/>
                </a:solidFill>
                <a:latin typeface="David"/>
                <a:ea typeface="David"/>
                <a:cs typeface="David"/>
                <a:sym typeface="David"/>
              </a:rPr>
              <a:t>האיזור הדרומי, מדרום להרי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אֶרֶץ הַגֹּשֶׁן- </a:t>
            </a:r>
            <a:r>
              <a:rPr lang="iw-IL" sz="2200">
                <a:solidFill>
                  <a:srgbClr val="FF0000"/>
                </a:solidFill>
                <a:latin typeface="David"/>
                <a:ea typeface="David"/>
                <a:cs typeface="David"/>
                <a:sym typeface="David"/>
              </a:rPr>
              <a:t>ממערב לנגב, לכיוון ארץ מצרים</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הַשְּׁפֵלָה-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הָעֲרָבָה-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199" name="Google Shape;199;p22"/>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200" name="Google Shape;200;p22"/>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01" name="Google Shape;201;p22"/>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02" name="Google Shape;202;p22"/>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03" name="Google Shape;203;p22"/>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3"/>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טז וַיִּקַּח יְהוֹשֻׁעַ אֶת כָּל הָאָרֶץ הַזֹּאת :</a:t>
            </a:r>
            <a:br>
              <a:rPr lang="iw-IL" sz="3500">
                <a:latin typeface="David"/>
                <a:ea typeface="David"/>
                <a:cs typeface="David"/>
                <a:sym typeface="David"/>
              </a:rPr>
            </a:br>
            <a:r>
              <a:rPr lang="iw-IL" sz="3500">
                <a:latin typeface="David"/>
                <a:ea typeface="David"/>
                <a:cs typeface="David"/>
                <a:sym typeface="David"/>
              </a:rPr>
              <a:t>הָהָר - </a:t>
            </a:r>
            <a:r>
              <a:rPr lang="iw-IL" sz="2200">
                <a:solidFill>
                  <a:srgbClr val="FF0000"/>
                </a:solidFill>
                <a:latin typeface="David"/>
                <a:ea typeface="David"/>
                <a:cs typeface="David"/>
                <a:sym typeface="David"/>
              </a:rPr>
              <a:t>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הַנֶּגֶב- </a:t>
            </a:r>
            <a:r>
              <a:rPr lang="iw-IL" sz="2200">
                <a:solidFill>
                  <a:srgbClr val="FF0000"/>
                </a:solidFill>
                <a:latin typeface="David"/>
                <a:ea typeface="David"/>
                <a:cs typeface="David"/>
                <a:sym typeface="David"/>
              </a:rPr>
              <a:t>האיזור הדרומי, מדרום להרי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אֶרֶץ הַגֹּשֶׁן- </a:t>
            </a:r>
            <a:r>
              <a:rPr lang="iw-IL" sz="2200">
                <a:solidFill>
                  <a:srgbClr val="FF0000"/>
                </a:solidFill>
                <a:latin typeface="David"/>
                <a:ea typeface="David"/>
                <a:cs typeface="David"/>
                <a:sym typeface="David"/>
              </a:rPr>
              <a:t>ממערב לנגב, לכיוון ארץ מצרים</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הַשְּׁפֵלָה-</a:t>
            </a:r>
            <a:r>
              <a:rPr lang="iw-IL" sz="3600">
                <a:solidFill>
                  <a:srgbClr val="FF0000"/>
                </a:solidFill>
                <a:latin typeface="David"/>
                <a:ea typeface="David"/>
                <a:cs typeface="David"/>
                <a:sym typeface="David"/>
              </a:rPr>
              <a:t> </a:t>
            </a:r>
            <a:r>
              <a:rPr lang="iw-IL" sz="2200">
                <a:solidFill>
                  <a:srgbClr val="FF0000"/>
                </a:solidFill>
                <a:latin typeface="David"/>
                <a:ea typeface="David"/>
                <a:cs typeface="David"/>
                <a:sym typeface="David"/>
              </a:rPr>
              <a:t>שפלת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הָעֲרָבָה-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209" name="Google Shape;209;p23"/>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210" name="Google Shape;210;p23"/>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11" name="Google Shape;211;p23"/>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12" name="Google Shape;212;p23"/>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13" name="Google Shape;213;p23"/>
          <p:cNvSpPr/>
          <p:nvPr/>
        </p:nvSpPr>
        <p:spPr>
          <a:xfrm>
            <a:off x="2681714" y="4043174"/>
            <a:ext cx="307672"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14" name="Google Shape;214;p23"/>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4"/>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טז וַיִּקַּח יְהוֹשֻׁעַ אֶת כָּל הָאָרֶץ הַזֹּאת :</a:t>
            </a:r>
            <a:br>
              <a:rPr lang="iw-IL" sz="3500">
                <a:latin typeface="David"/>
                <a:ea typeface="David"/>
                <a:cs typeface="David"/>
                <a:sym typeface="David"/>
              </a:rPr>
            </a:br>
            <a:r>
              <a:rPr lang="iw-IL" sz="3500">
                <a:latin typeface="David"/>
                <a:ea typeface="David"/>
                <a:cs typeface="David"/>
                <a:sym typeface="David"/>
              </a:rPr>
              <a:t>הָהָר - </a:t>
            </a:r>
            <a:r>
              <a:rPr lang="iw-IL" sz="2200">
                <a:solidFill>
                  <a:srgbClr val="FF0000"/>
                </a:solidFill>
                <a:latin typeface="David"/>
                <a:ea typeface="David"/>
                <a:cs typeface="David"/>
                <a:sym typeface="David"/>
              </a:rPr>
              <a:t>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הַנֶּגֶב- </a:t>
            </a:r>
            <a:r>
              <a:rPr lang="iw-IL" sz="2200">
                <a:solidFill>
                  <a:srgbClr val="FF0000"/>
                </a:solidFill>
                <a:latin typeface="David"/>
                <a:ea typeface="David"/>
                <a:cs typeface="David"/>
                <a:sym typeface="David"/>
              </a:rPr>
              <a:t>האיזור הדרומי, מדרום להרי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אֶרֶץ הַגֹּשֶׁן- </a:t>
            </a:r>
            <a:r>
              <a:rPr lang="iw-IL" sz="2200">
                <a:solidFill>
                  <a:srgbClr val="FF0000"/>
                </a:solidFill>
                <a:latin typeface="David"/>
                <a:ea typeface="David"/>
                <a:cs typeface="David"/>
                <a:sym typeface="David"/>
              </a:rPr>
              <a:t>ממערב לנגב, לכיוון ארץ מצרים</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הַשְּׁפֵלָה-</a:t>
            </a:r>
            <a:r>
              <a:rPr lang="iw-IL" sz="3600">
                <a:solidFill>
                  <a:srgbClr val="FF0000"/>
                </a:solidFill>
                <a:latin typeface="David"/>
                <a:ea typeface="David"/>
                <a:cs typeface="David"/>
                <a:sym typeface="David"/>
              </a:rPr>
              <a:t> </a:t>
            </a:r>
            <a:r>
              <a:rPr lang="iw-IL" sz="2200">
                <a:solidFill>
                  <a:srgbClr val="FF0000"/>
                </a:solidFill>
                <a:latin typeface="David"/>
                <a:ea typeface="David"/>
                <a:cs typeface="David"/>
                <a:sym typeface="David"/>
              </a:rPr>
              <a:t>שפלת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הָעֲרָבָה-</a:t>
            </a:r>
            <a:r>
              <a:rPr lang="iw-IL" sz="2200">
                <a:solidFill>
                  <a:srgbClr val="FF0000"/>
                </a:solidFill>
                <a:latin typeface="David"/>
                <a:ea typeface="David"/>
                <a:cs typeface="David"/>
                <a:sym typeface="David"/>
              </a:rPr>
              <a:t>בקעת הירדן</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220" name="Google Shape;220;p24"/>
          <p:cNvPicPr preferRelativeResize="0"/>
          <p:nvPr/>
        </p:nvPicPr>
        <p:blipFill rotWithShape="1">
          <a:blip r:embed="rId3">
            <a:alphaModFix/>
          </a:blip>
          <a:srcRect b="36940" l="38659" r="1930" t="8036"/>
          <a:stretch/>
        </p:blipFill>
        <p:spPr>
          <a:xfrm>
            <a:off x="1181821" y="1380227"/>
            <a:ext cx="3838755" cy="5279366"/>
          </a:xfrm>
          <a:prstGeom prst="rect">
            <a:avLst/>
          </a:prstGeom>
          <a:noFill/>
          <a:ln cap="flat" cmpd="sng" w="9525">
            <a:solidFill>
              <a:srgbClr val="FF0000"/>
            </a:solidFill>
            <a:prstDash val="solid"/>
            <a:round/>
            <a:headEnd len="sm" w="sm" type="none"/>
            <a:tailEnd len="sm" w="sm" type="none"/>
          </a:ln>
        </p:spPr>
      </p:pic>
      <p:sp>
        <p:nvSpPr>
          <p:cNvPr id="221" name="Google Shape;221;p24"/>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22" name="Google Shape;222;p24"/>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23" name="Google Shape;223;p24"/>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24" name="Google Shape;224;p24"/>
          <p:cNvSpPr/>
          <p:nvPr/>
        </p:nvSpPr>
        <p:spPr>
          <a:xfrm>
            <a:off x="2681714" y="4043174"/>
            <a:ext cx="307672"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25" name="Google Shape;225;p24"/>
          <p:cNvSpPr/>
          <p:nvPr/>
        </p:nvSpPr>
        <p:spPr>
          <a:xfrm>
            <a:off x="3561052" y="2008518"/>
            <a:ext cx="392171" cy="291559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26" name="Google Shape;226;p24"/>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5"/>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טז וַיִּקַּח יְהוֹשֻׁעַ אֶת כָּל הָאָרֶץ הַזֹּאת :</a:t>
            </a:r>
            <a:br>
              <a:rPr lang="iw-IL" sz="3500">
                <a:latin typeface="David"/>
                <a:ea typeface="David"/>
                <a:cs typeface="David"/>
                <a:sym typeface="David"/>
              </a:rPr>
            </a:br>
            <a:r>
              <a:rPr lang="iw-IL" sz="3500">
                <a:latin typeface="David"/>
                <a:ea typeface="David"/>
                <a:cs typeface="David"/>
                <a:sym typeface="David"/>
              </a:rPr>
              <a:t>הָהָר - </a:t>
            </a:r>
            <a:r>
              <a:rPr lang="iw-IL" sz="2200">
                <a:solidFill>
                  <a:srgbClr val="FF0000"/>
                </a:solidFill>
                <a:latin typeface="David"/>
                <a:ea typeface="David"/>
                <a:cs typeface="David"/>
                <a:sym typeface="David"/>
              </a:rPr>
              <a:t>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הַנֶּגֶב- </a:t>
            </a:r>
            <a:r>
              <a:rPr lang="iw-IL" sz="2200">
                <a:solidFill>
                  <a:srgbClr val="FF0000"/>
                </a:solidFill>
                <a:latin typeface="David"/>
                <a:ea typeface="David"/>
                <a:cs typeface="David"/>
                <a:sym typeface="David"/>
              </a:rPr>
              <a:t>האיזור הדרומי, מדרום להרי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כָּל אֶרֶץ הַגֹּשֶׁן- </a:t>
            </a:r>
            <a:r>
              <a:rPr lang="iw-IL" sz="2200">
                <a:solidFill>
                  <a:srgbClr val="FF0000"/>
                </a:solidFill>
                <a:latin typeface="David"/>
                <a:ea typeface="David"/>
                <a:cs typeface="David"/>
                <a:sym typeface="David"/>
              </a:rPr>
              <a:t>ממערב לנגב, לכיוון ארץ מצרים</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הַשְּׁפֵלָה-</a:t>
            </a:r>
            <a:r>
              <a:rPr lang="iw-IL" sz="3600">
                <a:solidFill>
                  <a:srgbClr val="FF0000"/>
                </a:solidFill>
                <a:latin typeface="David"/>
                <a:ea typeface="David"/>
                <a:cs typeface="David"/>
                <a:sym typeface="David"/>
              </a:rPr>
              <a:t> </a:t>
            </a:r>
            <a:r>
              <a:rPr lang="iw-IL" sz="2200">
                <a:solidFill>
                  <a:srgbClr val="FF0000"/>
                </a:solidFill>
                <a:latin typeface="David"/>
                <a:ea typeface="David"/>
                <a:cs typeface="David"/>
                <a:sym typeface="David"/>
              </a:rPr>
              <a:t>שפלת יהודה</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הָעֲרָבָה-</a:t>
            </a:r>
            <a:r>
              <a:rPr lang="iw-IL" sz="2200">
                <a:solidFill>
                  <a:srgbClr val="FF0000"/>
                </a:solidFill>
                <a:latin typeface="David"/>
                <a:ea typeface="David"/>
                <a:cs typeface="David"/>
                <a:sym typeface="David"/>
              </a:rPr>
              <a:t>בקעת הירדן</a:t>
            </a:r>
            <a:br>
              <a:rPr lang="iw-IL" sz="3500">
                <a:latin typeface="David"/>
                <a:ea typeface="David"/>
                <a:cs typeface="David"/>
                <a:sym typeface="David"/>
              </a:rPr>
            </a:br>
            <a:br>
              <a:rPr lang="iw-IL" sz="1200">
                <a:latin typeface="David"/>
                <a:ea typeface="David"/>
                <a:cs typeface="David"/>
                <a:sym typeface="David"/>
              </a:rPr>
            </a:br>
            <a:r>
              <a:rPr lang="iw-IL" sz="3500">
                <a:latin typeface="David"/>
                <a:ea typeface="David"/>
                <a:cs typeface="David"/>
                <a:sym typeface="David"/>
              </a:rPr>
              <a:t>וְאֶת הַר יִשְׂרָאֵל וּשְׁפֵלָתֹה-</a:t>
            </a:r>
            <a:r>
              <a:rPr lang="iw-IL" sz="2200">
                <a:solidFill>
                  <a:srgbClr val="FF0000"/>
                </a:solidFill>
                <a:latin typeface="David"/>
                <a:ea typeface="David"/>
                <a:cs typeface="David"/>
                <a:sym typeface="David"/>
              </a:rPr>
              <a:t>ההר המרכזי של ארץ </a:t>
            </a:r>
            <a:br>
              <a:rPr lang="iw-IL" sz="2200">
                <a:solidFill>
                  <a:srgbClr val="FF0000"/>
                </a:solidFill>
                <a:latin typeface="David"/>
                <a:ea typeface="David"/>
                <a:cs typeface="David"/>
                <a:sym typeface="David"/>
              </a:rPr>
            </a:br>
            <a:r>
              <a:rPr lang="iw-IL" sz="2200">
                <a:solidFill>
                  <a:srgbClr val="FF0000"/>
                </a:solidFill>
                <a:latin typeface="David"/>
                <a:ea typeface="David"/>
                <a:cs typeface="David"/>
                <a:sym typeface="David"/>
              </a:rPr>
              <a:t>ישראל והשפלה שלו.</a:t>
            </a:r>
            <a:endParaRPr/>
          </a:p>
        </p:txBody>
      </p:sp>
      <p:pic>
        <p:nvPicPr>
          <p:cNvPr id="232" name="Google Shape;232;p25"/>
          <p:cNvPicPr preferRelativeResize="0"/>
          <p:nvPr/>
        </p:nvPicPr>
        <p:blipFill rotWithShape="1">
          <a:blip r:embed="rId3">
            <a:alphaModFix/>
          </a:blip>
          <a:srcRect b="36940" l="38659" r="1930" t="8036"/>
          <a:stretch/>
        </p:blipFill>
        <p:spPr>
          <a:xfrm>
            <a:off x="1181821" y="1380227"/>
            <a:ext cx="3838755" cy="5279366"/>
          </a:xfrm>
          <a:prstGeom prst="rect">
            <a:avLst/>
          </a:prstGeom>
          <a:noFill/>
          <a:ln cap="flat" cmpd="sng" w="9525">
            <a:solidFill>
              <a:srgbClr val="FF0000"/>
            </a:solidFill>
            <a:prstDash val="solid"/>
            <a:round/>
            <a:headEnd len="sm" w="sm" type="none"/>
            <a:tailEnd len="sm" w="sm" type="none"/>
          </a:ln>
        </p:spPr>
      </p:pic>
      <p:sp>
        <p:nvSpPr>
          <p:cNvPr id="233" name="Google Shape;233;p25"/>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34" name="Google Shape;234;p25"/>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35" name="Google Shape;235;p25"/>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36" name="Google Shape;236;p25"/>
          <p:cNvSpPr/>
          <p:nvPr/>
        </p:nvSpPr>
        <p:spPr>
          <a:xfrm>
            <a:off x="2681714" y="4043174"/>
            <a:ext cx="307672"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37" name="Google Shape;237;p25"/>
          <p:cNvSpPr/>
          <p:nvPr/>
        </p:nvSpPr>
        <p:spPr>
          <a:xfrm>
            <a:off x="3561052" y="2008518"/>
            <a:ext cx="392171" cy="291559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38" name="Google Shape;238;p25"/>
          <p:cNvSpPr/>
          <p:nvPr/>
        </p:nvSpPr>
        <p:spPr>
          <a:xfrm>
            <a:off x="2989386" y="2329132"/>
            <a:ext cx="611373" cy="1886310"/>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39" name="Google Shape;239;p25"/>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iw-IL"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יְהוֹשֻׁעַ בְּזִקְנוּתוֹ</a:t>
            </a:r>
            <a:endParaRPr b="1" sz="5000">
              <a:solidFill>
                <a:srgbClr val="3F3F3F"/>
              </a:solidFill>
              <a:latin typeface="David"/>
              <a:ea typeface="David"/>
              <a:cs typeface="David"/>
              <a:sym typeface="David"/>
            </a:endParaRPr>
          </a:p>
        </p:txBody>
      </p:sp>
      <p:sp>
        <p:nvSpPr>
          <p:cNvPr id="245" name="Google Shape;245;p26"/>
          <p:cNvSpPr txBox="1"/>
          <p:nvPr>
            <p:ph idx="1" type="body"/>
          </p:nvPr>
        </p:nvSpPr>
        <p:spPr>
          <a:xfrm>
            <a:off x="1886552" y="2133600"/>
            <a:ext cx="961806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א וִיהוֹשֻׁעַ זָקֵן בָּא בַּיָּמִים וַיֹּאמֶר ה' אֵלָיו אַתָּה זָקַנְתָּה בָּאתָ בַיָּמִים וְהָאָרֶץ נִשְׁאֲרָה הַרְבֵּה מְאֹד לְרִשְׁתָּהּ:</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כֵּיצַד זֶה יִתָּכֵן?</a:t>
            </a:r>
            <a:endParaRPr b="1" sz="5000">
              <a:solidFill>
                <a:srgbClr val="3F3F3F"/>
              </a:solidFill>
              <a:latin typeface="David"/>
              <a:ea typeface="David"/>
              <a:cs typeface="David"/>
              <a:sym typeface="David"/>
            </a:endParaRPr>
          </a:p>
        </p:txBody>
      </p:sp>
      <p:sp>
        <p:nvSpPr>
          <p:cNvPr id="251" name="Google Shape;251;p27"/>
          <p:cNvSpPr txBox="1"/>
          <p:nvPr>
            <p:ph idx="1" type="body"/>
          </p:nvPr>
        </p:nvSpPr>
        <p:spPr>
          <a:xfrm>
            <a:off x="1716657" y="2133599"/>
            <a:ext cx="9787955" cy="150674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iw-IL" sz="3500">
                <a:latin typeface="David"/>
                <a:ea typeface="David"/>
                <a:cs typeface="David"/>
                <a:sym typeface="David"/>
              </a:rPr>
              <a:t>א וִיהוֹשֻׁעַ זָקֵן בָּא בַּיָּמִים וַיֹּאמֶר ה' אֵלָיו אַתָּה זָקַנְתָּה בָּאתָ בַיָּמִים </a:t>
            </a:r>
            <a:r>
              <a:rPr b="1" lang="iw-IL" sz="3500">
                <a:solidFill>
                  <a:srgbClr val="FF0000"/>
                </a:solidFill>
                <a:latin typeface="David"/>
                <a:ea typeface="David"/>
                <a:cs typeface="David"/>
                <a:sym typeface="David"/>
              </a:rPr>
              <a:t>וְהָאָרֶץ נִשְׁאֲרָה הַרְבֵּה מְאֹד לְרִשְׁתָּהּ</a:t>
            </a:r>
            <a:r>
              <a:rPr lang="iw-IL" sz="3500">
                <a:latin typeface="David"/>
                <a:ea typeface="David"/>
                <a:cs typeface="David"/>
                <a:sym typeface="David"/>
              </a:rPr>
              <a:t>:</a:t>
            </a:r>
            <a:endParaRPr sz="3500">
              <a:latin typeface="David"/>
              <a:ea typeface="David"/>
              <a:cs typeface="David"/>
              <a:sym typeface="David"/>
            </a:endParaRPr>
          </a:p>
        </p:txBody>
      </p:sp>
      <p:sp>
        <p:nvSpPr>
          <p:cNvPr id="252" name="Google Shape;252;p27"/>
          <p:cNvSpPr/>
          <p:nvPr/>
        </p:nvSpPr>
        <p:spPr>
          <a:xfrm>
            <a:off x="4123427" y="2967334"/>
            <a:ext cx="5495026" cy="4708981"/>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IL" sz="30000" u="none" cap="none" strike="noStrike">
                <a:solidFill>
                  <a:srgbClr val="FF0000"/>
                </a:solidFill>
                <a:latin typeface="Century Gothic"/>
                <a:ea typeface="Century Gothic"/>
                <a:cs typeface="Century Gothic"/>
                <a:sym typeface="Century Gothic"/>
              </a:rPr>
              <a:t>?</a:t>
            </a:r>
            <a:endParaRPr b="1" i="0" sz="30000" u="none" cap="none" strike="noStrike">
              <a:solidFill>
                <a:srgbClr val="FF0000"/>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3500"/>
              <a:buFont typeface="David"/>
              <a:buNone/>
            </a:pPr>
            <a:r>
              <a:rPr b="1" lang="iw-IL" sz="3500">
                <a:solidFill>
                  <a:srgbClr val="3F3F3F"/>
                </a:solidFill>
                <a:latin typeface="David"/>
                <a:ea typeface="David"/>
                <a:cs typeface="David"/>
                <a:sym typeface="David"/>
              </a:rPr>
              <a:t>שְׁנֵי סוּגֵי כִּבּוּשׁ</a:t>
            </a:r>
            <a:endParaRPr b="1" sz="3500">
              <a:solidFill>
                <a:srgbClr val="3F3F3F"/>
              </a:solidFill>
              <a:latin typeface="David"/>
              <a:ea typeface="David"/>
              <a:cs typeface="David"/>
              <a:sym typeface="David"/>
            </a:endParaRPr>
          </a:p>
        </p:txBody>
      </p:sp>
      <p:sp>
        <p:nvSpPr>
          <p:cNvPr id="258" name="Google Shape;258;p2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1800"/>
              <a:buNone/>
            </a:pPr>
            <a:r>
              <a:rPr b="1" lang="iw-IL">
                <a:latin typeface="David"/>
                <a:ea typeface="David"/>
                <a:cs typeface="David"/>
                <a:sym typeface="David"/>
              </a:rPr>
              <a:t>1. כִּבּוּשׁ כְּלָלִי מוּל צְבָאוֹת הָאוֹיֵב</a:t>
            </a:r>
            <a:endParaRPr b="1">
              <a:latin typeface="David"/>
              <a:ea typeface="David"/>
              <a:cs typeface="David"/>
              <a:sym typeface="David"/>
            </a:endParaRPr>
          </a:p>
          <a:p>
            <a:pPr indent="0" lvl="0" marL="0" rtl="1" algn="r">
              <a:spcBef>
                <a:spcPts val="1000"/>
              </a:spcBef>
              <a:spcAft>
                <a:spcPts val="0"/>
              </a:spcAft>
              <a:buSzPts val="1800"/>
              <a:buNone/>
            </a:pPr>
            <a:r>
              <a:t/>
            </a:r>
            <a:endParaRPr b="1">
              <a:latin typeface="David"/>
              <a:ea typeface="David"/>
              <a:cs typeface="David"/>
              <a:sym typeface="David"/>
            </a:endParaRPr>
          </a:p>
          <a:p>
            <a:pPr indent="0" lvl="0" marL="0" rtl="1" algn="r">
              <a:spcBef>
                <a:spcPts val="1000"/>
              </a:spcBef>
              <a:spcAft>
                <a:spcPts val="0"/>
              </a:spcAft>
              <a:buSzPts val="1800"/>
              <a:buNone/>
            </a:pPr>
            <a:r>
              <a:t/>
            </a:r>
            <a:endParaRPr/>
          </a:p>
        </p:txBody>
      </p:sp>
      <p:pic>
        <p:nvPicPr>
          <p:cNvPr id="259" name="Google Shape;259;p28"/>
          <p:cNvPicPr preferRelativeResize="0"/>
          <p:nvPr/>
        </p:nvPicPr>
        <p:blipFill rotWithShape="1">
          <a:blip r:embed="rId3">
            <a:alphaModFix/>
          </a:blip>
          <a:srcRect b="0" l="0" r="0" t="0"/>
          <a:stretch/>
        </p:blipFill>
        <p:spPr>
          <a:xfrm>
            <a:off x="0" y="471584"/>
            <a:ext cx="8519380" cy="63864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3500"/>
              <a:buFont typeface="David"/>
              <a:buNone/>
            </a:pPr>
            <a:r>
              <a:rPr b="1" lang="iw-IL" sz="3500">
                <a:solidFill>
                  <a:srgbClr val="3F3F3F"/>
                </a:solidFill>
                <a:latin typeface="David"/>
                <a:ea typeface="David"/>
                <a:cs typeface="David"/>
                <a:sym typeface="David"/>
              </a:rPr>
              <a:t>שְׁנֵי סוּגֵי כִּבּוּשׁ</a:t>
            </a:r>
            <a:endParaRPr b="1" sz="3500">
              <a:solidFill>
                <a:srgbClr val="3F3F3F"/>
              </a:solidFill>
              <a:latin typeface="David"/>
              <a:ea typeface="David"/>
              <a:cs typeface="David"/>
              <a:sym typeface="David"/>
            </a:endParaRPr>
          </a:p>
        </p:txBody>
      </p:sp>
      <p:sp>
        <p:nvSpPr>
          <p:cNvPr id="265" name="Google Shape;265;p2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1800"/>
              <a:buNone/>
            </a:pPr>
            <a:r>
              <a:rPr b="1" lang="iw-IL">
                <a:latin typeface="David"/>
                <a:ea typeface="David"/>
                <a:cs typeface="David"/>
                <a:sym typeface="David"/>
              </a:rPr>
              <a:t>1. כִּבּוּשׁ כְּלָלִי מוּל צְבָאוֹת הָאוֹיֵב.</a:t>
            </a:r>
            <a:endParaRPr/>
          </a:p>
          <a:p>
            <a:pPr indent="0" lvl="0" marL="0" rtl="1" algn="r">
              <a:spcBef>
                <a:spcPts val="1000"/>
              </a:spcBef>
              <a:spcAft>
                <a:spcPts val="0"/>
              </a:spcAft>
              <a:buSzPts val="1800"/>
              <a:buNone/>
            </a:pPr>
            <a:r>
              <a:rPr b="1" lang="iw-IL">
                <a:latin typeface="David"/>
                <a:ea typeface="David"/>
                <a:cs typeface="David"/>
                <a:sym typeface="David"/>
              </a:rPr>
              <a:t>2. כִּבּוּשׁ שֶׁל כֹּחוֹת אוֹיֵב קְטַנִּים שֶׁנִּשְׁאֲרוּ לָגוּר בֶּעָרִים.</a:t>
            </a:r>
            <a:endParaRPr/>
          </a:p>
        </p:txBody>
      </p:sp>
      <p:pic>
        <p:nvPicPr>
          <p:cNvPr id="266" name="Google Shape;266;p29"/>
          <p:cNvPicPr preferRelativeResize="0"/>
          <p:nvPr/>
        </p:nvPicPr>
        <p:blipFill rotWithShape="1">
          <a:blip r:embed="rId3">
            <a:alphaModFix/>
          </a:blip>
          <a:srcRect b="0" l="0" r="0" t="0"/>
          <a:stretch/>
        </p:blipFill>
        <p:spPr>
          <a:xfrm>
            <a:off x="1053319" y="2056095"/>
            <a:ext cx="7848548" cy="40794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2278"/>
                                        <p:tgtEl>
                                          <p:spTgt spid="2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30"/>
          <p:cNvPicPr preferRelativeResize="0"/>
          <p:nvPr/>
        </p:nvPicPr>
        <p:blipFill rotWithShape="1">
          <a:blip r:embed="rId3">
            <a:alphaModFix/>
          </a:blip>
          <a:srcRect b="36940" l="38659" r="1930" t="8036"/>
          <a:stretch/>
        </p:blipFill>
        <p:spPr>
          <a:xfrm>
            <a:off x="1069685" y="1380227"/>
            <a:ext cx="3838755" cy="5279366"/>
          </a:xfrm>
          <a:prstGeom prst="rect">
            <a:avLst/>
          </a:prstGeom>
          <a:noFill/>
          <a:ln cap="flat" cmpd="sng" w="9525">
            <a:solidFill>
              <a:srgbClr val="FF0000"/>
            </a:solidFill>
            <a:prstDash val="solid"/>
            <a:round/>
            <a:headEnd len="sm" w="sm" type="none"/>
            <a:tailEnd len="sm" w="sm" type="none"/>
          </a:ln>
        </p:spPr>
      </p:pic>
      <p:sp>
        <p:nvSpPr>
          <p:cNvPr id="272" name="Google Shape;272;p30"/>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73" name="Google Shape;273;p30"/>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74" name="Google Shape;274;p30"/>
          <p:cNvSpPr/>
          <p:nvPr/>
        </p:nvSpPr>
        <p:spPr>
          <a:xfrm rot="2369568">
            <a:off x="1546713" y="4702909"/>
            <a:ext cx="593375" cy="138864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75" name="Google Shape;275;p30"/>
          <p:cNvSpPr/>
          <p:nvPr/>
        </p:nvSpPr>
        <p:spPr>
          <a:xfrm>
            <a:off x="2805718" y="4043174"/>
            <a:ext cx="183667"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76" name="Google Shape;276;p30"/>
          <p:cNvSpPr/>
          <p:nvPr/>
        </p:nvSpPr>
        <p:spPr>
          <a:xfrm>
            <a:off x="3561052" y="2008518"/>
            <a:ext cx="392171" cy="291559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77" name="Google Shape;277;p30"/>
          <p:cNvSpPr/>
          <p:nvPr/>
        </p:nvSpPr>
        <p:spPr>
          <a:xfrm>
            <a:off x="2989386" y="2629482"/>
            <a:ext cx="611373" cy="158595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78" name="Google Shape;278;p3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הָאָרֶץ הַנִּשְׁאֶרֶת</a:t>
            </a:r>
            <a:endParaRPr b="1" sz="5000">
              <a:solidFill>
                <a:srgbClr val="3F3F3F"/>
              </a:solidFill>
              <a:latin typeface="David"/>
              <a:ea typeface="David"/>
              <a:cs typeface="David"/>
              <a:sym typeface="David"/>
            </a:endParaRPr>
          </a:p>
        </p:txBody>
      </p:sp>
      <p:sp>
        <p:nvSpPr>
          <p:cNvPr id="279" name="Google Shape;279;p30"/>
          <p:cNvSpPr txBox="1"/>
          <p:nvPr>
            <p:ph idx="1" type="body"/>
          </p:nvPr>
        </p:nvSpPr>
        <p:spPr>
          <a:xfrm>
            <a:off x="5952226" y="1570008"/>
            <a:ext cx="5926348" cy="4839418"/>
          </a:xfrm>
          <a:prstGeom prst="rect">
            <a:avLst/>
          </a:prstGeom>
          <a:noFill/>
          <a:ln>
            <a:noFill/>
          </a:ln>
        </p:spPr>
        <p:txBody>
          <a:bodyPr anchorCtr="0" anchor="t" bIns="45700" lIns="91425" spcFirstLastPara="1" rIns="91425" wrap="square" tIns="45700">
            <a:noAutofit/>
          </a:bodyPr>
          <a:lstStyle/>
          <a:p>
            <a:pPr indent="0" lvl="0" marL="0" rtl="1" algn="r">
              <a:lnSpc>
                <a:spcPct val="80000"/>
              </a:lnSpc>
              <a:spcBef>
                <a:spcPts val="0"/>
              </a:spcBef>
              <a:spcAft>
                <a:spcPts val="0"/>
              </a:spcAft>
              <a:buSzPts val="2750"/>
              <a:buNone/>
            </a:pPr>
            <a:r>
              <a:rPr lang="iw-IL" sz="2750">
                <a:latin typeface="David"/>
                <a:ea typeface="David"/>
                <a:cs typeface="David"/>
                <a:sym typeface="David"/>
              </a:rPr>
              <a:t>ב זֹאת הָאָרֶץ הַנִּשְׁאָרֶת כָּל גְּלִילוֹת הַפְּלִשְׁתִּים וְכָל הַגְּשׁוּרִי: ג מִן הַשִּׁיחוֹר אֲשֶׁר עַל פְּנֵי מִצְרַיִם וְעַד גְּבוּל עֶקְרוֹן צָפוֹנָה לַכְּנַעֲנִי תֵּחָשֵׁב חֲמֵשֶׁת סַרְנֵי פְלִשְׁתִּים הָעַזָּתִי וְהָאַשְׁדּוֹדִי הָאֶשְׁקְלוֹנִי הַגִּתִּי וְהָעֶקְרוֹנִי וְהָעַוִּים:  ד מִתֵּימָן כָּל אֶרֶץ הַכְּנַעֲנִי וּמְעָרָה אֲשֶׁר לַצִּידֹנִים עַד אֲפֵקָה  עַד גְּבוּל הָאֱמֹרִי: ה וְהָאָרֶץ הַגִּבְלִי וְכָל הַלְּבָנוֹן מִזְרַח הַשֶּׁמֶשׁ מִבַּעַל גָּד תַּחַת הַר חֶרְמוֹן עַד לְבוֹא חֲמָת:  ו כָּל יֹשְׁבֵי הָהָר מִן הַלְּבָנוֹן עַד מִשְׂרְפֹת מַיִם כָּל צִידֹנִים אָנֹכִי אוֹרִישֵׁם מִפְּנֵי בְּנֵי יִשְׂרָאֵל רַק הַפִּלֶהָ לְיִשְׂרָאֵל בְּנַחֲלָה כַּאֲשֶׁר צִוִּיתִיךָ:</a:t>
            </a:r>
            <a:endParaRPr sz="2750">
              <a:latin typeface="David"/>
              <a:ea typeface="David"/>
              <a:cs typeface="David"/>
              <a:sym typeface="Davi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31"/>
          <p:cNvPicPr preferRelativeResize="0"/>
          <p:nvPr/>
        </p:nvPicPr>
        <p:blipFill rotWithShape="1">
          <a:blip r:embed="rId3">
            <a:alphaModFix/>
          </a:blip>
          <a:srcRect b="36940" l="38659" r="1930" t="8036"/>
          <a:stretch/>
        </p:blipFill>
        <p:spPr>
          <a:xfrm>
            <a:off x="1069685" y="1380227"/>
            <a:ext cx="3838755" cy="5279366"/>
          </a:xfrm>
          <a:prstGeom prst="rect">
            <a:avLst/>
          </a:prstGeom>
          <a:noFill/>
          <a:ln cap="flat" cmpd="sng" w="9525">
            <a:solidFill>
              <a:srgbClr val="FF0000"/>
            </a:solidFill>
            <a:prstDash val="solid"/>
            <a:round/>
            <a:headEnd len="sm" w="sm" type="none"/>
            <a:tailEnd len="sm" w="sm" type="none"/>
          </a:ln>
        </p:spPr>
      </p:pic>
      <p:sp>
        <p:nvSpPr>
          <p:cNvPr id="285" name="Google Shape;285;p31"/>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86" name="Google Shape;286;p31"/>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87" name="Google Shape;287;p31"/>
          <p:cNvSpPr/>
          <p:nvPr/>
        </p:nvSpPr>
        <p:spPr>
          <a:xfrm rot="2369568">
            <a:off x="1546713" y="4702909"/>
            <a:ext cx="593375" cy="138864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88" name="Google Shape;288;p31"/>
          <p:cNvSpPr/>
          <p:nvPr/>
        </p:nvSpPr>
        <p:spPr>
          <a:xfrm>
            <a:off x="2805718" y="4043174"/>
            <a:ext cx="183667"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89" name="Google Shape;289;p31"/>
          <p:cNvSpPr/>
          <p:nvPr/>
        </p:nvSpPr>
        <p:spPr>
          <a:xfrm>
            <a:off x="3561052" y="2008518"/>
            <a:ext cx="392171" cy="291559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90" name="Google Shape;290;p31"/>
          <p:cNvSpPr/>
          <p:nvPr/>
        </p:nvSpPr>
        <p:spPr>
          <a:xfrm>
            <a:off x="2989386" y="2629482"/>
            <a:ext cx="611373" cy="158595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91" name="Google Shape;291;p3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הָאָרֶץ הַנִּשְׁאֶרֶת</a:t>
            </a:r>
            <a:endParaRPr b="1" sz="5000">
              <a:solidFill>
                <a:srgbClr val="3F3F3F"/>
              </a:solidFill>
              <a:latin typeface="David"/>
              <a:ea typeface="David"/>
              <a:cs typeface="David"/>
              <a:sym typeface="David"/>
            </a:endParaRPr>
          </a:p>
        </p:txBody>
      </p:sp>
      <p:sp>
        <p:nvSpPr>
          <p:cNvPr id="292" name="Google Shape;292;p31"/>
          <p:cNvSpPr txBox="1"/>
          <p:nvPr>
            <p:ph idx="1" type="body"/>
          </p:nvPr>
        </p:nvSpPr>
        <p:spPr>
          <a:xfrm>
            <a:off x="5952226" y="1570008"/>
            <a:ext cx="5926348" cy="4839418"/>
          </a:xfrm>
          <a:prstGeom prst="rect">
            <a:avLst/>
          </a:prstGeom>
          <a:noFill/>
          <a:ln>
            <a:noFill/>
          </a:ln>
        </p:spPr>
        <p:txBody>
          <a:bodyPr anchorCtr="0" anchor="t" bIns="45700" lIns="91425" spcFirstLastPara="1" rIns="91425" wrap="square" tIns="45700">
            <a:noAutofit/>
          </a:bodyPr>
          <a:lstStyle/>
          <a:p>
            <a:pPr indent="0" lvl="0" marL="0" rtl="1" algn="r">
              <a:lnSpc>
                <a:spcPct val="80000"/>
              </a:lnSpc>
              <a:spcBef>
                <a:spcPts val="0"/>
              </a:spcBef>
              <a:spcAft>
                <a:spcPts val="0"/>
              </a:spcAft>
              <a:buSzPts val="2750"/>
              <a:buNone/>
            </a:pPr>
            <a:r>
              <a:rPr lang="iw-IL" sz="2750">
                <a:latin typeface="David"/>
                <a:ea typeface="David"/>
                <a:cs typeface="David"/>
                <a:sym typeface="David"/>
              </a:rPr>
              <a:t>ב זֹאת הָאָרֶץ הַנִּשְׁאָרֶת כָּל גְּלִילוֹת </a:t>
            </a:r>
            <a:r>
              <a:rPr b="1" lang="iw-IL" sz="2750">
                <a:solidFill>
                  <a:srgbClr val="FF9900"/>
                </a:solidFill>
                <a:latin typeface="David"/>
                <a:ea typeface="David"/>
                <a:cs typeface="David"/>
                <a:sym typeface="David"/>
              </a:rPr>
              <a:t>הַפְּלִשְׁתִּים</a:t>
            </a:r>
            <a:r>
              <a:rPr lang="iw-IL" sz="2750">
                <a:latin typeface="David"/>
                <a:ea typeface="David"/>
                <a:cs typeface="David"/>
                <a:sym typeface="David"/>
              </a:rPr>
              <a:t> וְכָל הַגְּשׁוּרִי: ג מִן הַשִּׁיחוֹר אֲשֶׁר עַל פְּנֵי מִצְרַיִם וְעַד גְּבוּל עֶקְרוֹן צָפוֹנָה לַכְּנַעֲנִי תֵּחָשֵׁב חֲמֵשֶׁת סַרְנֵי פְלִשְׁתִּים הָעַזָּתִי וְהָאַשְׁדּוֹדִי הָאֶשְׁקְלוֹנִי הַגִּתִּי וְהָעֶקְרוֹנִי וְהָעַוִּים:  ד מִתֵּימָן כָּל אֶרֶץ הַכְּנַעֲנִי וּמְעָרָה אֲשֶׁר לַצִּידֹנִים עַד אֲפֵקָה  עַד גְּבוּל הָאֱמֹרִי: ה וְהָאָרֶץ הַגִּבְלִי וְכָל הַלְּבָנוֹן מִזְרַח הַשֶּׁמֶשׁ מִבַּעַל גָּד תַּחַת הַר חֶרְמוֹן עַד לְבוֹא חֲמָת:  ו כָּל יֹשְׁבֵי הָהָר מִן הַלְּבָנוֹן עַד מִשְׂרְפֹת מַיִם כָּל צִידֹנִים אָנֹכִי אוֹרִישֵׁם מִפְּנֵי בְּנֵי יִשְׂרָאֵל רַק הַפִּלֶהָ לְיִשְׂרָאֵל בְּנַחֲלָה כַּאֲשֶׁר צִוִּיתִיךָ :</a:t>
            </a:r>
            <a:endParaRPr sz="2750">
              <a:latin typeface="David"/>
              <a:ea typeface="David"/>
              <a:cs typeface="David"/>
              <a:sym typeface="David"/>
            </a:endParaRPr>
          </a:p>
        </p:txBody>
      </p:sp>
      <p:sp>
        <p:nvSpPr>
          <p:cNvPr id="293" name="Google Shape;293;p31"/>
          <p:cNvSpPr/>
          <p:nvPr/>
        </p:nvSpPr>
        <p:spPr>
          <a:xfrm rot="1983742">
            <a:off x="2425639" y="3927626"/>
            <a:ext cx="334573" cy="869455"/>
          </a:xfrm>
          <a:prstGeom prst="ellipse">
            <a:avLst/>
          </a:prstGeom>
          <a:noFill/>
          <a:ln cap="flat" cmpd="sng" w="57150">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3000"/>
                                        <p:tgtEl>
                                          <p:spTgt spid="2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2"/>
          <p:cNvPicPr preferRelativeResize="0"/>
          <p:nvPr/>
        </p:nvPicPr>
        <p:blipFill rotWithShape="1">
          <a:blip r:embed="rId3">
            <a:alphaModFix/>
          </a:blip>
          <a:srcRect b="36940" l="38659" r="1930" t="8036"/>
          <a:stretch/>
        </p:blipFill>
        <p:spPr>
          <a:xfrm>
            <a:off x="1069685" y="1380227"/>
            <a:ext cx="3838755" cy="5279366"/>
          </a:xfrm>
          <a:prstGeom prst="rect">
            <a:avLst/>
          </a:prstGeom>
          <a:noFill/>
          <a:ln cap="flat" cmpd="sng" w="9525">
            <a:solidFill>
              <a:srgbClr val="FF0000"/>
            </a:solidFill>
            <a:prstDash val="solid"/>
            <a:round/>
            <a:headEnd len="sm" w="sm" type="none"/>
            <a:tailEnd len="sm" w="sm" type="none"/>
          </a:ln>
        </p:spPr>
      </p:pic>
      <p:sp>
        <p:nvSpPr>
          <p:cNvPr id="299" name="Google Shape;299;p32"/>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0" name="Google Shape;300;p32"/>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1" name="Google Shape;301;p32"/>
          <p:cNvSpPr/>
          <p:nvPr/>
        </p:nvSpPr>
        <p:spPr>
          <a:xfrm rot="2369568">
            <a:off x="1546713" y="4702909"/>
            <a:ext cx="593375" cy="138864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2" name="Google Shape;302;p32"/>
          <p:cNvSpPr/>
          <p:nvPr/>
        </p:nvSpPr>
        <p:spPr>
          <a:xfrm>
            <a:off x="2805718" y="4043174"/>
            <a:ext cx="183667"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3" name="Google Shape;303;p32"/>
          <p:cNvSpPr/>
          <p:nvPr/>
        </p:nvSpPr>
        <p:spPr>
          <a:xfrm>
            <a:off x="3561052" y="2008518"/>
            <a:ext cx="392171" cy="291559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4" name="Google Shape;304;p32"/>
          <p:cNvSpPr/>
          <p:nvPr/>
        </p:nvSpPr>
        <p:spPr>
          <a:xfrm>
            <a:off x="2989386" y="2629482"/>
            <a:ext cx="611373" cy="158595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5" name="Google Shape;305;p3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הָאָרֶץ הַנִּשְׁאֶרֶת</a:t>
            </a:r>
            <a:endParaRPr b="1" sz="5000">
              <a:solidFill>
                <a:srgbClr val="3F3F3F"/>
              </a:solidFill>
              <a:latin typeface="David"/>
              <a:ea typeface="David"/>
              <a:cs typeface="David"/>
              <a:sym typeface="David"/>
            </a:endParaRPr>
          </a:p>
        </p:txBody>
      </p:sp>
      <p:sp>
        <p:nvSpPr>
          <p:cNvPr id="306" name="Google Shape;306;p32"/>
          <p:cNvSpPr txBox="1"/>
          <p:nvPr>
            <p:ph idx="1" type="body"/>
          </p:nvPr>
        </p:nvSpPr>
        <p:spPr>
          <a:xfrm>
            <a:off x="5952226" y="1570008"/>
            <a:ext cx="5926348" cy="4839418"/>
          </a:xfrm>
          <a:prstGeom prst="rect">
            <a:avLst/>
          </a:prstGeom>
          <a:noFill/>
          <a:ln>
            <a:noFill/>
          </a:ln>
        </p:spPr>
        <p:txBody>
          <a:bodyPr anchorCtr="0" anchor="t" bIns="45700" lIns="91425" spcFirstLastPara="1" rIns="91425" wrap="square" tIns="45700">
            <a:noAutofit/>
          </a:bodyPr>
          <a:lstStyle/>
          <a:p>
            <a:pPr indent="0" lvl="0" marL="0" rtl="1" algn="r">
              <a:lnSpc>
                <a:spcPct val="80000"/>
              </a:lnSpc>
              <a:spcBef>
                <a:spcPts val="0"/>
              </a:spcBef>
              <a:spcAft>
                <a:spcPts val="0"/>
              </a:spcAft>
              <a:buSzPts val="2750"/>
              <a:buNone/>
            </a:pPr>
            <a:r>
              <a:rPr lang="iw-IL" sz="2750">
                <a:latin typeface="David"/>
                <a:ea typeface="David"/>
                <a:cs typeface="David"/>
                <a:sym typeface="David"/>
              </a:rPr>
              <a:t>ב זֹאת הָאָרֶץ הַנִּשְׁאָרֶת כָּל גְּלִילוֹת </a:t>
            </a:r>
            <a:r>
              <a:rPr b="1" lang="iw-IL" sz="2750">
                <a:solidFill>
                  <a:srgbClr val="FF9900"/>
                </a:solidFill>
                <a:latin typeface="David"/>
                <a:ea typeface="David"/>
                <a:cs typeface="David"/>
                <a:sym typeface="David"/>
              </a:rPr>
              <a:t>הַפְּלִשְׁתִּים</a:t>
            </a:r>
            <a:r>
              <a:rPr lang="iw-IL" sz="2750">
                <a:latin typeface="David"/>
                <a:ea typeface="David"/>
                <a:cs typeface="David"/>
                <a:sym typeface="David"/>
              </a:rPr>
              <a:t> וְכָל הַגְּשׁוּרִי: ג מִן הַשִּׁיחוֹר אֲשֶׁר עַל פְּנֵי מִצְרַיִם וְעַד גְּבוּל עֶקְרוֹן צָפוֹנָה לַכְּנַעֲנִי תֵּחָשֵׁב חֲמֵשֶׁת סַרְנֵי פְלִשְׁתִּים הָעַזָּתִי וְהָאַשְׁדּוֹדִי הָאֶשְׁקְלוֹנִי הַגִּתִּי וְהָעֶקְרוֹנִי וְהָעַוִּים:  ד מִתֵּימָן כָּל אֶרֶץ הַכְּנַעֲנִי וּמְעָרָה אֲשֶׁר לַצִּידֹנִים עַד אֲפֵקָה  עַד גְּבוּל הָאֱמֹרִי: ה וְהָאָרֶץ הַגִּבְלִי וְכָל הַלְּבָנוֹן מִזְרַח הַשֶּׁמֶשׁ מִבַּעַל גָּד תַּחַת הַר חֶרְמוֹן עַד לְבוֹא חֲמָת:  ו כָּל יֹשְׁבֵי הָהָר מִן הַלְּבָנוֹן עַד מִשְׂרְפֹת מַיִם </a:t>
            </a:r>
            <a:r>
              <a:rPr b="1" lang="iw-IL" sz="2750">
                <a:solidFill>
                  <a:srgbClr val="FF9900"/>
                </a:solidFill>
                <a:latin typeface="David"/>
                <a:ea typeface="David"/>
                <a:cs typeface="David"/>
                <a:sym typeface="David"/>
              </a:rPr>
              <a:t>כָּל צִידֹנִים </a:t>
            </a:r>
            <a:r>
              <a:rPr lang="iw-IL" sz="2750">
                <a:latin typeface="David"/>
                <a:ea typeface="David"/>
                <a:cs typeface="David"/>
                <a:sym typeface="David"/>
              </a:rPr>
              <a:t>אָנֹכִי אוֹרִישֵׁם מִפְּנֵי בְּנֵי יִשְׂרָאֵל רַק הַפִּלֶהָ לְיִשְׂרָאֵל בְּנַחֲלָה כַּאֲשֶׁר צִוִּיתִיךָ :</a:t>
            </a:r>
            <a:endParaRPr sz="2750">
              <a:latin typeface="David"/>
              <a:ea typeface="David"/>
              <a:cs typeface="David"/>
              <a:sym typeface="David"/>
            </a:endParaRPr>
          </a:p>
        </p:txBody>
      </p:sp>
      <p:sp>
        <p:nvSpPr>
          <p:cNvPr id="307" name="Google Shape;307;p32"/>
          <p:cNvSpPr/>
          <p:nvPr/>
        </p:nvSpPr>
        <p:spPr>
          <a:xfrm rot="1983742">
            <a:off x="2425639" y="3927626"/>
            <a:ext cx="334573" cy="869455"/>
          </a:xfrm>
          <a:prstGeom prst="ellipse">
            <a:avLst/>
          </a:prstGeom>
          <a:noFill/>
          <a:ln cap="flat" cmpd="sng" w="57150">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08" name="Google Shape;308;p32"/>
          <p:cNvSpPr/>
          <p:nvPr/>
        </p:nvSpPr>
        <p:spPr>
          <a:xfrm rot="1983742">
            <a:off x="3127785" y="1789451"/>
            <a:ext cx="334573" cy="869455"/>
          </a:xfrm>
          <a:prstGeom prst="ellipse">
            <a:avLst/>
          </a:prstGeom>
          <a:noFill/>
          <a:ln cap="flat" cmpd="sng" w="57150">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2000"/>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33"/>
          <p:cNvPicPr preferRelativeResize="0"/>
          <p:nvPr/>
        </p:nvPicPr>
        <p:blipFill rotWithShape="1">
          <a:blip r:embed="rId3">
            <a:alphaModFix/>
          </a:blip>
          <a:srcRect b="36940" l="38659" r="1930" t="8036"/>
          <a:stretch/>
        </p:blipFill>
        <p:spPr>
          <a:xfrm>
            <a:off x="1069685" y="1380227"/>
            <a:ext cx="3838755" cy="5279366"/>
          </a:xfrm>
          <a:prstGeom prst="rect">
            <a:avLst/>
          </a:prstGeom>
          <a:noFill/>
          <a:ln cap="flat" cmpd="sng" w="9525">
            <a:solidFill>
              <a:srgbClr val="FF0000"/>
            </a:solidFill>
            <a:prstDash val="solid"/>
            <a:round/>
            <a:headEnd len="sm" w="sm" type="none"/>
            <a:tailEnd len="sm" w="sm" type="none"/>
          </a:ln>
        </p:spPr>
      </p:pic>
      <p:sp>
        <p:nvSpPr>
          <p:cNvPr id="314" name="Google Shape;314;p33"/>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15" name="Google Shape;315;p33"/>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16" name="Google Shape;316;p33"/>
          <p:cNvSpPr/>
          <p:nvPr/>
        </p:nvSpPr>
        <p:spPr>
          <a:xfrm rot="2369568">
            <a:off x="1546713" y="4702909"/>
            <a:ext cx="593375" cy="138864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17" name="Google Shape;317;p33"/>
          <p:cNvSpPr/>
          <p:nvPr/>
        </p:nvSpPr>
        <p:spPr>
          <a:xfrm>
            <a:off x="2805718" y="4043174"/>
            <a:ext cx="183667" cy="9745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18" name="Google Shape;318;p33"/>
          <p:cNvSpPr/>
          <p:nvPr/>
        </p:nvSpPr>
        <p:spPr>
          <a:xfrm>
            <a:off x="3561052" y="2008518"/>
            <a:ext cx="392171" cy="291559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19" name="Google Shape;319;p33"/>
          <p:cNvSpPr/>
          <p:nvPr/>
        </p:nvSpPr>
        <p:spPr>
          <a:xfrm>
            <a:off x="2989386" y="2629482"/>
            <a:ext cx="611373" cy="158595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20" name="Google Shape;320;p3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הָאָרֶץ הַנִּשְׁאֶרֶת</a:t>
            </a:r>
            <a:endParaRPr b="1" sz="5000">
              <a:solidFill>
                <a:srgbClr val="3F3F3F"/>
              </a:solidFill>
              <a:latin typeface="David"/>
              <a:ea typeface="David"/>
              <a:cs typeface="David"/>
              <a:sym typeface="David"/>
            </a:endParaRPr>
          </a:p>
        </p:txBody>
      </p:sp>
      <p:sp>
        <p:nvSpPr>
          <p:cNvPr id="321" name="Google Shape;321;p33"/>
          <p:cNvSpPr txBox="1"/>
          <p:nvPr>
            <p:ph idx="1" type="body"/>
          </p:nvPr>
        </p:nvSpPr>
        <p:spPr>
          <a:xfrm>
            <a:off x="5952226" y="1570008"/>
            <a:ext cx="5926348" cy="4839418"/>
          </a:xfrm>
          <a:prstGeom prst="rect">
            <a:avLst/>
          </a:prstGeom>
          <a:noFill/>
          <a:ln>
            <a:noFill/>
          </a:ln>
        </p:spPr>
        <p:txBody>
          <a:bodyPr anchorCtr="0" anchor="t" bIns="45700" lIns="91425" spcFirstLastPara="1" rIns="91425" wrap="square" tIns="45700">
            <a:noAutofit/>
          </a:bodyPr>
          <a:lstStyle/>
          <a:p>
            <a:pPr indent="0" lvl="0" marL="0" rtl="1" algn="r">
              <a:lnSpc>
                <a:spcPct val="80000"/>
              </a:lnSpc>
              <a:spcBef>
                <a:spcPts val="0"/>
              </a:spcBef>
              <a:spcAft>
                <a:spcPts val="0"/>
              </a:spcAft>
              <a:buSzPts val="2750"/>
              <a:buNone/>
            </a:pPr>
            <a:r>
              <a:rPr lang="iw-IL" sz="2750">
                <a:latin typeface="David"/>
                <a:ea typeface="David"/>
                <a:cs typeface="David"/>
                <a:sym typeface="David"/>
              </a:rPr>
              <a:t>ב זֹאת הָאָרֶץ הַנִּשְׁאָרֶת כָּל גְּלִילוֹת </a:t>
            </a:r>
            <a:r>
              <a:rPr b="1" lang="iw-IL" sz="2750">
                <a:solidFill>
                  <a:srgbClr val="FF9900"/>
                </a:solidFill>
                <a:latin typeface="David"/>
                <a:ea typeface="David"/>
                <a:cs typeface="David"/>
                <a:sym typeface="David"/>
              </a:rPr>
              <a:t>הַפְּלִשְׁתִּים</a:t>
            </a:r>
            <a:r>
              <a:rPr lang="iw-IL" sz="2750">
                <a:latin typeface="David"/>
                <a:ea typeface="David"/>
                <a:cs typeface="David"/>
                <a:sym typeface="David"/>
              </a:rPr>
              <a:t> וְכָל הַגְּשׁוּרִי: ג מִן הַשִּׁיחוֹר אֲשֶׁר עַל פְּנֵי מִצְרַיִם וְעַד גְּבוּל עֶקְרוֹן צָפוֹנָה לַכְּנַעֲנִי תֵּחָשֵׁב חֲמֵשֶׁת סַרְנֵי פְלִשְׁתִּים הָעַזָּתִי וְהָאַשְׁדּוֹדִי הָאֶשְׁקְלוֹנִי הַגִּתִּי וְהָעֶקְרוֹנִי וְהָעַוִּים:  ד מִתֵּימָן כָּל אֶרֶץ הַכְּנַעֲנִי וּמְעָרָה אֲשֶׁר לַצִּידֹנִים עַד אֲפֵקָה  עַד גְּבוּל הָאֱמֹרִי: ה וְהָאָרֶץ הַגִּבְלִי וְכָל הַלְּבָנוֹן מִזְרַח הַשֶּׁמֶשׁ מִבַּעַל גָּד תַּחַת הַר חֶרְמוֹן עַד לְבוֹא חֲמָת:  ו כָּל יֹשְׁבֵי הָהָר מִן הַלְּבָנוֹן עַד מִשְׂרְפֹת מַיִם </a:t>
            </a:r>
            <a:r>
              <a:rPr b="1" lang="iw-IL" sz="2750">
                <a:solidFill>
                  <a:srgbClr val="FF9900"/>
                </a:solidFill>
                <a:latin typeface="David"/>
                <a:ea typeface="David"/>
                <a:cs typeface="David"/>
                <a:sym typeface="David"/>
              </a:rPr>
              <a:t>כָּל צִידֹנִים </a:t>
            </a:r>
            <a:r>
              <a:rPr b="1" lang="iw-IL" sz="2750">
                <a:solidFill>
                  <a:srgbClr val="FF0000"/>
                </a:solidFill>
                <a:latin typeface="David"/>
                <a:ea typeface="David"/>
                <a:cs typeface="David"/>
                <a:sym typeface="David"/>
              </a:rPr>
              <a:t>אָנֹכִי אוֹרִישֵׁם מִפְּנֵי בְּנֵי יִשְׂרָאֵל רַק הַפִּלֶהָ לְיִשְׂרָאֵל בְּנַחֲלָה כַּאֲשֶׁר צִוִּיתִיךָ</a:t>
            </a:r>
            <a:r>
              <a:rPr lang="iw-IL" sz="2750">
                <a:latin typeface="David"/>
                <a:ea typeface="David"/>
                <a:cs typeface="David"/>
                <a:sym typeface="David"/>
              </a:rPr>
              <a:t> :</a:t>
            </a:r>
            <a:endParaRPr sz="2750">
              <a:latin typeface="David"/>
              <a:ea typeface="David"/>
              <a:cs typeface="David"/>
              <a:sym typeface="David"/>
            </a:endParaRPr>
          </a:p>
        </p:txBody>
      </p:sp>
      <p:sp>
        <p:nvSpPr>
          <p:cNvPr id="322" name="Google Shape;322;p33"/>
          <p:cNvSpPr/>
          <p:nvPr/>
        </p:nvSpPr>
        <p:spPr>
          <a:xfrm rot="1983742">
            <a:off x="2425639" y="3927626"/>
            <a:ext cx="334573" cy="869455"/>
          </a:xfrm>
          <a:prstGeom prst="ellipse">
            <a:avLst/>
          </a:prstGeom>
          <a:noFill/>
          <a:ln cap="flat" cmpd="sng" w="57150">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23" name="Google Shape;323;p33"/>
          <p:cNvSpPr/>
          <p:nvPr/>
        </p:nvSpPr>
        <p:spPr>
          <a:xfrm rot="1983742">
            <a:off x="3127785" y="1789451"/>
            <a:ext cx="334573" cy="869455"/>
          </a:xfrm>
          <a:prstGeom prst="ellipse">
            <a:avLst/>
          </a:prstGeom>
          <a:noFill/>
          <a:ln cap="flat" cmpd="sng" w="57150">
            <a:solidFill>
              <a:srgbClr val="FF99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טָעוּת בְּחֶשְׁבּוֹן?</a:t>
            </a:r>
            <a:endParaRPr b="1" sz="5000">
              <a:solidFill>
                <a:srgbClr val="3F3F3F"/>
              </a:solidFill>
              <a:latin typeface="David"/>
              <a:ea typeface="David"/>
              <a:cs typeface="David"/>
              <a:sym typeface="David"/>
            </a:endParaRPr>
          </a:p>
        </p:txBody>
      </p:sp>
      <p:sp>
        <p:nvSpPr>
          <p:cNvPr id="329" name="Google Shape;329;p3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100"/>
              <a:buNone/>
            </a:pPr>
            <a:r>
              <a:rPr lang="iw-IL" sz="3100">
                <a:latin typeface="David"/>
                <a:ea typeface="David"/>
                <a:cs typeface="David"/>
                <a:sym typeface="David"/>
              </a:rPr>
              <a:t> </a:t>
            </a:r>
            <a:r>
              <a:rPr b="1" lang="iw-IL" sz="3100">
                <a:latin typeface="David"/>
                <a:ea typeface="David"/>
                <a:cs typeface="David"/>
                <a:sym typeface="David"/>
              </a:rPr>
              <a:t>ז</a:t>
            </a:r>
            <a:r>
              <a:rPr lang="iw-IL" sz="3100">
                <a:latin typeface="David"/>
                <a:ea typeface="David"/>
                <a:cs typeface="David"/>
                <a:sym typeface="David"/>
              </a:rPr>
              <a:t> וְעַתָּה חַלֵּק אֶת הָאָרֶץ הַזֹּאת בְּנַחֲלָה </a:t>
            </a:r>
            <a:br>
              <a:rPr lang="iw-IL" sz="3100">
                <a:latin typeface="David"/>
                <a:ea typeface="David"/>
                <a:cs typeface="David"/>
                <a:sym typeface="David"/>
              </a:rPr>
            </a:br>
            <a:r>
              <a:rPr lang="iw-IL" sz="3100">
                <a:latin typeface="David"/>
                <a:ea typeface="David"/>
                <a:cs typeface="David"/>
                <a:sym typeface="David"/>
              </a:rPr>
              <a:t>לְתִשְׁעַת הַשְּׁבָטִים וַחֲצִי הַשֵּׁבֶט הַמְנַשֶּׁה:</a:t>
            </a:r>
            <a:endParaRPr sz="3100">
              <a:latin typeface="David"/>
              <a:ea typeface="David"/>
              <a:cs typeface="David"/>
              <a:sym typeface="Davi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5"/>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100"/>
              <a:buNone/>
            </a:pPr>
            <a:r>
              <a:rPr lang="iw-IL" sz="3100">
                <a:latin typeface="David"/>
                <a:ea typeface="David"/>
                <a:cs typeface="David"/>
                <a:sym typeface="David"/>
              </a:rPr>
              <a:t> </a:t>
            </a:r>
            <a:r>
              <a:rPr b="1" lang="iw-IL" sz="3100">
                <a:latin typeface="David"/>
                <a:ea typeface="David"/>
                <a:cs typeface="David"/>
                <a:sym typeface="David"/>
              </a:rPr>
              <a:t>ז</a:t>
            </a:r>
            <a:r>
              <a:rPr lang="iw-IL" sz="3100">
                <a:latin typeface="David"/>
                <a:ea typeface="David"/>
                <a:cs typeface="David"/>
                <a:sym typeface="David"/>
              </a:rPr>
              <a:t> וְעַתָּה חַלֵּק אֶת הָאָרֶץ הַזֹּאת בְּנַחֲלָה </a:t>
            </a:r>
            <a:br>
              <a:rPr lang="iw-IL" sz="3100">
                <a:latin typeface="David"/>
                <a:ea typeface="David"/>
                <a:cs typeface="David"/>
                <a:sym typeface="David"/>
              </a:rPr>
            </a:br>
            <a:r>
              <a:rPr b="1" lang="iw-IL" sz="3100">
                <a:latin typeface="David"/>
                <a:ea typeface="David"/>
                <a:cs typeface="David"/>
                <a:sym typeface="David"/>
              </a:rPr>
              <a:t>לְתִשְׁעַת הַשְּׁבָטִים וַחֲצִי הַשֵּׁבֶט הַמְנַשֶּׁה</a:t>
            </a:r>
            <a:r>
              <a:rPr lang="iw-IL" sz="3100">
                <a:latin typeface="David"/>
                <a:ea typeface="David"/>
                <a:cs typeface="David"/>
                <a:sym typeface="David"/>
              </a:rPr>
              <a:t>:</a:t>
            </a:r>
            <a:endParaRPr sz="3100">
              <a:latin typeface="David"/>
              <a:ea typeface="David"/>
              <a:cs typeface="David"/>
              <a:sym typeface="David"/>
            </a:endParaRPr>
          </a:p>
        </p:txBody>
      </p:sp>
      <p:sp>
        <p:nvSpPr>
          <p:cNvPr id="335" name="Google Shape;335;p35"/>
          <p:cNvSpPr/>
          <p:nvPr/>
        </p:nvSpPr>
        <p:spPr>
          <a:xfrm>
            <a:off x="4123427" y="2967334"/>
            <a:ext cx="5495026" cy="4708981"/>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IL" sz="30000" u="none" cap="none" strike="noStrike">
                <a:solidFill>
                  <a:srgbClr val="FF0000"/>
                </a:solidFill>
                <a:latin typeface="Century Gothic"/>
                <a:ea typeface="Century Gothic"/>
                <a:cs typeface="Century Gothic"/>
                <a:sym typeface="Century Gothic"/>
              </a:rPr>
              <a:t>?</a:t>
            </a:r>
            <a:endParaRPr b="1" i="0" sz="30000" u="none" cap="none" strike="noStrike">
              <a:solidFill>
                <a:srgbClr val="FF0000"/>
              </a:solidFill>
              <a:latin typeface="Century Gothic"/>
              <a:ea typeface="Century Gothic"/>
              <a:cs typeface="Century Gothic"/>
              <a:sym typeface="Century Gothic"/>
            </a:endParaRPr>
          </a:p>
        </p:txBody>
      </p:sp>
      <p:sp>
        <p:nvSpPr>
          <p:cNvPr id="336" name="Google Shape;336;p3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37" name="Google Shape;337;p35"/>
          <p:cNvSpPr txBox="1"/>
          <p:nvPr/>
        </p:nvSpPr>
        <p:spPr>
          <a:xfrm>
            <a:off x="2591317" y="622507"/>
            <a:ext cx="8911687" cy="128089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rgbClr val="3F3F3F"/>
              </a:buClr>
              <a:buSzPts val="5000"/>
              <a:buFont typeface="David"/>
              <a:buNone/>
            </a:pPr>
            <a:r>
              <a:rPr b="1" i="0" lang="iw-IL" sz="5000" u="none" cap="none" strike="noStrike">
                <a:solidFill>
                  <a:srgbClr val="3F3F3F"/>
                </a:solidFill>
                <a:latin typeface="David"/>
                <a:ea typeface="David"/>
                <a:cs typeface="David"/>
                <a:sym typeface="David"/>
              </a:rPr>
              <a:t>טָעוּת בְּחֶשְׁבּוֹן?</a:t>
            </a:r>
            <a:endParaRPr b="1" i="0" sz="5000" u="none" cap="none" strike="noStrike">
              <a:solidFill>
                <a:srgbClr val="3F3F3F"/>
              </a:solidFill>
              <a:latin typeface="David"/>
              <a:ea typeface="David"/>
              <a:cs typeface="David"/>
              <a:sym typeface="Davi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43" name="Google Shape;343;p36"/>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228600" lvl="0" marL="342900" rtl="1" algn="r">
              <a:spcBef>
                <a:spcPts val="0"/>
              </a:spcBef>
              <a:spcAft>
                <a:spcPts val="0"/>
              </a:spcAft>
              <a:buSzPts val="1800"/>
              <a:buNone/>
            </a:pPr>
            <a:r>
              <a:t/>
            </a:r>
            <a:endParaRPr/>
          </a:p>
        </p:txBody>
      </p:sp>
      <p:pic>
        <p:nvPicPr>
          <p:cNvPr id="344" name="Google Shape;344;p36"/>
          <p:cNvPicPr preferRelativeResize="0"/>
          <p:nvPr/>
        </p:nvPicPr>
        <p:blipFill rotWithShape="1">
          <a:blip r:embed="rId3">
            <a:alphaModFix/>
          </a:blip>
          <a:srcRect b="0" l="0" r="0" t="0"/>
          <a:stretch/>
        </p:blipFill>
        <p:spPr>
          <a:xfrm>
            <a:off x="2578735" y="38100"/>
            <a:ext cx="7034530" cy="6781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4500"/>
              <a:buFont typeface="David"/>
              <a:buNone/>
            </a:pPr>
            <a:r>
              <a:rPr b="1" lang="iw-IL" sz="4500">
                <a:solidFill>
                  <a:srgbClr val="3F3F3F"/>
                </a:solidFill>
                <a:latin typeface="David"/>
                <a:ea typeface="David"/>
                <a:cs typeface="David"/>
                <a:sym typeface="David"/>
              </a:rPr>
              <a:t>עֵבֶר הַיַּרְדֵּן </a:t>
            </a:r>
            <a:br>
              <a:rPr b="1" lang="iw-IL" sz="4500">
                <a:solidFill>
                  <a:srgbClr val="3F3F3F"/>
                </a:solidFill>
                <a:latin typeface="David"/>
                <a:ea typeface="David"/>
                <a:cs typeface="David"/>
                <a:sym typeface="David"/>
              </a:rPr>
            </a:br>
            <a:r>
              <a:rPr b="1" lang="iw-IL" sz="4500">
                <a:solidFill>
                  <a:srgbClr val="3F3F3F"/>
                </a:solidFill>
                <a:latin typeface="David"/>
                <a:ea typeface="David"/>
                <a:cs typeface="David"/>
                <a:sym typeface="David"/>
              </a:rPr>
              <a:t>הַמִּזְרָחִי</a:t>
            </a:r>
            <a:endParaRPr b="1" sz="4500">
              <a:solidFill>
                <a:srgbClr val="3F3F3F"/>
              </a:solidFill>
              <a:latin typeface="David"/>
              <a:ea typeface="David"/>
              <a:cs typeface="David"/>
              <a:sym typeface="David"/>
            </a:endParaRPr>
          </a:p>
        </p:txBody>
      </p:sp>
      <p:sp>
        <p:nvSpPr>
          <p:cNvPr id="350" name="Google Shape;350;p37"/>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228600" lvl="0" marL="342900" rtl="1" algn="r">
              <a:spcBef>
                <a:spcPts val="0"/>
              </a:spcBef>
              <a:spcAft>
                <a:spcPts val="0"/>
              </a:spcAft>
              <a:buSzPts val="1800"/>
              <a:buNone/>
            </a:pPr>
            <a:r>
              <a:t/>
            </a:r>
            <a:endParaRPr/>
          </a:p>
        </p:txBody>
      </p:sp>
      <p:pic>
        <p:nvPicPr>
          <p:cNvPr descr="תוצאת תמונה עבור צילום אויר הירדן" id="351" name="Google Shape;351;p37"/>
          <p:cNvPicPr preferRelativeResize="0"/>
          <p:nvPr/>
        </p:nvPicPr>
        <p:blipFill rotWithShape="1">
          <a:blip r:embed="rId3">
            <a:alphaModFix/>
          </a:blip>
          <a:srcRect b="-504" l="-584" r="7142" t="0"/>
          <a:stretch/>
        </p:blipFill>
        <p:spPr>
          <a:xfrm>
            <a:off x="2245860" y="0"/>
            <a:ext cx="6850013" cy="688885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57" name="Google Shape;357;p3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228600" lvl="0" marL="342900" rtl="1" algn="r">
              <a:spcBef>
                <a:spcPts val="0"/>
              </a:spcBef>
              <a:spcAft>
                <a:spcPts val="0"/>
              </a:spcAft>
              <a:buSzPts val="1800"/>
              <a:buNone/>
            </a:pPr>
            <a:r>
              <a:t/>
            </a:r>
            <a:endParaRPr/>
          </a:p>
        </p:txBody>
      </p:sp>
      <p:pic>
        <p:nvPicPr>
          <p:cNvPr id="358" name="Google Shape;358;p38"/>
          <p:cNvPicPr preferRelativeResize="0"/>
          <p:nvPr/>
        </p:nvPicPr>
        <p:blipFill rotWithShape="1">
          <a:blip r:embed="rId3">
            <a:alphaModFix/>
          </a:blip>
          <a:srcRect b="0" l="0" r="0" t="0"/>
          <a:stretch/>
        </p:blipFill>
        <p:spPr>
          <a:xfrm>
            <a:off x="532565" y="1587"/>
            <a:ext cx="11501437" cy="68398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64" name="Google Shape;364;p3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100"/>
              <a:buNone/>
            </a:pPr>
            <a:r>
              <a:rPr lang="iw-IL" sz="3100">
                <a:latin typeface="David"/>
                <a:ea typeface="David"/>
                <a:cs typeface="David"/>
                <a:sym typeface="David"/>
              </a:rPr>
              <a:t> </a:t>
            </a:r>
            <a:r>
              <a:rPr b="1" lang="iw-IL" sz="3100">
                <a:latin typeface="David"/>
                <a:ea typeface="David"/>
                <a:cs typeface="David"/>
                <a:sym typeface="David"/>
              </a:rPr>
              <a:t>ז</a:t>
            </a:r>
            <a:r>
              <a:rPr lang="iw-IL" sz="3100">
                <a:latin typeface="David"/>
                <a:ea typeface="David"/>
                <a:cs typeface="David"/>
                <a:sym typeface="David"/>
              </a:rPr>
              <a:t> וְעַתָּה חַלֵּק אֶת הָאָרֶץ הַזֹּאת בְּנַחֲלָה </a:t>
            </a:r>
            <a:br>
              <a:rPr lang="iw-IL" sz="3100">
                <a:latin typeface="David"/>
                <a:ea typeface="David"/>
                <a:cs typeface="David"/>
                <a:sym typeface="David"/>
              </a:rPr>
            </a:br>
            <a:r>
              <a:rPr b="1" lang="iw-IL" sz="3100">
                <a:latin typeface="David"/>
                <a:ea typeface="David"/>
                <a:cs typeface="David"/>
                <a:sym typeface="David"/>
              </a:rPr>
              <a:t>לְתִשְׁעַת הַשְּׁבָטִים וַחֲצִי הַשֵּׁבֶט הַמְנַשֶּׁה</a:t>
            </a:r>
            <a:r>
              <a:rPr lang="iw-IL" sz="3100">
                <a:latin typeface="David"/>
                <a:ea typeface="David"/>
                <a:cs typeface="David"/>
                <a:sym typeface="David"/>
              </a:rPr>
              <a:t>:</a:t>
            </a:r>
            <a:endParaRPr sz="3100">
              <a:latin typeface="David"/>
              <a:ea typeface="David"/>
              <a:cs typeface="David"/>
              <a:sym typeface="David"/>
            </a:endParaRPr>
          </a:p>
        </p:txBody>
      </p:sp>
      <p:pic>
        <p:nvPicPr>
          <p:cNvPr id="365" name="Google Shape;365;p39"/>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רְאוּבֵן :</a:t>
            </a:r>
            <a:endParaRPr b="1" sz="5000">
              <a:latin typeface="David"/>
              <a:ea typeface="David"/>
              <a:cs typeface="David"/>
              <a:sym typeface="David"/>
            </a:endParaRPr>
          </a:p>
        </p:txBody>
      </p:sp>
      <p:sp>
        <p:nvSpPr>
          <p:cNvPr id="371" name="Google Shape;371;p40"/>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635"/>
              <a:buNone/>
            </a:pPr>
            <a:r>
              <a:rPr b="1" lang="iw-IL" sz="2635">
                <a:latin typeface="David"/>
                <a:ea typeface="David"/>
                <a:cs typeface="David"/>
                <a:sym typeface="David"/>
              </a:rPr>
              <a:t>טו וַיִּתֵּן מֹשֶׁה לְמַטֵּה בְנֵי רְאוּבֵן </a:t>
            </a:r>
            <a:r>
              <a:rPr lang="iw-IL" sz="2635">
                <a:latin typeface="David"/>
                <a:ea typeface="David"/>
                <a:cs typeface="David"/>
                <a:sym typeface="David"/>
              </a:rPr>
              <a:t>לְמִשְׁפְּחֹתָם: </a:t>
            </a:r>
            <a:r>
              <a:rPr b="1" lang="iw-IL" sz="2635">
                <a:latin typeface="David"/>
                <a:ea typeface="David"/>
                <a:cs typeface="David"/>
                <a:sym typeface="David"/>
              </a:rPr>
              <a:t>טז </a:t>
            </a:r>
            <a:r>
              <a:rPr lang="iw-IL" sz="2635">
                <a:latin typeface="David"/>
                <a:ea typeface="David"/>
                <a:cs typeface="David"/>
                <a:sym typeface="David"/>
              </a:rPr>
              <a:t>וַיְהִי לָהֶם הַגְּבוּל מֵעֲרוֹעֵר אֲשֶׁר עַל שְׂפַת נַחַל אַרְנוֹן וְהָעִיר אֲשֶׁר בְּתוֹךְ הַנַּחַל וְכָל הַמִּישֹׁר עַל מֵידְבָא: יז חֶשְׁבּוֹן וְכָל עָרֶיהָ אֲשֶׁר בַּמִּישֹׁר דִּיבוֹן וּבָמוֹת בַּעַל וּבֵית בַּעַל מְעוֹן: יח וְיַהְצָה וּקְדֵמֹת וּמֵפָעַת: יט וְקִרְיָתַיִם וְשִׂבְמָה וְצֶרֶת הַשַּׁחַר בְּהַר הָעֵמֶק: כ וּבֵית פְּעוֹר וְאַשְׁדּוֹת הַפִּסְגָּה וּבֵית הַיְשִׁמוֹת: כא וְכֹל עָרֵי הַמִּישֹׁר וְכָל מַמְלְכוּת סִיחוֹן מֶלֶךְ הָאֱמֹרִי אֲשֶׁר מָלַךְ בְּחֶשְׁבּוֹן אֲשֶׁר הִכָּה מֹשֶׁה אֹתוֹ וְאֶת נְשִׂיאֵי מִדְיָן אֶת אֱוִי וְאֶת רֶקֶם וְאֶת צוּר וְאֶת חוּר וְאֶת רֶבַע נְסִיכֵי סִיחוֹן יֹשְׁבֵי הָאָרֶץ כב וְאֶת בִּלְעָם בֶּן בְּעוֹר הַקּוֹסֵם הָרְגוּ בְנֵי יִשְׂרָאֵל בַּחֶרֶב אֶל חַלְלֵיהֶם: כג וַיְהִי גְּבוּל בְּנֵי רְאוּבֵן הַיַּרְדֵּן וּגְבוּל זֹאת נַחֲלַת בְּנֵי רְאוּבֵן לְמִשְׁפְּחֹתָם הֶעָרִים וְחַצְרֵיהֶן:</a:t>
            </a:r>
            <a:endParaRPr/>
          </a:p>
          <a:p>
            <a:pPr indent="0" lvl="0" marL="0" rtl="1" algn="r">
              <a:lnSpc>
                <a:spcPct val="90000"/>
              </a:lnSpc>
              <a:spcBef>
                <a:spcPts val="1000"/>
              </a:spcBef>
              <a:spcAft>
                <a:spcPts val="0"/>
              </a:spcAft>
              <a:buSzPts val="2635"/>
              <a:buNone/>
            </a:pPr>
            <a:r>
              <a:t/>
            </a:r>
            <a:endParaRPr sz="2635">
              <a:latin typeface="David"/>
              <a:ea typeface="David"/>
              <a:cs typeface="David"/>
              <a:sym typeface="David"/>
            </a:endParaRPr>
          </a:p>
        </p:txBody>
      </p:sp>
      <p:pic>
        <p:nvPicPr>
          <p:cNvPr id="372" name="Google Shape;372;p40"/>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373" name="Google Shape;373;p40"/>
          <p:cNvSpPr/>
          <p:nvPr/>
        </p:nvSpPr>
        <p:spPr>
          <a:xfrm rot="5578636">
            <a:off x="3183799" y="5155404"/>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500"/>
                                        <p:tgtEl>
                                          <p:spTgt spid="37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רְאוּבֵן :</a:t>
            </a:r>
            <a:endParaRPr b="1" sz="5000">
              <a:latin typeface="David"/>
              <a:ea typeface="David"/>
              <a:cs typeface="David"/>
              <a:sym typeface="David"/>
            </a:endParaRPr>
          </a:p>
        </p:txBody>
      </p:sp>
      <p:sp>
        <p:nvSpPr>
          <p:cNvPr id="379" name="Google Shape;379;p41"/>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635"/>
              <a:buNone/>
            </a:pPr>
            <a:r>
              <a:rPr b="1" lang="iw-IL" sz="2635">
                <a:latin typeface="David"/>
                <a:ea typeface="David"/>
                <a:cs typeface="David"/>
                <a:sym typeface="David"/>
              </a:rPr>
              <a:t>טו וַיִּתֵּן מֹשֶׁה לְמַטֵּה בְנֵי רְאוּבֵן </a:t>
            </a:r>
            <a:r>
              <a:rPr lang="iw-IL" sz="2635">
                <a:latin typeface="David"/>
                <a:ea typeface="David"/>
                <a:cs typeface="David"/>
                <a:sym typeface="David"/>
              </a:rPr>
              <a:t>לְמִשְׁפְּחֹתָם: </a:t>
            </a:r>
            <a:r>
              <a:rPr b="1" lang="iw-IL" sz="2635">
                <a:latin typeface="David"/>
                <a:ea typeface="David"/>
                <a:cs typeface="David"/>
                <a:sym typeface="David"/>
              </a:rPr>
              <a:t>טז </a:t>
            </a:r>
            <a:r>
              <a:rPr lang="iw-IL" sz="2635">
                <a:latin typeface="David"/>
                <a:ea typeface="David"/>
                <a:cs typeface="David"/>
                <a:sym typeface="David"/>
              </a:rPr>
              <a:t>וַיְהִי לָהֶם הַגְּבוּל </a:t>
            </a:r>
            <a:r>
              <a:rPr b="1" lang="iw-IL" sz="2635">
                <a:latin typeface="David"/>
                <a:ea typeface="David"/>
                <a:cs typeface="David"/>
                <a:sym typeface="David"/>
              </a:rPr>
              <a:t>מֵעֲרוֹעֵר</a:t>
            </a:r>
            <a:r>
              <a:rPr lang="iw-IL" sz="2635">
                <a:latin typeface="David"/>
                <a:ea typeface="David"/>
                <a:cs typeface="David"/>
                <a:sym typeface="David"/>
              </a:rPr>
              <a:t> אֲשֶׁר עַל שְׂפַת נַחַל אַרְנוֹן וְהָעִיר אֲשֶׁר בְּתוֹךְ הַנַּחַל וְכָל הַמִּישֹׁר עַל מֵידְבָא: יז חֶשְׁבּוֹן וְכָל עָרֶיהָ אֲשֶׁר בַּמִּישֹׁר דִּיבוֹן וּבָמוֹת בַּעַל וּבֵית בַּעַל מְעוֹן: יח וְיַהְצָה וּקְדֵמֹת וּמֵפָעַת: יט וְקִרְיָתַיִם וְשִׂבְמָה וְצֶרֶת הַשַּׁחַר בְּהַר הָעֵמֶק: כ וּבֵית פְּעוֹר וְאַשְׁדּוֹת הַפִּסְגָּה וּבֵית הַיְשִׁמוֹת: כא וְכֹל עָרֵי הַמִּישֹׁר וְכָל מַמְלְכוּת סִיחוֹן מֶלֶךְ הָאֱמֹרִי אֲשֶׁר מָלַךְ בְּחֶשְׁבּוֹן אֲשֶׁר הִכָּה מֹשֶׁה אֹתוֹ וְאֶת נְשִׂיאֵי מִדְיָן אֶת אֱוִי וְאֶת רֶקֶם וְאֶת צוּר וְאֶת חוּר וְאֶת רֶבַע נְסִיכֵי סִיחוֹן יֹשְׁבֵי הָאָרֶץ כב וְאֶת בִּלְעָם בֶּן בְּעוֹר הַקּוֹסֵם הָרְגוּ בְנֵי יִשְׂרָאֵל בַּחֶרֶב אֶל חַלְלֵיהֶם: כג וַיְהִי גְּבוּל בְּנֵי רְאוּבֵן הַיַּרְדֵּן וּגְבוּל זֹאת נַחֲלַת בְּנֵי רְאוּבֵן לְמִשְׁפְּחֹתָם הֶעָרִים וְחַצְרֵיהֶן:</a:t>
            </a:r>
            <a:endParaRPr/>
          </a:p>
          <a:p>
            <a:pPr indent="0" lvl="0" marL="0" rtl="1" algn="r">
              <a:lnSpc>
                <a:spcPct val="90000"/>
              </a:lnSpc>
              <a:spcBef>
                <a:spcPts val="1000"/>
              </a:spcBef>
              <a:spcAft>
                <a:spcPts val="0"/>
              </a:spcAft>
              <a:buSzPts val="2635"/>
              <a:buNone/>
            </a:pPr>
            <a:r>
              <a:t/>
            </a:r>
            <a:endParaRPr sz="2635">
              <a:latin typeface="David"/>
              <a:ea typeface="David"/>
              <a:cs typeface="David"/>
              <a:sym typeface="David"/>
            </a:endParaRPr>
          </a:p>
        </p:txBody>
      </p:sp>
      <p:pic>
        <p:nvPicPr>
          <p:cNvPr id="380" name="Google Shape;380;p41"/>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381" name="Google Shape;381;p41"/>
          <p:cNvSpPr/>
          <p:nvPr/>
        </p:nvSpPr>
        <p:spPr>
          <a:xfrm rot="5578636">
            <a:off x="3183799" y="5155404"/>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82" name="Google Shape;382;p41"/>
          <p:cNvSpPr/>
          <p:nvPr/>
        </p:nvSpPr>
        <p:spPr>
          <a:xfrm rot="5578636">
            <a:off x="3566554" y="6013813"/>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2000"/>
                                        <p:tgtEl>
                                          <p:spTgt spid="38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רְאוּבֵן :</a:t>
            </a:r>
            <a:endParaRPr b="1" sz="5000">
              <a:latin typeface="David"/>
              <a:ea typeface="David"/>
              <a:cs typeface="David"/>
              <a:sym typeface="David"/>
            </a:endParaRPr>
          </a:p>
        </p:txBody>
      </p:sp>
      <p:sp>
        <p:nvSpPr>
          <p:cNvPr id="388" name="Google Shape;388;p42"/>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635"/>
              <a:buNone/>
            </a:pPr>
            <a:r>
              <a:rPr b="1" lang="iw-IL" sz="2635">
                <a:latin typeface="David"/>
                <a:ea typeface="David"/>
                <a:cs typeface="David"/>
                <a:sym typeface="David"/>
              </a:rPr>
              <a:t>טו וַיִּתֵּן מֹשֶׁה לְמַטֵּה בְנֵי רְאוּבֵן </a:t>
            </a:r>
            <a:r>
              <a:rPr lang="iw-IL" sz="2635">
                <a:latin typeface="David"/>
                <a:ea typeface="David"/>
                <a:cs typeface="David"/>
                <a:sym typeface="David"/>
              </a:rPr>
              <a:t>לְמִשְׁפְּחֹתָם: </a:t>
            </a:r>
            <a:r>
              <a:rPr b="1" lang="iw-IL" sz="2635">
                <a:latin typeface="David"/>
                <a:ea typeface="David"/>
                <a:cs typeface="David"/>
                <a:sym typeface="David"/>
              </a:rPr>
              <a:t>טז </a:t>
            </a:r>
            <a:r>
              <a:rPr lang="iw-IL" sz="2635">
                <a:latin typeface="David"/>
                <a:ea typeface="David"/>
                <a:cs typeface="David"/>
                <a:sym typeface="David"/>
              </a:rPr>
              <a:t>וַיְהִי לָהֶם הַגְּבוּל </a:t>
            </a:r>
            <a:r>
              <a:rPr b="1" lang="iw-IL" sz="2635">
                <a:latin typeface="David"/>
                <a:ea typeface="David"/>
                <a:cs typeface="David"/>
                <a:sym typeface="David"/>
              </a:rPr>
              <a:t>מֵעֲרוֹעֵר</a:t>
            </a:r>
            <a:r>
              <a:rPr lang="iw-IL" sz="2635">
                <a:latin typeface="David"/>
                <a:ea typeface="David"/>
                <a:cs typeface="David"/>
                <a:sym typeface="David"/>
              </a:rPr>
              <a:t> אֲשֶׁר עַל שְׂפַת נַחַל אַרְנוֹן וְהָעִיר אֲשֶׁר בְּתוֹךְ הַנַּחַל וְכָל הַמִּישֹׁר עַל מֵידְבָא: יז</a:t>
            </a:r>
            <a:r>
              <a:rPr b="1" lang="iw-IL" sz="2635">
                <a:latin typeface="David"/>
                <a:ea typeface="David"/>
                <a:cs typeface="David"/>
                <a:sym typeface="David"/>
              </a:rPr>
              <a:t> חֶשְׁבּוֹן </a:t>
            </a:r>
            <a:r>
              <a:rPr lang="iw-IL" sz="2635">
                <a:latin typeface="David"/>
                <a:ea typeface="David"/>
                <a:cs typeface="David"/>
                <a:sym typeface="David"/>
              </a:rPr>
              <a:t>וְכָל עָרֶיהָ אֲשֶׁר בַּמִּישֹׁר דִּיבוֹן וּבָמוֹת בַּעַל וּבֵית בַּעַל מְעוֹן: יח וְיַהְצָה וּקְדֵמֹת וּמֵפָעַת: יט וְקִרְיָתַיִם וְשִׂבְמָה וְצֶרֶת הַשַּׁחַר בְּהַר הָעֵמֶק: כ וּבֵית פְּעוֹר וְאַשְׁדּוֹת הַפִּסְגָּה וּבֵית הַיְשִׁמוֹת: כא וְכֹל עָרֵי הַמִּישֹׁר וְכָל מַמְלְכוּת סִיחוֹן מֶלֶךְ הָאֱמֹרִי אֲשֶׁר מָלַךְ בְּחֶשְׁבּוֹן אֲשֶׁר הִכָּה מֹשֶׁה אֹתוֹ וְאֶת נְשִׂיאֵי מִדְיָן אֶת אֱוִי וְאֶת רֶקֶם וְאֶת צוּר וְאֶת חוּר וְאֶת רֶבַע נְסִיכֵי סִיחוֹן יֹשְׁבֵי הָאָרֶץ כב וְאֶת בִּלְעָם בֶּן בְּעוֹר הַקּוֹסֵם הָרְגוּ בְנֵי יִשְׂרָאֵל בַּחֶרֶב אֶל חַלְלֵיהֶם: כג וַיְהִי גְּבוּל בְּנֵי רְאוּבֵן הַיַּרְדֵּן וּגְבוּל זֹאת נַחֲלַת בְּנֵי רְאוּבֵן לְמִשְׁפְּחֹתָם הֶעָרִים וְחַצְרֵיהֶן:</a:t>
            </a:r>
            <a:endParaRPr/>
          </a:p>
          <a:p>
            <a:pPr indent="0" lvl="0" marL="0" rtl="1" algn="r">
              <a:lnSpc>
                <a:spcPct val="90000"/>
              </a:lnSpc>
              <a:spcBef>
                <a:spcPts val="1000"/>
              </a:spcBef>
              <a:spcAft>
                <a:spcPts val="0"/>
              </a:spcAft>
              <a:buSzPts val="2635"/>
              <a:buNone/>
            </a:pPr>
            <a:r>
              <a:t/>
            </a:r>
            <a:endParaRPr sz="2635">
              <a:latin typeface="David"/>
              <a:ea typeface="David"/>
              <a:cs typeface="David"/>
              <a:sym typeface="David"/>
            </a:endParaRPr>
          </a:p>
        </p:txBody>
      </p:sp>
      <p:pic>
        <p:nvPicPr>
          <p:cNvPr id="389" name="Google Shape;389;p42"/>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390" name="Google Shape;390;p42"/>
          <p:cNvSpPr/>
          <p:nvPr/>
        </p:nvSpPr>
        <p:spPr>
          <a:xfrm rot="5578636">
            <a:off x="3183799" y="5155404"/>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91" name="Google Shape;391;p42"/>
          <p:cNvSpPr/>
          <p:nvPr/>
        </p:nvSpPr>
        <p:spPr>
          <a:xfrm rot="5578636">
            <a:off x="3566554" y="6013813"/>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392" name="Google Shape;392;p42"/>
          <p:cNvSpPr/>
          <p:nvPr/>
        </p:nvSpPr>
        <p:spPr>
          <a:xfrm rot="5578636">
            <a:off x="3219800" y="4560396"/>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92"/>
                                        </p:tgtEl>
                                        <p:attrNameLst>
                                          <p:attrName>style.visibility</p:attrName>
                                        </p:attrNameLst>
                                      </p:cBhvr>
                                      <p:to>
                                        <p:strVal val="visible"/>
                                      </p:to>
                                    </p:set>
                                    <p:anim calcmode="lin" valueType="num">
                                      <p:cBhvr additive="base">
                                        <p:cTn dur="500"/>
                                        <p:tgtEl>
                                          <p:spTgt spid="39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גַּד :</a:t>
            </a:r>
            <a:endParaRPr b="1" sz="5000">
              <a:latin typeface="David"/>
              <a:ea typeface="David"/>
              <a:cs typeface="David"/>
              <a:sym typeface="David"/>
            </a:endParaRPr>
          </a:p>
        </p:txBody>
      </p:sp>
      <p:sp>
        <p:nvSpPr>
          <p:cNvPr id="398" name="Google Shape;398;p43"/>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342900" lvl="0" marL="342900" rtl="1" algn="r">
              <a:lnSpc>
                <a:spcPct val="90000"/>
              </a:lnSpc>
              <a:spcBef>
                <a:spcPts val="0"/>
              </a:spcBef>
              <a:spcAft>
                <a:spcPts val="0"/>
              </a:spcAft>
              <a:buSzPts val="3400"/>
              <a:buChar char="🠶"/>
            </a:pPr>
            <a:r>
              <a:rPr b="1" lang="iw-IL" sz="3400">
                <a:latin typeface="David"/>
                <a:ea typeface="David"/>
                <a:cs typeface="David"/>
                <a:sym typeface="David"/>
              </a:rPr>
              <a:t>כד </a:t>
            </a:r>
            <a:r>
              <a:rPr lang="iw-IL" sz="3400">
                <a:latin typeface="David"/>
                <a:ea typeface="David"/>
                <a:cs typeface="David"/>
                <a:sym typeface="David"/>
              </a:rPr>
              <a:t>וַיִּתֵּן מֹשֶׁה </a:t>
            </a:r>
            <a:r>
              <a:rPr b="1" lang="iw-IL" sz="3400">
                <a:latin typeface="David"/>
                <a:ea typeface="David"/>
                <a:cs typeface="David"/>
                <a:sym typeface="David"/>
              </a:rPr>
              <a:t>לְמַטֵּה גָד </a:t>
            </a:r>
            <a:r>
              <a:rPr lang="iw-IL" sz="3400">
                <a:latin typeface="David"/>
                <a:ea typeface="David"/>
                <a:cs typeface="David"/>
                <a:sym typeface="David"/>
              </a:rPr>
              <a:t>לִבְנֵי גָד לְמִשְׁפְּחֹתָם: </a:t>
            </a:r>
            <a:r>
              <a:rPr b="1" lang="iw-IL" sz="3400">
                <a:latin typeface="David"/>
                <a:ea typeface="David"/>
                <a:cs typeface="David"/>
                <a:sym typeface="David"/>
              </a:rPr>
              <a:t>כה </a:t>
            </a:r>
            <a:r>
              <a:rPr lang="iw-IL" sz="3400">
                <a:latin typeface="David"/>
                <a:ea typeface="David"/>
                <a:cs typeface="David"/>
                <a:sym typeface="David"/>
              </a:rPr>
              <a:t>וַיְהִי לָהֶם הַגְּבוּל יַעְזֵר וְכָל עָרֵי הַגִּלְעָד וַחֲצִי אֶרֶץ בְּנֵי עַמּוֹן עַד עֲרוֹעֵר אֲשֶׁר עַל פְּנֵי רַבָּה: </a:t>
            </a:r>
            <a:r>
              <a:rPr b="1" lang="iw-IL" sz="3400">
                <a:latin typeface="David"/>
                <a:ea typeface="David"/>
                <a:cs typeface="David"/>
                <a:sym typeface="David"/>
              </a:rPr>
              <a:t>כו </a:t>
            </a:r>
            <a:r>
              <a:rPr lang="iw-IL" sz="3400">
                <a:latin typeface="David"/>
                <a:ea typeface="David"/>
                <a:cs typeface="David"/>
                <a:sym typeface="David"/>
              </a:rPr>
              <a:t>וּמֵחֶשְׁבּוֹן עַד רָמַת הַמִּצְפֶּה וּבְטֹנִים וּמִמַּחֲנַיִם עַד גְּבוּל לִדְבִר: </a:t>
            </a:r>
            <a:r>
              <a:rPr b="1" lang="iw-IL" sz="3400">
                <a:latin typeface="David"/>
                <a:ea typeface="David"/>
                <a:cs typeface="David"/>
                <a:sym typeface="David"/>
              </a:rPr>
              <a:t>כז</a:t>
            </a:r>
            <a:r>
              <a:rPr lang="iw-IL" sz="3400">
                <a:latin typeface="David"/>
                <a:ea typeface="David"/>
                <a:cs typeface="David"/>
                <a:sym typeface="David"/>
              </a:rPr>
              <a:t> וּבָעֵמֶק בֵּית הָרָם וּבֵית נִמְרָה וְסֻכּוֹת וְצָפוֹן יֶתֶר מַמְלְכוּת סִיחוֹן מֶלֶךְ חֶשְׁבּוֹן הַיַּרְדֵּן וּגְבֻל עַד קְצֵה יָם כִּנֶּרֶת עֵבֶר הַיַּרְדֵּן מִזְרָחָה:</a:t>
            </a:r>
            <a:r>
              <a:rPr b="1" lang="iw-IL" sz="3400">
                <a:latin typeface="David"/>
                <a:ea typeface="David"/>
                <a:cs typeface="David"/>
                <a:sym typeface="David"/>
              </a:rPr>
              <a:t>כח</a:t>
            </a:r>
            <a:r>
              <a:rPr lang="iw-IL" sz="3400">
                <a:latin typeface="David"/>
                <a:ea typeface="David"/>
                <a:cs typeface="David"/>
                <a:sym typeface="David"/>
              </a:rPr>
              <a:t> זֹאת נַחֲלַת בְּנֵי גָד לְמִשְׁפְּחֹתָם הֶעָרִים וְחַצְרֵיהֶם:</a:t>
            </a:r>
            <a:endParaRPr sz="3400">
              <a:latin typeface="David"/>
              <a:ea typeface="David"/>
              <a:cs typeface="David"/>
              <a:sym typeface="David"/>
            </a:endParaRPr>
          </a:p>
          <a:p>
            <a:pPr indent="0" lvl="0" marL="0" rtl="1" algn="r">
              <a:lnSpc>
                <a:spcPct val="90000"/>
              </a:lnSpc>
              <a:spcBef>
                <a:spcPts val="1000"/>
              </a:spcBef>
              <a:spcAft>
                <a:spcPts val="0"/>
              </a:spcAft>
              <a:buSzPts val="3100"/>
              <a:buNone/>
            </a:pPr>
            <a:r>
              <a:t/>
            </a:r>
            <a:endParaRPr sz="3100">
              <a:latin typeface="David"/>
              <a:ea typeface="David"/>
              <a:cs typeface="David"/>
              <a:sym typeface="David"/>
            </a:endParaRPr>
          </a:p>
        </p:txBody>
      </p:sp>
      <p:pic>
        <p:nvPicPr>
          <p:cNvPr id="399" name="Google Shape;399;p43"/>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400" name="Google Shape;400;p43"/>
          <p:cNvSpPr/>
          <p:nvPr/>
        </p:nvSpPr>
        <p:spPr>
          <a:xfrm rot="5578636">
            <a:off x="3116422" y="2915950"/>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0"/>
                                        </p:tgtEl>
                                        <p:attrNameLst>
                                          <p:attrName>style.visibility</p:attrName>
                                        </p:attrNameLst>
                                      </p:cBhvr>
                                      <p:to>
                                        <p:strVal val="visible"/>
                                      </p:to>
                                    </p:set>
                                    <p:anim calcmode="lin" valueType="num">
                                      <p:cBhvr additive="base">
                                        <p:cTn dur="500"/>
                                        <p:tgtEl>
                                          <p:spTgt spid="40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גַּד :</a:t>
            </a:r>
            <a:endParaRPr b="1" sz="5000">
              <a:latin typeface="David"/>
              <a:ea typeface="David"/>
              <a:cs typeface="David"/>
              <a:sym typeface="David"/>
            </a:endParaRPr>
          </a:p>
        </p:txBody>
      </p:sp>
      <p:sp>
        <p:nvSpPr>
          <p:cNvPr id="406" name="Google Shape;406;p44"/>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342900" lvl="0" marL="342900" rtl="1" algn="r">
              <a:lnSpc>
                <a:spcPct val="90000"/>
              </a:lnSpc>
              <a:spcBef>
                <a:spcPts val="0"/>
              </a:spcBef>
              <a:spcAft>
                <a:spcPts val="0"/>
              </a:spcAft>
              <a:buSzPts val="3400"/>
              <a:buChar char="🠶"/>
            </a:pPr>
            <a:r>
              <a:rPr b="1" lang="iw-IL" sz="3400">
                <a:latin typeface="David"/>
                <a:ea typeface="David"/>
                <a:cs typeface="David"/>
                <a:sym typeface="David"/>
              </a:rPr>
              <a:t>כד </a:t>
            </a:r>
            <a:r>
              <a:rPr lang="iw-IL" sz="3400">
                <a:latin typeface="David"/>
                <a:ea typeface="David"/>
                <a:cs typeface="David"/>
                <a:sym typeface="David"/>
              </a:rPr>
              <a:t>וַיִּתֵּן מֹשֶׁה </a:t>
            </a:r>
            <a:r>
              <a:rPr b="1" lang="iw-IL" sz="3400">
                <a:latin typeface="David"/>
                <a:ea typeface="David"/>
                <a:cs typeface="David"/>
                <a:sym typeface="David"/>
              </a:rPr>
              <a:t>לְמַטֵּה גָד </a:t>
            </a:r>
            <a:r>
              <a:rPr lang="iw-IL" sz="3400">
                <a:latin typeface="David"/>
                <a:ea typeface="David"/>
                <a:cs typeface="David"/>
                <a:sym typeface="David"/>
              </a:rPr>
              <a:t>לִבְנֵי גָד לְמִשְׁפְּחֹתָם: </a:t>
            </a:r>
            <a:r>
              <a:rPr b="1" lang="iw-IL" sz="3400">
                <a:latin typeface="David"/>
                <a:ea typeface="David"/>
                <a:cs typeface="David"/>
                <a:sym typeface="David"/>
              </a:rPr>
              <a:t>כה </a:t>
            </a:r>
            <a:r>
              <a:rPr lang="iw-IL" sz="3400">
                <a:latin typeface="David"/>
                <a:ea typeface="David"/>
                <a:cs typeface="David"/>
                <a:sym typeface="David"/>
              </a:rPr>
              <a:t>וַיְהִי לָהֶם הַגְּבוּל יַעְזֵר וְכָל עָרֵי הַגִּלְעָד וַחֲצִי אֶרֶץ בְּנֵי עַמּוֹן עַד עֲרוֹעֵר אֲשֶׁר עַל פְּנֵי רַבָּה: </a:t>
            </a:r>
            <a:r>
              <a:rPr b="1" lang="iw-IL" sz="3400">
                <a:latin typeface="David"/>
                <a:ea typeface="David"/>
                <a:cs typeface="David"/>
                <a:sym typeface="David"/>
              </a:rPr>
              <a:t>כו וּמֵחֶשְׁבּוֹן </a:t>
            </a:r>
            <a:r>
              <a:rPr lang="iw-IL" sz="3400">
                <a:latin typeface="David"/>
                <a:ea typeface="David"/>
                <a:cs typeface="David"/>
                <a:sym typeface="David"/>
              </a:rPr>
              <a:t>עַד רָמַת הַמִּצְפֶּה וּבְטֹנִים וּמִמַּחֲנַיִם עַד גְּבוּל לִדְבִר: </a:t>
            </a:r>
            <a:r>
              <a:rPr b="1" lang="iw-IL" sz="3400">
                <a:latin typeface="David"/>
                <a:ea typeface="David"/>
                <a:cs typeface="David"/>
                <a:sym typeface="David"/>
              </a:rPr>
              <a:t>כז</a:t>
            </a:r>
            <a:r>
              <a:rPr lang="iw-IL" sz="3400">
                <a:latin typeface="David"/>
                <a:ea typeface="David"/>
                <a:cs typeface="David"/>
                <a:sym typeface="David"/>
              </a:rPr>
              <a:t> וּבָעֵמֶק בֵּית הָרָם וּבֵית נִמְרָה וְסֻכּוֹת וְצָפוֹן יֶתֶר מַמְלְכוּת סִיחוֹן מֶלֶךְ חֶשְׁבּוֹן הַיַּרְדֵּן וּגְבֻל עַד קְצֵה יָם כִּנֶּרֶת עֵבֶר הַיַּרְדֵּן מִזְרָחָה:</a:t>
            </a:r>
            <a:r>
              <a:rPr b="1" lang="iw-IL" sz="3400">
                <a:latin typeface="David"/>
                <a:ea typeface="David"/>
                <a:cs typeface="David"/>
                <a:sym typeface="David"/>
              </a:rPr>
              <a:t>כח</a:t>
            </a:r>
            <a:r>
              <a:rPr lang="iw-IL" sz="3400">
                <a:latin typeface="David"/>
                <a:ea typeface="David"/>
                <a:cs typeface="David"/>
                <a:sym typeface="David"/>
              </a:rPr>
              <a:t> זֹאת נַחֲלַת בְּנֵי גָד לְמִשְׁפְּחֹתָם הֶעָרִים וְחַצְרֵיהֶם:</a:t>
            </a:r>
            <a:endParaRPr sz="3400">
              <a:latin typeface="David"/>
              <a:ea typeface="David"/>
              <a:cs typeface="David"/>
              <a:sym typeface="David"/>
            </a:endParaRPr>
          </a:p>
          <a:p>
            <a:pPr indent="0" lvl="0" marL="0" rtl="1" algn="r">
              <a:lnSpc>
                <a:spcPct val="90000"/>
              </a:lnSpc>
              <a:spcBef>
                <a:spcPts val="1000"/>
              </a:spcBef>
              <a:spcAft>
                <a:spcPts val="0"/>
              </a:spcAft>
              <a:buSzPts val="3100"/>
              <a:buNone/>
            </a:pPr>
            <a:r>
              <a:t/>
            </a:r>
            <a:endParaRPr sz="3100">
              <a:latin typeface="David"/>
              <a:ea typeface="David"/>
              <a:cs typeface="David"/>
              <a:sym typeface="David"/>
            </a:endParaRPr>
          </a:p>
        </p:txBody>
      </p:sp>
      <p:pic>
        <p:nvPicPr>
          <p:cNvPr id="407" name="Google Shape;407;p44"/>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408" name="Google Shape;408;p44"/>
          <p:cNvSpPr/>
          <p:nvPr/>
        </p:nvSpPr>
        <p:spPr>
          <a:xfrm rot="5578636">
            <a:off x="3116422" y="2915950"/>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09" name="Google Shape;409;p44"/>
          <p:cNvSpPr/>
          <p:nvPr/>
        </p:nvSpPr>
        <p:spPr>
          <a:xfrm rot="5578636">
            <a:off x="3177363" y="4583085"/>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2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גַּד :</a:t>
            </a:r>
            <a:endParaRPr b="1" sz="5000">
              <a:latin typeface="David"/>
              <a:ea typeface="David"/>
              <a:cs typeface="David"/>
              <a:sym typeface="David"/>
            </a:endParaRPr>
          </a:p>
        </p:txBody>
      </p:sp>
      <p:sp>
        <p:nvSpPr>
          <p:cNvPr id="415" name="Google Shape;415;p45"/>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342900" lvl="0" marL="342900" rtl="1" algn="r">
              <a:lnSpc>
                <a:spcPct val="90000"/>
              </a:lnSpc>
              <a:spcBef>
                <a:spcPts val="0"/>
              </a:spcBef>
              <a:spcAft>
                <a:spcPts val="0"/>
              </a:spcAft>
              <a:buSzPts val="3400"/>
              <a:buChar char="🠶"/>
            </a:pPr>
            <a:r>
              <a:rPr b="1" lang="iw-IL" sz="3400">
                <a:latin typeface="David"/>
                <a:ea typeface="David"/>
                <a:cs typeface="David"/>
                <a:sym typeface="David"/>
              </a:rPr>
              <a:t>כד </a:t>
            </a:r>
            <a:r>
              <a:rPr lang="iw-IL" sz="3400">
                <a:latin typeface="David"/>
                <a:ea typeface="David"/>
                <a:cs typeface="David"/>
                <a:sym typeface="David"/>
              </a:rPr>
              <a:t>וַיִּתֵּן מֹשֶׁה </a:t>
            </a:r>
            <a:r>
              <a:rPr b="1" lang="iw-IL" sz="3400">
                <a:latin typeface="David"/>
                <a:ea typeface="David"/>
                <a:cs typeface="David"/>
                <a:sym typeface="David"/>
              </a:rPr>
              <a:t>לְמַטֵּה גָד </a:t>
            </a:r>
            <a:r>
              <a:rPr lang="iw-IL" sz="3400">
                <a:latin typeface="David"/>
                <a:ea typeface="David"/>
                <a:cs typeface="David"/>
                <a:sym typeface="David"/>
              </a:rPr>
              <a:t>לִבְנֵי גָד לְמִשְׁפְּחֹתָם: </a:t>
            </a:r>
            <a:r>
              <a:rPr b="1" lang="iw-IL" sz="3400">
                <a:latin typeface="David"/>
                <a:ea typeface="David"/>
                <a:cs typeface="David"/>
                <a:sym typeface="David"/>
              </a:rPr>
              <a:t>כה </a:t>
            </a:r>
            <a:r>
              <a:rPr lang="iw-IL" sz="3400">
                <a:latin typeface="David"/>
                <a:ea typeface="David"/>
                <a:cs typeface="David"/>
                <a:sym typeface="David"/>
              </a:rPr>
              <a:t>וַיְהִי לָהֶם הַגְּבוּל יַעְזֵר וְכָל עָרֵי הַגִּלְעָד וַחֲצִי אֶרֶץ בְּנֵי עַמּוֹן עַד עֲרוֹעֵר אֲשֶׁר עַל פְּנֵי רַבָּה: </a:t>
            </a:r>
            <a:r>
              <a:rPr b="1" lang="iw-IL" sz="3400">
                <a:latin typeface="David"/>
                <a:ea typeface="David"/>
                <a:cs typeface="David"/>
                <a:sym typeface="David"/>
              </a:rPr>
              <a:t>כו וּמֵחֶשְׁבּוֹן </a:t>
            </a:r>
            <a:r>
              <a:rPr lang="iw-IL" sz="3400">
                <a:latin typeface="David"/>
                <a:ea typeface="David"/>
                <a:cs typeface="David"/>
                <a:sym typeface="David"/>
              </a:rPr>
              <a:t>עַד רָמַת הַמִּצְפֶּה וּבְטֹנִים וּמִמַּחֲנַיִם עַד גְּבוּל</a:t>
            </a:r>
            <a:r>
              <a:rPr b="1" lang="iw-IL" sz="3400">
                <a:latin typeface="David"/>
                <a:ea typeface="David"/>
                <a:cs typeface="David"/>
                <a:sym typeface="David"/>
              </a:rPr>
              <a:t> לִדְבִר</a:t>
            </a:r>
            <a:r>
              <a:rPr lang="iw-IL" sz="3400">
                <a:latin typeface="David"/>
                <a:ea typeface="David"/>
                <a:cs typeface="David"/>
                <a:sym typeface="David"/>
              </a:rPr>
              <a:t>: </a:t>
            </a:r>
            <a:r>
              <a:rPr b="1" lang="iw-IL" sz="3400">
                <a:latin typeface="David"/>
                <a:ea typeface="David"/>
                <a:cs typeface="David"/>
                <a:sym typeface="David"/>
              </a:rPr>
              <a:t>כז</a:t>
            </a:r>
            <a:r>
              <a:rPr lang="iw-IL" sz="3400">
                <a:latin typeface="David"/>
                <a:ea typeface="David"/>
                <a:cs typeface="David"/>
                <a:sym typeface="David"/>
              </a:rPr>
              <a:t> וּבָעֵמֶק בֵּית הָרָם וּבֵית נִמְרָה וְסֻכּוֹת וְצָפוֹן יֶתֶר מַמְלְכוּת סִיחוֹן מֶלֶךְ חֶשְׁבּוֹן הַיַּרְדֵּן וּגְבֻל עַד קְצֵה יָם כִּנֶּרֶת עֵבֶר הַיַּרְדֵּן מִזְרָחָה:</a:t>
            </a:r>
            <a:r>
              <a:rPr b="1" lang="iw-IL" sz="3400">
                <a:latin typeface="David"/>
                <a:ea typeface="David"/>
                <a:cs typeface="David"/>
                <a:sym typeface="David"/>
              </a:rPr>
              <a:t>כח</a:t>
            </a:r>
            <a:r>
              <a:rPr lang="iw-IL" sz="3400">
                <a:latin typeface="David"/>
                <a:ea typeface="David"/>
                <a:cs typeface="David"/>
                <a:sym typeface="David"/>
              </a:rPr>
              <a:t> זֹאת נַחֲלַת בְּנֵי גָד לְמִשְׁפְּחֹתָם הֶעָרִים וְחַצְרֵיהֶם:</a:t>
            </a:r>
            <a:endParaRPr sz="3400">
              <a:latin typeface="David"/>
              <a:ea typeface="David"/>
              <a:cs typeface="David"/>
              <a:sym typeface="David"/>
            </a:endParaRPr>
          </a:p>
          <a:p>
            <a:pPr indent="0" lvl="0" marL="0" rtl="1" algn="r">
              <a:lnSpc>
                <a:spcPct val="90000"/>
              </a:lnSpc>
              <a:spcBef>
                <a:spcPts val="1000"/>
              </a:spcBef>
              <a:spcAft>
                <a:spcPts val="0"/>
              </a:spcAft>
              <a:buSzPts val="3100"/>
              <a:buNone/>
            </a:pPr>
            <a:r>
              <a:t/>
            </a:r>
            <a:endParaRPr sz="3100">
              <a:latin typeface="David"/>
              <a:ea typeface="David"/>
              <a:cs typeface="David"/>
              <a:sym typeface="David"/>
            </a:endParaRPr>
          </a:p>
        </p:txBody>
      </p:sp>
      <p:pic>
        <p:nvPicPr>
          <p:cNvPr id="416" name="Google Shape;416;p45"/>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417" name="Google Shape;417;p45"/>
          <p:cNvSpPr/>
          <p:nvPr/>
        </p:nvSpPr>
        <p:spPr>
          <a:xfrm rot="5578636">
            <a:off x="3116422" y="2915950"/>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18" name="Google Shape;418;p45"/>
          <p:cNvSpPr/>
          <p:nvPr/>
        </p:nvSpPr>
        <p:spPr>
          <a:xfrm rot="5578636">
            <a:off x="3177363" y="4583085"/>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19" name="Google Shape;419;p45"/>
          <p:cNvSpPr/>
          <p:nvPr/>
        </p:nvSpPr>
        <p:spPr>
          <a:xfrm rot="5578636">
            <a:off x="2533735" y="1258933"/>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20" name="Google Shape;420;p45"/>
          <p:cNvSpPr/>
          <p:nvPr/>
        </p:nvSpPr>
        <p:spPr>
          <a:xfrm rot="-2406097">
            <a:off x="3314095" y="778184"/>
            <a:ext cx="349404" cy="3128210"/>
          </a:xfrm>
          <a:prstGeom prst="upArrow">
            <a:avLst>
              <a:gd fmla="val 50000" name="adj1"/>
              <a:gd fmla="val 50000" name="adj2"/>
            </a:avLst>
          </a:prstGeom>
          <a:solidFill>
            <a:schemeClr val="accent1"/>
          </a:solidFill>
          <a:ln cap="rnd" cmpd="sng" w="15875">
            <a:solidFill>
              <a:srgbClr val="A8620D"/>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2000"/>
                                        <p:tgtEl>
                                          <p:spTgt spid="4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20"/>
                                        </p:tgtEl>
                                        <p:attrNameLst>
                                          <p:attrName>style.visibility</p:attrName>
                                        </p:attrNameLst>
                                      </p:cBhvr>
                                      <p:to>
                                        <p:strVal val="visible"/>
                                      </p:to>
                                    </p:set>
                                    <p:anim calcmode="lin" valueType="num">
                                      <p:cBhvr additive="base">
                                        <p:cTn dur="2000"/>
                                        <p:tgtEl>
                                          <p:spTgt spid="42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חֲצִי הַמְּנַשֶּׁה :</a:t>
            </a:r>
            <a:endParaRPr b="1" sz="5000">
              <a:latin typeface="David"/>
              <a:ea typeface="David"/>
              <a:cs typeface="David"/>
              <a:sym typeface="David"/>
            </a:endParaRPr>
          </a:p>
        </p:txBody>
      </p:sp>
      <p:sp>
        <p:nvSpPr>
          <p:cNvPr id="426" name="Google Shape;426;p46"/>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400"/>
              <a:buNone/>
            </a:pPr>
            <a:r>
              <a:rPr b="1" lang="iw-IL" sz="3400">
                <a:latin typeface="David"/>
                <a:ea typeface="David"/>
                <a:cs typeface="David"/>
                <a:sym typeface="David"/>
              </a:rPr>
              <a:t>כט</a:t>
            </a:r>
            <a:r>
              <a:rPr lang="iw-IL" sz="3400">
                <a:latin typeface="David"/>
                <a:ea typeface="David"/>
                <a:cs typeface="David"/>
                <a:sym typeface="David"/>
              </a:rPr>
              <a:t> וַיִּתֵּן מֹשֶׁה </a:t>
            </a:r>
            <a:r>
              <a:rPr b="1" lang="iw-IL" sz="3400">
                <a:latin typeface="David"/>
                <a:ea typeface="David"/>
                <a:cs typeface="David"/>
                <a:sym typeface="David"/>
              </a:rPr>
              <a:t>לַחֲצִי שֵׁבֶט מְנַשֶּׁה </a:t>
            </a:r>
            <a:r>
              <a:rPr lang="iw-IL" sz="3400">
                <a:latin typeface="David"/>
                <a:ea typeface="David"/>
                <a:cs typeface="David"/>
                <a:sym typeface="David"/>
              </a:rPr>
              <a:t>וַיְהִי לַחֲצִי מַטֵּה בְנֵי מְנַשֶּׁה לְמִשְׁפְּחוֹתָם:</a:t>
            </a:r>
            <a:r>
              <a:rPr b="1" lang="iw-IL" sz="3400">
                <a:latin typeface="David"/>
                <a:ea typeface="David"/>
                <a:cs typeface="David"/>
                <a:sym typeface="David"/>
              </a:rPr>
              <a:t> ל </a:t>
            </a:r>
            <a:r>
              <a:rPr lang="iw-IL" sz="3400">
                <a:latin typeface="David"/>
                <a:ea typeface="David"/>
                <a:cs typeface="David"/>
                <a:sym typeface="David"/>
              </a:rPr>
              <a:t>וַיְהִי גְבוּלָם מִמַּחֲנַיִם כָּל הַבָּשָׁן כָּל מַמְלְכוּת עוֹג מֶלֶךְ הַבָּשָׁן וְכָל חַוֹּת יָאִיר אֲשֶׁר בַּבָּשָׁן שִׁשִּׁים עִיר:</a:t>
            </a:r>
            <a:r>
              <a:rPr b="1" lang="iw-IL" sz="3400">
                <a:latin typeface="David"/>
                <a:ea typeface="David"/>
                <a:cs typeface="David"/>
                <a:sym typeface="David"/>
              </a:rPr>
              <a:t>לא </a:t>
            </a:r>
            <a:r>
              <a:rPr lang="iw-IL" sz="3400">
                <a:latin typeface="David"/>
                <a:ea typeface="David"/>
                <a:cs typeface="David"/>
                <a:sym typeface="David"/>
              </a:rPr>
              <a:t> וַחֲצִי הַגִּלְעָד וְעַשְׁתָּרוֹת וְאֶדְרֶעִי עָרֵי מַמְלְכוּת עוֹג בַּבָּשָׁן לִבְנֵי מָכִיר בֶּן מְנַשֶּׁה לַחֲצִי בְנֵי מָכִיר לְמִשְׁפְּחוֹתָם:</a:t>
            </a:r>
            <a:endParaRPr/>
          </a:p>
        </p:txBody>
      </p:sp>
      <p:pic>
        <p:nvPicPr>
          <p:cNvPr id="427" name="Google Shape;427;p46"/>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428" name="Google Shape;428;p46"/>
          <p:cNvSpPr/>
          <p:nvPr/>
        </p:nvSpPr>
        <p:spPr>
          <a:xfrm rot="5578636">
            <a:off x="3722814" y="990895"/>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8"/>
                                        </p:tgtEl>
                                        <p:attrNameLst>
                                          <p:attrName>style.visibility</p:attrName>
                                        </p:attrNameLst>
                                      </p:cBhvr>
                                      <p:to>
                                        <p:strVal val="visible"/>
                                      </p:to>
                                    </p:set>
                                    <p:anim calcmode="lin" valueType="num">
                                      <p:cBhvr additive="base">
                                        <p:cTn dur="2000"/>
                                        <p:tgtEl>
                                          <p:spTgt spid="4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7"/>
          <p:cNvSpPr txBox="1"/>
          <p:nvPr>
            <p:ph idx="1" type="body"/>
          </p:nvPr>
        </p:nvSpPr>
        <p:spPr>
          <a:xfrm>
            <a:off x="5101388" y="1424539"/>
            <a:ext cx="6403223" cy="524576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400"/>
              <a:buNone/>
            </a:pPr>
            <a:r>
              <a:rPr b="1" lang="iw-IL" sz="3400">
                <a:latin typeface="David"/>
                <a:ea typeface="David"/>
                <a:cs typeface="David"/>
                <a:sym typeface="David"/>
              </a:rPr>
              <a:t>כט</a:t>
            </a:r>
            <a:r>
              <a:rPr lang="iw-IL" sz="3400">
                <a:latin typeface="David"/>
                <a:ea typeface="David"/>
                <a:cs typeface="David"/>
                <a:sym typeface="David"/>
              </a:rPr>
              <a:t> וַיִּתֵּן מֹשֶׁה </a:t>
            </a:r>
            <a:r>
              <a:rPr b="1" lang="iw-IL" sz="3400">
                <a:latin typeface="David"/>
                <a:ea typeface="David"/>
                <a:cs typeface="David"/>
                <a:sym typeface="David"/>
              </a:rPr>
              <a:t>לַחֲצִי שֵׁבֶט מְנַשֶּׁה </a:t>
            </a:r>
            <a:r>
              <a:rPr lang="iw-IL" sz="3400">
                <a:latin typeface="David"/>
                <a:ea typeface="David"/>
                <a:cs typeface="David"/>
                <a:sym typeface="David"/>
              </a:rPr>
              <a:t>וַיְהִי לַחֲצִי מַטֵּה בְנֵי מְנַשֶּׁה לְמִשְׁפְּחוֹתָם:</a:t>
            </a:r>
            <a:r>
              <a:rPr b="1" lang="iw-IL" sz="3400">
                <a:latin typeface="David"/>
                <a:ea typeface="David"/>
                <a:cs typeface="David"/>
                <a:sym typeface="David"/>
              </a:rPr>
              <a:t> ל </a:t>
            </a:r>
            <a:r>
              <a:rPr lang="iw-IL" sz="3400">
                <a:latin typeface="David"/>
                <a:ea typeface="David"/>
                <a:cs typeface="David"/>
                <a:sym typeface="David"/>
              </a:rPr>
              <a:t>וַיְהִי גְבוּלָם מִ</a:t>
            </a:r>
            <a:r>
              <a:rPr b="1" lang="iw-IL" sz="3400">
                <a:latin typeface="David"/>
                <a:ea typeface="David"/>
                <a:cs typeface="David"/>
                <a:sym typeface="David"/>
              </a:rPr>
              <a:t>מַּחֲנַיִם</a:t>
            </a:r>
            <a:r>
              <a:rPr lang="iw-IL" sz="3400">
                <a:latin typeface="David"/>
                <a:ea typeface="David"/>
                <a:cs typeface="David"/>
                <a:sym typeface="David"/>
              </a:rPr>
              <a:t> כָּל הַבָּשָׁן כָּל מַמְלְכוּת עוֹג מֶלֶךְ הַבָּשָׁן וְכָל חַוֹּת יָאִיר אֲשֶׁר בַּבָּשָׁן שִׁשִּׁים עִיר:</a:t>
            </a:r>
            <a:r>
              <a:rPr b="1" lang="iw-IL" sz="3400">
                <a:latin typeface="David"/>
                <a:ea typeface="David"/>
                <a:cs typeface="David"/>
                <a:sym typeface="David"/>
              </a:rPr>
              <a:t>לא </a:t>
            </a:r>
            <a:r>
              <a:rPr lang="iw-IL" sz="3400">
                <a:latin typeface="David"/>
                <a:ea typeface="David"/>
                <a:cs typeface="David"/>
                <a:sym typeface="David"/>
              </a:rPr>
              <a:t> וַחֲצִי הַגִּלְעָד וְעַשְׁתָּרוֹת וְאֶדְרֶעִי עָרֵי מַמְלְכוּת עוֹג בַּבָּשָׁן לִבְנֵי מָכִיר בֶּן מְנַשֶּׁה לַחֲצִי בְנֵי מָכִיר לְמִשְׁפְּחוֹתָם:</a:t>
            </a:r>
            <a:endParaRPr/>
          </a:p>
        </p:txBody>
      </p:sp>
      <p:sp>
        <p:nvSpPr>
          <p:cNvPr id="434" name="Google Shape;434;p4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חֲצִי הַמְּנַשֶּׁה :</a:t>
            </a:r>
            <a:endParaRPr b="1" sz="5000">
              <a:latin typeface="David"/>
              <a:ea typeface="David"/>
              <a:cs typeface="David"/>
              <a:sym typeface="David"/>
            </a:endParaRPr>
          </a:p>
        </p:txBody>
      </p:sp>
      <p:pic>
        <p:nvPicPr>
          <p:cNvPr id="435" name="Google Shape;435;p47"/>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436" name="Google Shape;436;p47"/>
          <p:cNvSpPr/>
          <p:nvPr/>
        </p:nvSpPr>
        <p:spPr>
          <a:xfrm rot="5578636">
            <a:off x="3722814" y="990895"/>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37" name="Google Shape;437;p47"/>
          <p:cNvSpPr/>
          <p:nvPr/>
        </p:nvSpPr>
        <p:spPr>
          <a:xfrm rot="5578636">
            <a:off x="3075423" y="2208922"/>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38" name="Google Shape;438;p47"/>
          <p:cNvSpPr txBox="1"/>
          <p:nvPr/>
        </p:nvSpPr>
        <p:spPr>
          <a:xfrm>
            <a:off x="3197095" y="279623"/>
            <a:ext cx="760395" cy="26161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iw-IL" sz="1100" u="none" cap="none" strike="noStrike">
                <a:solidFill>
                  <a:schemeClr val="dk1"/>
                </a:solidFill>
                <a:latin typeface="David"/>
                <a:ea typeface="David"/>
                <a:cs typeface="David"/>
                <a:sym typeface="David"/>
              </a:rPr>
              <a:t>בשן</a:t>
            </a:r>
            <a:endParaRPr b="1" sz="1100">
              <a:solidFill>
                <a:schemeClr val="dk1"/>
              </a:solidFill>
              <a:latin typeface="David"/>
              <a:ea typeface="David"/>
              <a:cs typeface="David"/>
              <a:sym typeface="Davi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2000"/>
                                        <p:tgtEl>
                                          <p:spTgt spid="4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8"/>
          <p:cNvSpPr txBox="1"/>
          <p:nvPr>
            <p:ph idx="1" type="body"/>
          </p:nvPr>
        </p:nvSpPr>
        <p:spPr>
          <a:xfrm>
            <a:off x="5024388" y="1424539"/>
            <a:ext cx="6480224" cy="524576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400"/>
              <a:buNone/>
            </a:pPr>
            <a:r>
              <a:rPr b="1" lang="iw-IL" sz="3400">
                <a:latin typeface="David"/>
                <a:ea typeface="David"/>
                <a:cs typeface="David"/>
                <a:sym typeface="David"/>
              </a:rPr>
              <a:t>כט</a:t>
            </a:r>
            <a:r>
              <a:rPr lang="iw-IL" sz="3400">
                <a:latin typeface="David"/>
                <a:ea typeface="David"/>
                <a:cs typeface="David"/>
                <a:sym typeface="David"/>
              </a:rPr>
              <a:t> וַיִּתֵּן מֹשֶׁה </a:t>
            </a:r>
            <a:r>
              <a:rPr b="1" lang="iw-IL" sz="3400">
                <a:latin typeface="David"/>
                <a:ea typeface="David"/>
                <a:cs typeface="David"/>
                <a:sym typeface="David"/>
              </a:rPr>
              <a:t>לַחֲצִי שֵׁבֶט מְנַשֶּׁה </a:t>
            </a:r>
            <a:r>
              <a:rPr lang="iw-IL" sz="3400">
                <a:latin typeface="David"/>
                <a:ea typeface="David"/>
                <a:cs typeface="David"/>
                <a:sym typeface="David"/>
              </a:rPr>
              <a:t>וַיְהִי לַחֲצִי מַטֵּה בְנֵי מְנַשֶּׁה לְמִשְׁפְּחוֹתָם:</a:t>
            </a:r>
            <a:r>
              <a:rPr b="1" lang="iw-IL" sz="3400">
                <a:latin typeface="David"/>
                <a:ea typeface="David"/>
                <a:cs typeface="David"/>
                <a:sym typeface="David"/>
              </a:rPr>
              <a:t> ל </a:t>
            </a:r>
            <a:r>
              <a:rPr lang="iw-IL" sz="3400">
                <a:latin typeface="David"/>
                <a:ea typeface="David"/>
                <a:cs typeface="David"/>
                <a:sym typeface="David"/>
              </a:rPr>
              <a:t>וַיְהִי גְבוּלָם מִ</a:t>
            </a:r>
            <a:r>
              <a:rPr b="1" lang="iw-IL" sz="3400">
                <a:latin typeface="David"/>
                <a:ea typeface="David"/>
                <a:cs typeface="David"/>
                <a:sym typeface="David"/>
              </a:rPr>
              <a:t>מַּחֲנַיִם</a:t>
            </a:r>
            <a:r>
              <a:rPr lang="iw-IL" sz="3400">
                <a:latin typeface="David"/>
                <a:ea typeface="David"/>
                <a:cs typeface="David"/>
                <a:sym typeface="David"/>
              </a:rPr>
              <a:t> כָּל הַבָּשָׁן כָּל מַמְלְכוּת עוֹג מֶלֶךְ הַבָּשָׁן וְכָל חַוֹּת יָאִיר אֲשֶׁר בַּבָּשָׁן שִׁשִּׁים עִיר:</a:t>
            </a:r>
            <a:r>
              <a:rPr b="1" lang="iw-IL" sz="3400">
                <a:latin typeface="David"/>
                <a:ea typeface="David"/>
                <a:cs typeface="David"/>
                <a:sym typeface="David"/>
              </a:rPr>
              <a:t>לא </a:t>
            </a:r>
            <a:r>
              <a:rPr lang="iw-IL" sz="3400">
                <a:latin typeface="David"/>
                <a:ea typeface="David"/>
                <a:cs typeface="David"/>
                <a:sym typeface="David"/>
              </a:rPr>
              <a:t> וַחֲצִי הַגִּלְעָד וְעַשְׁתָּרוֹת וְאֶדְרֶעִי עָרֵי מַמְלְכוּת עוֹג בַּ</a:t>
            </a:r>
            <a:r>
              <a:rPr b="1" lang="iw-IL" sz="3400">
                <a:latin typeface="David"/>
                <a:ea typeface="David"/>
                <a:cs typeface="David"/>
                <a:sym typeface="David"/>
              </a:rPr>
              <a:t>בָּשָׁן</a:t>
            </a:r>
            <a:r>
              <a:rPr lang="iw-IL" sz="3400">
                <a:latin typeface="David"/>
                <a:ea typeface="David"/>
                <a:cs typeface="David"/>
                <a:sym typeface="David"/>
              </a:rPr>
              <a:t> לִבְנֵי מָכִיר בֶּן מְנַשֶּׁה לַחֲצִי בְנֵי מָכִיר לְמִשְׁפְּחוֹתָם:</a:t>
            </a:r>
            <a:endParaRPr/>
          </a:p>
        </p:txBody>
      </p:sp>
      <p:sp>
        <p:nvSpPr>
          <p:cNvPr id="444" name="Google Shape;444;p4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262626"/>
              </a:buClr>
              <a:buSzPts val="5000"/>
              <a:buFont typeface="David"/>
              <a:buNone/>
            </a:pPr>
            <a:r>
              <a:rPr b="1" lang="iw-IL" sz="5000">
                <a:latin typeface="David"/>
                <a:ea typeface="David"/>
                <a:cs typeface="David"/>
                <a:sym typeface="David"/>
              </a:rPr>
              <a:t>נַחֲלַת חֲצִי הַמְּנַשֶּׁה :</a:t>
            </a:r>
            <a:endParaRPr b="1" sz="5000">
              <a:latin typeface="David"/>
              <a:ea typeface="David"/>
              <a:cs typeface="David"/>
              <a:sym typeface="David"/>
            </a:endParaRPr>
          </a:p>
        </p:txBody>
      </p:sp>
      <p:pic>
        <p:nvPicPr>
          <p:cNvPr id="445" name="Google Shape;445;p48"/>
          <p:cNvPicPr preferRelativeResize="0"/>
          <p:nvPr/>
        </p:nvPicPr>
        <p:blipFill rotWithShape="1">
          <a:blip r:embed="rId3">
            <a:alphaModFix/>
          </a:blip>
          <a:srcRect b="0" l="0" r="0" t="0"/>
          <a:stretch/>
        </p:blipFill>
        <p:spPr>
          <a:xfrm>
            <a:off x="1650025" y="6975"/>
            <a:ext cx="3037477" cy="6851025"/>
          </a:xfrm>
          <a:prstGeom prst="rect">
            <a:avLst/>
          </a:prstGeom>
          <a:noFill/>
          <a:ln>
            <a:noFill/>
          </a:ln>
        </p:spPr>
      </p:pic>
      <p:sp>
        <p:nvSpPr>
          <p:cNvPr id="446" name="Google Shape;446;p48"/>
          <p:cNvSpPr/>
          <p:nvPr/>
        </p:nvSpPr>
        <p:spPr>
          <a:xfrm rot="5578636">
            <a:off x="3722814" y="990895"/>
            <a:ext cx="469353" cy="1033074"/>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47" name="Google Shape;447;p48"/>
          <p:cNvSpPr/>
          <p:nvPr/>
        </p:nvSpPr>
        <p:spPr>
          <a:xfrm rot="5578636">
            <a:off x="3075423" y="2208922"/>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48" name="Google Shape;448;p48"/>
          <p:cNvSpPr txBox="1"/>
          <p:nvPr/>
        </p:nvSpPr>
        <p:spPr>
          <a:xfrm>
            <a:off x="3197095" y="279623"/>
            <a:ext cx="760395" cy="26161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1100">
                <a:solidFill>
                  <a:schemeClr val="dk1"/>
                </a:solidFill>
                <a:latin typeface="David"/>
                <a:ea typeface="David"/>
                <a:cs typeface="David"/>
                <a:sym typeface="David"/>
              </a:rPr>
              <a:t>בשן</a:t>
            </a:r>
            <a:endParaRPr b="1" sz="1100">
              <a:solidFill>
                <a:schemeClr val="dk1"/>
              </a:solidFill>
              <a:latin typeface="David"/>
              <a:ea typeface="David"/>
              <a:cs typeface="David"/>
              <a:sym typeface="David"/>
            </a:endParaRPr>
          </a:p>
        </p:txBody>
      </p:sp>
      <p:sp>
        <p:nvSpPr>
          <p:cNvPr id="449" name="Google Shape;449;p48"/>
          <p:cNvSpPr/>
          <p:nvPr/>
        </p:nvSpPr>
        <p:spPr>
          <a:xfrm rot="5578636">
            <a:off x="3577539" y="130647"/>
            <a:ext cx="347471" cy="626426"/>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20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rgbClr val="3F3F3F"/>
              </a:buClr>
              <a:buSzPts val="5000"/>
              <a:buFont typeface="David"/>
              <a:buNone/>
            </a:pPr>
            <a:r>
              <a:rPr b="1" lang="iw-IL" sz="5000">
                <a:solidFill>
                  <a:srgbClr val="3F3F3F"/>
                </a:solidFill>
                <a:latin typeface="David"/>
                <a:ea typeface="David"/>
                <a:cs typeface="David"/>
                <a:sym typeface="David"/>
              </a:rPr>
              <a:t>לְסִכּוּם :</a:t>
            </a:r>
            <a:endParaRPr b="1" sz="5000">
              <a:solidFill>
                <a:srgbClr val="3F3F3F"/>
              </a:solidFill>
              <a:latin typeface="David"/>
              <a:ea typeface="David"/>
              <a:cs typeface="David"/>
              <a:sym typeface="David"/>
            </a:endParaRPr>
          </a:p>
        </p:txBody>
      </p:sp>
      <p:sp>
        <p:nvSpPr>
          <p:cNvPr id="455" name="Google Shape;455;p4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lnSpc>
                <a:spcPct val="90000"/>
              </a:lnSpc>
              <a:spcBef>
                <a:spcPts val="0"/>
              </a:spcBef>
              <a:spcAft>
                <a:spcPts val="0"/>
              </a:spcAft>
              <a:buSzPts val="3100"/>
              <a:buChar char="🠶"/>
            </a:pPr>
            <a:r>
              <a:rPr lang="iw-IL" sz="3100">
                <a:latin typeface="David"/>
                <a:ea typeface="David"/>
                <a:cs typeface="David"/>
                <a:sym typeface="David"/>
              </a:rPr>
              <a:t>בְּפֶרֶק זֶה רָאִינוּ אֶת מְקוֹמוֹ שֶׁל יְהוֹשֻׁעַ כְּמַנְהִיג לְאֻמִּי. </a:t>
            </a:r>
            <a:endParaRPr/>
          </a:p>
          <a:p>
            <a:pPr indent="-342900" lvl="0" marL="342900" rtl="1" algn="r">
              <a:lnSpc>
                <a:spcPct val="90000"/>
              </a:lnSpc>
              <a:spcBef>
                <a:spcPts val="1000"/>
              </a:spcBef>
              <a:spcAft>
                <a:spcPts val="0"/>
              </a:spcAft>
              <a:buSzPts val="3100"/>
              <a:buChar char="🠶"/>
            </a:pPr>
            <a:r>
              <a:rPr lang="iw-IL" sz="3100">
                <a:latin typeface="David"/>
                <a:ea typeface="David"/>
                <a:cs typeface="David"/>
                <a:sym typeface="David"/>
              </a:rPr>
              <a:t>סִכַּמְנוּ אֶת פֶּרֶק הַמִּלְחָמוֹת שֶׁעָשָׂה עִם יִשְׂרָאֵל, כְּעַם, תַּחַת הַנְהָגָתוֹ. </a:t>
            </a:r>
            <a:endParaRPr/>
          </a:p>
          <a:p>
            <a:pPr indent="-342900" lvl="0" marL="342900" rtl="1" algn="r">
              <a:lnSpc>
                <a:spcPct val="90000"/>
              </a:lnSpc>
              <a:spcBef>
                <a:spcPts val="1000"/>
              </a:spcBef>
              <a:spcAft>
                <a:spcPts val="0"/>
              </a:spcAft>
              <a:buSzPts val="3100"/>
              <a:buChar char="🠶"/>
            </a:pPr>
            <a:r>
              <a:rPr lang="iw-IL" sz="3100">
                <a:latin typeface="David"/>
                <a:ea typeface="David"/>
                <a:cs typeface="David"/>
                <a:sym typeface="David"/>
              </a:rPr>
              <a:t>כָּעֵת נוֹצֶרֶת נְקֻדַּת מִפְנֶה שֶׁבָּהּ יְהוֹשֻׁעַ מַתְחִיל לְהִתְכּוֹנֵן לְמוֹתוֹ, וְהוּא מֵטִיל אֶת הֶמְשֵׁךְ יְרֻשַּׁת הָאָרֶץ עַל הַשְּׁבָטִים. </a:t>
            </a:r>
            <a:endParaRPr/>
          </a:p>
          <a:p>
            <a:pPr indent="-342900" lvl="0" marL="342900" rtl="1" algn="r">
              <a:lnSpc>
                <a:spcPct val="90000"/>
              </a:lnSpc>
              <a:spcBef>
                <a:spcPts val="1000"/>
              </a:spcBef>
              <a:spcAft>
                <a:spcPts val="0"/>
              </a:spcAft>
              <a:buSzPts val="3100"/>
              <a:buChar char="🠶"/>
            </a:pPr>
            <a:r>
              <a:rPr lang="iw-IL" sz="3100">
                <a:latin typeface="David"/>
                <a:ea typeface="David"/>
                <a:cs typeface="David"/>
                <a:sym typeface="David"/>
              </a:rPr>
              <a:t>יְהוֹשֻׁעַ צָרִיךְ לַעֲשׂוֹת אֶת חֲלֻקַּת הָאָרֶץ לִפְנֵי מוֹתוֹ, עַל מְנַת שֶׁזּוֹ תִּתְקַיֵּם מִתֹּקֶף דַּרְגָּתוֹ וְסַמְכוּתוֹ.</a:t>
            </a:r>
            <a:endParaRPr sz="3100">
              <a:latin typeface="David"/>
              <a:ea typeface="David"/>
              <a:cs typeface="David"/>
              <a:sym typeface="Davi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עשן מתפתל">
  <a:themeElements>
    <a:clrScheme name="עשן מתפתל">
      <a:dk1>
        <a:srgbClr val="000000"/>
      </a:dk1>
      <a:lt1>
        <a:srgbClr val="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