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2" name="Google Shape;62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6DCAC"/>
            </a:gs>
            <a:gs pos="11999">
              <a:srgbClr val="E6D78A"/>
            </a:gs>
            <a:gs pos="30000">
              <a:srgbClr val="C7AC4C"/>
            </a:gs>
            <a:gs pos="44999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4212" y="9810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0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סיכום  ספר  יהושע </a:t>
            </a:r>
            <a:br>
              <a:rPr b="0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5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על  פי  נושאים 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403350" y="2852737"/>
            <a:ext cx="6400800" cy="2089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None/>
            </a:pPr>
            <a:r>
              <a:rPr b="1" i="0" lang="en-US" sz="54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כיתה  ד'1 </a:t>
            </a:r>
            <a:endParaRPr/>
          </a:p>
          <a:p>
            <a:pPr indent="0" lvl="0" marL="0" rtl="1" algn="ct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FF0000"/>
              </a:buClr>
              <a:buSzPts val="5400"/>
              <a:buNone/>
            </a:pPr>
            <a:r>
              <a:rPr b="1" i="0" lang="en-US" sz="54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שנה"ל: ה'תשע"ט 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6372225" y="404812"/>
            <a:ext cx="1295400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בס"ד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הקדמה  לספר  יהושע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מבנה התנ"ך , הגדרת נביא ומיקומו של הספר יהושע  בתנ"ך.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ספר  יהושע  מחולק  לשני  חלקים: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 מלחמות יהושע וישראל לשם כיבוש הארץ.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 הנחלות יהושע את הארץ  לכל השבטים / חלוקת 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הארץ לנחלות.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457200" y="274637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א'</a:t>
            </a: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457200" y="1196975"/>
            <a:ext cx="8229600" cy="4929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ההכנות לקראת חציית הירדן, ועידוד ה' ליהושע לקראת תפקידו החדש: הנהגת העם במקום משה רבנו, ע"ה. </a:t>
            </a:r>
            <a:endParaRPr b="1" i="0" sz="32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ט': דבר ה' ליהושע.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י'- י"א: דברי יהושע לשוטרי העם.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י"ב – י"ח: דברי יהושע לשניים וחצי השבטים ותשובתם.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539750" y="188912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ב'</a:t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250825" y="908050"/>
            <a:ext cx="8713787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שליחת המרגלים ליריחו - לרגל אותה , על מנת לדעת: מה חושבים אנשי יריחו על בני  ישראל.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א'-ב': יהושע שולח שני מרגלים ליריחו.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ג'-ז': תהליך הסתרת המרגלים ממלך יריחו ע"י רחב.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ח'- י"ד: השבעת המרגלים ע"י רחב וכריתת ברית בין המרגלים לבין רחב.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ט"ו – ט"ז: שחרור המרגלים ע"י רחב.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י"ז – כ"א: דברי תוספת לברית בין המרגלים לבין רחב.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כ"ב – כ"ג: חזרת המרגלים אל יהושע והעם.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כ"ד: מסקנת המרגלים אל יהושע.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468312" y="115887"/>
            <a:ext cx="8229600" cy="779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ג'</a:t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250825" y="908050"/>
            <a:ext cx="8713787" cy="561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כריתת הירדן – אות לירושת הארץ. פ"ס א'- ד': המסע מן השיטים לירדן.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- ד': המסע מן השיטים לירדן.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ה' - ו': דברי יהושע לעם ולכהנים.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ז' - ח': ה' מבטיח ליהושע גדלות , וציוויו  לקראת כריתת הירדן.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ט' – י"ז: כריתת הירדן – אות לירושת הארץ.</a:t>
            </a:r>
            <a:endParaRPr/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ד'</a:t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250825" y="1052512"/>
            <a:ext cx="8713787" cy="554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הקמת גל אבנים - כאות לכריתת הירדן.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א'- ג': מצוות ה' ליהושע על הנחת אבנים לאות.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ד' – י"ג: קיום המצווה ותכליתה (מטרתה).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י"ד – קיום הבטחת ה' ליהושע.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ט"ו – כ"ד: הכהנים עלו מן הירדן , והמיים שבו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לזרום  במקומם  כבתחילה.</a:t>
            </a:r>
            <a:endParaRPr/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ה'</a:t>
            </a:r>
            <a:endParaRPr/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179387" y="981075"/>
            <a:ext cx="8785225" cy="5145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מצוות  שונות  ותחילת  כיבוש  יריחו.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רושם נס כריתת הירדן על מלכי הארץ.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ב' – ח': דבר ה' ליהושע על מילת העם.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ט' – י"ב: דבר ה' על קץ "חרפת מצריים" ומצוות הפסח.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י"ג – </a:t>
            </a:r>
            <a:r>
              <a:rPr b="0" i="0" lang="en-US" sz="7200" u="non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ו'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(א') – ביאתו של שר צבא ה' אל יהושע.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ו'</a:t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250825" y="981075"/>
            <a:ext cx="8642350" cy="5145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כיבוש   יריחו.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ב' – י"א: דבר ה' על הקפת יריחו.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י"ב – כ"ה: כיבוש יריחו , החרמתה והצלת רחב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וביתה.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כ"ו – ארירת בונה יריחו (יהושע מקלל את  מי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שמנסה לבנות את יריחו)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כ"ז – קיום  הבטחת  ה'  ליהושע. </a:t>
            </a:r>
            <a:endParaRPr/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ז'</a:t>
            </a:r>
            <a:endParaRPr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250825" y="981075"/>
            <a:ext cx="8642350" cy="5543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מלחמת   העי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 -  מעל  עכן.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ב'- ט': כישלון המערכה  ותפילת  יהושע.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י' - כ"ו: מענה ה' ומשפט עכן.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הוצאת גזר דינו של עכן למוות בסקילה, הוא ובניו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ובנותיו , וכל רכושו  שנגנב  על  ידו.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ח'</a:t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179387" y="981075"/>
            <a:ext cx="8713787" cy="5543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מלחמת  העי  השנייה.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פס א' – י"ז: מלחמת העי השנייה.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י"ח – כ"ט: כיבוש  העי  ע"י  הטכסיס  באמצעות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המארב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ל'- ל"ה: הברכה  והקללה.</a:t>
            </a:r>
            <a:endParaRPr/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ט'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250825" y="1052512"/>
            <a:ext cx="8642350" cy="554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הגבעונים  וכניעתם  לישראל.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א'- ב': התקבצותם של מלכי כנען.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ג'- ו': העורמה של גבעון ליהושע והעם.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ז' – תגובת איש ישראל.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ח' – י"ג: תגובת והסבר הגבעונים  למעשה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העורמה.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י"ד – ט"ו: יהושע והעם כורתים ברית עם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הגבעונים.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ט"ז – כ"ז : גילוי מעשה העורמה ע"י ישראל , ותיקון הברית עם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הגבעונים /  קללת יהושע את הגבעונים: כחוטבי  עצים  וכשואבי  מים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לישראל.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י'</a:t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250825" y="908050"/>
            <a:ext cx="8713787" cy="561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כיבוש   ממלכות   הדרום.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א'- ז': אדוניצדק מלך ירושלים ובעלי בריתו צרים על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גבעון.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ח'- י"א: דבר ה' ליהושע.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י"ב – י"ד: שירת יהושע על ישועת ה'.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ט"ו – כ"ז: תפיסת מלכי האמורי.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כ"ח -  לכידת  מקדה.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כ"ט – ל': לכידת ליבנה.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ל"א – ל"ב: לכידת לכיש.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ל"ג – ל"ה: השמדת מלך גזר ועמו ולכידת עגלון.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ל"ו – ל"ז: לכידת חברון ועריה.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ל"ח – מ"ג: לכידת דביר, וסיכום כיבוש - ממלכות - הדרום.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 י"א </a:t>
            </a:r>
            <a:endParaRPr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250825" y="1052512"/>
            <a:ext cx="8642350" cy="5472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כיבוש  ממלכות  הצפון.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ה': מלכי הצפון באים יחדיו להילחם בישראל.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ו' – ט': יהושע מכה את המלכים כדבר ה' אליו.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י' – כ': לכידת חצור וסיכום כיבוש כל הארץ.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כ"א – כ"ג: הכרתת  הענקים,  והכנה  להנחלת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הארץ.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 י"ב</a:t>
            </a:r>
            <a:endParaRPr/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250825" y="981075"/>
            <a:ext cx="8642350" cy="561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סיכומי  הכיבושים  שהיו  בתקופת  משה  ויהושע.</a:t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ו': סיכום כיבושי </a:t>
            </a: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משה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בעבר הירדן מזרחה.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ז' - ח': סיכום כיבושי </a:t>
            </a: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יהושע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בעבר הירדן ימה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(במערב).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ט' – כ"ד: רשימת 31 מלכי כנען , שכבשו ישראל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וניצחום. 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י"ג</a:t>
            </a:r>
            <a:endParaRPr/>
          </a:p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107950" y="981075"/>
            <a:ext cx="8856662" cy="5543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מה שעדיין לא כבשו ישראל ("הארץ  הנשארת"), </a:t>
            </a:r>
            <a:endParaRPr/>
          </a:p>
          <a:p>
            <a:pPr indent="-342900" lvl="0" marL="342900" marR="0" rtl="1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ונחלות שבטי עבר הירדן.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א'- י"ד: "הארץ הנשארת", וגבולות עבר הירדן.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ט"ו – כ"ג: רשימת ערי ראובן וגבול נחלתו.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כ"ד – כ"ח: רשימת  ערי  גד  וגבול  נחלתו.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כ"ט – ל"ב: רשימת ערי חצי שבט המנשה וגבול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נחלתו.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ל"ג: נחלת  שבט  הלוי.  </a:t>
            </a:r>
            <a:endParaRPr/>
          </a:p>
          <a:p>
            <a:pPr indent="-342900" lvl="0" marL="342900" marR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תם חלק א' של ספר יהושע:</a:t>
            </a: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כיבושי  ומלחמות  הארץ</a:t>
            </a: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95287" y="1268412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י"ד</a:t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179387" y="2205037"/>
            <a:ext cx="8713787" cy="3167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חלוקת כנען ומתן נחלה לכלב בן יפונה.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ה': פתיחה לחלוקת ארץ כנען (ישראל).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ו' – ט"ו: תאור נחלת כלב בן יפונה. </a:t>
            </a:r>
            <a:endParaRPr/>
          </a:p>
        </p:txBody>
      </p:sp>
      <p:sp>
        <p:nvSpPr>
          <p:cNvPr id="177" name="Google Shape;177;p28"/>
          <p:cNvSpPr txBox="1"/>
          <p:nvPr/>
        </p:nvSpPr>
        <p:spPr>
          <a:xfrm>
            <a:off x="611187" y="549275"/>
            <a:ext cx="76327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en-US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חלק  ב'  של  ספר  יהושע</a:t>
            </a:r>
            <a:r>
              <a:rPr b="1" i="0" lang="en-US" sz="20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1" i="0" lang="en-US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en-US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חלוקת  הארץ  לנחלות</a:t>
            </a:r>
            <a:r>
              <a:rPr b="1" i="0" lang="en-US" sz="28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ט"ו</a:t>
            </a: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179387" y="981075"/>
            <a:ext cx="8785225" cy="561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נחלת  יהודה.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י"ב: נחלת שבט יהודה.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יג – י"ט: כיבוש כלב בתוך נחלת שבט יהודה ,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ומעשה עכסה ביתו.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כ' – ס"ג: פירוט - נחלת  שבט  יהודה.</a:t>
            </a:r>
            <a:endParaRPr/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ט"ז</a:t>
            </a: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179387" y="1052512"/>
            <a:ext cx="8785225" cy="554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נחלת  בני  יוסף :  שבט אפריים.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י': תאור נחלת שבט אפריים בן יוסף.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י"ז</a:t>
            </a:r>
            <a:endParaRPr/>
          </a:p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179387" y="1052512"/>
            <a:ext cx="8785225" cy="5472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המשך – נחלת בני יוסף: שבט  מנשה.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י"ג: נחלת שבט מנשה.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י"ד – י"ח: תביעת בני יוסף לנחלה נוספת,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ותשובת  יהושע  בנידון.</a:t>
            </a:r>
            <a:endParaRPr/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פרקים  י"ח – י"ט  </a:t>
            </a:r>
            <a:endParaRPr/>
          </a:p>
        </p:txBody>
      </p:sp>
      <p:sp>
        <p:nvSpPr>
          <p:cNvPr id="201" name="Google Shape;201;p32"/>
          <p:cNvSpPr txBox="1"/>
          <p:nvPr>
            <p:ph idx="1" type="body"/>
          </p:nvPr>
        </p:nvSpPr>
        <p:spPr>
          <a:xfrm>
            <a:off x="179387" y="1052512"/>
            <a:ext cx="8785225" cy="5472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נחלת  שבעת  השבטים.</a:t>
            </a:r>
            <a:endParaRPr/>
          </a:p>
          <a:p>
            <a:pPr indent="-342900" lvl="0" marL="342900" marR="0" rt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י"ח: כתיבת הארץ וחלוקתה ונחלת שבט בניימין.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י': השכנת אוהל מועד בשילה וכתיבת הארץ וחלוקתה.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י"א – כ': גבול נחלת בניימין.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כ"א – כ"ח:  פירוט – ערי  שבט  בניימין.</a:t>
            </a:r>
            <a:endParaRPr/>
          </a:p>
          <a:p>
            <a:pPr indent="-342900" lvl="0" marL="342900" marR="0" rtl="1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י"ט: פירוט 6 הנחלות וחלוקתם בארץ ישראל ונחלת יהושע.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ט': נחלת שבט שמעון.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י' – ט"ז: נחלת שבט זבולון.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י"ז – כ"ג: נחלת שבט יששכר.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כ"ד – ל"א: נחלת שבט אשר.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ל"ב – ל"ט: נחלת שבט נפתלי.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מ' – מ"ח: נחלת שבט דן.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מ"ט – נ"א: נחלת  יהושע  וחתימת (סיום) כל הנחלות בארץ ישראל. </a:t>
            </a:r>
            <a:endParaRPr/>
          </a:p>
          <a:p>
            <a:pPr indent="-215900" lvl="0" marL="3429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 כ'</a:t>
            </a:r>
            <a:r>
              <a:rPr b="0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7" name="Google Shape;207;p33"/>
          <p:cNvSpPr txBox="1"/>
          <p:nvPr>
            <p:ph idx="1" type="body"/>
          </p:nvPr>
        </p:nvSpPr>
        <p:spPr>
          <a:xfrm>
            <a:off x="179387" y="981075"/>
            <a:ext cx="8713787" cy="561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ערי  המקלט  והלוויים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 א' – ט'  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(כל  הפרק)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הפרשת  ערי  המקלט.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/>
          <p:nvPr>
            <p:ph type="title"/>
          </p:nvPr>
        </p:nvSpPr>
        <p:spPr>
          <a:xfrm>
            <a:off x="457200" y="274637"/>
            <a:ext cx="8229600" cy="561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 כ"א</a:t>
            </a:r>
            <a:endParaRPr/>
          </a:p>
        </p:txBody>
      </p:sp>
      <p:sp>
        <p:nvSpPr>
          <p:cNvPr id="213" name="Google Shape;213;p34"/>
          <p:cNvSpPr txBox="1"/>
          <p:nvPr>
            <p:ph idx="1" type="body"/>
          </p:nvPr>
        </p:nvSpPr>
        <p:spPr>
          <a:xfrm>
            <a:off x="179387" y="908050"/>
            <a:ext cx="8785225" cy="56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ערי  הלוויים  ומגרשיהן.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ג': בקשת ראשי – אבות הלוויים.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 ד' – ח': מניין ערי הלוויים למשפחותיהם.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 ט' – י"ט: ערי – הכהנים.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כ' – כ"ו: ערי בני קהת הנותרים.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כ"ז – ל"ג: ערי הגרשוני.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ל"ד – מ': ערי מררי וסיכום כל ערי הלוויים.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מ"א – מ"ג: חתימה / סיום: הכל בא על מקומו 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בשלום !!</a:t>
            </a:r>
            <a:endParaRPr/>
          </a:p>
          <a:p>
            <a:pPr indent="-139700" lvl="0" marL="3429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 כ"ב </a:t>
            </a:r>
            <a:endParaRPr/>
          </a:p>
        </p:txBody>
      </p:sp>
      <p:sp>
        <p:nvSpPr>
          <p:cNvPr id="219" name="Google Shape;219;p35"/>
          <p:cNvSpPr txBox="1"/>
          <p:nvPr>
            <p:ph idx="1" type="body"/>
          </p:nvPr>
        </p:nvSpPr>
        <p:spPr>
          <a:xfrm>
            <a:off x="179387" y="1052512"/>
            <a:ext cx="8713787" cy="5472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שיבת חלוצי עבר הירדן המזרחי - לארץ  אחוזתם , והמזבח  בגלילות  הירדן.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א'- ו': ברכת יהושע לחלוצי עבר הירדן.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ז' – ח': ברכת יהושע לחצי שבט המנשה  אשר בבשן.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ט' – י"ב: בניין המזבח בגלילות הירדן. 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י"ג – כ': דברי משלחת עדת  בנ"י  לשבטי  עבר הירדן.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כ"א – כ"ט: תשובת שבטי עבר – הירדן.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ל' – ל"ד: דברי  פנחס  ושיבת המשלחת.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פרקים  כ"ג – כ"ד </a:t>
            </a:r>
            <a:r>
              <a:rPr b="1" i="0" lang="en-US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(פ"ס  כ"ח)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25" name="Google Shape;225;p36"/>
          <p:cNvSpPr txBox="1"/>
          <p:nvPr>
            <p:ph idx="1" type="body"/>
          </p:nvPr>
        </p:nvSpPr>
        <p:spPr>
          <a:xfrm>
            <a:off x="179387" y="1052512"/>
            <a:ext cx="8785225" cy="554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דברי   יהושע   האחרונים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17375E"/>
              </a:buClr>
              <a:buSzPts val="3600"/>
              <a:buFont typeface="Arial"/>
              <a:buNone/>
            </a:pPr>
            <a:r>
              <a:rPr b="1" i="0" lang="en-US" sz="3600" u="sng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פרק כ"ג (כולו) – פ"ס א' – ט"ז:</a:t>
            </a:r>
            <a:r>
              <a:rPr b="1" i="0" lang="en-US" sz="360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הנאום הראשון: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על ישראל לשמור את התורה ולדבוק  בה' , כדי  שלא  יאבדו !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חלק  א' של  פרק  כ"ד:  המשך – דברי  יהושע  האחרונים.</a:t>
            </a:r>
            <a:r>
              <a:rPr b="1" i="0" lang="en-US" sz="240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א' – ט"ו : הנאום השני: 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סקירה  מתולדות  העם המסתיימת  בדרישה : 'עבדו את ה' באמת ובתמים !'.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ט"ז – כ"ו: הנאום השלישי: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כריתת "ברית  לעם" ומתן חוק ומשפט.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כ"ז – כ"ח: הנאום הרביעי: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שימת האבן לעדה , ושילוח העם איש לנחלתו. </a:t>
            </a:r>
            <a:endParaRPr/>
          </a:p>
          <a:p>
            <a:pPr indent="-190500" lvl="0" marL="3429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b="1" i="0" lang="en-US" sz="44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המשך  - פרקים  כ"ג – כ"ד</a:t>
            </a:r>
            <a:endParaRPr/>
          </a:p>
        </p:txBody>
      </p:sp>
      <p:sp>
        <p:nvSpPr>
          <p:cNvPr id="231" name="Google Shape;231;p37"/>
          <p:cNvSpPr txBox="1"/>
          <p:nvPr>
            <p:ph idx="1" type="body"/>
          </p:nvPr>
        </p:nvSpPr>
        <p:spPr>
          <a:xfrm>
            <a:off x="179387" y="1052512"/>
            <a:ext cx="8785225" cy="5472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חלק  ב' של  פרק  כ"ד:  חתימת (סיום) הספר.</a:t>
            </a:r>
            <a:r>
              <a:rPr b="1" i="0" lang="en-US" sz="240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כ"ט – ל"ג:  חתימת / סיום (סיכום) הספר.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כ"ט – ל': מות יהושע וקבורתו.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ל"א – תאור מצב העם בימי יהושע והזקנים שאחריו מבחינה רוחנית (</a:t>
            </a:r>
            <a:r>
              <a:rPr b="0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גבוהה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ל"ב – קבורת עצמות יוסף בשכם בנחלת בני-יוסף.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פ"ס ל"ג – מות אלעזר בן אהרון וקבורתו  בגבעת פנחס בנו (בנחלתו)  –  בהר  אפריים.  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*              *                * 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/>
          <p:nvPr>
            <p:ph idx="1" type="body"/>
          </p:nvPr>
        </p:nvSpPr>
        <p:spPr>
          <a:xfrm>
            <a:off x="457200" y="476250"/>
            <a:ext cx="8229600" cy="5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ת"ו      ש"ל       ב"ע: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ספר   יהושע   !!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"חזק , חזק  ונתחזק !"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6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"חיזקו ויאמץ לבבכם ,כל  המייחלים  לה' !!"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>
            <p:ph type="title"/>
          </p:nvPr>
        </p:nvSpPr>
        <p:spPr>
          <a:xfrm>
            <a:off x="468312" y="115887"/>
            <a:ext cx="8229600" cy="7794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b="1" i="0" lang="en-US" sz="32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הקדמה  לספר  שופטים </a:t>
            </a:r>
            <a:endParaRPr/>
          </a:p>
        </p:txBody>
      </p:sp>
      <p:pic>
        <p:nvPicPr>
          <p:cNvPr id="242" name="Google Shape;24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908720"/>
            <a:ext cx="8568952" cy="5544615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