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81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80" r:id="rId21"/>
    <p:sldId id="279" r:id="rId22"/>
    <p:sldId id="278" r:id="rId2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2" d="100"/>
          <a:sy n="62" d="100"/>
        </p:scale>
        <p:origin x="-1312" y="-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כותרת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cxnSp>
        <p:nvCxnSpPr>
          <p:cNvPr id="8" name="מחבר ישר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אליפסה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מציין מיקום של תאריך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תוכן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15" name="מציין מיקום של מספר שקופית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16" name="מציין מיקום של כותרת תחתונה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17" name="כותרת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7" name="מחבר ישר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2" name="מציין מיקום תוכן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4" name="מציין מיקום תוכן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2" name="מציין מיקום טקסט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cxnSp>
        <p:nvCxnSpPr>
          <p:cNvPr id="10" name="מחבר ישר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ישר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מציין מיקום תוכן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1" name="כותרת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e-I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e-IL" dirty="0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ציין מיקום טקסט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24" name="מציין מיקום של תאריך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33008D0-D476-46FB-8D0B-2D4008139674}" type="datetimeFigureOut">
              <a:rPr lang="he-IL" smtClean="0"/>
              <a:pPr/>
              <a:t>ה'/שבט/תשע"ד</a:t>
            </a:fld>
            <a:endParaRPr lang="he-IL" dirty="0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22" name="מציין מיקום של מספר שקופית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696F3FA-50F6-439B-87DA-A861F9637311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5" name="מציין מיקום של כותרת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339752" y="1628800"/>
            <a:ext cx="44644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9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יהושע</a:t>
            </a:r>
          </a:p>
          <a:p>
            <a:pPr algn="ctr"/>
            <a:r>
              <a:rPr lang="he-IL" sz="9600" b="1" dirty="0" smtClean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פרק ט'</a:t>
            </a:r>
            <a:endParaRPr lang="he-IL" dirty="0">
              <a:latin typeface="David" pitchFamily="34" charset="-79"/>
              <a:cs typeface="David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03304"/>
          </a:xfrm>
        </p:spPr>
        <p:txBody>
          <a:bodyPr>
            <a:normAutofit/>
          </a:bodyPr>
          <a:lstStyle/>
          <a:p>
            <a:pPr algn="ctr">
              <a:buClrTx/>
              <a:buNone/>
            </a:pPr>
            <a:endParaRPr lang="he-IL" sz="3600" b="1" dirty="0" smtClean="0">
              <a:solidFill>
                <a:prstClr val="black"/>
              </a:solidFill>
              <a:latin typeface="David" pitchFamily="34" charset="-79"/>
              <a:cs typeface="+mj-cs"/>
            </a:endParaRPr>
          </a:p>
          <a:p>
            <a:pPr algn="ctr">
              <a:buClrTx/>
              <a:buNone/>
            </a:pPr>
            <a:endParaRPr lang="he-IL" sz="3600" b="1" dirty="0" smtClean="0">
              <a:solidFill>
                <a:prstClr val="black"/>
              </a:solidFill>
              <a:latin typeface="David" pitchFamily="34" charset="-79"/>
              <a:cs typeface="+mj-cs"/>
            </a:endParaRPr>
          </a:p>
          <a:p>
            <a:pPr algn="ctr">
              <a:buClrTx/>
              <a:buNone/>
            </a:pPr>
            <a:r>
              <a:rPr lang="he-IL" sz="3600" b="1" dirty="0" smtClean="0">
                <a:solidFill>
                  <a:prstClr val="black"/>
                </a:solidFill>
                <a:latin typeface="David" pitchFamily="34" charset="-79"/>
                <a:cs typeface="+mj-cs"/>
              </a:rPr>
              <a:t>לאחר רצף ניצחונות של בני ישראל על עמי כנען,</a:t>
            </a:r>
          </a:p>
          <a:p>
            <a:pPr algn="ctr">
              <a:buClrTx/>
              <a:buNone/>
            </a:pPr>
            <a:r>
              <a:rPr lang="he-IL" sz="3600" b="1" dirty="0" smtClean="0">
                <a:solidFill>
                  <a:prstClr val="black"/>
                </a:solidFill>
                <a:latin typeface="David" pitchFamily="34" charset="-79"/>
                <a:cs typeface="+mj-cs"/>
              </a:rPr>
              <a:t>החליטו כל המלכים להתקבץ </a:t>
            </a:r>
            <a:r>
              <a:rPr lang="he-IL" sz="3600" b="1" dirty="0" smtClean="0">
                <a:solidFill>
                  <a:srgbClr val="FF0000"/>
                </a:solidFill>
                <a:latin typeface="David" pitchFamily="34" charset="-79"/>
                <a:cs typeface="+mj-cs"/>
              </a:rPr>
              <a:t>יחד</a:t>
            </a:r>
            <a:r>
              <a:rPr lang="he-IL" sz="3600" b="1" dirty="0" smtClean="0">
                <a:solidFill>
                  <a:prstClr val="black"/>
                </a:solidFill>
                <a:latin typeface="David" pitchFamily="34" charset="-79"/>
                <a:cs typeface="+mj-cs"/>
              </a:rPr>
              <a:t> אל מול יהושע</a:t>
            </a:r>
          </a:p>
          <a:p>
            <a:pPr algn="ctr">
              <a:buClrTx/>
              <a:buNone/>
            </a:pPr>
            <a:r>
              <a:rPr lang="he-IL" sz="3600" b="1" dirty="0" smtClean="0">
                <a:solidFill>
                  <a:prstClr val="black"/>
                </a:solidFill>
                <a:latin typeface="David" pitchFamily="34" charset="-79"/>
                <a:cs typeface="+mj-cs"/>
              </a:rPr>
              <a:t>ועם ישראל.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blog.tapuz.co.il/magicmountain/images/1833274_26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861048"/>
            <a:ext cx="3224239" cy="2376264"/>
          </a:xfrm>
          <a:prstGeom prst="rect">
            <a:avLst/>
          </a:prstGeom>
          <a:noFill/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51520" y="836712"/>
            <a:ext cx="8686800" cy="4525963"/>
          </a:xfrm>
        </p:spPr>
        <p:txBody>
          <a:bodyPr/>
          <a:lstStyle/>
          <a:p>
            <a:pPr algn="ctr">
              <a:buNone/>
            </a:pPr>
            <a:r>
              <a:rPr lang="he-IL" sz="3600" b="1" dirty="0" smtClean="0">
                <a:solidFill>
                  <a:prstClr val="black"/>
                </a:solidFill>
                <a:latin typeface="David" pitchFamily="34" charset="-79"/>
                <a:cs typeface="+mj-cs"/>
              </a:rPr>
              <a:t>לגבעונים, לעומת זאת הייתה תכנית אחרת,</a:t>
            </a:r>
          </a:p>
          <a:p>
            <a:pPr algn="ctr">
              <a:buNone/>
            </a:pPr>
            <a:r>
              <a:rPr lang="he-IL" sz="3600" b="1" dirty="0" smtClean="0">
                <a:solidFill>
                  <a:prstClr val="black"/>
                </a:solidFill>
                <a:latin typeface="David" pitchFamily="34" charset="-79"/>
                <a:cs typeface="+mj-cs"/>
              </a:rPr>
              <a:t>הם לבשו בגדים ישנים ובלים במטרה לשכנע את בני ישראל כי באו מרחוק.</a:t>
            </a:r>
          </a:p>
          <a:p>
            <a:pPr algn="ctr">
              <a:buNone/>
            </a:pPr>
            <a:endParaRPr lang="he-IL" sz="36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pic>
        <p:nvPicPr>
          <p:cNvPr id="5" name="Picture 4" descr="http://i42.tinypic.com/2vhzvw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861048"/>
            <a:ext cx="3168352" cy="2376264"/>
          </a:xfrm>
          <a:prstGeom prst="rect">
            <a:avLst/>
          </a:prstGeom>
          <a:noFill/>
        </p:spPr>
      </p:pic>
      <p:pic>
        <p:nvPicPr>
          <p:cNvPr id="6" name="Picture 6" descr="http://img2.timg.co.il/forums/1_1669867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861048"/>
            <a:ext cx="2520280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he-IL" sz="4000" b="1" dirty="0" smtClean="0">
                <a:solidFill>
                  <a:srgbClr val="FFFF00"/>
                </a:solidFill>
              </a:rPr>
              <a:t>ו</a:t>
            </a:r>
            <a:r>
              <a:rPr lang="he-IL" sz="3600" b="1" dirty="0" smtClean="0">
                <a:solidFill>
                  <a:prstClr val="black"/>
                </a:solidFill>
              </a:rPr>
              <a:t> וַיֵּלְכוּ אֶל-יְהוֹשֻׁעַ אֶל-הַמַּחֲנֶה, הַגִּלְגָּל; וַיֹּאמְרוּ אֵלָיו וְאֶל-אִישׁ יִשְׂרָאֵל, מֵאֶרֶץ רְחוֹקָה בָּאנוּ, וְעַתָּה, כִּרְתוּ-לָנוּ בְרִית.</a:t>
            </a:r>
          </a:p>
          <a:p>
            <a:pPr>
              <a:buNone/>
            </a:pPr>
            <a:endParaRPr lang="he-IL" sz="3600" b="1" dirty="0" smtClean="0">
              <a:solidFill>
                <a:prstClr val="black"/>
              </a:solidFill>
            </a:endParaRPr>
          </a:p>
          <a:p>
            <a:pPr algn="ctr">
              <a:buNone/>
            </a:pPr>
            <a:r>
              <a:rPr lang="he-IL" sz="4000" b="1" dirty="0" smtClean="0">
                <a:solidFill>
                  <a:srgbClr val="FF0000"/>
                </a:solidFill>
              </a:rPr>
              <a:t>הגבעונים רצו לכרות ברית עם בני-ישראל, וכך להימנע מהחרם.</a:t>
            </a:r>
          </a:p>
          <a:p>
            <a:pPr>
              <a:buNone/>
            </a:pPr>
            <a:endParaRPr lang="he-IL" sz="3600" b="1" dirty="0" smtClean="0">
              <a:solidFill>
                <a:prstClr val="black"/>
              </a:solidFill>
            </a:endParaRPr>
          </a:p>
          <a:p>
            <a:endParaRPr lang="he-I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2376264"/>
          </a:xfrm>
        </p:spPr>
        <p:txBody>
          <a:bodyPr>
            <a:noAutofit/>
          </a:bodyPr>
          <a:lstStyle/>
          <a:p>
            <a:pPr algn="ctr"/>
            <a:r>
              <a:rPr lang="he-IL" sz="4000" b="1" dirty="0" smtClean="0">
                <a:solidFill>
                  <a:schemeClr val="bg1"/>
                </a:solidFill>
              </a:rPr>
              <a:t>יהושע ובני ישראל מתקשים להאמין לגבעונים, ולכן הגבעונים מציגים בפניהם מספר טיעונים בכדי להוכיח את צדקתם.</a:t>
            </a:r>
            <a:endParaRPr lang="he-IL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>
            <a:normAutofit fontScale="92500"/>
          </a:bodyPr>
          <a:lstStyle/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he-IL" sz="3600" b="1" dirty="0" smtClean="0">
                <a:solidFill>
                  <a:prstClr val="black"/>
                </a:solidFill>
              </a:rPr>
              <a:t>"מֵאֶרֶץ רְחוֹקָה בָּאנו"- באנו מארץ רחוקה, לכן אינכם מצווים בחרם.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he-IL" sz="3600" b="1" dirty="0" smtClean="0">
                <a:solidFill>
                  <a:schemeClr val="bg1"/>
                </a:solidFill>
              </a:rPr>
              <a:t>"עֲבָדֶיךָ אֲנָחְנוּ"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he-IL" sz="3600" b="1" dirty="0" smtClean="0">
                <a:solidFill>
                  <a:schemeClr val="bg1"/>
                </a:solidFill>
              </a:rPr>
              <a:t>"לְשֵׁם, יְהוָה אֱלֹהֶיךָ"- באנו בשביל אלוהים שלך, כי שמענו על הניצחונות שלו ואת כל אשר עשה.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he-IL" sz="3600" b="1" dirty="0" smtClean="0">
                <a:solidFill>
                  <a:schemeClr val="bg1"/>
                </a:solidFill>
              </a:rPr>
              <a:t>" וַיֹּאמְרוּ אֵלֵינוּ זְקֵינֵינוּ וְכָל-יֹשְׁבֵי אַרְצֵנוּ "- נשלחנו על ידי זקינינו וכל העם אליכם.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he-IL" sz="3600" b="1" dirty="0" smtClean="0">
                <a:solidFill>
                  <a:schemeClr val="bg1"/>
                </a:solidFill>
              </a:rPr>
              <a:t>הגבעונים מציגים את הלחם היבש ובגדיהם הבלויים, כהוכחה לדרך הארוכה שעברו. 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he-IL" sz="3200" b="1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he-IL" sz="3200" b="1" dirty="0" smtClean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he-IL" sz="2800" dirty="0"/>
          </a:p>
        </p:txBody>
      </p:sp>
      <p:sp>
        <p:nvSpPr>
          <p:cNvPr id="5" name="כותרת 2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80728"/>
          </a:xfrm>
        </p:spPr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טיעוני הגבעונים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rgbClr val="FFFF00"/>
                </a:solidFill>
              </a:rPr>
              <a:t>יד</a:t>
            </a:r>
            <a:r>
              <a:rPr lang="he-IL" sz="3600" b="1" dirty="0" smtClean="0">
                <a:solidFill>
                  <a:schemeClr val="bg1"/>
                </a:solidFill>
              </a:rPr>
              <a:t> וַיִּקְחוּ הָאֲנָשִׁים, מִצֵּידָם </a:t>
            </a:r>
            <a:r>
              <a:rPr lang="he-IL" sz="3600" b="1" dirty="0" smtClean="0"/>
              <a:t>(מהצידה שלקחו לדרך)</a:t>
            </a:r>
            <a:r>
              <a:rPr lang="he-IL" sz="3600" b="1" dirty="0" smtClean="0">
                <a:solidFill>
                  <a:schemeClr val="bg1"/>
                </a:solidFill>
              </a:rPr>
              <a:t>; וְאֶת-פִּי יְהוָה, לֹא שָׁאָלוּ.  </a:t>
            </a:r>
            <a:r>
              <a:rPr lang="he-IL" sz="3600" b="1" dirty="0" smtClean="0">
                <a:solidFill>
                  <a:srgbClr val="FFFF00"/>
                </a:solidFill>
              </a:rPr>
              <a:t>טו</a:t>
            </a:r>
            <a:r>
              <a:rPr lang="he-IL" sz="3600" b="1" dirty="0" smtClean="0">
                <a:solidFill>
                  <a:schemeClr val="bg1"/>
                </a:solidFill>
              </a:rPr>
              <a:t> וַיַּעַשׂ לָהֶם יְהוֹשֻׁעַ שָׁלוֹם, וַיִּכְרֹת לָהֶם בְּרִית לְחַיּוֹתָם; וַיִּשָּׁבְעוּ לָהֶם, נְשִׂיאֵי הָעֵדָה </a:t>
            </a:r>
            <a:r>
              <a:rPr lang="he-IL" sz="3600" b="1" dirty="0" smtClean="0"/>
              <a:t>(ראשי ישראל)</a:t>
            </a:r>
            <a:r>
              <a:rPr lang="he-IL" sz="3600" b="1" dirty="0" smtClean="0">
                <a:solidFill>
                  <a:schemeClr val="bg1"/>
                </a:solidFill>
              </a:rPr>
              <a:t>.</a:t>
            </a:r>
            <a:r>
              <a:rPr lang="he-IL" sz="3600" dirty="0" smtClean="0"/>
              <a:t> </a:t>
            </a:r>
          </a:p>
          <a:p>
            <a:pPr>
              <a:buNone/>
            </a:pPr>
            <a:endParaRPr lang="he-IL" sz="2800" dirty="0" smtClean="0"/>
          </a:p>
          <a:p>
            <a:pPr algn="ctr">
              <a:buNone/>
            </a:pPr>
            <a:endParaRPr lang="he-IL" sz="3200" b="1" dirty="0" smtClean="0">
              <a:solidFill>
                <a:srgbClr val="FF0000"/>
              </a:solidFill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b="1" u="sng" dirty="0" smtClean="0">
                <a:solidFill>
                  <a:schemeClr val="bg1"/>
                </a:solidFill>
              </a:rPr>
              <a:t>פסוקים 14-15</a:t>
            </a:r>
            <a:r>
              <a:rPr lang="he-IL" sz="5400" b="1" u="sng" dirty="0" smtClean="0">
                <a:solidFill>
                  <a:schemeClr val="bg1"/>
                </a:solidFill>
              </a:rPr>
              <a:t> </a:t>
            </a:r>
            <a:endParaRPr lang="he-IL" sz="54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572000"/>
          </a:xfrm>
        </p:spPr>
        <p:txBody>
          <a:bodyPr/>
          <a:lstStyle/>
          <a:p>
            <a:r>
              <a:rPr lang="he-IL" sz="3600" b="1" dirty="0" smtClean="0">
                <a:solidFill>
                  <a:schemeClr val="bg1"/>
                </a:solidFill>
              </a:rPr>
              <a:t>סעודה: בני ישראל- אוכלים מן הצידה של הגבעונים.</a:t>
            </a:r>
          </a:p>
          <a:p>
            <a:r>
              <a:rPr lang="he-IL" sz="3600" b="1" dirty="0" smtClean="0">
                <a:solidFill>
                  <a:schemeClr val="bg1"/>
                </a:solidFill>
              </a:rPr>
              <a:t>ברית: יהושע כורת ברית עם הגבעונים.</a:t>
            </a:r>
          </a:p>
          <a:p>
            <a:r>
              <a:rPr lang="he-IL" sz="3600" b="1" dirty="0" smtClean="0">
                <a:solidFill>
                  <a:schemeClr val="bg1"/>
                </a:solidFill>
              </a:rPr>
              <a:t>שבועה: נשיאי העדה נשבעים לגבעונים.</a:t>
            </a: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dirty="0" smtClean="0">
                <a:solidFill>
                  <a:schemeClr val="bg1"/>
                </a:solidFill>
              </a:rPr>
              <a:t>איך מתקיימת הברית?</a:t>
            </a:r>
            <a:endParaRPr lang="he-IL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rgbClr val="FFFF00"/>
                </a:solidFill>
              </a:rPr>
              <a:t>טז</a:t>
            </a:r>
            <a:r>
              <a:rPr lang="he-IL" sz="3600" b="1" dirty="0" smtClean="0">
                <a:solidFill>
                  <a:schemeClr val="bg1"/>
                </a:solidFill>
              </a:rPr>
              <a:t> וַיְהִי, מִקְצֵה שְׁלֹשֶׁת יָמִים, אַחֲרֵי, אֲשֶׁר-כָּרְתוּ לָהֶם בְּרִית; וַיִּשְׁמְעוּ, כִּי-קְרֹבִים הֵם אֵלָיו, וּבְקִרְבּוֹ, הֵם יֹשְׁבִים.  </a:t>
            </a:r>
            <a:r>
              <a:rPr lang="he-IL" sz="3600" b="1" dirty="0" smtClean="0">
                <a:solidFill>
                  <a:srgbClr val="FFFF00"/>
                </a:solidFill>
              </a:rPr>
              <a:t>יז</a:t>
            </a:r>
            <a:r>
              <a:rPr lang="he-IL" sz="3600" b="1" dirty="0" smtClean="0">
                <a:solidFill>
                  <a:schemeClr val="bg1"/>
                </a:solidFill>
              </a:rPr>
              <a:t> וַיִּסְעוּ בְנֵי-יִשְׂרָאֵל, וַיָּבֹאוּ אֶל-עָרֵיהֶם- בַּיּוֹם הַשְּׁלִישִׁי; וְעָרֵיהֶם </a:t>
            </a:r>
            <a:r>
              <a:rPr lang="he-IL" sz="3600" b="1" dirty="0" smtClean="0">
                <a:solidFill>
                  <a:srgbClr val="FF0000"/>
                </a:solidFill>
              </a:rPr>
              <a:t>גִּבְעוֹן</a:t>
            </a:r>
            <a:r>
              <a:rPr lang="he-IL" sz="3600" b="1" dirty="0" smtClean="0">
                <a:solidFill>
                  <a:schemeClr val="bg1"/>
                </a:solidFill>
              </a:rPr>
              <a:t> </a:t>
            </a:r>
            <a:r>
              <a:rPr lang="he-IL" sz="3600" b="1" dirty="0" smtClean="0">
                <a:solidFill>
                  <a:srgbClr val="FF0000"/>
                </a:solidFill>
              </a:rPr>
              <a:t>וְהַכְּפִירָה,</a:t>
            </a:r>
            <a:r>
              <a:rPr lang="he-IL" sz="3600" b="1" dirty="0" smtClean="0">
                <a:solidFill>
                  <a:schemeClr val="bg1"/>
                </a:solidFill>
              </a:rPr>
              <a:t> וּ</a:t>
            </a:r>
            <a:r>
              <a:rPr lang="he-IL" sz="3600" b="1" dirty="0" smtClean="0">
                <a:solidFill>
                  <a:srgbClr val="FF0000"/>
                </a:solidFill>
              </a:rPr>
              <a:t>בְאֵרוֹת</a:t>
            </a:r>
            <a:r>
              <a:rPr lang="he-IL" sz="3600" b="1" dirty="0" smtClean="0">
                <a:solidFill>
                  <a:schemeClr val="bg1"/>
                </a:solidFill>
              </a:rPr>
              <a:t> וְ</a:t>
            </a:r>
            <a:r>
              <a:rPr lang="he-IL" sz="3600" b="1" dirty="0" smtClean="0">
                <a:solidFill>
                  <a:srgbClr val="FF0000"/>
                </a:solidFill>
              </a:rPr>
              <a:t>קִרְיַת יְעָרִים</a:t>
            </a:r>
            <a:r>
              <a:rPr lang="he-IL" sz="3600" b="1" dirty="0" smtClean="0">
                <a:solidFill>
                  <a:schemeClr val="bg1"/>
                </a:solidFill>
              </a:rPr>
              <a:t>.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b="1" u="sng" dirty="0" smtClean="0">
                <a:solidFill>
                  <a:schemeClr val="bg1"/>
                </a:solidFill>
              </a:rPr>
              <a:t>פסוקים 16-17</a:t>
            </a:r>
            <a:endParaRPr lang="he-IL" sz="44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635896" y="5445224"/>
            <a:ext cx="129614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grpSp>
        <p:nvGrpSpPr>
          <p:cNvPr id="22" name="קבוצה 21"/>
          <p:cNvGrpSpPr/>
          <p:nvPr/>
        </p:nvGrpSpPr>
        <p:grpSpPr>
          <a:xfrm>
            <a:off x="1403648" y="1052736"/>
            <a:ext cx="6480720" cy="4968552"/>
            <a:chOff x="1331640" y="1556792"/>
            <a:chExt cx="6480720" cy="4968552"/>
          </a:xfrm>
        </p:grpSpPr>
        <p:pic>
          <p:nvPicPr>
            <p:cNvPr id="4" name="Picture 2" descr="http://images.kotar.co.il/Crop.ashx?gPageToken=daf9929a-696d-43ee-8259-1d34e2288dfd&amp;v=10&amp;nSizeStep=8&amp;nTop=1077&amp;nLeft=249&amp;nWidth=374&amp;nHeight=35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47664" y="1556792"/>
              <a:ext cx="6264696" cy="4968552"/>
            </a:xfrm>
            <a:prstGeom prst="rect">
              <a:avLst/>
            </a:prstGeom>
            <a:noFill/>
          </p:spPr>
        </p:pic>
        <p:cxnSp>
          <p:nvCxnSpPr>
            <p:cNvPr id="6" name="מחבר חץ ישר 5"/>
            <p:cNvCxnSpPr/>
            <p:nvPr/>
          </p:nvCxnSpPr>
          <p:spPr>
            <a:xfrm>
              <a:off x="2339752" y="3284984"/>
              <a:ext cx="1080120" cy="21602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מחבר חץ ישר 8"/>
            <p:cNvCxnSpPr/>
            <p:nvPr/>
          </p:nvCxnSpPr>
          <p:spPr>
            <a:xfrm flipV="1">
              <a:off x="2699792" y="3861048"/>
              <a:ext cx="576064" cy="936104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מחבר חץ ישר 9"/>
            <p:cNvCxnSpPr/>
            <p:nvPr/>
          </p:nvCxnSpPr>
          <p:spPr>
            <a:xfrm flipV="1">
              <a:off x="4211960" y="4077072"/>
              <a:ext cx="72008" cy="1368152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מחבר חץ ישר 12"/>
            <p:cNvCxnSpPr/>
            <p:nvPr/>
          </p:nvCxnSpPr>
          <p:spPr>
            <a:xfrm flipH="1">
              <a:off x="4572000" y="2780928"/>
              <a:ext cx="1080120" cy="792088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491880" y="5517232"/>
              <a:ext cx="129614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400" b="1" dirty="0" smtClean="0">
                  <a:solidFill>
                    <a:srgbClr val="FF0000"/>
                  </a:solidFill>
                </a:rPr>
                <a:t>בארות</a:t>
              </a:r>
              <a:endParaRPr lang="he-IL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92080" y="2276872"/>
              <a:ext cx="129614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400" b="1" dirty="0" smtClean="0">
                  <a:solidFill>
                    <a:srgbClr val="FF0000"/>
                  </a:solidFill>
                </a:rPr>
                <a:t>גבעון</a:t>
              </a:r>
              <a:endParaRPr lang="he-IL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31640" y="2924944"/>
              <a:ext cx="1287760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400" b="1" dirty="0" smtClean="0">
                  <a:solidFill>
                    <a:srgbClr val="FF0000"/>
                  </a:solidFill>
                </a:rPr>
                <a:t>כפירה</a:t>
              </a:r>
              <a:endParaRPr lang="he-IL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7704" y="4869160"/>
              <a:ext cx="1296144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400" b="1" dirty="0" smtClean="0">
                  <a:solidFill>
                    <a:srgbClr val="FF0000"/>
                  </a:solidFill>
                </a:rPr>
                <a:t>קרית יערים</a:t>
              </a:r>
              <a:endParaRPr lang="he-IL" sz="24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4400" b="1" dirty="0" smtClean="0">
                <a:solidFill>
                  <a:schemeClr val="bg1"/>
                </a:solidFill>
              </a:rPr>
              <a:t>בני ישראל ויהושע גילו שהגבעונים רימו אותם.</a:t>
            </a:r>
            <a:br>
              <a:rPr lang="he-IL" sz="4400" b="1" dirty="0" smtClean="0">
                <a:solidFill>
                  <a:schemeClr val="bg1"/>
                </a:solidFill>
              </a:rPr>
            </a:br>
            <a:r>
              <a:rPr lang="he-IL" sz="4400" b="1" dirty="0" smtClean="0">
                <a:solidFill>
                  <a:schemeClr val="bg1"/>
                </a:solidFill>
              </a:rPr>
              <a:t>האם לדעתכם הם יפרו את הברית שכרתו עם הגבעונים ויהרגו אותם?</a:t>
            </a:r>
            <a:endParaRPr lang="he-IL" sz="4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jobkatif.org.il/wp-content/uploads/2012/03/%D7%A9%D7%95%D7%AA-%D7%A1%D7%9E%D7%99%D7%99%D7%9C%D7%9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645024"/>
            <a:ext cx="2543176" cy="2857500"/>
          </a:xfrm>
          <a:prstGeom prst="rect">
            <a:avLst/>
          </a:prstGeom>
          <a:noFill/>
        </p:spPr>
      </p:pic>
      <p:sp>
        <p:nvSpPr>
          <p:cNvPr id="5" name="הסבר אליפטי 4"/>
          <p:cNvSpPr/>
          <p:nvPr/>
        </p:nvSpPr>
        <p:spPr>
          <a:xfrm>
            <a:off x="4572000" y="3356992"/>
            <a:ext cx="3744416" cy="2952328"/>
          </a:xfrm>
          <a:prstGeom prst="wedgeEllipseCallout">
            <a:avLst>
              <a:gd name="adj1" fmla="val -69876"/>
              <a:gd name="adj2" fmla="val 15946"/>
            </a:avLst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 smtClean="0">
                <a:solidFill>
                  <a:srgbClr val="FF0000"/>
                </a:solidFill>
              </a:rPr>
              <a:t>להזכירכם, ברית הינה שבועה לעולמי עד.</a:t>
            </a:r>
            <a:endParaRPr lang="he-IL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rgbClr val="FFFF00"/>
                </a:solidFill>
              </a:rPr>
              <a:t>יח</a:t>
            </a:r>
            <a:r>
              <a:rPr lang="he-IL" sz="3600" b="1" dirty="0" smtClean="0">
                <a:solidFill>
                  <a:schemeClr val="bg1"/>
                </a:solidFill>
              </a:rPr>
              <a:t> וְלֹא הִכּוּם, בְּנֵי יִשְׂרָאֵל, כִּי-נִשְׁבְּעוּ לָהֶם נְשִׂיאֵי הָעֵדָה, בַּיהוָה אֱלֹהֵי יִשְׂרָאֵל; וַיִּלֹּנוּ </a:t>
            </a:r>
            <a:r>
              <a:rPr lang="he-IL" sz="3600" b="1" dirty="0" smtClean="0"/>
              <a:t>(התלוננו) </a:t>
            </a:r>
            <a:r>
              <a:rPr lang="he-IL" sz="3600" b="1" dirty="0" smtClean="0">
                <a:solidFill>
                  <a:schemeClr val="bg1"/>
                </a:solidFill>
              </a:rPr>
              <a:t>כָל-הָעֵדָה </a:t>
            </a:r>
            <a:r>
              <a:rPr lang="he-IL" sz="3600" b="1" dirty="0" smtClean="0"/>
              <a:t>(העם)</a:t>
            </a:r>
            <a:r>
              <a:rPr lang="he-IL" sz="3600" b="1" dirty="0" smtClean="0">
                <a:solidFill>
                  <a:schemeClr val="bg1"/>
                </a:solidFill>
              </a:rPr>
              <a:t>, עַל-הַנְּשִׂיאִים.  </a:t>
            </a:r>
            <a:r>
              <a:rPr lang="he-IL" sz="3600" b="1" dirty="0" smtClean="0">
                <a:solidFill>
                  <a:srgbClr val="FFFF00"/>
                </a:solidFill>
              </a:rPr>
              <a:t>יט</a:t>
            </a:r>
            <a:r>
              <a:rPr lang="he-IL" sz="3600" b="1" dirty="0" smtClean="0">
                <a:solidFill>
                  <a:schemeClr val="bg1"/>
                </a:solidFill>
              </a:rPr>
              <a:t> וַיֹּאמְרוּ כָל-הַנְּשִׂיאִים, אֶל-כָּל-הָעֵדָה, אֲנַחְנוּ נִשְׁבַּעְנוּ לָהֶם, בַּיהוָה אֱלֹהֵי יִשְׂרָאֵל; וְעַתָּה, לֹא נוּכַל לִנְגֹּעַ </a:t>
            </a:r>
            <a:r>
              <a:rPr lang="he-IL" sz="3600" b="1" dirty="0" smtClean="0"/>
              <a:t>(לפגוע) </a:t>
            </a:r>
            <a:r>
              <a:rPr lang="he-IL" sz="3600" b="1" dirty="0" smtClean="0">
                <a:solidFill>
                  <a:schemeClr val="bg1"/>
                </a:solidFill>
              </a:rPr>
              <a:t>בָּהֶם.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פסוקים 18-19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העם רוצה להפר את השבועה לגבעונים ולקיים את</a:t>
            </a:r>
          </a:p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הצו האלוהי- הריגת כל אנשי גבעון.</a:t>
            </a:r>
          </a:p>
          <a:p>
            <a:pPr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מנהיגי העם, נשיאי </a:t>
            </a:r>
            <a:r>
              <a:rPr lang="he-IL" sz="3600" b="1" dirty="0" smtClean="0">
                <a:solidFill>
                  <a:schemeClr val="bg1"/>
                </a:solidFill>
              </a:rPr>
              <a:t>העדה, </a:t>
            </a:r>
            <a:r>
              <a:rPr lang="he-IL" sz="3600" b="1" dirty="0" smtClean="0">
                <a:solidFill>
                  <a:schemeClr val="bg1"/>
                </a:solidFill>
              </a:rPr>
              <a:t>מבהירים לעם כי אינם יכולים להפר את שבועתם.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עמידה בשבועה אל מול רצון העם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50040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600" b="1" dirty="0" smtClean="0">
                <a:solidFill>
                  <a:srgbClr val="FFFF00"/>
                </a:solidFill>
              </a:rPr>
              <a:t> כ </a:t>
            </a:r>
            <a:r>
              <a:rPr lang="he-IL" sz="3600" b="1" dirty="0" smtClean="0">
                <a:solidFill>
                  <a:schemeClr val="bg1"/>
                </a:solidFill>
              </a:rPr>
              <a:t>זֹאת נַעֲשֶׂה לָהֶם, וְהַחֲיֵה אוֹתָם; וְלֹא-יִהְיֶה עָלֵינוּ קֶצֶף </a:t>
            </a:r>
            <a:r>
              <a:rPr lang="he-IL" sz="3600" b="1" dirty="0" smtClean="0"/>
              <a:t>(כעס)</a:t>
            </a:r>
            <a:r>
              <a:rPr lang="he-IL" sz="3600" b="1" dirty="0" smtClean="0">
                <a:solidFill>
                  <a:schemeClr val="bg1"/>
                </a:solidFill>
              </a:rPr>
              <a:t>, עַל-הַשְּׁבוּעָה אֲשֶׁר-נִשְׁבַּעְנוּ לָהֶם.  </a:t>
            </a:r>
            <a:r>
              <a:rPr lang="he-IL" sz="3600" b="1" dirty="0" smtClean="0">
                <a:solidFill>
                  <a:srgbClr val="FFFF00"/>
                </a:solidFill>
              </a:rPr>
              <a:t>כא</a:t>
            </a:r>
            <a:r>
              <a:rPr lang="he-IL" sz="3600" b="1" dirty="0" smtClean="0">
                <a:solidFill>
                  <a:schemeClr val="bg1"/>
                </a:solidFill>
              </a:rPr>
              <a:t> וַיֹּאמְרוּ אֲלֵיהֶם הַנְּשִׂיאִים, יִחְיוּ; וַיִּהְיוּ חֹטְבֵי עֵצִים וְשֹׁאֲבֵי-מַיִם, לְכָל-הָעֵדָה, כַּאֲשֶׁר דִּבְּרוּ לָהֶם, הַנְּשִׂיאִים. 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פסוקים 20-21</a:t>
            </a:r>
            <a:br>
              <a:rPr lang="he-IL" sz="4800" b="1" u="sng" dirty="0" smtClean="0">
                <a:solidFill>
                  <a:schemeClr val="bg1"/>
                </a:solidFill>
              </a:rPr>
            </a:br>
            <a:r>
              <a:rPr lang="he-IL" sz="4800" b="1" u="sng" dirty="0" smtClean="0">
                <a:solidFill>
                  <a:schemeClr val="bg1"/>
                </a:solidFill>
              </a:rPr>
              <a:t> פתרון 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572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הגבעונים יחיו, אך יהיו חוטבי עצים ושואבי מים לכל העם.</a:t>
            </a:r>
          </a:p>
          <a:p>
            <a:pPr algn="ctr"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כלומר, הגבעונים יהיו משרתים, מהדרגה הנמוכה ביותר לבני ישראל כל ימי חייהם.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6000" b="1" u="sng" dirty="0" smtClean="0">
                <a:solidFill>
                  <a:schemeClr val="bg1"/>
                </a:solidFill>
              </a:rPr>
              <a:t>הפתרון</a:t>
            </a:r>
            <a:endParaRPr lang="he-IL" sz="60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3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32162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he-IL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את הפתרון </a:t>
            </a:r>
            <a:r>
              <a:rPr lang="he-IL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הציעו נשיאי העדה.</a:t>
            </a:r>
          </a:p>
          <a:p>
            <a:pPr algn="ctr">
              <a:buNone/>
            </a:pPr>
            <a:r>
              <a:rPr lang="he-IL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אבל לאן נעלם יהושע??</a:t>
            </a:r>
            <a:endParaRPr lang="he-IL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e-IL" sz="3200" b="1" dirty="0" smtClean="0">
                <a:solidFill>
                  <a:srgbClr val="FFFF00"/>
                </a:solidFill>
              </a:rPr>
              <a:t>כב</a:t>
            </a:r>
            <a:r>
              <a:rPr lang="he-IL" sz="3200" b="1" dirty="0" smtClean="0">
                <a:solidFill>
                  <a:schemeClr val="bg1"/>
                </a:solidFill>
              </a:rPr>
              <a:t> וַיִּקְרָא לָהֶם יְהוֹשֻׁעַ, וַיְדַבֵּר אֲלֵיהֶם לֵאמֹר:  לָמָּה רִמִּיתֶם אֹתָנוּ לֵאמֹר, רְחוֹקִים אֲנַחְנוּ מִכֶּם מְאֹד, וְאַתֶּם, בְּקִרְבֵּנוּ יֹשְׁבִים.  </a:t>
            </a:r>
            <a:r>
              <a:rPr lang="he-IL" sz="3200" b="1" dirty="0" smtClean="0">
                <a:solidFill>
                  <a:srgbClr val="FFFF00"/>
                </a:solidFill>
              </a:rPr>
              <a:t>כג</a:t>
            </a:r>
            <a:r>
              <a:rPr lang="he-IL" sz="3200" b="1" dirty="0" smtClean="0">
                <a:solidFill>
                  <a:schemeClr val="bg1"/>
                </a:solidFill>
              </a:rPr>
              <a:t> וְעַתָּה, אֲרוּרִים </a:t>
            </a:r>
            <a:r>
              <a:rPr lang="he-IL" sz="3200" b="1" dirty="0" smtClean="0"/>
              <a:t>(מקוללים) </a:t>
            </a:r>
            <a:r>
              <a:rPr lang="he-IL" sz="3200" b="1" dirty="0" smtClean="0">
                <a:solidFill>
                  <a:schemeClr val="bg1"/>
                </a:solidFill>
              </a:rPr>
              <a:t>אַתֶּם; וְלֹא-יִכָּרֵת מִכֶּם עֶבֶד, וְחֹטְבֵי עֵצִים וְשֹׁאֲבֵי-מַיִם-לְבֵית אֱלֹהָי. </a:t>
            </a: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פסוקים 22-23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323528" y="4221088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e-IL" sz="3600" b="1" dirty="0" smtClean="0">
                <a:solidFill>
                  <a:srgbClr val="FF0000"/>
                </a:solidFill>
              </a:rPr>
              <a:t>האם לדעתכם הגורל שנקבע לגבעונים הוא עונש קשה עבורם או הגנה עליהם?</a:t>
            </a:r>
            <a:endParaRPr lang="he-IL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3129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e-IL" sz="3200" b="1" dirty="0" smtClean="0">
                <a:solidFill>
                  <a:srgbClr val="FFFF00"/>
                </a:solidFill>
              </a:rPr>
              <a:t>כד</a:t>
            </a:r>
            <a:r>
              <a:rPr lang="he-IL" sz="3200" b="1" dirty="0" smtClean="0">
                <a:solidFill>
                  <a:schemeClr val="bg1"/>
                </a:solidFill>
              </a:rPr>
              <a:t> וַיַּעֲנוּ אֶת-יְהוֹשֻׁעַ וַיֹּאמְרוּ, כִּי הֻגֵּד הֻגַּד לַעֲבָדֶיךָ אֵת אֲשֶׁר צִוָּה יְהוָה אֱלֹהֶיךָ אֶת-מֹשֶׁה עַבְדּוֹ, לָתֵת לָכֶם אֶת-כָּל-הָאָרֶץ, וּלְהַשְׁמִיד אֶת-כָּל-יֹשְׁבֵי הָאָרֶץ מִפְּנֵיכֶם; וַנִּירָא מְאֹד לְנַפְשֹׁתֵינוּ מִפְּנֵיכֶם, וַנַּעֲשֵׂה אֶת-הַדָּבָר הַזֶּה.  </a:t>
            </a:r>
            <a:r>
              <a:rPr lang="he-IL" sz="3200" b="1" dirty="0" smtClean="0">
                <a:solidFill>
                  <a:srgbClr val="FFFF00"/>
                </a:solidFill>
              </a:rPr>
              <a:t>כה</a:t>
            </a:r>
            <a:r>
              <a:rPr lang="he-IL" sz="3200" b="1" dirty="0" smtClean="0">
                <a:solidFill>
                  <a:schemeClr val="bg1"/>
                </a:solidFill>
              </a:rPr>
              <a:t> וְעַתָּה, הִנְנוּ בְיָדֶךָ:  כַּטּוֹב וְכַיָּשָׁר בְּעֵינֶיךָ לַעֲשׂוֹת לָנוּ, עֲשֵׂה. </a:t>
            </a:r>
            <a:endParaRPr lang="he-IL" sz="32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פסוקים 24-25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he-IL" sz="3200" b="1" dirty="0" smtClean="0">
                <a:solidFill>
                  <a:srgbClr val="FFFF00"/>
                </a:solidFill>
              </a:rPr>
              <a:t>כו</a:t>
            </a:r>
            <a:r>
              <a:rPr lang="he-IL" sz="3200" b="1" dirty="0" smtClean="0">
                <a:solidFill>
                  <a:schemeClr val="bg1"/>
                </a:solidFill>
              </a:rPr>
              <a:t> וַיַּעַשׂ לָהֶם, כֵּן; וַיַּצֵּל אוֹתָם מִיַּד בְּנֵי-יִשְׂרָאֵל, וְלֹא הֲרָגוּם.  </a:t>
            </a:r>
            <a:r>
              <a:rPr lang="he-IL" sz="3200" b="1" dirty="0" smtClean="0">
                <a:solidFill>
                  <a:srgbClr val="FFFF00"/>
                </a:solidFill>
              </a:rPr>
              <a:t>כז </a:t>
            </a:r>
            <a:r>
              <a:rPr lang="he-IL" sz="3200" b="1" dirty="0" smtClean="0">
                <a:solidFill>
                  <a:schemeClr val="bg1"/>
                </a:solidFill>
              </a:rPr>
              <a:t>וַיִּתְּנֵם יְהוֹשֻׁעַ בַּיּוֹם הַהוּא, חֹטְבֵי עֵצִים וְשֹׁאֲבֵי מַיִם--לָעֵדָה; וּלְמִזְבַּח יְהוָה עַד-הַיּוֹם הַזֶּה, אֶל-הַמָּקוֹם אֲשֶׁר יִבְחָר. </a:t>
            </a:r>
          </a:p>
          <a:p>
            <a:pPr>
              <a:buNone/>
            </a:pPr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b="1" u="sng" dirty="0" smtClean="0">
                <a:solidFill>
                  <a:schemeClr val="bg1"/>
                </a:solidFill>
              </a:rPr>
              <a:t>פסוקים 26-27</a:t>
            </a:r>
            <a:endParaRPr lang="he-IL" sz="48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he-IL" sz="13800" b="1" dirty="0" smtClean="0">
                <a:solidFill>
                  <a:schemeClr val="bg1"/>
                </a:solidFill>
              </a:rPr>
              <a:t>סיכום</a:t>
            </a:r>
            <a:endParaRPr lang="he-IL" sz="13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193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 כל המלכים בארץ כנען פעלו </a:t>
            </a:r>
            <a:r>
              <a:rPr lang="he-IL" sz="3600" b="1" dirty="0" smtClean="0">
                <a:solidFill>
                  <a:srgbClr val="FF0000"/>
                </a:solidFill>
              </a:rPr>
              <a:t>בכוח</a:t>
            </a:r>
            <a:r>
              <a:rPr lang="he-IL" sz="3600" b="1" dirty="0" smtClean="0">
                <a:solidFill>
                  <a:schemeClr val="bg1"/>
                </a:solidFill>
              </a:rPr>
              <a:t>:</a:t>
            </a:r>
          </a:p>
          <a:p>
            <a:pPr algn="ctr"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" וַיִּתְקַבְּצוּ יַחְדּ</a:t>
            </a:r>
            <a:r>
              <a:rPr lang="he-IL" sz="3600" b="1" dirty="0" err="1" smtClean="0">
                <a:solidFill>
                  <a:schemeClr val="bg1"/>
                </a:solidFill>
              </a:rPr>
              <a:t>ָו, </a:t>
            </a:r>
            <a:r>
              <a:rPr lang="he-IL" sz="3600" b="1" dirty="0" smtClean="0">
                <a:solidFill>
                  <a:schemeClr val="bg1"/>
                </a:solidFill>
              </a:rPr>
              <a:t>לְהִלָּחֵם עִם-יְהוֹשֻׁעַ וְעִם-יִשְׂרָאֵל-פֶּה, </a:t>
            </a:r>
            <a:r>
              <a:rPr lang="he-IL" sz="3600" b="1" dirty="0" err="1" smtClean="0">
                <a:solidFill>
                  <a:schemeClr val="bg1"/>
                </a:solidFill>
              </a:rPr>
              <a:t>אֶח</a:t>
            </a:r>
            <a:r>
              <a:rPr lang="he-IL" sz="3600" b="1" dirty="0" smtClean="0">
                <a:solidFill>
                  <a:schemeClr val="bg1"/>
                </a:solidFill>
              </a:rPr>
              <a:t>ָד".</a:t>
            </a:r>
          </a:p>
          <a:p>
            <a:pPr algn="ctr">
              <a:buNone/>
            </a:pPr>
            <a:endParaRPr lang="he-IL" sz="36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ואילו הגבעונים פעלו </a:t>
            </a:r>
            <a:r>
              <a:rPr lang="he-IL" sz="3600" b="1" dirty="0" smtClean="0">
                <a:solidFill>
                  <a:srgbClr val="FF0000"/>
                </a:solidFill>
              </a:rPr>
              <a:t>במוח</a:t>
            </a:r>
            <a:r>
              <a:rPr lang="he-IL" sz="3600" b="1" dirty="0" smtClean="0">
                <a:solidFill>
                  <a:schemeClr val="bg1"/>
                </a:solidFill>
              </a:rPr>
              <a:t>:</a:t>
            </a:r>
          </a:p>
          <a:p>
            <a:pPr algn="ctr">
              <a:buNone/>
            </a:pPr>
            <a:r>
              <a:rPr lang="he-IL" sz="3600" b="1" dirty="0" smtClean="0">
                <a:solidFill>
                  <a:schemeClr val="bg1"/>
                </a:solidFill>
              </a:rPr>
              <a:t> " וַיַּעֲשׂוּ גַם-הֵמ</a:t>
            </a:r>
            <a:r>
              <a:rPr lang="he-IL" sz="3600" b="1" dirty="0" err="1" smtClean="0">
                <a:solidFill>
                  <a:schemeClr val="bg1"/>
                </a:solidFill>
              </a:rPr>
              <a:t>ָּה </a:t>
            </a:r>
            <a:r>
              <a:rPr lang="he-IL" sz="3600" b="1" dirty="0" smtClean="0">
                <a:solidFill>
                  <a:schemeClr val="bg1"/>
                </a:solidFill>
              </a:rPr>
              <a:t>בְּעָרְמָה ".</a:t>
            </a:r>
            <a:endParaRPr lang="he-IL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720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he-IL" sz="3600" b="1" dirty="0" smtClean="0">
                <a:solidFill>
                  <a:srgbClr val="92D050"/>
                </a:solidFill>
              </a:rPr>
              <a:t>תארו</a:t>
            </a:r>
            <a:r>
              <a:rPr lang="he-IL" sz="3600" b="1" dirty="0" smtClean="0">
                <a:solidFill>
                  <a:schemeClr val="bg1"/>
                </a:solidFill>
              </a:rPr>
              <a:t> במחברתכם מקרה בו הייתם צריכים לבחור אם להשתמש בכוח או במוח.</a:t>
            </a:r>
          </a:p>
          <a:p>
            <a:pPr>
              <a:buNone/>
            </a:pPr>
            <a:r>
              <a:rPr lang="he-IL" sz="3600" b="1" dirty="0" smtClean="0">
                <a:solidFill>
                  <a:srgbClr val="92D050"/>
                </a:solidFill>
              </a:rPr>
              <a:t>מה</a:t>
            </a:r>
            <a:r>
              <a:rPr lang="he-IL" sz="3600" b="1" dirty="0" smtClean="0">
                <a:solidFill>
                  <a:schemeClr val="bg1"/>
                </a:solidFill>
              </a:rPr>
              <a:t> בחרתם לבסוף? </a:t>
            </a:r>
            <a:r>
              <a:rPr lang="he-IL" sz="3600" b="1" dirty="0" smtClean="0">
                <a:solidFill>
                  <a:srgbClr val="92D050"/>
                </a:solidFill>
              </a:rPr>
              <a:t>האם</a:t>
            </a:r>
            <a:r>
              <a:rPr lang="he-IL" sz="3600" b="1" dirty="0" smtClean="0">
                <a:solidFill>
                  <a:schemeClr val="bg1"/>
                </a:solidFill>
              </a:rPr>
              <a:t> זו הייתה הבחירה הנכונה?</a:t>
            </a:r>
            <a:endParaRPr lang="he-IL" sz="3600" b="1" dirty="0">
              <a:solidFill>
                <a:schemeClr val="bg1"/>
              </a:solidFill>
            </a:endParaRPr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he-IL" sz="5400" b="1" u="sng" dirty="0" smtClean="0">
                <a:solidFill>
                  <a:schemeClr val="bg1"/>
                </a:solidFill>
              </a:rPr>
              <a:t>שיעורי בית</a:t>
            </a:r>
            <a:endParaRPr lang="he-IL" sz="5400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נייר">
  <a:themeElements>
    <a:clrScheme name="נייר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נייר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נייר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338</TotalTime>
  <Words>516</Words>
  <Application>Microsoft Office PowerPoint</Application>
  <PresentationFormat>‫הצגה על המסך (4:3)</PresentationFormat>
  <Paragraphs>65</Paragraphs>
  <Slides>22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3" baseType="lpstr">
      <vt:lpstr>נייר</vt:lpstr>
      <vt:lpstr>שקופית 1</vt:lpstr>
      <vt:lpstr>שקופית 2</vt:lpstr>
      <vt:lpstr>שקופית 3</vt:lpstr>
      <vt:lpstr>שקופית 4</vt:lpstr>
      <vt:lpstr>יהושע ובני ישראל מתקשים להאמין לגבעונים, ולכן הגבעונים מציגים בפניהם מספר טיעונים בכדי להוכיח את צדקתם.</vt:lpstr>
      <vt:lpstr>טיעוני הגבעונים</vt:lpstr>
      <vt:lpstr>פסוקים 14-15 </vt:lpstr>
      <vt:lpstr>איך מתקיימת הברית?</vt:lpstr>
      <vt:lpstr>פסוקים 16-17</vt:lpstr>
      <vt:lpstr>שקופית 10</vt:lpstr>
      <vt:lpstr>בני ישראל ויהושע גילו שהגבעונים רימו אותם. האם לדעתכם הם יפרו את הברית שכרתו עם הגבעונים ויהרגו אותם?</vt:lpstr>
      <vt:lpstr>פסוקים 18-19</vt:lpstr>
      <vt:lpstr>עמידה בשבועה אל מול רצון העם</vt:lpstr>
      <vt:lpstr>פסוקים 20-21  פתרון </vt:lpstr>
      <vt:lpstr>הפתרון</vt:lpstr>
      <vt:lpstr>שקופית 16</vt:lpstr>
      <vt:lpstr>פסוקים 22-23</vt:lpstr>
      <vt:lpstr>פסוקים 24-25</vt:lpstr>
      <vt:lpstr>פסוקים 26-27</vt:lpstr>
      <vt:lpstr>סיכום</vt:lpstr>
      <vt:lpstr>שקופית 21</vt:lpstr>
      <vt:lpstr>שיעורי בית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45</cp:revision>
  <dcterms:created xsi:type="dcterms:W3CDTF">2014-01-03T08:07:03Z</dcterms:created>
  <dcterms:modified xsi:type="dcterms:W3CDTF">2014-01-06T18:33:55Z</dcterms:modified>
</cp:coreProperties>
</file>