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76" r:id="rId23"/>
    <p:sldId id="278" r:id="rId24"/>
    <p:sldId id="280" r:id="rId25"/>
    <p:sldId id="281" r:id="rId26"/>
    <p:sldId id="282" r:id="rId27"/>
    <p:sldId id="283" r:id="rId28"/>
    <p:sldId id="289" r:id="rId29"/>
    <p:sldId id="284" r:id="rId30"/>
    <p:sldId id="287" r:id="rId31"/>
    <p:sldId id="285" r:id="rId32"/>
    <p:sldId id="286" r:id="rId33"/>
    <p:sldId id="288" r:id="rId34"/>
    <p:sldId id="290" r:id="rId3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7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כותרת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cxnSp>
        <p:nvCxnSpPr>
          <p:cNvPr id="8" name="מחבר ישר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אליפסה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מציין מיקום של תאריך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תוכן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15" name="מציין מיקום של מספר שקופית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6" name="מציין מיקום של כותרת תחתונה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7" name="כותרת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7" name="מחבר ישר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2" name="מציין מיקום תוכן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4" name="מציין מיקום תוכן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10" name="מחבר ישר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ישר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מציין מיקום תוכן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1" name="כותרת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טקסט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24" name="מציין מיקום של תאריך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C6CA8A9-70D2-46D4-B35F-E40B504F9F9C}" type="datetimeFigureOut">
              <a:rPr lang="he-IL" smtClean="0"/>
              <a:pPr/>
              <a:t>י"ז/אדר ב/תשע"ד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E3D54D0-591B-4577-AC51-48054DB8C286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5" name="מציין מיקום של כותרת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sz="13800" b="1" dirty="0" smtClean="0">
                <a:solidFill>
                  <a:srgbClr val="FF0000"/>
                </a:solidFill>
              </a:rPr>
              <a:t>יהושע</a:t>
            </a:r>
            <a:endParaRPr lang="he-IL" sz="13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395536" y="2924944"/>
            <a:ext cx="8229600" cy="1760984"/>
          </a:xfrm>
        </p:spPr>
        <p:txBody>
          <a:bodyPr/>
          <a:lstStyle/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  ה' מודיע ליהושע כי הוא ובני-ישראל עתידים לצאת למלחמה נגד העיר יריחו ואנשיה </a:t>
            </a:r>
            <a:r>
              <a:rPr lang="he-IL" sz="4000" b="1" dirty="0" smtClean="0">
                <a:solidFill>
                  <a:srgbClr val="FF0000"/>
                </a:solidFill>
              </a:rPr>
              <a:t>ולנצח.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600" b="1" u="sng" dirty="0" smtClean="0">
                <a:solidFill>
                  <a:schemeClr val="bg1"/>
                </a:solidFill>
              </a:rPr>
              <a:t>פרק ו'- חזרה מסכמת</a:t>
            </a:r>
            <a:endParaRPr lang="he-IL" sz="66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הכוהנים יישאו את ארון-הברית ויתקעו בשופרות</a:t>
            </a:r>
            <a:endParaRPr lang="he-IL" sz="4800" b="1" u="sng" dirty="0">
              <a:solidFill>
                <a:srgbClr val="00B050"/>
              </a:solidFill>
            </a:endParaRPr>
          </a:p>
        </p:txBody>
      </p:sp>
      <p:pic>
        <p:nvPicPr>
          <p:cNvPr id="4" name="מציין מיקום תוכן 5" descr="ארון הברית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32040" y="1844824"/>
            <a:ext cx="3816424" cy="4176464"/>
          </a:xfrm>
        </p:spPr>
      </p:pic>
      <p:pic>
        <p:nvPicPr>
          <p:cNvPr id="5" name="מציין מיקום תוכן 3" descr="שופר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44824"/>
            <a:ext cx="4824536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/>
          <p:cNvSpPr/>
          <p:nvPr/>
        </p:nvSpPr>
        <p:spPr>
          <a:xfrm>
            <a:off x="6150403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1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3203848" y="4509120"/>
            <a:ext cx="2664295" cy="21692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7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7 סיבובים 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חומות העיר יריחו נופלות</a:t>
            </a:r>
            <a:r>
              <a:rPr lang="he-IL" sz="2400" dirty="0" smtClean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6" name="אליפסה 5"/>
          <p:cNvSpPr/>
          <p:nvPr/>
        </p:nvSpPr>
        <p:spPr>
          <a:xfrm>
            <a:off x="827584" y="2751557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6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3779912" y="2708920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5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8" name="אליפסה 7"/>
          <p:cNvSpPr/>
          <p:nvPr/>
        </p:nvSpPr>
        <p:spPr>
          <a:xfrm>
            <a:off x="6228184" y="2636912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4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9" name="אליפסה 8"/>
          <p:cNvSpPr/>
          <p:nvPr/>
        </p:nvSpPr>
        <p:spPr>
          <a:xfrm>
            <a:off x="899592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3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10" name="אליפסה 9"/>
          <p:cNvSpPr/>
          <p:nvPr/>
        </p:nvSpPr>
        <p:spPr>
          <a:xfrm>
            <a:off x="3707904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2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he-IL" sz="19900" b="1" dirty="0" smtClean="0">
                <a:solidFill>
                  <a:srgbClr val="FF0000"/>
                </a:solidFill>
              </a:rPr>
              <a:t>חרם</a:t>
            </a:r>
            <a:endParaRPr lang="he-IL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2"/>
          <p:cNvSpPr>
            <a:spLocks noGrp="1"/>
          </p:cNvSpPr>
          <p:nvPr>
            <p:ph type="title"/>
          </p:nvPr>
        </p:nvSpPr>
        <p:spPr>
          <a:xfrm>
            <a:off x="683568" y="200024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6700" b="1" dirty="0" smtClean="0">
                <a:solidFill>
                  <a:srgbClr val="FF0000"/>
                </a:solidFill>
              </a:rPr>
              <a:t>כסף וזהב, כלי נחושת וברזל- יוקדשו לה'</a:t>
            </a:r>
            <a:r>
              <a:rPr lang="he-IL" sz="7200" b="1" u="sng" dirty="0" smtClean="0">
                <a:solidFill>
                  <a:srgbClr val="FFFF00"/>
                </a:solidFill>
              </a:rPr>
              <a:t> </a:t>
            </a:r>
            <a:r>
              <a:rPr lang="he-IL" sz="4400" b="1" dirty="0" smtClean="0">
                <a:solidFill>
                  <a:srgbClr val="FF0000"/>
                </a:solidFill>
              </a:rPr>
              <a:t/>
            </a:r>
            <a:br>
              <a:rPr lang="he-IL" sz="4400" b="1" dirty="0" smtClean="0">
                <a:solidFill>
                  <a:srgbClr val="FF0000"/>
                </a:solidFill>
              </a:rPr>
            </a:br>
            <a:endParaRPr lang="he-IL" dirty="0">
              <a:solidFill>
                <a:srgbClr val="FF0000"/>
              </a:solidFill>
            </a:endParaRPr>
          </a:p>
        </p:txBody>
      </p:sp>
      <p:pic>
        <p:nvPicPr>
          <p:cNvPr id="5" name="Picture 2" descr="http://www.2all.co.il/web/Sites/israelgold/87345_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564904"/>
            <a:ext cx="2965323" cy="2520280"/>
          </a:xfrm>
          <a:prstGeom prst="rect">
            <a:avLst/>
          </a:prstGeom>
          <a:noFill/>
        </p:spPr>
      </p:pic>
      <p:pic>
        <p:nvPicPr>
          <p:cNvPr id="6" name="Picture 8" descr="http://beygale.co.il/wp-content/uploads/2011/01/scrap-gold-700x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564904"/>
            <a:ext cx="3312368" cy="2520280"/>
          </a:xfrm>
          <a:prstGeom prst="rect">
            <a:avLst/>
          </a:prstGeom>
          <a:noFill/>
        </p:spPr>
      </p:pic>
      <p:pic>
        <p:nvPicPr>
          <p:cNvPr id="7" name="Picture 6" descr="http://www.2all.co.il/web/Sites/liorartgold/12835_(12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2564904"/>
            <a:ext cx="2972331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2"/>
          <p:cNvSpPr>
            <a:spLocks noGrp="1"/>
          </p:cNvSpPr>
          <p:nvPr>
            <p:ph type="title"/>
          </p:nvPr>
        </p:nvSpPr>
        <p:spPr>
          <a:xfrm>
            <a:off x="323528" y="2060848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6600" b="1" dirty="0" smtClean="0">
                <a:solidFill>
                  <a:srgbClr val="FF0000"/>
                </a:solidFill>
              </a:rPr>
              <a:t>כל בעלי החיים- קורבנות לה'</a:t>
            </a:r>
            <a:r>
              <a:rPr lang="he-IL" sz="9600" b="1" u="sng" dirty="0" smtClean="0">
                <a:solidFill>
                  <a:srgbClr val="FFFF00"/>
                </a:solidFill>
              </a:rPr>
              <a:t> </a:t>
            </a:r>
            <a:r>
              <a:rPr lang="he-IL" sz="6600" b="1" dirty="0" smtClean="0">
                <a:solidFill>
                  <a:srgbClr val="FF0000"/>
                </a:solidFill>
              </a:rPr>
              <a:t/>
            </a:r>
            <a:br>
              <a:rPr lang="he-IL" sz="6600" b="1" dirty="0" smtClean="0">
                <a:solidFill>
                  <a:srgbClr val="FF0000"/>
                </a:solidFill>
              </a:rPr>
            </a:br>
            <a:endParaRPr lang="he-IL" sz="6000" dirty="0">
              <a:solidFill>
                <a:srgbClr val="FF0000"/>
              </a:solidFill>
            </a:endParaRPr>
          </a:p>
        </p:txBody>
      </p:sp>
      <p:pic>
        <p:nvPicPr>
          <p:cNvPr id="5" name="Picture 2" descr="http://blog.tapuz.co.il/BlueOpal/images/1573588_5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348880"/>
            <a:ext cx="4208580" cy="3421509"/>
          </a:xfrm>
          <a:prstGeom prst="rect">
            <a:avLst/>
          </a:prstGeom>
          <a:noFill/>
        </p:spPr>
      </p:pic>
      <p:pic>
        <p:nvPicPr>
          <p:cNvPr id="6" name="Picture 4" descr="http://anonymous.org.il/img1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348880"/>
            <a:ext cx="4667251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2"/>
          <p:cNvSpPr>
            <a:spLocks noGrp="1"/>
          </p:cNvSpPr>
          <p:nvPr>
            <p:ph type="title"/>
          </p:nvPr>
        </p:nvSpPr>
        <p:spPr>
          <a:xfrm>
            <a:off x="611560" y="1772816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6600" b="1" dirty="0" smtClean="0">
                <a:solidFill>
                  <a:srgbClr val="FF0000"/>
                </a:solidFill>
              </a:rPr>
              <a:t>כל אנשי יריחו- אנשים נשים וטף ימותו</a:t>
            </a:r>
            <a:endParaRPr lang="he-IL" sz="6600" b="1" dirty="0">
              <a:solidFill>
                <a:srgbClr val="FFFF00"/>
              </a:solidFill>
            </a:endParaRPr>
          </a:p>
        </p:txBody>
      </p:sp>
      <p:pic>
        <p:nvPicPr>
          <p:cNvPr id="5" name="Picture 6" descr="http://horim.allmag.co.il/pagemodule/image1/328/18328/380x225.jpg?11796599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3573016"/>
            <a:ext cx="2035325" cy="2143125"/>
          </a:xfrm>
          <a:prstGeom prst="rect">
            <a:avLst/>
          </a:prstGeom>
          <a:noFill/>
        </p:spPr>
      </p:pic>
      <p:pic>
        <p:nvPicPr>
          <p:cNvPr id="6" name="Picture 8" descr="http://www.nightpeople.co.il/wp-content/uploads/2012/02/%D7%AA%D7%99%D7%A0%D7%95%D7%A7-%D7%99%D7%A9%D7%9F-%D7%A8%D7%99%D7%91%D7%95%D7%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573016"/>
            <a:ext cx="2304256" cy="2160240"/>
          </a:xfrm>
          <a:prstGeom prst="rect">
            <a:avLst/>
          </a:prstGeom>
          <a:noFill/>
        </p:spPr>
      </p:pic>
      <p:pic>
        <p:nvPicPr>
          <p:cNvPr id="7" name="Picture 10" descr="http://www.hug.co.il/ifiles/photo_db/3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573016"/>
            <a:ext cx="2376264" cy="2160240"/>
          </a:xfrm>
          <a:prstGeom prst="rect">
            <a:avLst/>
          </a:prstGeom>
          <a:noFill/>
        </p:spPr>
      </p:pic>
      <p:pic>
        <p:nvPicPr>
          <p:cNvPr id="8" name="Picture 12" descr="http://www.cts.co.il/_uploads/extraimg/iStock_000005016485Small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573016"/>
            <a:ext cx="1667800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467544" y="306896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6600" b="1" dirty="0" smtClean="0">
                <a:solidFill>
                  <a:schemeClr val="bg1"/>
                </a:solidFill>
              </a:rPr>
              <a:t>יהושע מקיים את שבועת המרגלים לרחב, והיא ומשפחתה ניצלים </a:t>
            </a:r>
            <a:r>
              <a:rPr lang="he-IL" sz="6600" b="1" dirty="0" smtClean="0">
                <a:solidFill>
                  <a:srgbClr val="FF0000"/>
                </a:solidFill>
              </a:rPr>
              <a:t>מהחרם.</a:t>
            </a:r>
            <a:endParaRPr lang="he-IL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e-IL" sz="5400" b="1" dirty="0" smtClean="0">
                <a:solidFill>
                  <a:schemeClr val="bg1"/>
                </a:solidFill>
              </a:rPr>
              <a:t>יהושע נשבע כי מי שיבנה את יריחו בשנית, בניו ימותו מהבכור עד הצעיר.</a:t>
            </a: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u="sng" dirty="0" smtClean="0">
                <a:solidFill>
                  <a:schemeClr val="bg1"/>
                </a:solidFill>
              </a:rPr>
              <a:t>הקללה של יהושע</a:t>
            </a:r>
            <a:endParaRPr lang="he-IL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627784" y="1700808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lvl="0" indent="-274320" algn="ctr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he-IL" sz="8000" b="1" dirty="0">
                <a:solidFill>
                  <a:prstClr val="black"/>
                </a:solidFill>
              </a:rPr>
              <a:t>יהושע</a:t>
            </a:r>
            <a:br>
              <a:rPr lang="he-IL" sz="8000" b="1" dirty="0">
                <a:solidFill>
                  <a:prstClr val="black"/>
                </a:solidFill>
              </a:rPr>
            </a:br>
            <a:r>
              <a:rPr lang="he-IL" sz="8000" b="1" dirty="0">
                <a:solidFill>
                  <a:prstClr val="black"/>
                </a:solidFill>
              </a:rPr>
              <a:t>פרק ט'</a:t>
            </a:r>
            <a:endParaRPr lang="he-IL" sz="72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Clr>
                <a:srgbClr val="F3A447"/>
              </a:buClr>
              <a:buNone/>
            </a:pPr>
            <a:r>
              <a:rPr lang="he-IL" sz="3600" b="1" dirty="0" smtClean="0">
                <a:solidFill>
                  <a:prstClr val="black"/>
                </a:solidFill>
              </a:rPr>
              <a:t>א וַיְה</a:t>
            </a:r>
            <a:r>
              <a:rPr lang="he-IL" sz="3600" b="1" dirty="0" err="1" smtClean="0">
                <a:solidFill>
                  <a:prstClr val="black"/>
                </a:solidFill>
              </a:rPr>
              <a:t>ִי </a:t>
            </a:r>
            <a:r>
              <a:rPr lang="he-IL" sz="3600" b="1" dirty="0" smtClean="0">
                <a:solidFill>
                  <a:prstClr val="black"/>
                </a:solidFill>
              </a:rPr>
              <a:t>כִשְׁמֹע</a:t>
            </a:r>
            <a:r>
              <a:rPr lang="he-IL" sz="3600" b="1" dirty="0" err="1" smtClean="0">
                <a:solidFill>
                  <a:prstClr val="black"/>
                </a:solidFill>
              </a:rPr>
              <a:t>ַ </a:t>
            </a:r>
            <a:r>
              <a:rPr lang="he-IL" sz="3600" b="1" dirty="0" smtClean="0">
                <a:solidFill>
                  <a:prstClr val="black"/>
                </a:solidFill>
              </a:rPr>
              <a:t>כָּל-הַמְּלָכִים אֲשֶׁר בְּעֵבֶר הַיַּרְדֵּ</a:t>
            </a:r>
            <a:r>
              <a:rPr lang="he-IL" sz="3600" b="1" dirty="0" err="1" smtClean="0">
                <a:solidFill>
                  <a:prstClr val="black"/>
                </a:solidFill>
              </a:rPr>
              <a:t>ן </a:t>
            </a:r>
            <a:r>
              <a:rPr lang="he-IL" sz="3600" b="1" dirty="0" smtClean="0">
                <a:solidFill>
                  <a:prstClr val="black"/>
                </a:solidFill>
              </a:rPr>
              <a:t>בָּה</a:t>
            </a:r>
            <a:r>
              <a:rPr lang="he-IL" sz="3600" b="1" dirty="0" err="1" smtClean="0">
                <a:solidFill>
                  <a:prstClr val="black"/>
                </a:solidFill>
              </a:rPr>
              <a:t>ָר </a:t>
            </a:r>
            <a:r>
              <a:rPr lang="he-IL" sz="3600" b="1" dirty="0" smtClean="0">
                <a:solidFill>
                  <a:prstClr val="black"/>
                </a:solidFill>
              </a:rPr>
              <a:t>וּבַשְּׁפֵלָה</a:t>
            </a:r>
            <a:r>
              <a:rPr lang="he-IL" sz="3600" b="1" dirty="0" err="1" smtClean="0">
                <a:solidFill>
                  <a:prstClr val="black"/>
                </a:solidFill>
              </a:rPr>
              <a:t>, </a:t>
            </a:r>
            <a:r>
              <a:rPr lang="he-IL" sz="3600" b="1" dirty="0" smtClean="0">
                <a:solidFill>
                  <a:prstClr val="black"/>
                </a:solidFill>
              </a:rPr>
              <a:t>וּבְכֹל </a:t>
            </a:r>
            <a:r>
              <a:rPr lang="he-IL" sz="3600" b="1" dirty="0" err="1" smtClean="0">
                <a:solidFill>
                  <a:prstClr val="black"/>
                </a:solidFill>
              </a:rPr>
              <a:t>חוֹ</a:t>
            </a:r>
            <a:r>
              <a:rPr lang="he-IL" sz="3600" b="1" dirty="0" smtClean="0">
                <a:solidFill>
                  <a:prstClr val="black"/>
                </a:solidFill>
              </a:rPr>
              <a:t>ף הַיָּם הַגָּדוֹל, אֶל-מוּל, הַלְּבָנוֹן--</a:t>
            </a:r>
            <a:r>
              <a:rPr lang="he-IL" sz="3600" b="1" dirty="0" smtClean="0">
                <a:solidFill>
                  <a:srgbClr val="0070C0"/>
                </a:solidFill>
              </a:rPr>
              <a:t>ה</a:t>
            </a:r>
            <a:r>
              <a:rPr lang="he-IL" sz="3600" b="1" dirty="0" err="1" smtClean="0">
                <a:solidFill>
                  <a:srgbClr val="0070C0"/>
                </a:solidFill>
              </a:rPr>
              <a:t>ַחִתִּ</a:t>
            </a:r>
            <a:r>
              <a:rPr lang="he-IL" sz="3600" b="1" dirty="0" smtClean="0">
                <a:solidFill>
                  <a:srgbClr val="0070C0"/>
                </a:solidFill>
              </a:rPr>
              <a:t>י</a:t>
            </a:r>
            <a:r>
              <a:rPr lang="he-IL" sz="3600" b="1" dirty="0" smtClean="0">
                <a:solidFill>
                  <a:prstClr val="black"/>
                </a:solidFill>
              </a:rPr>
              <a:t>, </a:t>
            </a:r>
            <a:r>
              <a:rPr lang="he-IL" sz="3600" b="1" dirty="0" err="1" smtClean="0"/>
              <a:t>וְהָאֱ</a:t>
            </a:r>
            <a:r>
              <a:rPr lang="he-IL" sz="3600" b="1" dirty="0" smtClean="0"/>
              <a:t>מֹרִי</a:t>
            </a:r>
            <a:r>
              <a:rPr lang="he-IL" sz="3600" b="1" dirty="0" err="1" smtClean="0">
                <a:solidFill>
                  <a:prstClr val="black"/>
                </a:solidFill>
              </a:rPr>
              <a:t>, </a:t>
            </a:r>
            <a:r>
              <a:rPr lang="he-IL" sz="3600" b="1" dirty="0" smtClean="0">
                <a:solidFill>
                  <a:srgbClr val="FF0000"/>
                </a:solidFill>
              </a:rPr>
              <a:t>הַכְּנַ</a:t>
            </a:r>
            <a:r>
              <a:rPr lang="he-IL" sz="3600" b="1" dirty="0" err="1" smtClean="0">
                <a:solidFill>
                  <a:srgbClr val="FF0000"/>
                </a:solidFill>
              </a:rPr>
              <a:t>עֲנִי</a:t>
            </a:r>
            <a:r>
              <a:rPr lang="he-IL" sz="3600" b="1" dirty="0" smtClean="0">
                <a:solidFill>
                  <a:prstClr val="black"/>
                </a:solidFill>
              </a:rPr>
              <a:t> </a:t>
            </a:r>
            <a:r>
              <a:rPr lang="he-IL" sz="3600" b="1" dirty="0" err="1" smtClean="0">
                <a:solidFill>
                  <a:schemeClr val="tx2">
                    <a:lumMod val="75000"/>
                  </a:schemeClr>
                </a:solidFill>
              </a:rPr>
              <a:t>הַפְּ</a:t>
            </a:r>
            <a:r>
              <a:rPr lang="he-IL" sz="3600" b="1" dirty="0" smtClean="0">
                <a:solidFill>
                  <a:schemeClr val="tx2">
                    <a:lumMod val="75000"/>
                  </a:schemeClr>
                </a:solidFill>
              </a:rPr>
              <a:t>רִזִּ</a:t>
            </a:r>
            <a:r>
              <a:rPr lang="he-IL" sz="3600" b="1" dirty="0" err="1" smtClean="0">
                <a:solidFill>
                  <a:schemeClr val="tx2">
                    <a:lumMod val="75000"/>
                  </a:schemeClr>
                </a:solidFill>
              </a:rPr>
              <a:t>י</a:t>
            </a:r>
            <a:r>
              <a:rPr lang="he-IL" sz="3600" b="1" dirty="0" err="1" smtClean="0">
                <a:solidFill>
                  <a:prstClr val="black"/>
                </a:solidFill>
              </a:rPr>
              <a:t>, </a:t>
            </a:r>
            <a:r>
              <a:rPr lang="he-IL" sz="3600" b="1" dirty="0" err="1" smtClean="0">
                <a:solidFill>
                  <a:srgbClr val="FFC000"/>
                </a:solidFill>
              </a:rPr>
              <a:t>הַחִ</a:t>
            </a:r>
            <a:r>
              <a:rPr lang="he-IL" sz="3600" b="1" dirty="0" smtClean="0">
                <a:solidFill>
                  <a:srgbClr val="FFC000"/>
                </a:solidFill>
              </a:rPr>
              <a:t>וִּ</a:t>
            </a:r>
            <a:r>
              <a:rPr lang="he-IL" sz="3600" b="1" dirty="0" err="1" smtClean="0">
                <a:solidFill>
                  <a:srgbClr val="FFC000"/>
                </a:solidFill>
              </a:rPr>
              <a:t>י</a:t>
            </a:r>
            <a:r>
              <a:rPr lang="he-IL" sz="3600" b="1" dirty="0" err="1" smtClean="0">
                <a:solidFill>
                  <a:prstClr val="black"/>
                </a:solidFill>
              </a:rPr>
              <a:t> </a:t>
            </a:r>
            <a:r>
              <a:rPr lang="he-IL" sz="3600" b="1" dirty="0" smtClean="0">
                <a:solidFill>
                  <a:prstClr val="black"/>
                </a:solidFill>
              </a:rPr>
              <a:t>ו</a:t>
            </a:r>
            <a:r>
              <a:rPr lang="he-IL" sz="3600" b="1" dirty="0" smtClean="0">
                <a:solidFill>
                  <a:srgbClr val="7030A0"/>
                </a:solidFill>
              </a:rPr>
              <a:t>ְהַיְבוּסִי</a:t>
            </a:r>
            <a:r>
              <a:rPr lang="he-IL" sz="3600" b="1" dirty="0" smtClean="0">
                <a:solidFill>
                  <a:prstClr val="black"/>
                </a:solidFill>
              </a:rPr>
              <a:t>.  ב וַיִּתְקַבְּצוּ יַחְדָּו, לְהִלָּחֵם עִם-יְהוֹשֻׁעַ וְעִם-יִשְׂרָאֵל--</a:t>
            </a:r>
            <a:r>
              <a:rPr lang="he-IL" sz="6600" b="1" dirty="0" smtClean="0">
                <a:solidFill>
                  <a:prstClr val="black"/>
                </a:solidFill>
              </a:rPr>
              <a:t>פֶּה, אֶחָד.</a:t>
            </a:r>
            <a:r>
              <a:rPr lang="he-IL" sz="5400" b="1" dirty="0" smtClean="0">
                <a:solidFill>
                  <a:prstClr val="white"/>
                </a:solidFill>
              </a:rPr>
              <a:t> </a:t>
            </a:r>
            <a:endParaRPr lang="he-IL" sz="2800" b="1" dirty="0" smtClean="0">
              <a:solidFill>
                <a:srgbClr val="002060"/>
              </a:solidFill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u="sng" dirty="0" smtClean="0">
                <a:solidFill>
                  <a:schemeClr val="bg1"/>
                </a:solidFill>
              </a:rPr>
              <a:t>פסוק 1</a:t>
            </a:r>
            <a:endParaRPr lang="he-IL" sz="5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Clr>
                <a:srgbClr val="F3A447"/>
              </a:buClr>
              <a:buNone/>
            </a:pPr>
            <a:r>
              <a:rPr lang="he-IL" sz="4800" b="1" dirty="0" smtClean="0">
                <a:solidFill>
                  <a:prstClr val="black"/>
                </a:solidFill>
              </a:rPr>
              <a:t>  לאחר רצף ניצחונות של בני ישראל על עמי כנען, החליטו כל המלכים להתקבץ </a:t>
            </a:r>
            <a:r>
              <a:rPr lang="he-IL" sz="4800" b="1" dirty="0" smtClean="0">
                <a:solidFill>
                  <a:srgbClr val="FF0000"/>
                </a:solidFill>
              </a:rPr>
              <a:t>יחד</a:t>
            </a:r>
            <a:r>
              <a:rPr lang="he-IL" sz="4800" b="1" dirty="0" smtClean="0">
                <a:solidFill>
                  <a:prstClr val="black"/>
                </a:solidFill>
              </a:rPr>
              <a:t> אל מול יהושע ועם ישראל.</a:t>
            </a:r>
          </a:p>
          <a:p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F3A447"/>
              </a:buClr>
              <a:buNone/>
            </a:pPr>
            <a:r>
              <a:rPr lang="he-IL" sz="3600" b="1" dirty="0" smtClean="0">
                <a:solidFill>
                  <a:prstClr val="black"/>
                </a:solidFill>
              </a:rPr>
              <a:t>ג וְיֹשְׁבֵי </a:t>
            </a:r>
            <a:r>
              <a:rPr lang="he-IL" sz="3600" b="1" dirty="0" err="1" smtClean="0">
                <a:solidFill>
                  <a:prstClr val="black"/>
                </a:solidFill>
              </a:rPr>
              <a:t>גִבְעוֹ</a:t>
            </a:r>
            <a:r>
              <a:rPr lang="he-IL" sz="3600" b="1" dirty="0" smtClean="0">
                <a:solidFill>
                  <a:prstClr val="black"/>
                </a:solidFill>
              </a:rPr>
              <a:t>ן שָׁמְעוּ, אֵת אֲשֶׁר </a:t>
            </a:r>
            <a:r>
              <a:rPr lang="he-IL" sz="3600" b="1" dirty="0" err="1" smtClean="0">
                <a:solidFill>
                  <a:prstClr val="black"/>
                </a:solidFill>
              </a:rPr>
              <a:t>עָש</a:t>
            </a:r>
            <a:r>
              <a:rPr lang="he-IL" sz="3600" b="1" dirty="0" smtClean="0">
                <a:solidFill>
                  <a:prstClr val="black"/>
                </a:solidFill>
              </a:rPr>
              <a:t>ָׂה יְהוֹש</a:t>
            </a:r>
            <a:r>
              <a:rPr lang="he-IL" sz="3600" b="1" dirty="0" err="1" smtClean="0">
                <a:solidFill>
                  <a:prstClr val="black"/>
                </a:solidFill>
              </a:rPr>
              <a:t>ֻׁעַ לִירִיחוֹ—ו</a:t>
            </a:r>
            <a:r>
              <a:rPr lang="he-IL" sz="3600" b="1" dirty="0" smtClean="0">
                <a:solidFill>
                  <a:prstClr val="black"/>
                </a:solidFill>
              </a:rPr>
              <a:t>ְלָעָי.</a:t>
            </a: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5400" b="1" u="sng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</a:rPr>
              <a:t>פסוק 3</a:t>
            </a:r>
            <a:endParaRPr lang="he-IL" dirty="0"/>
          </a:p>
        </p:txBody>
      </p:sp>
      <p:sp>
        <p:nvSpPr>
          <p:cNvPr id="4" name="מציין מיקום תוכן 1"/>
          <p:cNvSpPr txBox="1">
            <a:spLocks/>
          </p:cNvSpPr>
          <p:nvPr/>
        </p:nvSpPr>
        <p:spPr>
          <a:xfrm>
            <a:off x="457200" y="1524000"/>
            <a:ext cx="82296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ג וְיֹשְׁבֵי </a:t>
            </a:r>
            <a:r>
              <a:rPr kumimoji="0" lang="he-IL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גִבְעוֹ</a:t>
            </a:r>
            <a:r>
              <a:rPr kumimoji="0" lang="he-I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ן שָׁמְעוּ, אֵת אֲשֶׁר </a:t>
            </a:r>
            <a:r>
              <a:rPr kumimoji="0" lang="he-IL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עָש</a:t>
            </a:r>
            <a:r>
              <a:rPr kumimoji="0" lang="he-I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ָׂה יְהוֹש</a:t>
            </a:r>
            <a:r>
              <a:rPr kumimoji="0" lang="he-IL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ֻׁעַ לִירִיחוֹ—ו</a:t>
            </a:r>
            <a:r>
              <a:rPr kumimoji="0" lang="he-I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ְלָעָי.</a:t>
            </a: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he-IL" sz="3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he-IL" sz="3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he-IL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הסבר אליפטי 4"/>
          <p:cNvSpPr/>
          <p:nvPr/>
        </p:nvSpPr>
        <p:spPr>
          <a:xfrm>
            <a:off x="4860032" y="2780928"/>
            <a:ext cx="3744416" cy="2952328"/>
          </a:xfrm>
          <a:prstGeom prst="wedgeEllipseCallout">
            <a:avLst>
              <a:gd name="adj1" fmla="val -70973"/>
              <a:gd name="adj2" fmla="val 23950"/>
            </a:avLst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 smtClean="0">
                <a:solidFill>
                  <a:srgbClr val="FF0000"/>
                </a:solidFill>
              </a:rPr>
              <a:t>להזכירכם, בני ישראל מצווים בחרם על כל עמי ארץ כנען.</a:t>
            </a:r>
            <a:endParaRPr lang="he-IL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2" descr="http://jobkatif.org.il/wp-content/uploads/2012/03/%D7%A9%D7%95%D7%AA-%D7%A1%D7%9E%D7%99%D7%99%D7%9C%D7%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501008"/>
            <a:ext cx="2543176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images.kotar.co.il/Crop.ashx?gPageToken=daf9929a-696d-43ee-8259-1d34e2288dfd&amp;v=10&amp;nSizeStep=6&amp;nTop=738&amp;nLeft=122&amp;nWidth=373&amp;nHeight=4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484784"/>
            <a:ext cx="4320480" cy="5050213"/>
          </a:xfrm>
          <a:prstGeom prst="rect">
            <a:avLst/>
          </a:prstGeom>
          <a:noFill/>
        </p:spPr>
      </p:pic>
      <p:sp>
        <p:nvSpPr>
          <p:cNvPr id="7" name="כותרת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he-IL" sz="7200" b="1" u="sng" dirty="0" smtClean="0">
                <a:solidFill>
                  <a:schemeClr val="bg1"/>
                </a:solidFill>
              </a:rPr>
              <a:t>מפת ארץ כנען</a:t>
            </a:r>
            <a:endParaRPr lang="he-IL" sz="7200" b="1" u="sng" dirty="0">
              <a:solidFill>
                <a:schemeClr val="bg1"/>
              </a:solidFill>
            </a:endParaRPr>
          </a:p>
        </p:txBody>
      </p:sp>
      <p:pic>
        <p:nvPicPr>
          <p:cNvPr id="8" name="Picture 4" descr="http://images.kotar.co.il/Crop.ashx?gPageToken=daf9929a-696d-43ee-8259-1d34e2288dfd&amp;v=10&amp;nSizeStep=6&amp;nTop=738&amp;nLeft=122&amp;nWidth=373&amp;nHeight=4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484784"/>
            <a:ext cx="4320480" cy="5050213"/>
          </a:xfrm>
          <a:prstGeom prst="rect">
            <a:avLst/>
          </a:prstGeom>
          <a:noFill/>
        </p:spPr>
      </p:pic>
      <p:cxnSp>
        <p:nvCxnSpPr>
          <p:cNvPr id="9" name="מחבר חץ ישר 8"/>
          <p:cNvCxnSpPr/>
          <p:nvPr/>
        </p:nvCxnSpPr>
        <p:spPr>
          <a:xfrm flipH="1">
            <a:off x="5292080" y="3645024"/>
            <a:ext cx="1800200" cy="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חץ ישר 9"/>
          <p:cNvCxnSpPr/>
          <p:nvPr/>
        </p:nvCxnSpPr>
        <p:spPr>
          <a:xfrm>
            <a:off x="2771800" y="3429000"/>
            <a:ext cx="1584176" cy="288032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92280" y="3356992"/>
            <a:ext cx="100811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he-IL" sz="3200" b="1" dirty="0" smtClean="0">
                <a:solidFill>
                  <a:schemeClr val="bg1"/>
                </a:solidFill>
              </a:rPr>
              <a:t>יריחו</a:t>
            </a: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91680" y="3140968"/>
            <a:ext cx="100811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he-IL" sz="3200" b="1" dirty="0" smtClean="0">
                <a:solidFill>
                  <a:schemeClr val="bg1"/>
                </a:solidFill>
              </a:rPr>
              <a:t>גבעון</a:t>
            </a:r>
            <a:endParaRPr lang="he-IL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400" b="1" dirty="0" smtClean="0">
                <a:solidFill>
                  <a:schemeClr val="bg1"/>
                </a:solidFill>
              </a:rPr>
              <a:t>ד וַיַּעֲשׂוּ גַם-הֵמ</a:t>
            </a:r>
            <a:r>
              <a:rPr lang="he-IL" sz="3400" b="1" dirty="0" err="1" smtClean="0">
                <a:solidFill>
                  <a:schemeClr val="bg1"/>
                </a:solidFill>
              </a:rPr>
              <a:t>ָּה </a:t>
            </a:r>
            <a:r>
              <a:rPr lang="he-IL" sz="3400" b="1" u="sng" dirty="0" smtClean="0">
                <a:solidFill>
                  <a:schemeClr val="bg1"/>
                </a:solidFill>
              </a:rPr>
              <a:t>בְּעָרְ</a:t>
            </a:r>
            <a:r>
              <a:rPr lang="he-IL" sz="3400" b="1" u="sng" dirty="0" err="1" smtClean="0">
                <a:solidFill>
                  <a:schemeClr val="bg1"/>
                </a:solidFill>
              </a:rPr>
              <a:t>מָה</a:t>
            </a:r>
            <a:r>
              <a:rPr lang="he-IL" sz="3400" b="1" dirty="0" err="1" smtClean="0">
                <a:solidFill>
                  <a:srgbClr val="FF0000"/>
                </a:solidFill>
              </a:rPr>
              <a:t> </a:t>
            </a:r>
            <a:r>
              <a:rPr lang="he-IL" sz="3400" b="1" dirty="0" smtClean="0"/>
              <a:t>(בתחכום), </a:t>
            </a:r>
            <a:r>
              <a:rPr lang="he-IL" sz="3400" b="1" dirty="0" smtClean="0">
                <a:solidFill>
                  <a:schemeClr val="bg1"/>
                </a:solidFill>
              </a:rPr>
              <a:t>וַיֵּל</a:t>
            </a:r>
            <a:r>
              <a:rPr lang="he-IL" sz="3400" b="1" dirty="0" err="1" smtClean="0">
                <a:solidFill>
                  <a:schemeClr val="bg1"/>
                </a:solidFill>
              </a:rPr>
              <a:t>ְכוּ וַיִּצְטַיּ</a:t>
            </a:r>
            <a:r>
              <a:rPr lang="he-IL" sz="3400" b="1" dirty="0" smtClean="0">
                <a:solidFill>
                  <a:schemeClr val="bg1"/>
                </a:solidFill>
              </a:rPr>
              <a:t>ָרוּ; </a:t>
            </a:r>
            <a:r>
              <a:rPr lang="he-IL" sz="3400" b="1" dirty="0" err="1" smtClean="0">
                <a:solidFill>
                  <a:schemeClr val="bg1"/>
                </a:solidFill>
              </a:rPr>
              <a:t>וַיִּ</a:t>
            </a:r>
            <a:r>
              <a:rPr lang="he-IL" sz="3400" b="1" dirty="0" smtClean="0">
                <a:solidFill>
                  <a:schemeClr val="bg1"/>
                </a:solidFill>
              </a:rPr>
              <a:t>קְחוּ שַׂקִּים </a:t>
            </a:r>
            <a:r>
              <a:rPr lang="he-IL" sz="3400" b="1" u="sng" dirty="0" err="1" smtClean="0">
                <a:solidFill>
                  <a:schemeClr val="bg1"/>
                </a:solidFill>
              </a:rPr>
              <a:t>בָּל</a:t>
            </a:r>
            <a:r>
              <a:rPr lang="he-IL" sz="3400" b="1" u="sng" dirty="0" smtClean="0">
                <a:solidFill>
                  <a:schemeClr val="bg1"/>
                </a:solidFill>
              </a:rPr>
              <a:t>ִים</a:t>
            </a:r>
            <a:r>
              <a:rPr lang="he-IL" sz="3400" b="1" dirty="0" smtClean="0">
                <a:solidFill>
                  <a:schemeClr val="bg1"/>
                </a:solidFill>
              </a:rPr>
              <a:t> </a:t>
            </a:r>
            <a:r>
              <a:rPr lang="he-IL" sz="3400" b="1" dirty="0" smtClean="0"/>
              <a:t>(ישנים)</a:t>
            </a:r>
            <a:r>
              <a:rPr lang="he-IL" sz="3400" b="1" dirty="0" smtClean="0">
                <a:solidFill>
                  <a:schemeClr val="bg1"/>
                </a:solidFill>
              </a:rPr>
              <a:t>, לַחֲמוֹרֵי</a:t>
            </a:r>
            <a:r>
              <a:rPr lang="he-IL" sz="3400" b="1" dirty="0" err="1" smtClean="0">
                <a:solidFill>
                  <a:schemeClr val="bg1"/>
                </a:solidFill>
              </a:rPr>
              <a:t>הֶם, </a:t>
            </a:r>
            <a:r>
              <a:rPr lang="he-IL" sz="3400" b="1" u="sng" dirty="0" smtClean="0">
                <a:solidFill>
                  <a:schemeClr val="bg1"/>
                </a:solidFill>
              </a:rPr>
              <a:t>וְנֹאדוֹת </a:t>
            </a:r>
            <a:r>
              <a:rPr lang="he-IL" sz="3400" b="1" u="sng" dirty="0" err="1" smtClean="0">
                <a:solidFill>
                  <a:schemeClr val="bg1"/>
                </a:solidFill>
              </a:rPr>
              <a:t>יַי</a:t>
            </a:r>
            <a:r>
              <a:rPr lang="he-IL" sz="3400" b="1" u="sng" dirty="0" smtClean="0">
                <a:solidFill>
                  <a:schemeClr val="bg1"/>
                </a:solidFill>
              </a:rPr>
              <a:t>ִן </a:t>
            </a:r>
            <a:r>
              <a:rPr lang="he-IL" sz="3400" b="1" dirty="0" smtClean="0"/>
              <a:t>(כלי לשמירה על נוזלים) </a:t>
            </a:r>
            <a:r>
              <a:rPr lang="he-IL" sz="3400" b="1" dirty="0" smtClean="0">
                <a:solidFill>
                  <a:schemeClr val="bg1"/>
                </a:solidFill>
              </a:rPr>
              <a:t>בָּלִי</a:t>
            </a:r>
            <a:r>
              <a:rPr lang="he-IL" sz="3400" b="1" dirty="0" err="1" smtClean="0">
                <a:solidFill>
                  <a:schemeClr val="bg1"/>
                </a:solidFill>
              </a:rPr>
              <a:t>ם, </a:t>
            </a:r>
            <a:r>
              <a:rPr lang="he-IL" sz="3400" b="1" dirty="0" smtClean="0">
                <a:solidFill>
                  <a:schemeClr val="bg1"/>
                </a:solidFill>
              </a:rPr>
              <a:t>וּמְבֻקָּעִים ו</a:t>
            </a:r>
            <a:r>
              <a:rPr lang="he-IL" sz="3400" b="1" u="sng" dirty="0" smtClean="0">
                <a:solidFill>
                  <a:schemeClr val="bg1"/>
                </a:solidFill>
              </a:rPr>
              <a:t>ּמְצֹרָרִים</a:t>
            </a:r>
            <a:r>
              <a:rPr lang="he-IL" sz="3400" b="1" dirty="0" smtClean="0">
                <a:solidFill>
                  <a:srgbClr val="FF0000"/>
                </a:solidFill>
              </a:rPr>
              <a:t> </a:t>
            </a:r>
            <a:r>
              <a:rPr lang="he-IL" sz="3400" b="1" dirty="0" smtClean="0"/>
              <a:t>(קשורים זה לזה בצרור)</a:t>
            </a:r>
            <a:r>
              <a:rPr lang="he-IL" sz="3400" b="1" dirty="0" smtClean="0">
                <a:solidFill>
                  <a:schemeClr val="bg1"/>
                </a:solidFill>
              </a:rPr>
              <a:t> ה וּנְעָלוֹת </a:t>
            </a:r>
            <a:r>
              <a:rPr lang="he-IL" sz="3400" b="1" dirty="0" err="1" smtClean="0">
                <a:solidFill>
                  <a:schemeClr val="bg1"/>
                </a:solidFill>
              </a:rPr>
              <a:t>בָּלוֹ</a:t>
            </a:r>
            <a:r>
              <a:rPr lang="he-IL" sz="3400" b="1" dirty="0" smtClean="0">
                <a:solidFill>
                  <a:schemeClr val="bg1"/>
                </a:solidFill>
              </a:rPr>
              <a:t>ת </a:t>
            </a:r>
            <a:r>
              <a:rPr lang="he-IL" sz="3400" b="1" dirty="0" err="1" smtClean="0">
                <a:solidFill>
                  <a:schemeClr val="bg1"/>
                </a:solidFill>
              </a:rPr>
              <a:t>וּמְטֻל</a:t>
            </a:r>
            <a:r>
              <a:rPr lang="he-IL" sz="3400" b="1" dirty="0" smtClean="0">
                <a:solidFill>
                  <a:schemeClr val="bg1"/>
                </a:solidFill>
              </a:rPr>
              <a:t>ָּאו</a:t>
            </a:r>
            <a:r>
              <a:rPr lang="he-IL" sz="3400" b="1" dirty="0" err="1" smtClean="0">
                <a:solidFill>
                  <a:schemeClr val="bg1"/>
                </a:solidFill>
              </a:rPr>
              <a:t>ֹת </a:t>
            </a:r>
            <a:r>
              <a:rPr lang="he-IL" sz="3400" b="1" dirty="0" smtClean="0">
                <a:solidFill>
                  <a:schemeClr val="bg1"/>
                </a:solidFill>
              </a:rPr>
              <a:t>בְּרַגְלֵיהֶם, </a:t>
            </a:r>
            <a:r>
              <a:rPr lang="he-IL" sz="3400" b="1" dirty="0" err="1" smtClean="0">
                <a:solidFill>
                  <a:schemeClr val="bg1"/>
                </a:solidFill>
              </a:rPr>
              <a:t>וּשְׂל</a:t>
            </a:r>
            <a:r>
              <a:rPr lang="he-IL" sz="3400" b="1" dirty="0" smtClean="0">
                <a:solidFill>
                  <a:schemeClr val="bg1"/>
                </a:solidFill>
              </a:rPr>
              <a:t>ָמוֹת בָּלוֹת עֲלֵיהֶם; </a:t>
            </a:r>
            <a:r>
              <a:rPr lang="he-IL" sz="3400" b="1" dirty="0" err="1" smtClean="0">
                <a:solidFill>
                  <a:schemeClr val="bg1"/>
                </a:solidFill>
              </a:rPr>
              <a:t>וְכ</a:t>
            </a:r>
            <a:r>
              <a:rPr lang="he-IL" sz="3400" b="1" dirty="0" smtClean="0">
                <a:solidFill>
                  <a:schemeClr val="bg1"/>
                </a:solidFill>
              </a:rPr>
              <a:t>ֹל</a:t>
            </a:r>
            <a:r>
              <a:rPr lang="he-IL" sz="3400" b="1" dirty="0" err="1" smtClean="0">
                <a:solidFill>
                  <a:schemeClr val="bg1"/>
                </a:solidFill>
              </a:rPr>
              <a:t> </a:t>
            </a:r>
            <a:r>
              <a:rPr lang="he-IL" sz="3400" b="1" u="sng" dirty="0" smtClean="0">
                <a:solidFill>
                  <a:schemeClr val="bg1"/>
                </a:solidFill>
              </a:rPr>
              <a:t>לֶחֶם צֵידָם </a:t>
            </a:r>
            <a:r>
              <a:rPr lang="he-IL" sz="3400" b="1" dirty="0" smtClean="0"/>
              <a:t>(הלחם שלקחו כצידה לדרך)</a:t>
            </a:r>
            <a:r>
              <a:rPr lang="he-IL" sz="3400" b="1" dirty="0" smtClean="0">
                <a:solidFill>
                  <a:schemeClr val="bg1"/>
                </a:solidFill>
              </a:rPr>
              <a:t>, יָבֵשׁ </a:t>
            </a:r>
            <a:r>
              <a:rPr lang="he-IL" sz="3400" b="1" dirty="0" err="1" smtClean="0">
                <a:solidFill>
                  <a:schemeClr val="bg1"/>
                </a:solidFill>
              </a:rPr>
              <a:t>הָי</a:t>
            </a:r>
            <a:r>
              <a:rPr lang="he-IL" sz="3400" b="1" dirty="0" smtClean="0">
                <a:solidFill>
                  <a:schemeClr val="bg1"/>
                </a:solidFill>
              </a:rPr>
              <a:t>ָה </a:t>
            </a:r>
            <a:r>
              <a:rPr lang="he-IL" sz="3400" b="1" u="sng" dirty="0" smtClean="0">
                <a:solidFill>
                  <a:schemeClr val="bg1"/>
                </a:solidFill>
              </a:rPr>
              <a:t>נִקֻּדִים</a:t>
            </a:r>
            <a:r>
              <a:rPr lang="he-IL" sz="3400" b="1" dirty="0" smtClean="0">
                <a:solidFill>
                  <a:srgbClr val="FF0000"/>
                </a:solidFill>
              </a:rPr>
              <a:t> </a:t>
            </a:r>
            <a:r>
              <a:rPr lang="he-IL" sz="3400" b="1" dirty="0" smtClean="0"/>
              <a:t>(</a:t>
            </a:r>
            <a:r>
              <a:rPr lang="he-IL" sz="3400" b="1" dirty="0" err="1" smtClean="0"/>
              <a:t>עם</a:t>
            </a:r>
            <a:r>
              <a:rPr lang="he-IL" sz="3400" b="1" dirty="0" smtClean="0"/>
              <a:t> נקודות של עובש)</a:t>
            </a:r>
            <a:r>
              <a:rPr lang="he-IL" sz="3400" b="1" dirty="0" smtClean="0">
                <a:solidFill>
                  <a:schemeClr val="bg1"/>
                </a:solidFill>
              </a:rPr>
              <a:t>. </a:t>
            </a:r>
          </a:p>
          <a:p>
            <a:pPr>
              <a:buNone/>
            </a:pP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5" name="כותרת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פסוקים 4-5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e-IL" sz="3600" b="1" dirty="0" smtClean="0">
                <a:solidFill>
                  <a:prstClr val="black"/>
                </a:solidFill>
              </a:rPr>
              <a:t>ו וַיֵּלְכוּ אֶל-יְהוֹשֻׁעַ אֶל-הַמַּחֲנֶה, </a:t>
            </a:r>
            <a:r>
              <a:rPr lang="he-IL" sz="3600" b="1" dirty="0" err="1" smtClean="0">
                <a:solidFill>
                  <a:prstClr val="black"/>
                </a:solidFill>
              </a:rPr>
              <a:t>הַגִּ</a:t>
            </a:r>
            <a:r>
              <a:rPr lang="he-IL" sz="3600" b="1" dirty="0" smtClean="0">
                <a:solidFill>
                  <a:prstClr val="black"/>
                </a:solidFill>
              </a:rPr>
              <a:t>לְגָּל; וַיֹּאמְרוּ </a:t>
            </a:r>
            <a:r>
              <a:rPr lang="he-IL" sz="3600" b="1" dirty="0" err="1" smtClean="0">
                <a:solidFill>
                  <a:prstClr val="black"/>
                </a:solidFill>
              </a:rPr>
              <a:t>אֵלָ</a:t>
            </a:r>
            <a:r>
              <a:rPr lang="he-IL" sz="3600" b="1" dirty="0" smtClean="0">
                <a:solidFill>
                  <a:prstClr val="black"/>
                </a:solidFill>
              </a:rPr>
              <a:t>יו וְאֶל-אִ</a:t>
            </a:r>
            <a:r>
              <a:rPr lang="he-IL" sz="3600" b="1" dirty="0" err="1" smtClean="0">
                <a:solidFill>
                  <a:prstClr val="black"/>
                </a:solidFill>
              </a:rPr>
              <a:t>ישׁ </a:t>
            </a:r>
            <a:r>
              <a:rPr lang="he-IL" sz="3600" b="1" dirty="0" smtClean="0">
                <a:solidFill>
                  <a:prstClr val="black"/>
                </a:solidFill>
              </a:rPr>
              <a:t>יִשְׂרָאֵל, </a:t>
            </a:r>
            <a:r>
              <a:rPr lang="he-IL" sz="3600" b="1" dirty="0" err="1" smtClean="0">
                <a:solidFill>
                  <a:prstClr val="black"/>
                </a:solidFill>
              </a:rPr>
              <a:t>מֵאֶ</a:t>
            </a:r>
            <a:r>
              <a:rPr lang="he-IL" sz="3600" b="1" dirty="0" smtClean="0">
                <a:solidFill>
                  <a:prstClr val="black"/>
                </a:solidFill>
              </a:rPr>
              <a:t>רֶץ רְחוֹק</a:t>
            </a:r>
            <a:r>
              <a:rPr lang="he-IL" sz="3600" b="1" dirty="0" err="1" smtClean="0">
                <a:solidFill>
                  <a:prstClr val="black"/>
                </a:solidFill>
              </a:rPr>
              <a:t>ָה </a:t>
            </a:r>
            <a:r>
              <a:rPr lang="he-IL" sz="3600" b="1" dirty="0" smtClean="0">
                <a:solidFill>
                  <a:prstClr val="black"/>
                </a:solidFill>
              </a:rPr>
              <a:t>בָּאנוּ, וְעַתָּה, </a:t>
            </a:r>
            <a:r>
              <a:rPr lang="he-IL" sz="3600" b="1" dirty="0" err="1" smtClean="0">
                <a:solidFill>
                  <a:prstClr val="black"/>
                </a:solidFill>
              </a:rPr>
              <a:t>כִּר</a:t>
            </a:r>
            <a:r>
              <a:rPr lang="he-IL" sz="3600" b="1" dirty="0" smtClean="0">
                <a:solidFill>
                  <a:prstClr val="black"/>
                </a:solidFill>
              </a:rPr>
              <a:t>ְתוּ-לָנוּ </a:t>
            </a:r>
            <a:r>
              <a:rPr lang="he-IL" sz="3600" b="1" dirty="0" err="1" smtClean="0">
                <a:solidFill>
                  <a:prstClr val="black"/>
                </a:solidFill>
              </a:rPr>
              <a:t>בְרִית</a:t>
            </a:r>
            <a:r>
              <a:rPr lang="he-IL" sz="3600" b="1" dirty="0" smtClean="0">
                <a:solidFill>
                  <a:prstClr val="black"/>
                </a:solidFill>
              </a:rPr>
              <a:t>.</a:t>
            </a:r>
          </a:p>
          <a:p>
            <a:pPr>
              <a:buNone/>
            </a:pPr>
            <a:endParaRPr lang="he-IL" sz="3600" b="1" dirty="0" smtClean="0">
              <a:solidFill>
                <a:prstClr val="black"/>
              </a:solidFill>
            </a:endParaRPr>
          </a:p>
          <a:p>
            <a:pPr algn="ctr">
              <a:buNone/>
            </a:pPr>
            <a:r>
              <a:rPr lang="he-IL" sz="4400" b="1" dirty="0" smtClean="0">
                <a:solidFill>
                  <a:srgbClr val="FF0000"/>
                </a:solidFill>
              </a:rPr>
              <a:t>למה הגבעונים אמרו ליהושע ולעם ישראל שהם באו מארץ רחוקה?</a:t>
            </a:r>
            <a:endParaRPr lang="he-IL" sz="4000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5400" b="1" u="sng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</a:rPr>
              <a:t>פסוק 6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400" b="1" dirty="0" smtClean="0">
                <a:solidFill>
                  <a:schemeClr val="bg1"/>
                </a:solidFill>
              </a:rPr>
              <a:t>ז ויאמרו (וַיֹּאמֶר) אִישׁ-יִשְׂרָא</a:t>
            </a:r>
            <a:r>
              <a:rPr lang="he-IL" sz="3400" b="1" dirty="0" err="1" smtClean="0">
                <a:solidFill>
                  <a:schemeClr val="bg1"/>
                </a:solidFill>
              </a:rPr>
              <a:t>ֵל, </a:t>
            </a:r>
            <a:r>
              <a:rPr lang="he-IL" sz="3400" b="1" dirty="0" smtClean="0">
                <a:solidFill>
                  <a:schemeClr val="bg1"/>
                </a:solidFill>
              </a:rPr>
              <a:t>אֶל</a:t>
            </a:r>
            <a:r>
              <a:rPr lang="he-IL" sz="3400" b="1" dirty="0" err="1" smtClean="0">
                <a:solidFill>
                  <a:schemeClr val="bg1"/>
                </a:solidFill>
              </a:rPr>
              <a:t>-</a:t>
            </a:r>
            <a:r>
              <a:rPr lang="he-IL" sz="3400" b="1" dirty="0" err="1" smtClean="0">
                <a:solidFill>
                  <a:srgbClr val="FF0000"/>
                </a:solidFill>
              </a:rPr>
              <a:t>הַח</a:t>
            </a:r>
            <a:r>
              <a:rPr lang="he-IL" sz="3400" b="1" dirty="0" smtClean="0">
                <a:solidFill>
                  <a:srgbClr val="FF0000"/>
                </a:solidFill>
              </a:rPr>
              <a:t>ִוִּי</a:t>
            </a:r>
            <a:r>
              <a:rPr lang="he-IL" sz="3400" b="1" dirty="0" smtClean="0">
                <a:solidFill>
                  <a:schemeClr val="bg1"/>
                </a:solidFill>
              </a:rPr>
              <a:t>:  אוּלַי, בְּקִרְבִּי אַתּ</a:t>
            </a:r>
            <a:r>
              <a:rPr lang="he-IL" sz="3400" b="1" dirty="0" err="1" smtClean="0">
                <a:solidFill>
                  <a:schemeClr val="bg1"/>
                </a:solidFill>
              </a:rPr>
              <a:t>ָה </a:t>
            </a:r>
            <a:r>
              <a:rPr lang="he-IL" sz="3400" b="1" dirty="0" smtClean="0">
                <a:solidFill>
                  <a:schemeClr val="bg1"/>
                </a:solidFill>
              </a:rPr>
              <a:t>יוֹשֵׁב, וְאֵיך</a:t>
            </a:r>
            <a:r>
              <a:rPr lang="he-IL" sz="3400" b="1" dirty="0" err="1" smtClean="0">
                <a:solidFill>
                  <a:schemeClr val="bg1"/>
                </a:solidFill>
              </a:rPr>
              <a:t>ְ, </a:t>
            </a:r>
            <a:r>
              <a:rPr lang="he-IL" sz="3400" b="1" dirty="0" smtClean="0">
                <a:solidFill>
                  <a:schemeClr val="bg1"/>
                </a:solidFill>
              </a:rPr>
              <a:t>אכרות- (</a:t>
            </a:r>
            <a:r>
              <a:rPr lang="he-IL" sz="3400" b="1" dirty="0" err="1" smtClean="0">
                <a:solidFill>
                  <a:schemeClr val="bg1"/>
                </a:solidFill>
              </a:rPr>
              <a:t>אֶכְרָ</a:t>
            </a:r>
            <a:r>
              <a:rPr lang="he-IL" sz="3400" b="1" dirty="0" smtClean="0">
                <a:solidFill>
                  <a:schemeClr val="bg1"/>
                </a:solidFill>
              </a:rPr>
              <a:t>ת-) לְךָ בְרִית.  ח וַיֹּאמְרוּ אֶל-יְהוֹשֻׁעַ, </a:t>
            </a:r>
            <a:r>
              <a:rPr lang="he-IL" sz="3400" b="1" dirty="0" err="1" smtClean="0">
                <a:solidFill>
                  <a:schemeClr val="bg1"/>
                </a:solidFill>
              </a:rPr>
              <a:t>עֲבָדֶי</a:t>
            </a:r>
            <a:r>
              <a:rPr lang="he-IL" sz="3400" b="1" dirty="0" smtClean="0">
                <a:solidFill>
                  <a:schemeClr val="bg1"/>
                </a:solidFill>
              </a:rPr>
              <a:t>ךָ אֲנָחְנ</a:t>
            </a:r>
            <a:r>
              <a:rPr lang="he-IL" sz="3400" b="1" dirty="0" err="1" smtClean="0">
                <a:solidFill>
                  <a:schemeClr val="bg1"/>
                </a:solidFill>
              </a:rPr>
              <a:t>וּ; </a:t>
            </a:r>
            <a:r>
              <a:rPr lang="he-IL" sz="3400" b="1" dirty="0" smtClean="0">
                <a:solidFill>
                  <a:schemeClr val="bg1"/>
                </a:solidFill>
              </a:rPr>
              <a:t>וַיֹּאמֶר אֲלֵיה</a:t>
            </a:r>
            <a:r>
              <a:rPr lang="he-IL" sz="3400" b="1" dirty="0" err="1" smtClean="0">
                <a:solidFill>
                  <a:schemeClr val="bg1"/>
                </a:solidFill>
              </a:rPr>
              <a:t>ֶם </a:t>
            </a:r>
            <a:r>
              <a:rPr lang="he-IL" sz="3400" b="1" dirty="0" smtClean="0">
                <a:solidFill>
                  <a:schemeClr val="bg1"/>
                </a:solidFill>
              </a:rPr>
              <a:t>יְהוֹשֻׁעַ מִי אַתֶּ</a:t>
            </a:r>
            <a:r>
              <a:rPr lang="he-IL" sz="3400" b="1" dirty="0" err="1" smtClean="0">
                <a:solidFill>
                  <a:schemeClr val="bg1"/>
                </a:solidFill>
              </a:rPr>
              <a:t>ם, </a:t>
            </a:r>
            <a:r>
              <a:rPr lang="he-IL" sz="3400" b="1" dirty="0" smtClean="0">
                <a:solidFill>
                  <a:schemeClr val="bg1"/>
                </a:solidFill>
              </a:rPr>
              <a:t>וּמֵאַ</a:t>
            </a:r>
            <a:r>
              <a:rPr lang="he-IL" sz="3400" b="1" dirty="0" err="1" smtClean="0">
                <a:solidFill>
                  <a:schemeClr val="bg1"/>
                </a:solidFill>
              </a:rPr>
              <a:t>יִן תָּב</a:t>
            </a:r>
            <a:r>
              <a:rPr lang="he-IL" sz="3400" b="1" dirty="0" smtClean="0">
                <a:solidFill>
                  <a:schemeClr val="bg1"/>
                </a:solidFill>
              </a:rPr>
              <a:t>ֹאוּ. </a:t>
            </a:r>
          </a:p>
          <a:p>
            <a:pPr>
              <a:buNone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u="sng" dirty="0" smtClean="0">
                <a:solidFill>
                  <a:schemeClr val="bg1"/>
                </a:solidFill>
              </a:rPr>
              <a:t>פסוק 7</a:t>
            </a:r>
            <a:endParaRPr lang="he-IL" sz="6000" b="1" u="sng" dirty="0">
              <a:solidFill>
                <a:schemeClr val="bg1"/>
              </a:solidFill>
            </a:endParaRPr>
          </a:p>
        </p:txBody>
      </p:sp>
      <p:sp>
        <p:nvSpPr>
          <p:cNvPr id="4" name="הסבר אליפטי 3"/>
          <p:cNvSpPr/>
          <p:nvPr/>
        </p:nvSpPr>
        <p:spPr>
          <a:xfrm>
            <a:off x="3419872" y="3789040"/>
            <a:ext cx="3096344" cy="2592288"/>
          </a:xfrm>
          <a:prstGeom prst="wedgeEllipseCallout">
            <a:avLst>
              <a:gd name="adj1" fmla="val -70973"/>
              <a:gd name="adj2" fmla="val 23950"/>
            </a:avLst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 err="1" smtClean="0">
                <a:solidFill>
                  <a:srgbClr val="FF0000"/>
                </a:solidFill>
              </a:rPr>
              <a:t>הַחִ</a:t>
            </a:r>
            <a:r>
              <a:rPr lang="he-IL" sz="2800" b="1" dirty="0" smtClean="0">
                <a:solidFill>
                  <a:srgbClr val="FF0000"/>
                </a:solidFill>
              </a:rPr>
              <a:t>וִּי </a:t>
            </a:r>
            <a:r>
              <a:rPr lang="he-IL" sz="2800" b="1" dirty="0" smtClean="0">
                <a:solidFill>
                  <a:schemeClr val="bg1"/>
                </a:solidFill>
              </a:rPr>
              <a:t>= שם העם שישב בגבעון</a:t>
            </a:r>
            <a:endParaRPr lang="he-IL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http://jobkatif.org.il/wp-content/uploads/2012/03/%D7%A9%D7%95%D7%AA-%D7%A1%D7%9E%D7%99%D7%99%D7%9C%D7%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89040"/>
            <a:ext cx="2543176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e-IL" sz="3400" b="1" dirty="0" smtClean="0">
                <a:solidFill>
                  <a:schemeClr val="bg1"/>
                </a:solidFill>
              </a:rPr>
              <a:t> ט וַיֹּאמְרוּ </a:t>
            </a:r>
            <a:r>
              <a:rPr lang="he-IL" sz="3400" b="1" dirty="0" err="1" smtClean="0">
                <a:solidFill>
                  <a:schemeClr val="bg1"/>
                </a:solidFill>
              </a:rPr>
              <a:t>אֵלָ</a:t>
            </a:r>
            <a:r>
              <a:rPr lang="he-IL" sz="3400" b="1" dirty="0" smtClean="0">
                <a:solidFill>
                  <a:schemeClr val="bg1"/>
                </a:solidFill>
              </a:rPr>
              <a:t>יו, מֵאֶר</a:t>
            </a:r>
            <a:r>
              <a:rPr lang="he-IL" sz="3400" b="1" dirty="0" err="1" smtClean="0">
                <a:solidFill>
                  <a:schemeClr val="bg1"/>
                </a:solidFill>
              </a:rPr>
              <a:t>ֶץ </a:t>
            </a:r>
            <a:r>
              <a:rPr lang="he-IL" sz="3400" b="1" dirty="0" smtClean="0">
                <a:solidFill>
                  <a:schemeClr val="bg1"/>
                </a:solidFill>
              </a:rPr>
              <a:t>רְחוֹקָה </a:t>
            </a:r>
            <a:r>
              <a:rPr lang="he-IL" sz="3400" b="1" dirty="0" err="1" smtClean="0">
                <a:solidFill>
                  <a:schemeClr val="bg1"/>
                </a:solidFill>
              </a:rPr>
              <a:t>מְא</a:t>
            </a:r>
            <a:r>
              <a:rPr lang="he-IL" sz="3400" b="1" dirty="0" smtClean="0">
                <a:solidFill>
                  <a:schemeClr val="bg1"/>
                </a:solidFill>
              </a:rPr>
              <a:t>ֹד בָּאוּ עֲבָדֶיךָ, </a:t>
            </a:r>
            <a:r>
              <a:rPr lang="he-IL" sz="3400" b="1" dirty="0" err="1" smtClean="0">
                <a:solidFill>
                  <a:schemeClr val="bg1"/>
                </a:solidFill>
              </a:rPr>
              <a:t>לְש</a:t>
            </a:r>
            <a:r>
              <a:rPr lang="he-IL" sz="3400" b="1" dirty="0" smtClean="0">
                <a:solidFill>
                  <a:schemeClr val="bg1"/>
                </a:solidFill>
              </a:rPr>
              <a:t>ֵׁם, יְהוָה </a:t>
            </a:r>
            <a:r>
              <a:rPr lang="he-IL" sz="3400" b="1" dirty="0" err="1" smtClean="0">
                <a:solidFill>
                  <a:schemeClr val="bg1"/>
                </a:solidFill>
              </a:rPr>
              <a:t>אֱלֹהֶי</a:t>
            </a:r>
            <a:r>
              <a:rPr lang="he-IL" sz="3400" b="1" dirty="0" smtClean="0">
                <a:solidFill>
                  <a:schemeClr val="bg1"/>
                </a:solidFill>
              </a:rPr>
              <a:t>ךָ:  כִּי-שָׁמַעְנוּ שָׁמְעוֹ, </a:t>
            </a:r>
            <a:r>
              <a:rPr lang="he-IL" sz="3400" b="1" dirty="0" err="1" smtClean="0">
                <a:solidFill>
                  <a:schemeClr val="bg1"/>
                </a:solidFill>
              </a:rPr>
              <a:t>וְא</a:t>
            </a:r>
            <a:r>
              <a:rPr lang="he-IL" sz="3400" b="1" dirty="0" smtClean="0">
                <a:solidFill>
                  <a:schemeClr val="bg1"/>
                </a:solidFill>
              </a:rPr>
              <a:t>ֵת כָּל-אֲשֶׁר עָשׂ</a:t>
            </a:r>
            <a:r>
              <a:rPr lang="he-IL" sz="3400" b="1" dirty="0" err="1" smtClean="0">
                <a:solidFill>
                  <a:schemeClr val="bg1"/>
                </a:solidFill>
              </a:rPr>
              <a:t>ָה </a:t>
            </a:r>
            <a:r>
              <a:rPr lang="he-IL" sz="3400" b="1" dirty="0" smtClean="0">
                <a:solidFill>
                  <a:srgbClr val="FF0000"/>
                </a:solidFill>
              </a:rPr>
              <a:t>בְּמִצְרָיִם</a:t>
            </a:r>
            <a:r>
              <a:rPr lang="he-IL" sz="3400" b="1" dirty="0" smtClean="0">
                <a:solidFill>
                  <a:schemeClr val="bg1"/>
                </a:solidFill>
              </a:rPr>
              <a:t>.  י וְאֵת </a:t>
            </a:r>
            <a:r>
              <a:rPr lang="he-IL" sz="3400" b="1" dirty="0" err="1" smtClean="0">
                <a:solidFill>
                  <a:schemeClr val="bg1"/>
                </a:solidFill>
              </a:rPr>
              <a:t>כּ</a:t>
            </a:r>
            <a:r>
              <a:rPr lang="he-IL" sz="3400" b="1" dirty="0" smtClean="0">
                <a:solidFill>
                  <a:schemeClr val="bg1"/>
                </a:solidFill>
              </a:rPr>
              <a:t>ָל-אֲשֶׁר </a:t>
            </a:r>
            <a:r>
              <a:rPr lang="he-IL" sz="3400" b="1" dirty="0" err="1" smtClean="0">
                <a:solidFill>
                  <a:schemeClr val="bg1"/>
                </a:solidFill>
              </a:rPr>
              <a:t>עָש</a:t>
            </a:r>
            <a:r>
              <a:rPr lang="he-IL" sz="3400" b="1" dirty="0" smtClean="0">
                <a:solidFill>
                  <a:schemeClr val="bg1"/>
                </a:solidFill>
              </a:rPr>
              <a:t>ָׂה, לִשְׁנֵי </a:t>
            </a:r>
            <a:r>
              <a:rPr lang="he-IL" sz="3400" b="1" dirty="0" err="1" smtClean="0">
                <a:solidFill>
                  <a:schemeClr val="bg1"/>
                </a:solidFill>
              </a:rPr>
              <a:t>מַלְ</a:t>
            </a:r>
            <a:r>
              <a:rPr lang="he-IL" sz="3400" b="1" dirty="0" smtClean="0">
                <a:solidFill>
                  <a:schemeClr val="bg1"/>
                </a:solidFill>
              </a:rPr>
              <a:t>כֵי </a:t>
            </a:r>
            <a:r>
              <a:rPr lang="he-IL" sz="3400" b="1" dirty="0" err="1" smtClean="0">
                <a:solidFill>
                  <a:schemeClr val="bg1"/>
                </a:solidFill>
              </a:rPr>
              <a:t>הָאֱמֹר</a:t>
            </a:r>
            <a:r>
              <a:rPr lang="he-IL" sz="3400" b="1" dirty="0" smtClean="0">
                <a:solidFill>
                  <a:schemeClr val="bg1"/>
                </a:solidFill>
              </a:rPr>
              <a:t>ִי, אֲשֶׁר, בְּעֵבֶר הַיַּר</a:t>
            </a:r>
            <a:r>
              <a:rPr lang="he-IL" sz="3400" b="1" dirty="0" err="1" smtClean="0">
                <a:solidFill>
                  <a:schemeClr val="bg1"/>
                </a:solidFill>
              </a:rPr>
              <a:t>ְדֵּן-</a:t>
            </a:r>
            <a:r>
              <a:rPr lang="he-IL" sz="3400" b="1" dirty="0" err="1" smtClean="0">
                <a:solidFill>
                  <a:srgbClr val="FF0000"/>
                </a:solidFill>
              </a:rPr>
              <a:t>לְסִיחוֹ</a:t>
            </a:r>
            <a:r>
              <a:rPr lang="he-IL" sz="3400" b="1" dirty="0" smtClean="0">
                <a:solidFill>
                  <a:srgbClr val="FF0000"/>
                </a:solidFill>
              </a:rPr>
              <a:t>ן מֶלֶךְ חֶשְׁבּוֹן, </a:t>
            </a:r>
            <a:r>
              <a:rPr lang="he-IL" sz="3400" b="1" dirty="0" err="1" smtClean="0">
                <a:solidFill>
                  <a:srgbClr val="FF0000"/>
                </a:solidFill>
              </a:rPr>
              <a:t>וּלְעוֹ</a:t>
            </a:r>
            <a:r>
              <a:rPr lang="he-IL" sz="3400" b="1" dirty="0" smtClean="0">
                <a:solidFill>
                  <a:srgbClr val="FF0000"/>
                </a:solidFill>
              </a:rPr>
              <a:t>ג מֶלֶךְ-הַבָּשָׁן</a:t>
            </a:r>
            <a:r>
              <a:rPr lang="he-IL" sz="3400" b="1" dirty="0" smtClean="0">
                <a:solidFill>
                  <a:schemeClr val="bg1"/>
                </a:solidFill>
              </a:rPr>
              <a:t> אֲשֶׁר בְּעַשְׁתָּרוֹת. </a:t>
            </a:r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פסוקים 9-10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200" b="1" dirty="0" smtClean="0">
                <a:solidFill>
                  <a:schemeClr val="bg1"/>
                </a:solidFill>
              </a:rPr>
              <a:t> יא וַיֹּאמְרוּ </a:t>
            </a:r>
            <a:r>
              <a:rPr lang="he-IL" sz="3200" b="1" dirty="0" err="1" smtClean="0">
                <a:solidFill>
                  <a:schemeClr val="bg1"/>
                </a:solidFill>
              </a:rPr>
              <a:t>אֵלֵי</a:t>
            </a:r>
            <a:r>
              <a:rPr lang="he-IL" sz="3200" b="1" dirty="0" smtClean="0">
                <a:solidFill>
                  <a:schemeClr val="bg1"/>
                </a:solidFill>
              </a:rPr>
              <a:t>נוּ </a:t>
            </a:r>
            <a:r>
              <a:rPr lang="he-IL" sz="3200" b="1" dirty="0" err="1" smtClean="0">
                <a:solidFill>
                  <a:schemeClr val="bg1"/>
                </a:solidFill>
              </a:rPr>
              <a:t>זְקֵינֵינו</a:t>
            </a:r>
            <a:r>
              <a:rPr lang="he-IL" sz="3200" b="1" dirty="0" smtClean="0">
                <a:solidFill>
                  <a:schemeClr val="bg1"/>
                </a:solidFill>
              </a:rPr>
              <a:t>ּ וְכָל-יֹשְׁבֵי </a:t>
            </a:r>
            <a:r>
              <a:rPr lang="he-IL" sz="3200" b="1" dirty="0" err="1" smtClean="0">
                <a:solidFill>
                  <a:schemeClr val="bg1"/>
                </a:solidFill>
              </a:rPr>
              <a:t>אַרְצ</a:t>
            </a:r>
            <a:r>
              <a:rPr lang="he-IL" sz="3200" b="1" dirty="0" smtClean="0">
                <a:solidFill>
                  <a:schemeClr val="bg1"/>
                </a:solidFill>
              </a:rPr>
              <a:t>ֵנוּ </a:t>
            </a:r>
            <a:r>
              <a:rPr lang="he-IL" sz="3200" b="1" dirty="0" err="1" smtClean="0">
                <a:solidFill>
                  <a:schemeClr val="bg1"/>
                </a:solidFill>
              </a:rPr>
              <a:t>לֵאמ</a:t>
            </a:r>
            <a:r>
              <a:rPr lang="he-IL" sz="3200" b="1" dirty="0" smtClean="0">
                <a:solidFill>
                  <a:schemeClr val="bg1"/>
                </a:solidFill>
              </a:rPr>
              <a:t>ֹר, קְחוּ בְיֶדְכֶם </a:t>
            </a:r>
            <a:r>
              <a:rPr lang="he-IL" sz="3200" b="1" dirty="0" err="1" smtClean="0">
                <a:solidFill>
                  <a:schemeClr val="bg1"/>
                </a:solidFill>
              </a:rPr>
              <a:t>צֵיד</a:t>
            </a:r>
            <a:r>
              <a:rPr lang="he-IL" sz="3200" b="1" dirty="0" smtClean="0">
                <a:solidFill>
                  <a:schemeClr val="bg1"/>
                </a:solidFill>
              </a:rPr>
              <a:t>ָה לַדֶּרֶךְ, </a:t>
            </a:r>
            <a:r>
              <a:rPr lang="he-IL" sz="3200" b="1" dirty="0" err="1" smtClean="0">
                <a:solidFill>
                  <a:schemeClr val="bg1"/>
                </a:solidFill>
              </a:rPr>
              <a:t>וּלְכו</a:t>
            </a:r>
            <a:r>
              <a:rPr lang="he-IL" sz="3200" b="1" dirty="0" smtClean="0">
                <a:solidFill>
                  <a:schemeClr val="bg1"/>
                </a:solidFill>
              </a:rPr>
              <a:t>ּ, לִקְרָאתָם; וַאֲמַרְתֶּם </a:t>
            </a:r>
            <a:r>
              <a:rPr lang="he-IL" sz="3200" b="1" dirty="0" err="1" smtClean="0">
                <a:solidFill>
                  <a:schemeClr val="bg1"/>
                </a:solidFill>
              </a:rPr>
              <a:t>אֲלֵי</a:t>
            </a:r>
            <a:r>
              <a:rPr lang="he-IL" sz="3200" b="1" dirty="0" smtClean="0">
                <a:solidFill>
                  <a:schemeClr val="bg1"/>
                </a:solidFill>
              </a:rPr>
              <a:t>הֶם עַבְדֵי</a:t>
            </a:r>
            <a:r>
              <a:rPr lang="he-IL" sz="3200" b="1" dirty="0" err="1" smtClean="0">
                <a:solidFill>
                  <a:schemeClr val="bg1"/>
                </a:solidFill>
              </a:rPr>
              <a:t>כֶם </a:t>
            </a:r>
            <a:r>
              <a:rPr lang="he-IL" sz="3200" b="1" dirty="0" smtClean="0">
                <a:solidFill>
                  <a:schemeClr val="bg1"/>
                </a:solidFill>
              </a:rPr>
              <a:t>אֲנַחְנוּ, </a:t>
            </a:r>
            <a:r>
              <a:rPr lang="he-IL" sz="3200" b="1" dirty="0" err="1" smtClean="0">
                <a:solidFill>
                  <a:schemeClr val="bg1"/>
                </a:solidFill>
              </a:rPr>
              <a:t>וְעַ</a:t>
            </a:r>
            <a:r>
              <a:rPr lang="he-IL" sz="3200" b="1" dirty="0" smtClean="0">
                <a:solidFill>
                  <a:schemeClr val="bg1"/>
                </a:solidFill>
              </a:rPr>
              <a:t>תָּה כִּרְתוּ-לָנוּ </a:t>
            </a:r>
            <a:r>
              <a:rPr lang="he-IL" sz="3200" b="1" dirty="0" err="1" smtClean="0">
                <a:solidFill>
                  <a:schemeClr val="bg1"/>
                </a:solidFill>
              </a:rPr>
              <a:t>בְרִית</a:t>
            </a:r>
            <a:r>
              <a:rPr lang="he-IL" sz="3200" b="1" dirty="0" smtClean="0">
                <a:solidFill>
                  <a:schemeClr val="bg1"/>
                </a:solidFill>
              </a:rPr>
              <a:t>. </a:t>
            </a: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u="sng" dirty="0" smtClean="0">
                <a:solidFill>
                  <a:schemeClr val="bg1"/>
                </a:solidFill>
              </a:rPr>
              <a:t>פסוק 11</a:t>
            </a:r>
            <a:endParaRPr lang="he-IL" sz="6000" b="1" u="sng" dirty="0">
              <a:solidFill>
                <a:schemeClr val="bg1"/>
              </a:solidFill>
            </a:endParaRPr>
          </a:p>
        </p:txBody>
      </p:sp>
      <p:sp>
        <p:nvSpPr>
          <p:cNvPr id="4" name="הסבר אליפטי 3"/>
          <p:cNvSpPr/>
          <p:nvPr/>
        </p:nvSpPr>
        <p:spPr>
          <a:xfrm>
            <a:off x="3419872" y="3789040"/>
            <a:ext cx="3096344" cy="2592288"/>
          </a:xfrm>
          <a:prstGeom prst="wedgeEllipseCallout">
            <a:avLst>
              <a:gd name="adj1" fmla="val -70973"/>
              <a:gd name="adj2" fmla="val 23950"/>
            </a:avLst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 smtClean="0">
                <a:solidFill>
                  <a:srgbClr val="FF0000"/>
                </a:solidFill>
              </a:rPr>
              <a:t>הזקנים היו מנהיגי העם.</a:t>
            </a:r>
            <a:endParaRPr lang="he-IL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http://jobkatif.org.il/wp-content/uploads/2012/03/%D7%A9%D7%95%D7%AA-%D7%A1%D7%9E%D7%99%D7%99%D7%9C%D7%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89040"/>
            <a:ext cx="2543176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323528" y="1484784"/>
            <a:ext cx="8229600" cy="2448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400" b="1" dirty="0" smtClean="0">
                <a:solidFill>
                  <a:schemeClr val="bg1"/>
                </a:solidFill>
              </a:rPr>
              <a:t> </a:t>
            </a:r>
            <a:r>
              <a:rPr lang="he-IL" sz="3400" b="1" dirty="0" err="1" smtClean="0">
                <a:solidFill>
                  <a:schemeClr val="bg1"/>
                </a:solidFill>
              </a:rPr>
              <a:t>יב</a:t>
            </a:r>
            <a:r>
              <a:rPr lang="he-IL" sz="3400" b="1" dirty="0" smtClean="0">
                <a:solidFill>
                  <a:schemeClr val="bg1"/>
                </a:solidFill>
              </a:rPr>
              <a:t> זֶה לַחְמֵנוּ, חָם </a:t>
            </a:r>
            <a:r>
              <a:rPr lang="he-IL" sz="3400" b="1" dirty="0" err="1" smtClean="0">
                <a:solidFill>
                  <a:schemeClr val="bg1"/>
                </a:solidFill>
              </a:rPr>
              <a:t>הִצְטַי</a:t>
            </a:r>
            <a:r>
              <a:rPr lang="he-IL" sz="3400" b="1" dirty="0" smtClean="0">
                <a:solidFill>
                  <a:schemeClr val="bg1"/>
                </a:solidFill>
              </a:rPr>
              <a:t>ַּדְנוּ </a:t>
            </a:r>
            <a:r>
              <a:rPr lang="he-IL" sz="3400" b="1" dirty="0" err="1" smtClean="0">
                <a:solidFill>
                  <a:schemeClr val="bg1"/>
                </a:solidFill>
              </a:rPr>
              <a:t>אֹת</a:t>
            </a:r>
            <a:r>
              <a:rPr lang="he-IL" sz="3400" b="1" dirty="0" smtClean="0">
                <a:solidFill>
                  <a:schemeClr val="bg1"/>
                </a:solidFill>
              </a:rPr>
              <a:t>וֹ מִבָּתֵּינוּ, בְּיוֹם צֵאתֵנוּ, לָלֶכֶת אֲלֵיכֶם; וְעַתָּה </a:t>
            </a:r>
            <a:r>
              <a:rPr lang="he-IL" sz="3400" b="1" dirty="0" err="1" smtClean="0">
                <a:solidFill>
                  <a:schemeClr val="bg1"/>
                </a:solidFill>
              </a:rPr>
              <a:t>הִנ</a:t>
            </a:r>
            <a:r>
              <a:rPr lang="he-IL" sz="3400" b="1" dirty="0" smtClean="0">
                <a:solidFill>
                  <a:schemeClr val="bg1"/>
                </a:solidFill>
              </a:rPr>
              <a:t>ֵּ</a:t>
            </a:r>
            <a:r>
              <a:rPr lang="he-IL" sz="3400" b="1" dirty="0" err="1" smtClean="0">
                <a:solidFill>
                  <a:schemeClr val="bg1"/>
                </a:solidFill>
              </a:rPr>
              <a:t>ה </a:t>
            </a:r>
            <a:r>
              <a:rPr lang="he-IL" sz="3400" b="1" dirty="0" smtClean="0">
                <a:solidFill>
                  <a:schemeClr val="bg1"/>
                </a:solidFill>
              </a:rPr>
              <a:t>יָבֵשׁ, וְהָיָה נִקֻּדִים.  </a:t>
            </a:r>
            <a:r>
              <a:rPr lang="he-IL" sz="3400" b="1" dirty="0" err="1" smtClean="0">
                <a:solidFill>
                  <a:schemeClr val="bg1"/>
                </a:solidFill>
              </a:rPr>
              <a:t>יג</a:t>
            </a:r>
            <a:r>
              <a:rPr lang="he-IL" sz="3400" b="1" dirty="0" smtClean="0">
                <a:solidFill>
                  <a:schemeClr val="bg1"/>
                </a:solidFill>
              </a:rPr>
              <a:t> וְאֵל</a:t>
            </a:r>
            <a:r>
              <a:rPr lang="he-IL" sz="3400" b="1" dirty="0" err="1" smtClean="0">
                <a:solidFill>
                  <a:schemeClr val="bg1"/>
                </a:solidFill>
              </a:rPr>
              <a:t>ֶּה </a:t>
            </a:r>
            <a:r>
              <a:rPr lang="he-IL" sz="3400" b="1" dirty="0" smtClean="0">
                <a:solidFill>
                  <a:schemeClr val="bg1"/>
                </a:solidFill>
              </a:rPr>
              <a:t>נֹאדוֹת הַיַּיִן </a:t>
            </a:r>
            <a:r>
              <a:rPr lang="he-IL" sz="3400" b="1" dirty="0" err="1" smtClean="0">
                <a:solidFill>
                  <a:schemeClr val="bg1"/>
                </a:solidFill>
              </a:rPr>
              <a:t>אֲש</a:t>
            </a:r>
            <a:r>
              <a:rPr lang="he-IL" sz="3400" b="1" dirty="0" smtClean="0">
                <a:solidFill>
                  <a:schemeClr val="bg1"/>
                </a:solidFill>
              </a:rPr>
              <a:t>ֶׁר מִלֵּאנוּ חֲדָשִׁים, </a:t>
            </a:r>
            <a:r>
              <a:rPr lang="he-IL" sz="3400" b="1" dirty="0" err="1" smtClean="0">
                <a:solidFill>
                  <a:schemeClr val="bg1"/>
                </a:solidFill>
              </a:rPr>
              <a:t>וְהִנּ</a:t>
            </a:r>
            <a:r>
              <a:rPr lang="he-IL" sz="3400" b="1" dirty="0" smtClean="0">
                <a:solidFill>
                  <a:schemeClr val="bg1"/>
                </a:solidFill>
              </a:rPr>
              <a:t>ֵה</a:t>
            </a:r>
            <a:r>
              <a:rPr lang="he-IL" sz="3400" b="1" dirty="0" err="1" smtClean="0">
                <a:solidFill>
                  <a:schemeClr val="bg1"/>
                </a:solidFill>
              </a:rPr>
              <a:t> </a:t>
            </a:r>
            <a:r>
              <a:rPr lang="he-IL" sz="3400" b="1" dirty="0" smtClean="0">
                <a:solidFill>
                  <a:schemeClr val="bg1"/>
                </a:solidFill>
              </a:rPr>
              <a:t>הִתְבַּקָּעוּ; וְאֵלֶּה </a:t>
            </a:r>
            <a:r>
              <a:rPr lang="he-IL" sz="3400" b="1" dirty="0" err="1" smtClean="0">
                <a:solidFill>
                  <a:schemeClr val="bg1"/>
                </a:solidFill>
              </a:rPr>
              <a:t>שַׂלְמוֹ</a:t>
            </a:r>
            <a:r>
              <a:rPr lang="he-IL" sz="3400" b="1" dirty="0" smtClean="0">
                <a:solidFill>
                  <a:schemeClr val="bg1"/>
                </a:solidFill>
              </a:rPr>
              <a:t>תֵינוּ</a:t>
            </a:r>
            <a:r>
              <a:rPr lang="he-IL" sz="3400" b="1" dirty="0" err="1" smtClean="0">
                <a:solidFill>
                  <a:schemeClr val="bg1"/>
                </a:solidFill>
              </a:rPr>
              <a:t>, </a:t>
            </a:r>
            <a:r>
              <a:rPr lang="he-IL" sz="3400" b="1" dirty="0" smtClean="0">
                <a:solidFill>
                  <a:schemeClr val="bg1"/>
                </a:solidFill>
              </a:rPr>
              <a:t>וּנְעָלֵינוּ, </a:t>
            </a:r>
            <a:r>
              <a:rPr lang="he-IL" sz="3400" b="1" dirty="0" err="1" smtClean="0">
                <a:solidFill>
                  <a:schemeClr val="bg1"/>
                </a:solidFill>
              </a:rPr>
              <a:t>בָּ</a:t>
            </a:r>
            <a:r>
              <a:rPr lang="he-IL" sz="3400" b="1" dirty="0" smtClean="0">
                <a:solidFill>
                  <a:schemeClr val="bg1"/>
                </a:solidFill>
              </a:rPr>
              <a:t>לוּ, מֵרֹב הַדֶּרֶךְ </a:t>
            </a:r>
            <a:r>
              <a:rPr lang="he-IL" sz="3400" b="1" dirty="0" err="1" smtClean="0">
                <a:solidFill>
                  <a:schemeClr val="bg1"/>
                </a:solidFill>
              </a:rPr>
              <a:t>מְא</a:t>
            </a:r>
            <a:r>
              <a:rPr lang="he-IL" sz="3400" b="1" dirty="0" smtClean="0">
                <a:solidFill>
                  <a:schemeClr val="bg1"/>
                </a:solidFill>
              </a:rPr>
              <a:t>ֹד. </a:t>
            </a:r>
            <a:endParaRPr lang="he-IL" sz="34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פסוקים 12-13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://blog.tapuz.co.il/magicmountain/images/1833274_26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933056"/>
            <a:ext cx="3224239" cy="2160240"/>
          </a:xfrm>
          <a:prstGeom prst="rect">
            <a:avLst/>
          </a:prstGeom>
          <a:noFill/>
        </p:spPr>
      </p:pic>
      <p:pic>
        <p:nvPicPr>
          <p:cNvPr id="5124" name="Picture 4" descr="http://i42.tinypic.com/2vhzvw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861048"/>
            <a:ext cx="3168352" cy="2376264"/>
          </a:xfrm>
          <a:prstGeom prst="rect">
            <a:avLst/>
          </a:prstGeom>
          <a:noFill/>
        </p:spPr>
      </p:pic>
      <p:pic>
        <p:nvPicPr>
          <p:cNvPr id="5126" name="Picture 6" descr="http://img2.timg.co.il/forums/1_1669867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861048"/>
            <a:ext cx="2520280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>
            <a:normAutofit fontScale="92500"/>
          </a:bodyPr>
          <a:lstStyle/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he-IL" sz="3600" b="1" dirty="0" smtClean="0">
                <a:solidFill>
                  <a:prstClr val="black"/>
                </a:solidFill>
              </a:rPr>
              <a:t>"מֵאֶר</a:t>
            </a:r>
            <a:r>
              <a:rPr lang="he-IL" sz="3600" b="1" dirty="0" err="1" smtClean="0">
                <a:solidFill>
                  <a:prstClr val="black"/>
                </a:solidFill>
              </a:rPr>
              <a:t>ֶץ </a:t>
            </a:r>
            <a:r>
              <a:rPr lang="he-IL" sz="3600" b="1" dirty="0" smtClean="0">
                <a:solidFill>
                  <a:prstClr val="black"/>
                </a:solidFill>
              </a:rPr>
              <a:t>רְחוֹק</a:t>
            </a:r>
            <a:r>
              <a:rPr lang="he-IL" sz="3600" b="1" dirty="0" err="1" smtClean="0">
                <a:solidFill>
                  <a:prstClr val="black"/>
                </a:solidFill>
              </a:rPr>
              <a:t>ָה </a:t>
            </a:r>
            <a:r>
              <a:rPr lang="he-IL" sz="3600" b="1" dirty="0" smtClean="0">
                <a:solidFill>
                  <a:prstClr val="black"/>
                </a:solidFill>
              </a:rPr>
              <a:t>בָּאנו"- באנו מארץ רחוקה, לכן אינכם מצווים בחרם.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he-IL" sz="3600" b="1" dirty="0" smtClean="0">
                <a:solidFill>
                  <a:schemeClr val="bg1"/>
                </a:solidFill>
              </a:rPr>
              <a:t>"עֲבָדֶ</a:t>
            </a:r>
            <a:r>
              <a:rPr lang="he-IL" sz="3600" b="1" dirty="0" err="1" smtClean="0">
                <a:solidFill>
                  <a:schemeClr val="bg1"/>
                </a:solidFill>
              </a:rPr>
              <a:t>יךָ </a:t>
            </a:r>
            <a:r>
              <a:rPr lang="he-IL" sz="3600" b="1" dirty="0" smtClean="0">
                <a:solidFill>
                  <a:schemeClr val="bg1"/>
                </a:solidFill>
              </a:rPr>
              <a:t>אֲנָחְנוּ"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he-IL" sz="3600" b="1" dirty="0" smtClean="0">
                <a:solidFill>
                  <a:schemeClr val="bg1"/>
                </a:solidFill>
              </a:rPr>
              <a:t>"לְשֵׁ</a:t>
            </a:r>
            <a:r>
              <a:rPr lang="he-IL" sz="3600" b="1" dirty="0" err="1" smtClean="0">
                <a:solidFill>
                  <a:schemeClr val="bg1"/>
                </a:solidFill>
              </a:rPr>
              <a:t>ם, </a:t>
            </a:r>
            <a:r>
              <a:rPr lang="he-IL" sz="3600" b="1" dirty="0" smtClean="0">
                <a:solidFill>
                  <a:schemeClr val="bg1"/>
                </a:solidFill>
              </a:rPr>
              <a:t>יְהוָה </a:t>
            </a:r>
            <a:r>
              <a:rPr lang="he-IL" sz="3600" b="1" dirty="0" err="1" smtClean="0">
                <a:solidFill>
                  <a:schemeClr val="bg1"/>
                </a:solidFill>
              </a:rPr>
              <a:t>אֱלֹהֶי</a:t>
            </a:r>
            <a:r>
              <a:rPr lang="he-IL" sz="3600" b="1" dirty="0" smtClean="0">
                <a:solidFill>
                  <a:schemeClr val="bg1"/>
                </a:solidFill>
              </a:rPr>
              <a:t>ךָ"- באנו בשביל אלוהים שלך, כי שמענו על הניצחונות שלו ואת כל אשר עשה.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he-IL" sz="3600" b="1" dirty="0" smtClean="0">
                <a:solidFill>
                  <a:schemeClr val="bg1"/>
                </a:solidFill>
              </a:rPr>
              <a:t>" וַיֹּאמְרוּ </a:t>
            </a:r>
            <a:r>
              <a:rPr lang="he-IL" sz="3600" b="1" dirty="0" err="1" smtClean="0">
                <a:solidFill>
                  <a:schemeClr val="bg1"/>
                </a:solidFill>
              </a:rPr>
              <a:t>אֵלֵי</a:t>
            </a:r>
            <a:r>
              <a:rPr lang="he-IL" sz="3600" b="1" dirty="0" smtClean="0">
                <a:solidFill>
                  <a:schemeClr val="bg1"/>
                </a:solidFill>
              </a:rPr>
              <a:t>נוּ </a:t>
            </a:r>
            <a:r>
              <a:rPr lang="he-IL" sz="3600" b="1" dirty="0" err="1" smtClean="0">
                <a:solidFill>
                  <a:schemeClr val="bg1"/>
                </a:solidFill>
              </a:rPr>
              <a:t>זְקֵינֵינו</a:t>
            </a:r>
            <a:r>
              <a:rPr lang="he-IL" sz="3600" b="1" dirty="0" smtClean="0">
                <a:solidFill>
                  <a:schemeClr val="bg1"/>
                </a:solidFill>
              </a:rPr>
              <a:t>ּ וְכָל-יֹשְׁבֵי </a:t>
            </a:r>
            <a:r>
              <a:rPr lang="he-IL" sz="3600" b="1" dirty="0" err="1" smtClean="0">
                <a:solidFill>
                  <a:schemeClr val="bg1"/>
                </a:solidFill>
              </a:rPr>
              <a:t>אַרְצ</a:t>
            </a:r>
            <a:r>
              <a:rPr lang="he-IL" sz="3600" b="1" dirty="0" smtClean="0">
                <a:solidFill>
                  <a:schemeClr val="bg1"/>
                </a:solidFill>
              </a:rPr>
              <a:t>ֵנוּ "- נשלחנו על ידי </a:t>
            </a:r>
            <a:r>
              <a:rPr lang="he-IL" sz="3600" b="1" dirty="0" err="1" smtClean="0">
                <a:solidFill>
                  <a:schemeClr val="bg1"/>
                </a:solidFill>
              </a:rPr>
              <a:t>זקינינו</a:t>
            </a:r>
            <a:r>
              <a:rPr lang="he-IL" sz="3600" b="1" dirty="0" smtClean="0">
                <a:solidFill>
                  <a:schemeClr val="bg1"/>
                </a:solidFill>
              </a:rPr>
              <a:t> וכל העם אליכם.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he-IL" sz="3600" b="1" dirty="0" smtClean="0">
                <a:solidFill>
                  <a:schemeClr val="bg1"/>
                </a:solidFill>
              </a:rPr>
              <a:t>הגבעונים מציגים את הלחם היבש ובגדיהם הבלויים, כהוכחה לדרך הארוכה שעברו. 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he-IL" sz="3200" b="1" dirty="0" smtClean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he-IL" sz="2800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80728"/>
          </a:xfrm>
        </p:spPr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טיעוני הגבעונים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0648"/>
            <a:ext cx="7632848" cy="4464496"/>
          </a:xfrm>
          <a:prstGeom prst="rect">
            <a:avLst/>
          </a:prstGeom>
          <a:noFill/>
        </p:spPr>
      </p:pic>
      <p:pic>
        <p:nvPicPr>
          <p:cNvPr id="3076" name="Picture 4" descr="http://www.shayela.nl/smil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149080"/>
            <a:ext cx="2361432" cy="22634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35696" y="4005064"/>
            <a:ext cx="763284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>
                <a:solidFill>
                  <a:schemeClr val="bg1"/>
                </a:solidFill>
              </a:rPr>
              <a:t>ויש גם פרסים!</a:t>
            </a:r>
            <a:endParaRPr lang="he-IL"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chemeClr val="bg1"/>
                </a:solidFill>
              </a:rPr>
              <a:t>בפרק ו', בספר יהושע מסופר על כיבוש ירושלים.</a:t>
            </a:r>
            <a:endParaRPr lang="he-IL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4464496" cy="2611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579240"/>
          </a:xfrm>
        </p:spPr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chemeClr val="bg1"/>
                </a:solidFill>
              </a:rPr>
              <a:t>בני ישראל יקיפו את חומות העיר יריחו שבעה סיבובים בכל יום.</a:t>
            </a:r>
            <a:endParaRPr lang="he-IL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429000"/>
            <a:ext cx="4464496" cy="2611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chemeClr val="bg1"/>
                </a:solidFill>
              </a:rPr>
              <a:t>כאשר בני ישראל יקיפו את העיר, הכוהנים יישאו את ארון ה' ויתקעו בשופרות.</a:t>
            </a:r>
            <a:endParaRPr lang="he-IL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4464496" cy="2611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611560" y="184482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chemeClr val="bg1"/>
                </a:solidFill>
              </a:rPr>
              <a:t>בני ישראל הרגו את הגברים ביריחו והשאירו בחיים את הנשים והילדים. </a:t>
            </a:r>
            <a:endParaRPr lang="he-IL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4464496" cy="2611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chemeClr val="bg1"/>
                </a:solidFill>
              </a:rPr>
              <a:t>רחב ניצלת מהחרם, אך כל משפחתה נהרגת.</a:t>
            </a:r>
            <a:endParaRPr lang="he-IL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4464496" cy="2611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chemeClr val="bg1"/>
                </a:solidFill>
              </a:rPr>
              <a:t>יהושע מקלל את מי שיבנה את יריחו בשנית.</a:t>
            </a:r>
            <a:endParaRPr lang="he-IL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4464496" cy="2611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chemeClr val="bg1"/>
                </a:solidFill>
              </a:rPr>
              <a:t>כל המלכים יוצאים למלחמה נגד גבעון.</a:t>
            </a:r>
            <a:endParaRPr lang="he-IL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4464496" cy="2611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b="1" dirty="0" smtClean="0">
                <a:solidFill>
                  <a:schemeClr val="bg1"/>
                </a:solidFill>
              </a:rPr>
              <a:t>הגבעונים גרים בארץ כנען.</a:t>
            </a:r>
            <a:endParaRPr lang="he-IL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4464496" cy="2611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chemeClr val="bg1"/>
                </a:solidFill>
              </a:rPr>
              <a:t>בעבר, הזקנים היו מנהיגים את העם.</a:t>
            </a:r>
            <a:endParaRPr lang="he-IL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4464496" cy="2611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6000" b="1" dirty="0" smtClean="0">
                <a:solidFill>
                  <a:schemeClr val="bg1"/>
                </a:solidFill>
              </a:rPr>
              <a:t>הגבעונים מציגים את הלחם היבש ובגדיהם הבלויים, כהוכחה לדרך הארוכה שעברו. </a:t>
            </a:r>
            <a:r>
              <a:rPr lang="he-IL" sz="4400" b="1" dirty="0" smtClean="0">
                <a:solidFill>
                  <a:schemeClr val="bg1"/>
                </a:solidFill>
              </a:rPr>
              <a:t/>
            </a:r>
            <a:br>
              <a:rPr lang="he-IL" sz="4400" b="1" dirty="0" smtClean="0">
                <a:solidFill>
                  <a:schemeClr val="bg1"/>
                </a:solidFill>
              </a:rPr>
            </a:br>
            <a:endParaRPr lang="he-IL" dirty="0"/>
          </a:p>
        </p:txBody>
      </p:sp>
      <p:pic>
        <p:nvPicPr>
          <p:cNvPr id="5" name="Picture 2" descr="http://img716.imageshack.us/img716/268/130744401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429000"/>
            <a:ext cx="4464496" cy="2611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shayela.nl/smiley.jpg"/>
          <p:cNvPicPr>
            <a:picLocks noChangeAspect="1" noChangeArrowheads="1"/>
          </p:cNvPicPr>
          <p:nvPr/>
        </p:nvPicPr>
        <p:blipFill>
          <a:blip r:embed="rId2" cstate="print">
            <a:lum bright="-2000"/>
          </a:blip>
          <a:srcRect/>
          <a:stretch>
            <a:fillRect/>
          </a:stretch>
        </p:blipFill>
        <p:spPr bwMode="auto">
          <a:xfrm>
            <a:off x="251520" y="260648"/>
            <a:ext cx="8568952" cy="6073847"/>
          </a:xfrm>
          <a:prstGeom prst="rect">
            <a:avLst/>
          </a:prstGeom>
        </p:spPr>
      </p:pic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395536" y="508518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13800" b="1" dirty="0" smtClean="0">
                <a:solidFill>
                  <a:srgbClr val="FF0000"/>
                </a:solidFill>
              </a:rPr>
              <a:t>כל הכבוד!!!</a:t>
            </a:r>
            <a:endParaRPr lang="he-IL" sz="13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נייר">
  <a:themeElements>
    <a:clrScheme name="נייר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נייר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נייר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234</TotalTime>
  <Words>581</Words>
  <Application>Microsoft Office PowerPoint</Application>
  <PresentationFormat>‫הצגה על המסך (4:3)</PresentationFormat>
  <Paragraphs>77</Paragraphs>
  <Slides>34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34</vt:i4>
      </vt:variant>
    </vt:vector>
  </HeadingPairs>
  <TitlesOfParts>
    <vt:vector size="35" baseType="lpstr">
      <vt:lpstr>נייר</vt:lpstr>
      <vt:lpstr>יהושע</vt:lpstr>
      <vt:lpstr>פרק ו'- חזרה מסכמת</vt:lpstr>
      <vt:lpstr>הכוהנים יישאו את ארון-הברית ויתקעו בשופרות</vt:lpstr>
      <vt:lpstr>שקופית 4</vt:lpstr>
      <vt:lpstr>שקופית 5</vt:lpstr>
      <vt:lpstr>כסף וזהב, כלי נחושת וברזל- יוקדשו לה'  </vt:lpstr>
      <vt:lpstr>כל בעלי החיים- קורבנות לה'  </vt:lpstr>
      <vt:lpstr>כל אנשי יריחו- אנשים נשים וטף ימותו</vt:lpstr>
      <vt:lpstr>יהושע מקיים את שבועת המרגלים לרחב, והיא ומשפחתה ניצלים מהחרם.</vt:lpstr>
      <vt:lpstr>הקללה של יהושע</vt:lpstr>
      <vt:lpstr>שקופית 11</vt:lpstr>
      <vt:lpstr>פסוק 1</vt:lpstr>
      <vt:lpstr>שקופית 13</vt:lpstr>
      <vt:lpstr>פסוק 3</vt:lpstr>
      <vt:lpstr>מפת ארץ כנען</vt:lpstr>
      <vt:lpstr>פסוקים 4-5</vt:lpstr>
      <vt:lpstr>פסוק 6</vt:lpstr>
      <vt:lpstr>פסוק 7</vt:lpstr>
      <vt:lpstr>פסוקים 9-10</vt:lpstr>
      <vt:lpstr>פסוק 11</vt:lpstr>
      <vt:lpstr>פסוקים 12-13</vt:lpstr>
      <vt:lpstr>טיעוני הגבעונים</vt:lpstr>
      <vt:lpstr>שקופית 23</vt:lpstr>
      <vt:lpstr>בפרק ו', בספר יהושע מסופר על כיבוש ירושלים.</vt:lpstr>
      <vt:lpstr>בני ישראל יקיפו את חומות העיר יריחו שבעה סיבובים בכל יום.</vt:lpstr>
      <vt:lpstr>כאשר בני ישראל יקיפו את העיר, הכוהנים יישאו את ארון ה' ויתקעו בשופרות.</vt:lpstr>
      <vt:lpstr>בני ישראל הרגו את הגברים ביריחו והשאירו בחיים את הנשים והילדים. </vt:lpstr>
      <vt:lpstr>רחב ניצלת מהחרם, אך כל משפחתה נהרגת.</vt:lpstr>
      <vt:lpstr>יהושע מקלל את מי שיבנה את יריחו בשנית.</vt:lpstr>
      <vt:lpstr>כל המלכים יוצאים למלחמה נגד גבעון.</vt:lpstr>
      <vt:lpstr>הגבעונים גרים בארץ כנען.</vt:lpstr>
      <vt:lpstr>בעבר, הזקנים היו מנהיגים את העם.</vt:lpstr>
      <vt:lpstr>הגבעונים מציגים את הלחם היבש ובגדיהם הבלויים, כהוכחה לדרך הארוכה שעברו.  </vt:lpstr>
      <vt:lpstr>כל הכבוד!!!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יהושע</dc:title>
  <dc:creator>user</dc:creator>
  <cp:lastModifiedBy>user</cp:lastModifiedBy>
  <cp:revision>56</cp:revision>
  <dcterms:created xsi:type="dcterms:W3CDTF">2013-12-24T19:16:51Z</dcterms:created>
  <dcterms:modified xsi:type="dcterms:W3CDTF">2014-03-19T14:42:45Z</dcterms:modified>
</cp:coreProperties>
</file>