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7" r:id="rId6"/>
    <p:sldId id="268" r:id="rId7"/>
    <p:sldId id="266" r:id="rId8"/>
    <p:sldId id="269" r:id="rId9"/>
    <p:sldId id="261" r:id="rId10"/>
    <p:sldId id="262" r:id="rId11"/>
    <p:sldId id="263" r:id="rId12"/>
    <p:sldId id="277" r:id="rId13"/>
    <p:sldId id="278" r:id="rId14"/>
    <p:sldId id="264" r:id="rId15"/>
    <p:sldId id="265" r:id="rId16"/>
    <p:sldId id="270" r:id="rId17"/>
    <p:sldId id="272" r:id="rId18"/>
    <p:sldId id="275" r:id="rId19"/>
    <p:sldId id="274" r:id="rId20"/>
    <p:sldId id="273" r:id="rId21"/>
    <p:sldId id="271" r:id="rId22"/>
    <p:sldId id="276" r:id="rId23"/>
    <p:sldId id="279" r:id="rId24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57" autoAdjust="0"/>
    <p:restoredTop sz="94643" autoAdjust="0"/>
  </p:normalViewPr>
  <p:slideViewPr>
    <p:cSldViewPr>
      <p:cViewPr>
        <p:scale>
          <a:sx n="65" d="100"/>
          <a:sy n="65" d="100"/>
        </p:scale>
        <p:origin x="-1212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592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כותרת משנה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e-IL" smtClean="0"/>
              <a:t>לחץ כדי לערוך סגנון כותרת משנה של תבנית בסיס</a:t>
            </a:r>
            <a:endParaRPr kumimoji="0" lang="en-US"/>
          </a:p>
        </p:txBody>
      </p:sp>
      <p:sp>
        <p:nvSpPr>
          <p:cNvPr id="28" name="כותרת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cxnSp>
        <p:nvCxnSpPr>
          <p:cNvPr id="8" name="מחבר ישר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מחבר ישר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אליפסה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מציין מיקום של תאריך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980E7-567A-4F05-ACFB-5348C8371E63}" type="datetimeFigureOut">
              <a:rPr lang="he-IL" smtClean="0"/>
              <a:pPr/>
              <a:t>כ"ג/טבת/תשע"ד</a:t>
            </a:fld>
            <a:endParaRPr lang="he-IL"/>
          </a:p>
        </p:txBody>
      </p:sp>
      <p:sp>
        <p:nvSpPr>
          <p:cNvPr id="16" name="מציין מיקום של מספר שקופית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2652BC-9E3A-47DA-A5B9-E30826351866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7" name="מציין מיקום של כותרת תחתונה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מציין מיקום תוכן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14" name="מציין מיקום של תאריך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60980E7-567A-4F05-ACFB-5348C8371E63}" type="datetimeFigureOut">
              <a:rPr lang="he-IL" smtClean="0"/>
              <a:pPr/>
              <a:t>כ"ג/טבת/תשע"ד</a:t>
            </a:fld>
            <a:endParaRPr lang="he-IL"/>
          </a:p>
        </p:txBody>
      </p:sp>
      <p:sp>
        <p:nvSpPr>
          <p:cNvPr id="15" name="מציין מיקום של מספר שקופית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272652BC-9E3A-47DA-A5B9-E30826351866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6" name="מציין מיקום של כותרת תחתונה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7" name="כותרת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980E7-567A-4F05-ACFB-5348C8371E63}" type="datetimeFigureOut">
              <a:rPr lang="he-IL" smtClean="0"/>
              <a:pPr/>
              <a:t>כ"ג/טבת/תשע"ד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652BC-9E3A-47DA-A5B9-E30826351866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cxnSp>
        <p:nvCxnSpPr>
          <p:cNvPr id="7" name="מחבר ישר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980E7-567A-4F05-ACFB-5348C8371E63}" type="datetimeFigureOut">
              <a:rPr lang="he-IL" smtClean="0"/>
              <a:pPr/>
              <a:t>כ"ג/טבת/תשע"ד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652BC-9E3A-47DA-A5B9-E30826351866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1" name="מציין מיקום תוכן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13" name="מציין מיקום תוכן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652BC-9E3A-47DA-A5B9-E30826351866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980E7-567A-4F05-ACFB-5348C8371E63}" type="datetimeFigureOut">
              <a:rPr lang="he-IL" smtClean="0"/>
              <a:pPr/>
              <a:t>כ"ג/טבת/תשע"ד</a:t>
            </a:fld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32" name="מציין מיקום תוכן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34" name="מציין מיקום תוכן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2" name="מציין מיקום טקסט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cxnSp>
        <p:nvCxnSpPr>
          <p:cNvPr id="10" name="מחבר ישר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מחבר ישר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980E7-567A-4F05-ACFB-5348C8371E63}" type="datetimeFigureOut">
              <a:rPr lang="he-IL" smtClean="0"/>
              <a:pPr/>
              <a:t>כ"ג/טבת/תשע"ד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652BC-9E3A-47DA-A5B9-E30826351866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980E7-567A-4F05-ACFB-5348C8371E63}" type="datetimeFigureOut">
              <a:rPr lang="he-IL" smtClean="0"/>
              <a:pPr/>
              <a:t>כ"ג/טבת/תשע"ד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652BC-9E3A-47DA-A5B9-E30826351866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מציין מיקום תוכן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31" name="כותרת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8" name="מציין מיקום של תאריך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60980E7-567A-4F05-ACFB-5348C8371E63}" type="datetimeFigureOut">
              <a:rPr lang="he-IL" smtClean="0"/>
              <a:pPr/>
              <a:t>כ"ג/טבת/תשע"ד</a:t>
            </a:fld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72652BC-9E3A-47DA-A5B9-E30826351866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0" name="מציין מיקום של כותרת תחתונה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he-IL" smtClean="0"/>
              <a:t>לחץ על הסמל כדי להוסיף תמונה</a:t>
            </a:r>
            <a:endParaRPr kumimoji="0"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8" name="מציין מיקום של תאריך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980E7-567A-4F05-ACFB-5348C8371E63}" type="datetimeFigureOut">
              <a:rPr lang="he-IL" smtClean="0"/>
              <a:pPr/>
              <a:t>כ"ג/טבת/תשע"ד</a:t>
            </a:fld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2652BC-9E3A-47DA-A5B9-E30826351866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0" name="מציין מיקום של כותרת תחתונה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980E7-567A-4F05-ACFB-5348C8371E63}" type="datetimeFigureOut">
              <a:rPr lang="he-IL" smtClean="0"/>
              <a:pPr/>
              <a:t>כ"ג/טבת/תשע"ד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652BC-9E3A-47DA-A5B9-E30826351866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980E7-567A-4F05-ACFB-5348C8371E63}" type="datetimeFigureOut">
              <a:rPr lang="he-IL" smtClean="0"/>
              <a:pPr/>
              <a:t>כ"ג/טבת/תשע"ד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652BC-9E3A-47DA-A5B9-E30826351866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מציין מיקום טקסט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kumimoji="0" lang="he-IL" smtClean="0"/>
              <a:t>רמה שנייה</a:t>
            </a:r>
          </a:p>
          <a:p>
            <a:pPr lvl="2" eaLnBrk="1" latinLnBrk="0" hangingPunct="1"/>
            <a:r>
              <a:rPr kumimoji="0" lang="he-IL" smtClean="0"/>
              <a:t>רמה שלישית</a:t>
            </a:r>
          </a:p>
          <a:p>
            <a:pPr lvl="3" eaLnBrk="1" latinLnBrk="0" hangingPunct="1"/>
            <a:r>
              <a:rPr kumimoji="0" lang="he-IL" smtClean="0"/>
              <a:t>רמה רביעית</a:t>
            </a:r>
          </a:p>
          <a:p>
            <a:pPr lvl="4" eaLnBrk="1" latinLnBrk="0" hangingPunct="1"/>
            <a:r>
              <a:rPr kumimoji="0" lang="he-IL" smtClean="0"/>
              <a:t>רמה חמישית</a:t>
            </a:r>
            <a:endParaRPr kumimoji="0" lang="en-US"/>
          </a:p>
        </p:txBody>
      </p:sp>
      <p:sp>
        <p:nvSpPr>
          <p:cNvPr id="24" name="מציין מיקום של תאריך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60980E7-567A-4F05-ACFB-5348C8371E63}" type="datetimeFigureOut">
              <a:rPr lang="he-IL" smtClean="0"/>
              <a:pPr/>
              <a:t>כ"ג/טבת/תשע"ד</a:t>
            </a:fld>
            <a:endParaRPr lang="he-IL"/>
          </a:p>
        </p:txBody>
      </p:sp>
      <p:sp>
        <p:nvSpPr>
          <p:cNvPr id="10" name="מציין מיקום של כותרת תחתונה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he-IL"/>
          </a:p>
        </p:txBody>
      </p:sp>
      <p:sp>
        <p:nvSpPr>
          <p:cNvPr id="22" name="מציין מיקום של מספר שקופית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272652BC-9E3A-47DA-A5B9-E30826351866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5" name="מציין מיקום של כותרת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1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r" rtl="1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r" rtl="1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5576" y="404664"/>
            <a:ext cx="7344816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9600" b="1" dirty="0" smtClean="0">
                <a:solidFill>
                  <a:schemeClr val="bg1"/>
                </a:solidFill>
              </a:rPr>
              <a:t>יהושע</a:t>
            </a:r>
          </a:p>
          <a:p>
            <a:pPr algn="ctr"/>
            <a:r>
              <a:rPr lang="he-IL" sz="9600" b="1" dirty="0" smtClean="0">
                <a:solidFill>
                  <a:schemeClr val="bg1"/>
                </a:solidFill>
              </a:rPr>
              <a:t>פרק ו'</a:t>
            </a:r>
            <a:endParaRPr lang="he-IL" sz="9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אליפסה 3"/>
          <p:cNvSpPr/>
          <p:nvPr/>
        </p:nvSpPr>
        <p:spPr>
          <a:xfrm>
            <a:off x="6078395" y="810665"/>
            <a:ext cx="1872208" cy="1584176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יום 1</a:t>
            </a:r>
          </a:p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סיבוב אחד</a:t>
            </a:r>
            <a:endParaRPr lang="he-IL" sz="2400" dirty="0">
              <a:solidFill>
                <a:schemeClr val="bg1"/>
              </a:solidFill>
            </a:endParaRPr>
          </a:p>
        </p:txBody>
      </p:sp>
      <p:sp>
        <p:nvSpPr>
          <p:cNvPr id="5" name="אליפסה 4"/>
          <p:cNvSpPr/>
          <p:nvPr/>
        </p:nvSpPr>
        <p:spPr>
          <a:xfrm>
            <a:off x="3203848" y="4509120"/>
            <a:ext cx="2664295" cy="216924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יום 7</a:t>
            </a:r>
          </a:p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7 סיבובים </a:t>
            </a:r>
          </a:p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חומות העיר יריחו נופלות.</a:t>
            </a:r>
          </a:p>
        </p:txBody>
      </p:sp>
      <p:sp>
        <p:nvSpPr>
          <p:cNvPr id="6" name="אליפסה 5"/>
          <p:cNvSpPr/>
          <p:nvPr/>
        </p:nvSpPr>
        <p:spPr>
          <a:xfrm>
            <a:off x="827584" y="2751557"/>
            <a:ext cx="1872208" cy="1584176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יום 6</a:t>
            </a:r>
          </a:p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סיבוב אחד</a:t>
            </a:r>
            <a:endParaRPr lang="he-IL" sz="2400" dirty="0">
              <a:solidFill>
                <a:schemeClr val="bg1"/>
              </a:solidFill>
            </a:endParaRPr>
          </a:p>
        </p:txBody>
      </p:sp>
      <p:sp>
        <p:nvSpPr>
          <p:cNvPr id="7" name="אליפסה 6"/>
          <p:cNvSpPr/>
          <p:nvPr/>
        </p:nvSpPr>
        <p:spPr>
          <a:xfrm>
            <a:off x="3707904" y="2708920"/>
            <a:ext cx="1872208" cy="1584176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יום 5</a:t>
            </a:r>
          </a:p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סיבוב אחד</a:t>
            </a:r>
            <a:endParaRPr lang="he-IL" sz="2400" dirty="0">
              <a:solidFill>
                <a:schemeClr val="bg1"/>
              </a:solidFill>
            </a:endParaRPr>
          </a:p>
        </p:txBody>
      </p:sp>
      <p:sp>
        <p:nvSpPr>
          <p:cNvPr id="8" name="אליפסה 7"/>
          <p:cNvSpPr/>
          <p:nvPr/>
        </p:nvSpPr>
        <p:spPr>
          <a:xfrm>
            <a:off x="6156176" y="2636912"/>
            <a:ext cx="1872208" cy="1584176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יום 4</a:t>
            </a:r>
          </a:p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סיבוב אחד</a:t>
            </a:r>
            <a:endParaRPr lang="he-IL" sz="2400" dirty="0">
              <a:solidFill>
                <a:schemeClr val="bg1"/>
              </a:solidFill>
            </a:endParaRPr>
          </a:p>
        </p:txBody>
      </p:sp>
      <p:sp>
        <p:nvSpPr>
          <p:cNvPr id="9" name="אליפסה 8"/>
          <p:cNvSpPr/>
          <p:nvPr/>
        </p:nvSpPr>
        <p:spPr>
          <a:xfrm>
            <a:off x="827584" y="810665"/>
            <a:ext cx="1872208" cy="1584176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יום 3</a:t>
            </a:r>
          </a:p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סיבוב אחד</a:t>
            </a:r>
            <a:endParaRPr lang="he-IL" sz="2400" dirty="0">
              <a:solidFill>
                <a:schemeClr val="bg1"/>
              </a:solidFill>
            </a:endParaRPr>
          </a:p>
        </p:txBody>
      </p:sp>
      <p:sp>
        <p:nvSpPr>
          <p:cNvPr id="10" name="אליפסה 9"/>
          <p:cNvSpPr/>
          <p:nvPr/>
        </p:nvSpPr>
        <p:spPr>
          <a:xfrm>
            <a:off x="3635896" y="810665"/>
            <a:ext cx="1872208" cy="1584176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יום 2</a:t>
            </a:r>
          </a:p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סיבוב אחד</a:t>
            </a:r>
            <a:endParaRPr lang="he-IL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e-IL" sz="3600" b="1" dirty="0" err="1">
                <a:solidFill>
                  <a:schemeClr val="bg1"/>
                </a:solidFill>
              </a:rPr>
              <a:t>יז</a:t>
            </a:r>
            <a:r>
              <a:rPr lang="he-IL" sz="3600" b="1" dirty="0">
                <a:solidFill>
                  <a:schemeClr val="bg1"/>
                </a:solidFill>
              </a:rPr>
              <a:t> </a:t>
            </a:r>
            <a:r>
              <a:rPr lang="he-IL" sz="3600" b="1" dirty="0" err="1">
                <a:solidFill>
                  <a:schemeClr val="bg1"/>
                </a:solidFill>
              </a:rPr>
              <a:t>וְהָי</a:t>
            </a:r>
            <a:r>
              <a:rPr lang="he-IL" sz="3600" b="1" dirty="0">
                <a:solidFill>
                  <a:schemeClr val="bg1"/>
                </a:solidFill>
              </a:rPr>
              <a:t>ְתָ</a:t>
            </a:r>
            <a:r>
              <a:rPr lang="he-IL" sz="3600" b="1" dirty="0" err="1">
                <a:solidFill>
                  <a:schemeClr val="bg1"/>
                </a:solidFill>
              </a:rPr>
              <a:t>ה </a:t>
            </a:r>
            <a:r>
              <a:rPr lang="he-IL" sz="3600" b="1" dirty="0">
                <a:solidFill>
                  <a:schemeClr val="bg1"/>
                </a:solidFill>
              </a:rPr>
              <a:t>הָעִי</a:t>
            </a:r>
            <a:r>
              <a:rPr lang="he-IL" sz="3600" b="1" dirty="0" err="1">
                <a:solidFill>
                  <a:schemeClr val="bg1"/>
                </a:solidFill>
              </a:rPr>
              <a:t>ר </a:t>
            </a:r>
            <a:r>
              <a:rPr lang="he-IL" sz="3600" b="1" dirty="0">
                <a:solidFill>
                  <a:srgbClr val="FF0000"/>
                </a:solidFill>
              </a:rPr>
              <a:t>חֵרֶם</a:t>
            </a:r>
            <a:r>
              <a:rPr lang="he-IL" sz="3600" b="1" dirty="0">
                <a:solidFill>
                  <a:schemeClr val="bg1"/>
                </a:solidFill>
              </a:rPr>
              <a:t> הִיא וְכָל-אֲשֶׁר-בָּהּ, </a:t>
            </a:r>
            <a:r>
              <a:rPr lang="he-IL" sz="3600" b="1" dirty="0" err="1">
                <a:solidFill>
                  <a:schemeClr val="bg1"/>
                </a:solidFill>
              </a:rPr>
              <a:t>לַיהו</a:t>
            </a:r>
            <a:r>
              <a:rPr lang="he-IL" sz="3600" b="1" dirty="0">
                <a:solidFill>
                  <a:schemeClr val="bg1"/>
                </a:solidFill>
              </a:rPr>
              <a:t>ָה:  רַק רָחָ</a:t>
            </a:r>
            <a:r>
              <a:rPr lang="he-IL" sz="3600" b="1" dirty="0" err="1">
                <a:solidFill>
                  <a:schemeClr val="bg1"/>
                </a:solidFill>
              </a:rPr>
              <a:t>ב </a:t>
            </a:r>
            <a:r>
              <a:rPr lang="he-IL" sz="3600" b="1" dirty="0">
                <a:solidFill>
                  <a:schemeClr val="bg1"/>
                </a:solidFill>
              </a:rPr>
              <a:t>הַזּוֹנָה </a:t>
            </a:r>
            <a:r>
              <a:rPr lang="he-IL" sz="3600" b="1" dirty="0" err="1">
                <a:solidFill>
                  <a:schemeClr val="bg1"/>
                </a:solidFill>
              </a:rPr>
              <a:t>תִּח</a:t>
            </a:r>
            <a:r>
              <a:rPr lang="he-IL" sz="3600" b="1" dirty="0">
                <a:solidFill>
                  <a:schemeClr val="bg1"/>
                </a:solidFill>
              </a:rPr>
              <a:t>ְיֶה, הִיא וְכָל-אֲשֶׁר אִתָּהּ </a:t>
            </a:r>
            <a:r>
              <a:rPr lang="he-IL" sz="3600" b="1" dirty="0" err="1">
                <a:solidFill>
                  <a:schemeClr val="bg1"/>
                </a:solidFill>
              </a:rPr>
              <a:t>בַּבַּיִ</a:t>
            </a:r>
            <a:r>
              <a:rPr lang="he-IL" sz="3600" b="1" dirty="0">
                <a:solidFill>
                  <a:schemeClr val="bg1"/>
                </a:solidFill>
              </a:rPr>
              <a:t>ת-כִּ</a:t>
            </a:r>
            <a:r>
              <a:rPr lang="he-IL" sz="3600" b="1" dirty="0" err="1">
                <a:solidFill>
                  <a:schemeClr val="bg1"/>
                </a:solidFill>
              </a:rPr>
              <a:t>י </a:t>
            </a:r>
            <a:r>
              <a:rPr lang="he-IL" sz="3600" b="1" dirty="0">
                <a:solidFill>
                  <a:schemeClr val="bg1"/>
                </a:solidFill>
              </a:rPr>
              <a:t>הֶחְבְּאַתָה, אֶת-הַמַּלְאָכִים אֲשֶׁר שָׁלָחְנוּ.  </a:t>
            </a:r>
            <a:r>
              <a:rPr lang="he-IL" sz="3600" b="1" dirty="0" err="1">
                <a:solidFill>
                  <a:schemeClr val="bg1"/>
                </a:solidFill>
              </a:rPr>
              <a:t>יח</a:t>
            </a:r>
            <a:r>
              <a:rPr lang="he-IL" sz="3600" b="1" dirty="0">
                <a:solidFill>
                  <a:schemeClr val="bg1"/>
                </a:solidFill>
              </a:rPr>
              <a:t> וְרַק-אַתֶּם </a:t>
            </a:r>
            <a:r>
              <a:rPr lang="he-IL" sz="3600" b="1" dirty="0" err="1">
                <a:solidFill>
                  <a:schemeClr val="bg1"/>
                </a:solidFill>
              </a:rPr>
              <a:t>שִׁמ</a:t>
            </a:r>
            <a:r>
              <a:rPr lang="he-IL" sz="3600" b="1" dirty="0">
                <a:solidFill>
                  <a:schemeClr val="bg1"/>
                </a:solidFill>
              </a:rPr>
              <a:t>ְרוּ </a:t>
            </a:r>
            <a:r>
              <a:rPr lang="he-IL" sz="3600" b="1" dirty="0" err="1">
                <a:solidFill>
                  <a:schemeClr val="bg1"/>
                </a:solidFill>
              </a:rPr>
              <a:t>מִ</a:t>
            </a:r>
            <a:r>
              <a:rPr lang="he-IL" sz="3600" b="1" dirty="0">
                <a:solidFill>
                  <a:schemeClr val="bg1"/>
                </a:solidFill>
              </a:rPr>
              <a:t>ן-</a:t>
            </a:r>
            <a:r>
              <a:rPr lang="he-IL" sz="3600" b="1" dirty="0">
                <a:solidFill>
                  <a:srgbClr val="FF0000"/>
                </a:solidFill>
              </a:rPr>
              <a:t>הַחֵרֶם</a:t>
            </a:r>
            <a:r>
              <a:rPr lang="he-IL" sz="3600" b="1" dirty="0">
                <a:solidFill>
                  <a:schemeClr val="bg1"/>
                </a:solidFill>
              </a:rPr>
              <a:t>, </a:t>
            </a:r>
            <a:r>
              <a:rPr lang="he-IL" sz="3600" b="1" dirty="0" err="1">
                <a:solidFill>
                  <a:schemeClr val="bg1"/>
                </a:solidFill>
              </a:rPr>
              <a:t>פּ</a:t>
            </a:r>
            <a:r>
              <a:rPr lang="he-IL" sz="3600" b="1" dirty="0">
                <a:solidFill>
                  <a:schemeClr val="bg1"/>
                </a:solidFill>
              </a:rPr>
              <a:t>ֶן-תַּחֲרִימוּ </a:t>
            </a:r>
            <a:r>
              <a:rPr lang="he-IL" sz="3600" b="1" dirty="0" err="1">
                <a:solidFill>
                  <a:schemeClr val="bg1"/>
                </a:solidFill>
              </a:rPr>
              <a:t>וּלְקַ</a:t>
            </a:r>
            <a:r>
              <a:rPr lang="he-IL" sz="3600" b="1" dirty="0">
                <a:solidFill>
                  <a:schemeClr val="bg1"/>
                </a:solidFill>
              </a:rPr>
              <a:t>חְתֶּם </a:t>
            </a:r>
            <a:r>
              <a:rPr lang="he-IL" sz="3600" b="1" dirty="0" err="1">
                <a:solidFill>
                  <a:schemeClr val="bg1"/>
                </a:solidFill>
              </a:rPr>
              <a:t>מִ</a:t>
            </a:r>
            <a:r>
              <a:rPr lang="he-IL" sz="3600" b="1" dirty="0">
                <a:solidFill>
                  <a:schemeClr val="bg1"/>
                </a:solidFill>
              </a:rPr>
              <a:t>ן-</a:t>
            </a:r>
            <a:r>
              <a:rPr lang="he-IL" sz="3600" b="1" dirty="0">
                <a:solidFill>
                  <a:srgbClr val="FF0000"/>
                </a:solidFill>
              </a:rPr>
              <a:t>הַחֵרֶ</a:t>
            </a:r>
            <a:r>
              <a:rPr lang="he-IL" sz="3600" b="1" dirty="0" err="1">
                <a:solidFill>
                  <a:srgbClr val="FF0000"/>
                </a:solidFill>
              </a:rPr>
              <a:t>ם</a:t>
            </a:r>
            <a:r>
              <a:rPr lang="he-IL" sz="3600" b="1" dirty="0" err="1">
                <a:solidFill>
                  <a:schemeClr val="bg1"/>
                </a:solidFill>
              </a:rPr>
              <a:t>; </a:t>
            </a:r>
            <a:r>
              <a:rPr lang="he-IL" sz="3600" b="1" dirty="0">
                <a:solidFill>
                  <a:schemeClr val="bg1"/>
                </a:solidFill>
              </a:rPr>
              <a:t>וְשַׂמְתּ</a:t>
            </a:r>
            <a:r>
              <a:rPr lang="he-IL" sz="3600" b="1" dirty="0" err="1">
                <a:solidFill>
                  <a:schemeClr val="bg1"/>
                </a:solidFill>
              </a:rPr>
              <a:t>ֶם </a:t>
            </a:r>
            <a:r>
              <a:rPr lang="he-IL" sz="3600" b="1" dirty="0">
                <a:solidFill>
                  <a:schemeClr val="bg1"/>
                </a:solidFill>
              </a:rPr>
              <a:t>אֶת-מַחֲ</a:t>
            </a:r>
            <a:r>
              <a:rPr lang="he-IL" sz="3600" b="1" dirty="0" err="1">
                <a:solidFill>
                  <a:schemeClr val="bg1"/>
                </a:solidFill>
              </a:rPr>
              <a:t>נֵה </a:t>
            </a:r>
            <a:r>
              <a:rPr lang="he-IL" sz="3600" b="1" dirty="0">
                <a:solidFill>
                  <a:schemeClr val="bg1"/>
                </a:solidFill>
              </a:rPr>
              <a:t>יִשְׂרָאֵל, </a:t>
            </a:r>
            <a:r>
              <a:rPr lang="he-IL" sz="3600" b="1" dirty="0" err="1">
                <a:solidFill>
                  <a:srgbClr val="FF0000"/>
                </a:solidFill>
              </a:rPr>
              <a:t>לְחֵ</a:t>
            </a:r>
            <a:r>
              <a:rPr lang="he-IL" sz="3600" b="1" dirty="0">
                <a:solidFill>
                  <a:srgbClr val="FF0000"/>
                </a:solidFill>
              </a:rPr>
              <a:t>רֶם</a:t>
            </a:r>
            <a:r>
              <a:rPr lang="he-IL" sz="3600" b="1" dirty="0">
                <a:solidFill>
                  <a:schemeClr val="bg1"/>
                </a:solidFill>
              </a:rPr>
              <a:t>, וַעֲכַרְתֶּם, </a:t>
            </a:r>
            <a:r>
              <a:rPr lang="he-IL" sz="3600" b="1" dirty="0" err="1">
                <a:solidFill>
                  <a:schemeClr val="bg1"/>
                </a:solidFill>
              </a:rPr>
              <a:t>אוֹת</a:t>
            </a:r>
            <a:r>
              <a:rPr lang="he-IL" sz="3600" b="1" dirty="0">
                <a:solidFill>
                  <a:schemeClr val="bg1"/>
                </a:solidFill>
              </a:rPr>
              <a:t>וֹ.  </a:t>
            </a:r>
            <a:r>
              <a:rPr lang="he-IL" sz="3600" b="1" dirty="0" err="1">
                <a:solidFill>
                  <a:schemeClr val="bg1"/>
                </a:solidFill>
              </a:rPr>
              <a:t>יט</a:t>
            </a:r>
            <a:r>
              <a:rPr lang="he-IL" sz="3600" b="1" dirty="0">
                <a:solidFill>
                  <a:schemeClr val="bg1"/>
                </a:solidFill>
              </a:rPr>
              <a:t> וְכֹל כֶּסֶף וְזָהָב, וּכְלֵי </a:t>
            </a:r>
            <a:r>
              <a:rPr lang="he-IL" sz="3600" b="1" dirty="0" err="1">
                <a:solidFill>
                  <a:schemeClr val="bg1"/>
                </a:solidFill>
              </a:rPr>
              <a:t>נְחֹ</a:t>
            </a:r>
            <a:r>
              <a:rPr lang="he-IL" sz="3600" b="1" dirty="0">
                <a:solidFill>
                  <a:schemeClr val="bg1"/>
                </a:solidFill>
              </a:rPr>
              <a:t>שֶׁ</a:t>
            </a:r>
            <a:r>
              <a:rPr lang="he-IL" sz="3600" b="1" dirty="0" err="1">
                <a:solidFill>
                  <a:schemeClr val="bg1"/>
                </a:solidFill>
              </a:rPr>
              <a:t>ת </a:t>
            </a:r>
            <a:r>
              <a:rPr lang="he-IL" sz="3600" b="1" dirty="0">
                <a:solidFill>
                  <a:schemeClr val="bg1"/>
                </a:solidFill>
              </a:rPr>
              <a:t>וּבַרְזֶל--קֹדֶשׁ הוּא, לַיהוָה:  אוֹצַר יְהוָה</a:t>
            </a:r>
            <a:r>
              <a:rPr lang="he-IL" sz="3600" b="1" dirty="0" err="1">
                <a:solidFill>
                  <a:schemeClr val="bg1"/>
                </a:solidFill>
              </a:rPr>
              <a:t>, </a:t>
            </a:r>
            <a:r>
              <a:rPr lang="he-IL" sz="3600" b="1" dirty="0">
                <a:solidFill>
                  <a:schemeClr val="bg1"/>
                </a:solidFill>
              </a:rPr>
              <a:t>יָבוֹא.</a:t>
            </a:r>
          </a:p>
          <a:p>
            <a:endParaRPr lang="he-IL" dirty="0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/>
          <a:lstStyle/>
          <a:p>
            <a:pPr algn="ctr"/>
            <a:r>
              <a:rPr lang="he-IL" sz="4400" b="1" u="sng" dirty="0" smtClean="0">
                <a:solidFill>
                  <a:schemeClr val="bg1"/>
                </a:solidFill>
              </a:rPr>
              <a:t>פסוקים 17-19</a:t>
            </a:r>
            <a:endParaRPr lang="he-I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7544" y="2564904"/>
            <a:ext cx="8229600" cy="1219200"/>
          </a:xfrm>
        </p:spPr>
        <p:txBody>
          <a:bodyPr>
            <a:noAutofit/>
          </a:bodyPr>
          <a:lstStyle/>
          <a:p>
            <a:pPr algn="ctr"/>
            <a:r>
              <a:rPr lang="he-IL" sz="11500" b="1" dirty="0" smtClean="0">
                <a:solidFill>
                  <a:srgbClr val="FF0000"/>
                </a:solidFill>
              </a:rPr>
              <a:t>מה זה חרם?</a:t>
            </a:r>
            <a:endParaRPr lang="he-IL" sz="115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2"/>
          <p:cNvSpPr>
            <a:spLocks noGrp="1"/>
          </p:cNvSpPr>
          <p:nvPr>
            <p:ph type="title"/>
          </p:nvPr>
        </p:nvSpPr>
        <p:spPr>
          <a:xfrm>
            <a:off x="683568" y="1844824"/>
            <a:ext cx="82296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he-IL" sz="6700" b="1" dirty="0" smtClean="0">
                <a:solidFill>
                  <a:srgbClr val="FF0000"/>
                </a:solidFill>
              </a:rPr>
              <a:t>כסף וזהב, כלי נחושת וברזל- יוקדש לה'.</a:t>
            </a:r>
            <a:r>
              <a:rPr lang="he-IL" sz="4400" b="1" dirty="0" smtClean="0">
                <a:solidFill>
                  <a:srgbClr val="FF0000"/>
                </a:solidFill>
              </a:rPr>
              <a:t/>
            </a:r>
            <a:br>
              <a:rPr lang="he-IL" sz="4400" b="1" dirty="0" smtClean="0">
                <a:solidFill>
                  <a:srgbClr val="FF0000"/>
                </a:solidFill>
              </a:rPr>
            </a:br>
            <a:endParaRPr lang="he-IL" dirty="0">
              <a:solidFill>
                <a:srgbClr val="FF0000"/>
              </a:solidFill>
            </a:endParaRPr>
          </a:p>
        </p:txBody>
      </p:sp>
      <p:pic>
        <p:nvPicPr>
          <p:cNvPr id="5" name="Picture 2" descr="http://www.2all.co.il/web/Sites/israelgold/87345_(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2564904"/>
            <a:ext cx="2965323" cy="2520280"/>
          </a:xfrm>
          <a:prstGeom prst="rect">
            <a:avLst/>
          </a:prstGeom>
          <a:noFill/>
        </p:spPr>
      </p:pic>
      <p:pic>
        <p:nvPicPr>
          <p:cNvPr id="7" name="Picture 8" descr="http://beygale.co.il/wp-content/uploads/2011/01/scrap-gold-700x4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564904"/>
            <a:ext cx="3312368" cy="2520280"/>
          </a:xfrm>
          <a:prstGeom prst="rect">
            <a:avLst/>
          </a:prstGeom>
          <a:noFill/>
        </p:spPr>
      </p:pic>
      <p:pic>
        <p:nvPicPr>
          <p:cNvPr id="6" name="Picture 6" descr="http://www.2all.co.il/web/Sites/liorartgold/12835_(123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5816" y="2564904"/>
            <a:ext cx="2972331" cy="2520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323528" y="2060848"/>
            <a:ext cx="8229600" cy="1219200"/>
          </a:xfrm>
        </p:spPr>
        <p:txBody>
          <a:bodyPr>
            <a:noAutofit/>
          </a:bodyPr>
          <a:lstStyle/>
          <a:p>
            <a:pPr algn="ctr"/>
            <a:r>
              <a:rPr lang="he-IL" sz="6600" b="1" dirty="0" smtClean="0">
                <a:solidFill>
                  <a:srgbClr val="FF0000"/>
                </a:solidFill>
              </a:rPr>
              <a:t>כל בעלי החיים- קורבנות לה'.</a:t>
            </a:r>
            <a:br>
              <a:rPr lang="he-IL" sz="6600" b="1" dirty="0" smtClean="0">
                <a:solidFill>
                  <a:srgbClr val="FF0000"/>
                </a:solidFill>
              </a:rPr>
            </a:br>
            <a:endParaRPr lang="he-IL" sz="6000" dirty="0">
              <a:solidFill>
                <a:srgbClr val="FF0000"/>
              </a:solidFill>
            </a:endParaRPr>
          </a:p>
        </p:txBody>
      </p:sp>
      <p:pic>
        <p:nvPicPr>
          <p:cNvPr id="25602" name="Picture 2" descr="http://blog.tapuz.co.il/BlueOpal/images/1573588_5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2348880"/>
            <a:ext cx="4208580" cy="3421509"/>
          </a:xfrm>
          <a:prstGeom prst="rect">
            <a:avLst/>
          </a:prstGeom>
          <a:noFill/>
        </p:spPr>
      </p:pic>
      <p:pic>
        <p:nvPicPr>
          <p:cNvPr id="25604" name="Picture 4" descr="http://anonymous.org.il/img17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348880"/>
            <a:ext cx="4667251" cy="34563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611560" y="1772816"/>
            <a:ext cx="8229600" cy="1219200"/>
          </a:xfrm>
        </p:spPr>
        <p:txBody>
          <a:bodyPr>
            <a:noAutofit/>
          </a:bodyPr>
          <a:lstStyle/>
          <a:p>
            <a:pPr algn="ctr"/>
            <a:r>
              <a:rPr lang="he-IL" sz="6600" b="1" dirty="0" smtClean="0">
                <a:solidFill>
                  <a:srgbClr val="FF0000"/>
                </a:solidFill>
              </a:rPr>
              <a:t>כל אנשי יריחו- אנשים נשים </a:t>
            </a:r>
            <a:r>
              <a:rPr lang="he-IL" sz="6600" b="1" smtClean="0">
                <a:solidFill>
                  <a:srgbClr val="FF0000"/>
                </a:solidFill>
              </a:rPr>
              <a:t>וטף ימותו.</a:t>
            </a:r>
            <a:endParaRPr lang="he-IL" sz="6600" b="1" dirty="0">
              <a:solidFill>
                <a:srgbClr val="FF0000"/>
              </a:solidFill>
            </a:endParaRPr>
          </a:p>
        </p:txBody>
      </p:sp>
      <p:pic>
        <p:nvPicPr>
          <p:cNvPr id="1030" name="Picture 6" descr="http://horim.allmag.co.il/pagemodule/image1/328/18328/380x225.jpg?11796599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3573016"/>
            <a:ext cx="2035325" cy="2143125"/>
          </a:xfrm>
          <a:prstGeom prst="rect">
            <a:avLst/>
          </a:prstGeom>
          <a:noFill/>
        </p:spPr>
      </p:pic>
      <p:pic>
        <p:nvPicPr>
          <p:cNvPr id="1032" name="Picture 8" descr="http://www.nightpeople.co.il/wp-content/uploads/2012/02/%D7%AA%D7%99%D7%A0%D7%95%D7%A7-%D7%99%D7%A9%D7%9F-%D7%A8%D7%99%D7%91%D7%95%D7%A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3573016"/>
            <a:ext cx="2304256" cy="2160240"/>
          </a:xfrm>
          <a:prstGeom prst="rect">
            <a:avLst/>
          </a:prstGeom>
          <a:noFill/>
        </p:spPr>
      </p:pic>
      <p:pic>
        <p:nvPicPr>
          <p:cNvPr id="1034" name="Picture 10" descr="http://www.hug.co.il/ifiles/photo_db/39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3573016"/>
            <a:ext cx="2376264" cy="2160240"/>
          </a:xfrm>
          <a:prstGeom prst="rect">
            <a:avLst/>
          </a:prstGeom>
          <a:noFill/>
        </p:spPr>
      </p:pic>
      <p:pic>
        <p:nvPicPr>
          <p:cNvPr id="1036" name="Picture 12" descr="http://www.cts.co.il/_uploads/extraimg/iStock_000005016485Small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3573016"/>
            <a:ext cx="1667800" cy="21602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e-IL" sz="3600" b="1" dirty="0" smtClean="0">
                <a:solidFill>
                  <a:schemeClr val="bg1"/>
                </a:solidFill>
              </a:rPr>
              <a:t>החרם הוא דרך להביע תודה למי שבזכותו ניצחנו במלחמה- לאלוהים.</a:t>
            </a:r>
          </a:p>
          <a:p>
            <a:pPr>
              <a:buNone/>
            </a:pPr>
            <a:r>
              <a:rPr lang="he-IL" sz="3600" b="1" dirty="0" smtClean="0">
                <a:solidFill>
                  <a:schemeClr val="bg1"/>
                </a:solidFill>
              </a:rPr>
              <a:t>ברגע שכל שלל המלחמה מוקדש לאלוהים, מנצחי המלחמה מכירים בכך שבזכות אלוהים היה הניצחון ולא בזכות האדם.</a:t>
            </a:r>
          </a:p>
          <a:p>
            <a:pPr>
              <a:buNone/>
            </a:pPr>
            <a:r>
              <a:rPr lang="he-IL" sz="4000" b="1" dirty="0" smtClean="0">
                <a:solidFill>
                  <a:srgbClr val="FF0000"/>
                </a:solidFill>
              </a:rPr>
              <a:t>חשוב לציין כי החרם נעשה לא רק ביריחו אלא בכל הערים אותם כבשו בני ישראל.</a:t>
            </a:r>
            <a:endParaRPr lang="he-IL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4"/>
          <p:cNvSpPr/>
          <p:nvPr/>
        </p:nvSpPr>
        <p:spPr>
          <a:xfrm>
            <a:off x="1043608" y="1700808"/>
            <a:ext cx="69847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3600" b="1" dirty="0" err="1" smtClean="0">
                <a:solidFill>
                  <a:schemeClr val="bg1"/>
                </a:solidFill>
              </a:rPr>
              <a:t>כב</a:t>
            </a:r>
            <a:r>
              <a:rPr lang="he-IL" sz="3600" b="1" dirty="0" smtClean="0">
                <a:solidFill>
                  <a:schemeClr val="bg1"/>
                </a:solidFill>
              </a:rPr>
              <a:t> וְלִשְׁנַיִם </a:t>
            </a:r>
            <a:r>
              <a:rPr lang="he-IL" sz="3600" b="1" dirty="0" err="1" smtClean="0">
                <a:solidFill>
                  <a:schemeClr val="bg1"/>
                </a:solidFill>
              </a:rPr>
              <a:t>הָאֲנָ</a:t>
            </a:r>
            <a:r>
              <a:rPr lang="he-IL" sz="3600" b="1" dirty="0" smtClean="0">
                <a:solidFill>
                  <a:schemeClr val="bg1"/>
                </a:solidFill>
              </a:rPr>
              <a:t>שִׁי</a:t>
            </a:r>
            <a:r>
              <a:rPr lang="he-IL" sz="3600" b="1" dirty="0" err="1" smtClean="0">
                <a:solidFill>
                  <a:schemeClr val="bg1"/>
                </a:solidFill>
              </a:rPr>
              <a:t>ם </a:t>
            </a:r>
            <a:r>
              <a:rPr lang="he-IL" sz="3600" b="1" dirty="0" smtClean="0">
                <a:solidFill>
                  <a:schemeClr val="bg1"/>
                </a:solidFill>
              </a:rPr>
              <a:t>הַמְרַגְּלִים אֶת-הָאָרֶץ, </a:t>
            </a:r>
            <a:r>
              <a:rPr lang="he-IL" sz="3600" b="1" dirty="0" err="1" smtClean="0">
                <a:solidFill>
                  <a:schemeClr val="bg1"/>
                </a:solidFill>
              </a:rPr>
              <a:t>אָמ</a:t>
            </a:r>
            <a:r>
              <a:rPr lang="he-IL" sz="3600" b="1" dirty="0" smtClean="0">
                <a:solidFill>
                  <a:schemeClr val="bg1"/>
                </a:solidFill>
              </a:rPr>
              <a:t>ַר יְהוֹשֻׁעַ, </a:t>
            </a:r>
            <a:r>
              <a:rPr lang="he-IL" sz="3600" b="1" dirty="0" err="1" smtClean="0">
                <a:solidFill>
                  <a:schemeClr val="bg1"/>
                </a:solidFill>
              </a:rPr>
              <a:t>בֹּ</a:t>
            </a:r>
            <a:r>
              <a:rPr lang="he-IL" sz="3600" b="1" dirty="0" smtClean="0">
                <a:solidFill>
                  <a:schemeClr val="bg1"/>
                </a:solidFill>
              </a:rPr>
              <a:t>אוּ, בֵּי</a:t>
            </a:r>
            <a:r>
              <a:rPr lang="he-IL" sz="3600" b="1" dirty="0" err="1" smtClean="0">
                <a:solidFill>
                  <a:schemeClr val="bg1"/>
                </a:solidFill>
              </a:rPr>
              <a:t>ת-הָאִש</a:t>
            </a:r>
            <a:r>
              <a:rPr lang="he-IL" sz="3600" b="1" dirty="0" smtClean="0">
                <a:solidFill>
                  <a:schemeClr val="bg1"/>
                </a:solidFill>
              </a:rPr>
              <a:t>ָּׁה הַזּוֹנ</a:t>
            </a:r>
            <a:r>
              <a:rPr lang="he-IL" sz="3600" b="1" dirty="0" err="1" smtClean="0">
                <a:solidFill>
                  <a:schemeClr val="bg1"/>
                </a:solidFill>
              </a:rPr>
              <a:t>ָה; </a:t>
            </a:r>
            <a:r>
              <a:rPr lang="he-IL" sz="3600" b="1" dirty="0" smtClean="0">
                <a:solidFill>
                  <a:schemeClr val="bg1"/>
                </a:solidFill>
              </a:rPr>
              <a:t>וְהוֹצִיאוּ </a:t>
            </a:r>
            <a:r>
              <a:rPr lang="he-IL" sz="3600" b="1" dirty="0" err="1" smtClean="0">
                <a:solidFill>
                  <a:schemeClr val="bg1"/>
                </a:solidFill>
              </a:rPr>
              <a:t>מִש</a:t>
            </a:r>
            <a:r>
              <a:rPr lang="he-IL" sz="3600" b="1" dirty="0" smtClean="0">
                <a:solidFill>
                  <a:schemeClr val="bg1"/>
                </a:solidFill>
              </a:rPr>
              <a:t>ָּׁם </a:t>
            </a:r>
            <a:r>
              <a:rPr lang="he-IL" sz="3600" b="1" dirty="0" err="1" smtClean="0">
                <a:solidFill>
                  <a:schemeClr val="bg1"/>
                </a:solidFill>
              </a:rPr>
              <a:t>אֶ</a:t>
            </a:r>
            <a:r>
              <a:rPr lang="he-IL" sz="3600" b="1" dirty="0" smtClean="0">
                <a:solidFill>
                  <a:schemeClr val="bg1"/>
                </a:solidFill>
              </a:rPr>
              <a:t>ת-</a:t>
            </a:r>
            <a:r>
              <a:rPr lang="he-IL" sz="3600" b="1" dirty="0" err="1" smtClean="0">
                <a:solidFill>
                  <a:schemeClr val="bg1"/>
                </a:solidFill>
              </a:rPr>
              <a:t>הָאִ</a:t>
            </a:r>
            <a:r>
              <a:rPr lang="he-IL" sz="3600" b="1" dirty="0" smtClean="0">
                <a:solidFill>
                  <a:schemeClr val="bg1"/>
                </a:solidFill>
              </a:rPr>
              <a:t>שָּׁה </a:t>
            </a:r>
            <a:r>
              <a:rPr lang="he-IL" sz="3600" b="1" dirty="0" err="1" smtClean="0">
                <a:solidFill>
                  <a:schemeClr val="bg1"/>
                </a:solidFill>
              </a:rPr>
              <a:t>וְא</a:t>
            </a:r>
            <a:r>
              <a:rPr lang="he-IL" sz="3600" b="1" dirty="0" smtClean="0">
                <a:solidFill>
                  <a:schemeClr val="bg1"/>
                </a:solidFill>
              </a:rPr>
              <a:t>ֶת-כָּל-אֲשֶׁר-לָהּ, כַּאֲשֶׁר נִשְׁבַּעְתֶּם </a:t>
            </a:r>
            <a:r>
              <a:rPr lang="he-IL" sz="3600" b="1" dirty="0" err="1" smtClean="0">
                <a:solidFill>
                  <a:schemeClr val="bg1"/>
                </a:solidFill>
              </a:rPr>
              <a:t>לָ</a:t>
            </a:r>
            <a:r>
              <a:rPr lang="he-IL" sz="3600" b="1" dirty="0" smtClean="0">
                <a:solidFill>
                  <a:schemeClr val="bg1"/>
                </a:solidFill>
              </a:rPr>
              <a:t>הּ.  </a:t>
            </a:r>
            <a:r>
              <a:rPr lang="he-IL" sz="3600" b="1" dirty="0" err="1" smtClean="0">
                <a:solidFill>
                  <a:schemeClr val="bg1"/>
                </a:solidFill>
              </a:rPr>
              <a:t>כג</a:t>
            </a:r>
            <a:r>
              <a:rPr lang="he-IL" sz="3600" b="1" dirty="0" smtClean="0">
                <a:solidFill>
                  <a:schemeClr val="bg1"/>
                </a:solidFill>
              </a:rPr>
              <a:t> וַיָּבֹאוּ הַנְּעָרִים הַמְרַגְּ</a:t>
            </a:r>
            <a:r>
              <a:rPr lang="he-IL" sz="3600" b="1" dirty="0" err="1" smtClean="0">
                <a:solidFill>
                  <a:schemeClr val="bg1"/>
                </a:solidFill>
              </a:rPr>
              <a:t>לִים, וַיֹּצִיא</a:t>
            </a:r>
            <a:r>
              <a:rPr lang="he-IL" sz="3600" b="1" dirty="0" smtClean="0">
                <a:solidFill>
                  <a:schemeClr val="bg1"/>
                </a:solidFill>
              </a:rPr>
              <a:t>וּ אֶת-רָחָב </a:t>
            </a:r>
            <a:r>
              <a:rPr lang="he-IL" sz="3600" b="1" dirty="0" err="1" smtClean="0">
                <a:solidFill>
                  <a:schemeClr val="bg1"/>
                </a:solidFill>
              </a:rPr>
              <a:t>וְא</a:t>
            </a:r>
            <a:r>
              <a:rPr lang="he-IL" sz="3600" b="1" dirty="0" smtClean="0">
                <a:solidFill>
                  <a:schemeClr val="bg1"/>
                </a:solidFill>
              </a:rPr>
              <a:t>ֶת-אָבִיהָ </a:t>
            </a:r>
            <a:r>
              <a:rPr lang="he-IL" sz="3600" b="1" dirty="0" err="1" smtClean="0">
                <a:solidFill>
                  <a:schemeClr val="bg1"/>
                </a:solidFill>
              </a:rPr>
              <a:t>וְא</a:t>
            </a:r>
            <a:r>
              <a:rPr lang="he-IL" sz="3600" b="1" dirty="0" smtClean="0">
                <a:solidFill>
                  <a:schemeClr val="bg1"/>
                </a:solidFill>
              </a:rPr>
              <a:t>ֶת-אִמָּהּ וְאֶת-אַחֶיהָ וְאֶת-כָּל-אֲשֶׁר-לָהּ, וְאֵת </a:t>
            </a:r>
            <a:r>
              <a:rPr lang="he-IL" sz="3600" b="1" dirty="0" err="1" smtClean="0">
                <a:solidFill>
                  <a:schemeClr val="bg1"/>
                </a:solidFill>
              </a:rPr>
              <a:t>כּ</a:t>
            </a:r>
            <a:r>
              <a:rPr lang="he-IL" sz="3600" b="1" dirty="0" smtClean="0">
                <a:solidFill>
                  <a:schemeClr val="bg1"/>
                </a:solidFill>
              </a:rPr>
              <a:t>ָל-מִשְׁפְּחוֹתֶיהָ, הוֹצִיאו</a:t>
            </a:r>
            <a:r>
              <a:rPr lang="he-IL" sz="3600" b="1" dirty="0" err="1" smtClean="0">
                <a:solidFill>
                  <a:schemeClr val="bg1"/>
                </a:solidFill>
              </a:rPr>
              <a:t>ּ; </a:t>
            </a:r>
            <a:r>
              <a:rPr lang="he-IL" sz="3600" b="1" dirty="0" smtClean="0">
                <a:solidFill>
                  <a:schemeClr val="bg1"/>
                </a:solidFill>
              </a:rPr>
              <a:t>וַיַּנִּיחוּם--מִחוּץ, לְמַחֲ</a:t>
            </a:r>
            <a:r>
              <a:rPr lang="he-IL" sz="3600" b="1" dirty="0" err="1" smtClean="0">
                <a:solidFill>
                  <a:schemeClr val="bg1"/>
                </a:solidFill>
              </a:rPr>
              <a:t>נֵה </a:t>
            </a:r>
            <a:r>
              <a:rPr lang="he-IL" sz="3600" b="1" dirty="0" smtClean="0">
                <a:solidFill>
                  <a:schemeClr val="bg1"/>
                </a:solidFill>
              </a:rPr>
              <a:t>יִשְׂרָאֵל.</a:t>
            </a:r>
            <a:r>
              <a:rPr lang="he-IL" sz="3600" dirty="0" smtClean="0">
                <a:solidFill>
                  <a:schemeClr val="bg1"/>
                </a:solidFill>
              </a:rPr>
              <a:t> </a:t>
            </a:r>
            <a:endParaRPr lang="he-IL" sz="3600" dirty="0"/>
          </a:p>
        </p:txBody>
      </p:sp>
      <p:sp>
        <p:nvSpPr>
          <p:cNvPr id="6" name="מלבן 5"/>
          <p:cNvSpPr/>
          <p:nvPr/>
        </p:nvSpPr>
        <p:spPr>
          <a:xfrm>
            <a:off x="3100508" y="620688"/>
            <a:ext cx="37321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he-IL" sz="5400" b="1" u="sng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פסוקים 22-23</a:t>
            </a:r>
            <a:endParaRPr lang="he-IL" sz="5400" b="1" u="sng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כותרת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5400" b="1" u="sng" dirty="0" smtClean="0">
                <a:solidFill>
                  <a:schemeClr val="bg1"/>
                </a:solidFill>
              </a:rPr>
              <a:t>פסוקים 24-25</a:t>
            </a:r>
            <a:endParaRPr lang="he-IL" sz="5400" b="1" u="sng" dirty="0">
              <a:solidFill>
                <a:schemeClr val="bg1"/>
              </a:solidFill>
            </a:endParaRPr>
          </a:p>
        </p:txBody>
      </p:sp>
      <p:sp>
        <p:nvSpPr>
          <p:cNvPr id="9" name="מלבן 8"/>
          <p:cNvSpPr/>
          <p:nvPr/>
        </p:nvSpPr>
        <p:spPr>
          <a:xfrm>
            <a:off x="1331640" y="1844824"/>
            <a:ext cx="691276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3600" b="1" dirty="0" smtClean="0">
                <a:solidFill>
                  <a:schemeClr val="bg1"/>
                </a:solidFill>
              </a:rPr>
              <a:t> כד וְהָעִ</a:t>
            </a:r>
            <a:r>
              <a:rPr lang="he-IL" sz="3600" b="1" dirty="0" err="1" smtClean="0">
                <a:solidFill>
                  <a:schemeClr val="bg1"/>
                </a:solidFill>
              </a:rPr>
              <a:t>יר </a:t>
            </a:r>
            <a:r>
              <a:rPr lang="he-IL" sz="3600" b="1" dirty="0" smtClean="0">
                <a:solidFill>
                  <a:schemeClr val="bg1"/>
                </a:solidFill>
              </a:rPr>
              <a:t>שָׂרְפוּ </a:t>
            </a:r>
            <a:r>
              <a:rPr lang="he-IL" sz="3600" b="1" dirty="0" err="1" smtClean="0">
                <a:solidFill>
                  <a:schemeClr val="bg1"/>
                </a:solidFill>
              </a:rPr>
              <a:t>בָא</a:t>
            </a:r>
            <a:r>
              <a:rPr lang="he-IL" sz="3600" b="1" dirty="0" smtClean="0">
                <a:solidFill>
                  <a:schemeClr val="bg1"/>
                </a:solidFill>
              </a:rPr>
              <a:t>ֵשׁ</a:t>
            </a:r>
            <a:r>
              <a:rPr lang="he-IL" sz="3600" b="1" dirty="0" err="1" smtClean="0">
                <a:solidFill>
                  <a:schemeClr val="bg1"/>
                </a:solidFill>
              </a:rPr>
              <a:t>, </a:t>
            </a:r>
            <a:r>
              <a:rPr lang="he-IL" sz="3600" b="1" dirty="0" smtClean="0">
                <a:solidFill>
                  <a:schemeClr val="bg1"/>
                </a:solidFill>
              </a:rPr>
              <a:t>וְכָל-אֲשֶׁר-בָּהּ:  רַק הַכֶּסֶף וְהַזָּהָב, </a:t>
            </a:r>
            <a:r>
              <a:rPr lang="he-IL" sz="3600" b="1" dirty="0" err="1" smtClean="0">
                <a:solidFill>
                  <a:schemeClr val="bg1"/>
                </a:solidFill>
              </a:rPr>
              <a:t>וּכְ</a:t>
            </a:r>
            <a:r>
              <a:rPr lang="he-IL" sz="3600" b="1" dirty="0" smtClean="0">
                <a:solidFill>
                  <a:schemeClr val="bg1"/>
                </a:solidFill>
              </a:rPr>
              <a:t>לֵי </a:t>
            </a:r>
            <a:r>
              <a:rPr lang="he-IL" sz="3600" b="1" dirty="0" err="1" smtClean="0">
                <a:solidFill>
                  <a:schemeClr val="bg1"/>
                </a:solidFill>
              </a:rPr>
              <a:t>הַנְּ</a:t>
            </a:r>
            <a:r>
              <a:rPr lang="he-IL" sz="3600" b="1" dirty="0" smtClean="0">
                <a:solidFill>
                  <a:schemeClr val="bg1"/>
                </a:solidFill>
              </a:rPr>
              <a:t>חֹשֶׁת וְהַבַּרְזֶל--נָתְנוּ, אוֹצַר בֵּית-יְהוָה.  כה וְאֶת-רָ</a:t>
            </a:r>
            <a:r>
              <a:rPr lang="he-IL" sz="3600" b="1" dirty="0" err="1" smtClean="0">
                <a:solidFill>
                  <a:schemeClr val="bg1"/>
                </a:solidFill>
              </a:rPr>
              <a:t>חָב </a:t>
            </a:r>
            <a:r>
              <a:rPr lang="he-IL" sz="3600" b="1" dirty="0" smtClean="0">
                <a:solidFill>
                  <a:schemeClr val="bg1"/>
                </a:solidFill>
              </a:rPr>
              <a:t>הַזּוֹנָה </a:t>
            </a:r>
            <a:r>
              <a:rPr lang="he-IL" sz="3600" b="1" dirty="0" err="1" smtClean="0">
                <a:solidFill>
                  <a:schemeClr val="bg1"/>
                </a:solidFill>
              </a:rPr>
              <a:t>וְא</a:t>
            </a:r>
            <a:r>
              <a:rPr lang="he-IL" sz="3600" b="1" dirty="0" smtClean="0">
                <a:solidFill>
                  <a:schemeClr val="bg1"/>
                </a:solidFill>
              </a:rPr>
              <a:t>ֶת-בֵּית אָבִיהָ </a:t>
            </a:r>
            <a:r>
              <a:rPr lang="he-IL" sz="3600" b="1" dirty="0" err="1" smtClean="0">
                <a:solidFill>
                  <a:schemeClr val="bg1"/>
                </a:solidFill>
              </a:rPr>
              <a:t>וְא</a:t>
            </a:r>
            <a:r>
              <a:rPr lang="he-IL" sz="3600" b="1" dirty="0" smtClean="0">
                <a:solidFill>
                  <a:schemeClr val="bg1"/>
                </a:solidFill>
              </a:rPr>
              <a:t>ֶת-כָּל-אֲשֶׁר-לָה</a:t>
            </a:r>
            <a:r>
              <a:rPr lang="he-IL" sz="3600" b="1" dirty="0" err="1" smtClean="0">
                <a:solidFill>
                  <a:schemeClr val="bg1"/>
                </a:solidFill>
              </a:rPr>
              <a:t>ּ, </a:t>
            </a:r>
            <a:r>
              <a:rPr lang="he-IL" sz="3600" b="1" dirty="0" smtClean="0">
                <a:solidFill>
                  <a:schemeClr val="bg1"/>
                </a:solidFill>
              </a:rPr>
              <a:t>הֶחֱי</a:t>
            </a:r>
            <a:r>
              <a:rPr lang="he-IL" sz="3600" b="1" dirty="0" err="1" smtClean="0">
                <a:solidFill>
                  <a:schemeClr val="bg1"/>
                </a:solidFill>
              </a:rPr>
              <a:t>ָה </a:t>
            </a:r>
            <a:r>
              <a:rPr lang="he-IL" sz="3600" b="1" dirty="0" smtClean="0">
                <a:solidFill>
                  <a:schemeClr val="bg1"/>
                </a:solidFill>
              </a:rPr>
              <a:t>יְהוֹשֻׁעַ, </a:t>
            </a:r>
            <a:r>
              <a:rPr lang="he-IL" sz="3600" b="1" dirty="0" err="1" smtClean="0">
                <a:solidFill>
                  <a:schemeClr val="bg1"/>
                </a:solidFill>
              </a:rPr>
              <a:t>וַתּ</a:t>
            </a:r>
            <a:r>
              <a:rPr lang="he-IL" sz="3600" b="1" dirty="0" smtClean="0">
                <a:solidFill>
                  <a:schemeClr val="bg1"/>
                </a:solidFill>
              </a:rPr>
              <a:t>ֵשֶׁב בְּקֶ</a:t>
            </a:r>
            <a:r>
              <a:rPr lang="he-IL" sz="3600" b="1" dirty="0" err="1" smtClean="0">
                <a:solidFill>
                  <a:schemeClr val="bg1"/>
                </a:solidFill>
              </a:rPr>
              <a:t>רֶב </a:t>
            </a:r>
            <a:r>
              <a:rPr lang="he-IL" sz="3600" b="1" dirty="0" smtClean="0">
                <a:solidFill>
                  <a:schemeClr val="bg1"/>
                </a:solidFill>
              </a:rPr>
              <a:t>יִשְׂרָאֵל, עַד הַיּוֹם </a:t>
            </a:r>
            <a:r>
              <a:rPr lang="he-IL" sz="3600" b="1" dirty="0" err="1" smtClean="0">
                <a:solidFill>
                  <a:schemeClr val="bg1"/>
                </a:solidFill>
              </a:rPr>
              <a:t>הַז</a:t>
            </a:r>
            <a:r>
              <a:rPr lang="he-IL" sz="3600" b="1" dirty="0" smtClean="0">
                <a:solidFill>
                  <a:schemeClr val="bg1"/>
                </a:solidFill>
              </a:rPr>
              <a:t>ֶּה:  </a:t>
            </a:r>
            <a:r>
              <a:rPr lang="he-IL" sz="3600" b="1" dirty="0" err="1" smtClean="0">
                <a:solidFill>
                  <a:schemeClr val="bg1"/>
                </a:solidFill>
              </a:rPr>
              <a:t>כּ</a:t>
            </a:r>
            <a:r>
              <a:rPr lang="he-IL" sz="3600" b="1" dirty="0" smtClean="0">
                <a:solidFill>
                  <a:schemeClr val="bg1"/>
                </a:solidFill>
              </a:rPr>
              <a:t>ִי הֶחְבִּיאָ</a:t>
            </a:r>
            <a:r>
              <a:rPr lang="he-IL" sz="3600" b="1" dirty="0" err="1" smtClean="0">
                <a:solidFill>
                  <a:schemeClr val="bg1"/>
                </a:solidFill>
              </a:rPr>
              <a:t>ה </a:t>
            </a:r>
            <a:r>
              <a:rPr lang="he-IL" sz="3600" b="1" dirty="0" smtClean="0">
                <a:solidFill>
                  <a:schemeClr val="bg1"/>
                </a:solidFill>
              </a:rPr>
              <a:t>אֶת-הַמַּלְאָכִים, אֲשֶׁר-שָׁלַח </a:t>
            </a:r>
            <a:r>
              <a:rPr lang="he-IL" sz="3600" b="1" dirty="0" err="1" smtClean="0">
                <a:solidFill>
                  <a:schemeClr val="bg1"/>
                </a:solidFill>
              </a:rPr>
              <a:t>יְהוֹשׁ</a:t>
            </a:r>
            <a:r>
              <a:rPr lang="he-IL" sz="3600" b="1" dirty="0" smtClean="0">
                <a:solidFill>
                  <a:schemeClr val="bg1"/>
                </a:solidFill>
              </a:rPr>
              <a:t>ֻע</a:t>
            </a:r>
            <a:r>
              <a:rPr lang="he-IL" sz="3600" b="1" dirty="0" err="1" smtClean="0">
                <a:solidFill>
                  <a:schemeClr val="bg1"/>
                </a:solidFill>
              </a:rPr>
              <a:t>ַ </a:t>
            </a:r>
            <a:r>
              <a:rPr lang="he-IL" sz="3600" b="1" dirty="0" smtClean="0">
                <a:solidFill>
                  <a:schemeClr val="bg1"/>
                </a:solidFill>
              </a:rPr>
              <a:t>לְרַגֵּל אֶת-יְרִיחוֹ. </a:t>
            </a:r>
            <a:endParaRPr lang="he-IL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e-IL" sz="3600" b="1" dirty="0" err="1" smtClean="0">
                <a:solidFill>
                  <a:schemeClr val="bg1"/>
                </a:solidFill>
              </a:rPr>
              <a:t>כו</a:t>
            </a:r>
            <a:r>
              <a:rPr lang="he-IL" sz="3600" b="1" dirty="0" smtClean="0">
                <a:solidFill>
                  <a:schemeClr val="bg1"/>
                </a:solidFill>
              </a:rPr>
              <a:t> וַיַּשְׁבַּע </a:t>
            </a:r>
            <a:r>
              <a:rPr lang="he-IL" sz="3600" b="1" dirty="0" err="1" smtClean="0">
                <a:solidFill>
                  <a:schemeClr val="bg1"/>
                </a:solidFill>
              </a:rPr>
              <a:t>יְהוֹשׁ</a:t>
            </a:r>
            <a:r>
              <a:rPr lang="he-IL" sz="3600" b="1" dirty="0" smtClean="0">
                <a:solidFill>
                  <a:schemeClr val="bg1"/>
                </a:solidFill>
              </a:rPr>
              <a:t>ֻעַ</a:t>
            </a:r>
            <a:r>
              <a:rPr lang="he-IL" sz="3600" b="1" dirty="0" err="1" smtClean="0">
                <a:solidFill>
                  <a:schemeClr val="bg1"/>
                </a:solidFill>
              </a:rPr>
              <a:t>, </a:t>
            </a:r>
            <a:r>
              <a:rPr lang="he-IL" sz="3600" b="1" dirty="0" smtClean="0">
                <a:solidFill>
                  <a:schemeClr val="bg1"/>
                </a:solidFill>
              </a:rPr>
              <a:t>בָּע</a:t>
            </a:r>
            <a:r>
              <a:rPr lang="he-IL" sz="3600" b="1" dirty="0" err="1" smtClean="0">
                <a:solidFill>
                  <a:schemeClr val="bg1"/>
                </a:solidFill>
              </a:rPr>
              <a:t>ֵת </a:t>
            </a:r>
            <a:r>
              <a:rPr lang="he-IL" sz="3600" b="1" dirty="0" smtClean="0">
                <a:solidFill>
                  <a:schemeClr val="bg1"/>
                </a:solidFill>
              </a:rPr>
              <a:t>הַהִיא </a:t>
            </a:r>
            <a:r>
              <a:rPr lang="he-IL" sz="3600" b="1" dirty="0" err="1" smtClean="0">
                <a:solidFill>
                  <a:schemeClr val="bg1"/>
                </a:solidFill>
              </a:rPr>
              <a:t>לֵאמ</a:t>
            </a:r>
            <a:r>
              <a:rPr lang="he-IL" sz="3600" b="1" dirty="0" smtClean="0">
                <a:solidFill>
                  <a:schemeClr val="bg1"/>
                </a:solidFill>
              </a:rPr>
              <a:t>ֹר:  אָרוּר הָאִי</a:t>
            </a:r>
            <a:r>
              <a:rPr lang="he-IL" sz="3600" b="1" dirty="0" err="1" smtClean="0">
                <a:solidFill>
                  <a:schemeClr val="bg1"/>
                </a:solidFill>
              </a:rPr>
              <a:t>שׁ </a:t>
            </a:r>
            <a:r>
              <a:rPr lang="he-IL" sz="3600" b="1" dirty="0" smtClean="0">
                <a:solidFill>
                  <a:schemeClr val="bg1"/>
                </a:solidFill>
              </a:rPr>
              <a:t>לִפְנ</a:t>
            </a:r>
            <a:r>
              <a:rPr lang="he-IL" sz="3600" b="1" dirty="0" err="1" smtClean="0">
                <a:solidFill>
                  <a:schemeClr val="bg1"/>
                </a:solidFill>
              </a:rPr>
              <a:t>ֵי </a:t>
            </a:r>
            <a:r>
              <a:rPr lang="he-IL" sz="3600" b="1" dirty="0" smtClean="0">
                <a:solidFill>
                  <a:schemeClr val="bg1"/>
                </a:solidFill>
              </a:rPr>
              <a:t>יְהוָה, אֲשׁ</a:t>
            </a:r>
            <a:r>
              <a:rPr lang="he-IL" sz="3600" b="1" dirty="0" err="1" smtClean="0">
                <a:solidFill>
                  <a:schemeClr val="bg1"/>
                </a:solidFill>
              </a:rPr>
              <a:t>ֶר </a:t>
            </a:r>
            <a:r>
              <a:rPr lang="he-IL" sz="3600" b="1" dirty="0" smtClean="0">
                <a:solidFill>
                  <a:schemeClr val="bg1"/>
                </a:solidFill>
              </a:rPr>
              <a:t>יָקוּ</a:t>
            </a:r>
            <a:r>
              <a:rPr lang="he-IL" sz="3600" b="1" dirty="0" err="1" smtClean="0">
                <a:solidFill>
                  <a:schemeClr val="bg1"/>
                </a:solidFill>
              </a:rPr>
              <a:t>ם </a:t>
            </a:r>
            <a:r>
              <a:rPr lang="he-IL" sz="3600" b="1" dirty="0" smtClean="0">
                <a:solidFill>
                  <a:schemeClr val="bg1"/>
                </a:solidFill>
              </a:rPr>
              <a:t>וּבָנָה </a:t>
            </a:r>
            <a:r>
              <a:rPr lang="he-IL" sz="3600" b="1" dirty="0" err="1" smtClean="0">
                <a:solidFill>
                  <a:schemeClr val="bg1"/>
                </a:solidFill>
              </a:rPr>
              <a:t>אֶ</a:t>
            </a:r>
            <a:r>
              <a:rPr lang="he-IL" sz="3600" b="1" dirty="0" smtClean="0">
                <a:solidFill>
                  <a:schemeClr val="bg1"/>
                </a:solidFill>
              </a:rPr>
              <a:t>ת-הָעִי</a:t>
            </a:r>
            <a:r>
              <a:rPr lang="he-IL" sz="3600" b="1" dirty="0" err="1" smtClean="0">
                <a:solidFill>
                  <a:schemeClr val="bg1"/>
                </a:solidFill>
              </a:rPr>
              <a:t>ר </a:t>
            </a:r>
            <a:r>
              <a:rPr lang="he-IL" sz="3600" b="1" dirty="0" smtClean="0">
                <a:solidFill>
                  <a:schemeClr val="bg1"/>
                </a:solidFill>
              </a:rPr>
              <a:t>הַזֹּאת </a:t>
            </a:r>
            <a:r>
              <a:rPr lang="he-IL" sz="3600" b="1" dirty="0" err="1" smtClean="0">
                <a:solidFill>
                  <a:schemeClr val="bg1"/>
                </a:solidFill>
              </a:rPr>
              <a:t>אֶ</a:t>
            </a:r>
            <a:r>
              <a:rPr lang="he-IL" sz="3600" b="1" dirty="0" smtClean="0">
                <a:solidFill>
                  <a:schemeClr val="bg1"/>
                </a:solidFill>
              </a:rPr>
              <a:t>ת-יְרִיחוֹ--בִּ</a:t>
            </a:r>
            <a:r>
              <a:rPr lang="he-IL" sz="3600" b="1" dirty="0" err="1" smtClean="0">
                <a:solidFill>
                  <a:schemeClr val="bg1"/>
                </a:solidFill>
              </a:rPr>
              <a:t>בְכֹרו</a:t>
            </a:r>
            <a:r>
              <a:rPr lang="he-IL" sz="3600" b="1" dirty="0" smtClean="0">
                <a:solidFill>
                  <a:schemeClr val="bg1"/>
                </a:solidFill>
              </a:rPr>
              <a:t>ֹ </a:t>
            </a:r>
            <a:r>
              <a:rPr lang="he-IL" sz="3600" b="1" dirty="0" err="1" smtClean="0">
                <a:solidFill>
                  <a:schemeClr val="bg1"/>
                </a:solidFill>
              </a:rPr>
              <a:t>יְיַסּ</a:t>
            </a:r>
            <a:r>
              <a:rPr lang="he-IL" sz="3600" b="1" dirty="0" smtClean="0">
                <a:solidFill>
                  <a:schemeClr val="bg1"/>
                </a:solidFill>
              </a:rPr>
              <a:t>ְדֶנָּה, וּבִצְעִירוֹ </a:t>
            </a:r>
            <a:r>
              <a:rPr lang="he-IL" sz="3600" b="1" dirty="0" err="1" smtClean="0">
                <a:solidFill>
                  <a:schemeClr val="bg1"/>
                </a:solidFill>
              </a:rPr>
              <a:t>יַצִּי</a:t>
            </a:r>
            <a:r>
              <a:rPr lang="he-IL" sz="3600" b="1" dirty="0" smtClean="0">
                <a:solidFill>
                  <a:schemeClr val="bg1"/>
                </a:solidFill>
              </a:rPr>
              <a:t>ב </a:t>
            </a:r>
            <a:r>
              <a:rPr lang="he-IL" sz="3600" b="1" dirty="0" err="1" smtClean="0">
                <a:solidFill>
                  <a:schemeClr val="bg1"/>
                </a:solidFill>
              </a:rPr>
              <a:t>דְּלָתֶי</a:t>
            </a:r>
            <a:r>
              <a:rPr lang="he-IL" sz="3600" b="1" dirty="0" smtClean="0">
                <a:solidFill>
                  <a:schemeClr val="bg1"/>
                </a:solidFill>
              </a:rPr>
              <a:t>הָ.  {ס}  </a:t>
            </a:r>
            <a:r>
              <a:rPr lang="he-IL" sz="3600" b="1" dirty="0" err="1" smtClean="0">
                <a:solidFill>
                  <a:schemeClr val="bg1"/>
                </a:solidFill>
              </a:rPr>
              <a:t>כז</a:t>
            </a:r>
            <a:r>
              <a:rPr lang="he-IL" sz="3600" b="1" dirty="0" smtClean="0">
                <a:solidFill>
                  <a:schemeClr val="bg1"/>
                </a:solidFill>
              </a:rPr>
              <a:t> וַיְה</a:t>
            </a:r>
            <a:r>
              <a:rPr lang="he-IL" sz="3600" b="1" dirty="0" err="1" smtClean="0">
                <a:solidFill>
                  <a:schemeClr val="bg1"/>
                </a:solidFill>
              </a:rPr>
              <a:t>ִי </a:t>
            </a:r>
            <a:r>
              <a:rPr lang="he-IL" sz="3600" b="1" dirty="0" smtClean="0">
                <a:solidFill>
                  <a:schemeClr val="bg1"/>
                </a:solidFill>
              </a:rPr>
              <a:t>יְהוָה, </a:t>
            </a:r>
            <a:r>
              <a:rPr lang="he-IL" sz="3600" b="1" dirty="0" err="1" smtClean="0">
                <a:solidFill>
                  <a:schemeClr val="bg1"/>
                </a:solidFill>
              </a:rPr>
              <a:t>אֶ</a:t>
            </a:r>
            <a:r>
              <a:rPr lang="he-IL" sz="3600" b="1" dirty="0" smtClean="0">
                <a:solidFill>
                  <a:schemeClr val="bg1"/>
                </a:solidFill>
              </a:rPr>
              <a:t>ת-יְהוֹשֻׁעַ; </a:t>
            </a:r>
            <a:r>
              <a:rPr lang="he-IL" sz="3600" b="1" dirty="0" err="1" smtClean="0">
                <a:solidFill>
                  <a:schemeClr val="bg1"/>
                </a:solidFill>
              </a:rPr>
              <a:t>וַיְ</a:t>
            </a:r>
            <a:r>
              <a:rPr lang="he-IL" sz="3600" b="1" dirty="0" smtClean="0">
                <a:solidFill>
                  <a:schemeClr val="bg1"/>
                </a:solidFill>
              </a:rPr>
              <a:t>הִי שָׁמְעוֹ, </a:t>
            </a:r>
            <a:r>
              <a:rPr lang="he-IL" sz="3600" b="1" dirty="0" err="1" smtClean="0">
                <a:solidFill>
                  <a:schemeClr val="bg1"/>
                </a:solidFill>
              </a:rPr>
              <a:t>בְּ</a:t>
            </a:r>
            <a:r>
              <a:rPr lang="he-IL" sz="3600" b="1" dirty="0" smtClean="0">
                <a:solidFill>
                  <a:schemeClr val="bg1"/>
                </a:solidFill>
              </a:rPr>
              <a:t>כָל-הָאָרֶץ.</a:t>
            </a:r>
            <a:endParaRPr lang="he-IL" sz="3200" b="1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5400" b="1" u="sng" dirty="0" smtClean="0">
                <a:solidFill>
                  <a:schemeClr val="bg1"/>
                </a:solidFill>
              </a:rPr>
              <a:t>פסוקים 26-27</a:t>
            </a:r>
            <a:endParaRPr lang="he-IL" sz="5400" b="1" u="sng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e-IL" sz="3600" b="1" dirty="0" smtClean="0">
                <a:solidFill>
                  <a:schemeClr val="bg1"/>
                </a:solidFill>
              </a:rPr>
              <a:t>יהושע נשבע כי מי שיבנה את יריחו בשנית, בניו ימותו מהבכור עד הצעיר.</a:t>
            </a:r>
            <a:endParaRPr lang="he-IL" sz="3600" b="1" dirty="0">
              <a:solidFill>
                <a:schemeClr val="bg1"/>
              </a:solidFill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5400" b="1" u="sng" dirty="0" smtClean="0">
                <a:solidFill>
                  <a:schemeClr val="bg1"/>
                </a:solidFill>
              </a:rPr>
              <a:t>הקללה של יהושע</a:t>
            </a:r>
            <a:endParaRPr lang="he-IL" sz="5400" b="1" u="sng" dirty="0">
              <a:solidFill>
                <a:schemeClr val="bg1"/>
              </a:solidFill>
            </a:endParaRPr>
          </a:p>
        </p:txBody>
      </p:sp>
      <p:pic>
        <p:nvPicPr>
          <p:cNvPr id="5" name="תמונה 4" descr="שות-סמיילי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3933056"/>
            <a:ext cx="1627773" cy="1828959"/>
          </a:xfrm>
          <a:prstGeom prst="rect">
            <a:avLst/>
          </a:prstGeom>
        </p:spPr>
      </p:pic>
      <p:sp>
        <p:nvSpPr>
          <p:cNvPr id="6" name="הסבר מלבני מעוגל 5"/>
          <p:cNvSpPr/>
          <p:nvPr/>
        </p:nvSpPr>
        <p:spPr>
          <a:xfrm>
            <a:off x="3059832" y="2996952"/>
            <a:ext cx="5400600" cy="2520280"/>
          </a:xfrm>
          <a:prstGeom prst="wedgeRoundRectCallout">
            <a:avLst>
              <a:gd name="adj1" fmla="val -62081"/>
              <a:gd name="adj2" fmla="val 27762"/>
              <a:gd name="adj3" fmla="val 16667"/>
            </a:avLst>
          </a:prstGeom>
          <a:solidFill>
            <a:schemeClr val="tx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he-IL" sz="2800" b="1" dirty="0" smtClean="0">
                <a:solidFill>
                  <a:schemeClr val="bg1"/>
                </a:solidFill>
              </a:rPr>
              <a:t>היום, יריחו היא עיר ברשות הפלסטינית כ-10 - ק"מ מצפון לים המלח. גובה העיר - כ-250 מטר מתחת לגובה פני הים- הופך אותה לעיר המיושבת הנמוכה ביותר בעולם.</a:t>
            </a:r>
            <a:endParaRPr lang="he-IL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457200" y="1844824"/>
            <a:ext cx="8435280" cy="4251176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he-IL" sz="3200" dirty="0" smtClean="0"/>
          </a:p>
          <a:p>
            <a:pPr algn="ctr">
              <a:buNone/>
            </a:pPr>
            <a:endParaRPr lang="he-IL" sz="3200" dirty="0" smtClean="0"/>
          </a:p>
          <a:p>
            <a:pPr algn="ctr">
              <a:buNone/>
            </a:pPr>
            <a:r>
              <a:rPr lang="he-IL" sz="4400" b="1" dirty="0" smtClean="0">
                <a:solidFill>
                  <a:schemeClr val="bg1"/>
                </a:solidFill>
              </a:rPr>
              <a:t>שמעו עליו בכל הארץ.</a:t>
            </a:r>
          </a:p>
          <a:p>
            <a:pPr algn="ctr">
              <a:buNone/>
            </a:pPr>
            <a:r>
              <a:rPr lang="he-IL" sz="4400" b="1" dirty="0" smtClean="0">
                <a:solidFill>
                  <a:schemeClr val="bg1"/>
                </a:solidFill>
              </a:rPr>
              <a:t>על מי שמעו? על יהושע או על ה'?</a:t>
            </a:r>
            <a:endParaRPr lang="he-IL" sz="4400" b="1" dirty="0">
              <a:solidFill>
                <a:schemeClr val="bg1"/>
              </a:solidFill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683568" y="1196752"/>
            <a:ext cx="82296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he-IL" sz="4900" b="1" u="sng" dirty="0" smtClean="0">
                <a:solidFill>
                  <a:schemeClr val="bg1"/>
                </a:solidFill>
              </a:rPr>
              <a:t> </a:t>
            </a:r>
            <a:r>
              <a:rPr lang="he-IL" sz="4900" b="1" u="sng" dirty="0" err="1" smtClean="0">
                <a:solidFill>
                  <a:schemeClr val="bg1"/>
                </a:solidFill>
              </a:rPr>
              <a:t>כז</a:t>
            </a:r>
            <a:r>
              <a:rPr lang="he-IL" sz="4900" b="1" u="sng" dirty="0" smtClean="0">
                <a:solidFill>
                  <a:schemeClr val="bg1"/>
                </a:solidFill>
              </a:rPr>
              <a:t> וַיְה</a:t>
            </a:r>
            <a:r>
              <a:rPr lang="he-IL" sz="4900" b="1" u="sng" dirty="0" err="1" smtClean="0">
                <a:solidFill>
                  <a:schemeClr val="bg1"/>
                </a:solidFill>
              </a:rPr>
              <a:t>ִי </a:t>
            </a:r>
            <a:r>
              <a:rPr lang="he-IL" sz="4900" b="1" u="sng" dirty="0" smtClean="0">
                <a:solidFill>
                  <a:schemeClr val="bg1"/>
                </a:solidFill>
              </a:rPr>
              <a:t>יְהוָה, </a:t>
            </a:r>
            <a:r>
              <a:rPr lang="he-IL" sz="4900" b="1" u="sng" dirty="0" err="1" smtClean="0">
                <a:solidFill>
                  <a:schemeClr val="bg1"/>
                </a:solidFill>
              </a:rPr>
              <a:t>אֶ</a:t>
            </a:r>
            <a:r>
              <a:rPr lang="he-IL" sz="4900" b="1" u="sng" dirty="0" smtClean="0">
                <a:solidFill>
                  <a:schemeClr val="bg1"/>
                </a:solidFill>
              </a:rPr>
              <a:t>ת-יְהוֹשֻׁעַ; </a:t>
            </a:r>
            <a:r>
              <a:rPr lang="he-IL" sz="4900" b="1" u="sng" dirty="0" err="1" smtClean="0">
                <a:solidFill>
                  <a:schemeClr val="bg1"/>
                </a:solidFill>
              </a:rPr>
              <a:t>וַיְ</a:t>
            </a:r>
            <a:r>
              <a:rPr lang="he-IL" sz="4900" b="1" u="sng" dirty="0" smtClean="0">
                <a:solidFill>
                  <a:schemeClr val="bg1"/>
                </a:solidFill>
              </a:rPr>
              <a:t>הִי שָׁמְעוֹ, </a:t>
            </a:r>
            <a:r>
              <a:rPr lang="he-IL" sz="4900" b="1" u="sng" dirty="0" err="1" smtClean="0">
                <a:solidFill>
                  <a:schemeClr val="bg1"/>
                </a:solidFill>
              </a:rPr>
              <a:t>בְּ</a:t>
            </a:r>
            <a:r>
              <a:rPr lang="he-IL" sz="4900" b="1" u="sng" dirty="0" smtClean="0">
                <a:solidFill>
                  <a:schemeClr val="bg1"/>
                </a:solidFill>
              </a:rPr>
              <a:t>כָל-הָאָרֶץ.</a:t>
            </a:r>
            <a:r>
              <a:rPr lang="he-IL" sz="4000" b="1" dirty="0" smtClean="0"/>
              <a:t/>
            </a:r>
            <a:br>
              <a:rPr lang="he-IL" sz="4000" b="1" dirty="0" smtClean="0"/>
            </a:br>
            <a:endParaRPr lang="he-IL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539552" y="2924944"/>
            <a:ext cx="8229600" cy="1219200"/>
          </a:xfrm>
        </p:spPr>
        <p:txBody>
          <a:bodyPr>
            <a:noAutofit/>
          </a:bodyPr>
          <a:lstStyle/>
          <a:p>
            <a:pPr algn="ctr"/>
            <a:r>
              <a:rPr lang="he-IL" sz="7200" b="1" dirty="0" smtClean="0">
                <a:solidFill>
                  <a:schemeClr val="bg1"/>
                </a:solidFill>
              </a:rPr>
              <a:t>יהושע</a:t>
            </a:r>
            <a:br>
              <a:rPr lang="he-IL" sz="7200" b="1" dirty="0" smtClean="0">
                <a:solidFill>
                  <a:schemeClr val="bg1"/>
                </a:solidFill>
              </a:rPr>
            </a:br>
            <a:r>
              <a:rPr lang="he-IL" sz="7200" b="1" dirty="0" smtClean="0">
                <a:solidFill>
                  <a:schemeClr val="bg1"/>
                </a:solidFill>
              </a:rPr>
              <a:t>פרק ט'</a:t>
            </a:r>
            <a:endParaRPr lang="he-IL" sz="7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e-IL" sz="3600" b="1" dirty="0" smtClean="0">
                <a:solidFill>
                  <a:schemeClr val="bg1"/>
                </a:solidFill>
              </a:rPr>
              <a:t>א וַיְה</a:t>
            </a:r>
            <a:r>
              <a:rPr lang="he-IL" sz="3600" b="1" dirty="0" err="1" smtClean="0">
                <a:solidFill>
                  <a:schemeClr val="bg1"/>
                </a:solidFill>
              </a:rPr>
              <a:t>ִי </a:t>
            </a:r>
            <a:r>
              <a:rPr lang="he-IL" sz="3600" b="1" dirty="0" smtClean="0">
                <a:solidFill>
                  <a:schemeClr val="bg1"/>
                </a:solidFill>
              </a:rPr>
              <a:t>כִשְׁמֹע</a:t>
            </a:r>
            <a:r>
              <a:rPr lang="he-IL" sz="3600" b="1" dirty="0" err="1" smtClean="0">
                <a:solidFill>
                  <a:schemeClr val="bg1"/>
                </a:solidFill>
              </a:rPr>
              <a:t>ַ </a:t>
            </a:r>
            <a:r>
              <a:rPr lang="he-IL" sz="3600" b="1" dirty="0" smtClean="0">
                <a:solidFill>
                  <a:schemeClr val="bg1"/>
                </a:solidFill>
              </a:rPr>
              <a:t>כָּל-הַמְּלָכִים אֲשֶׁר בְּעֵבֶר הַיַּרְדֵּ</a:t>
            </a:r>
            <a:r>
              <a:rPr lang="he-IL" sz="3600" b="1" dirty="0" err="1" smtClean="0">
                <a:solidFill>
                  <a:schemeClr val="bg1"/>
                </a:solidFill>
              </a:rPr>
              <a:t>ן </a:t>
            </a:r>
            <a:r>
              <a:rPr lang="he-IL" sz="3600" b="1" dirty="0" smtClean="0">
                <a:solidFill>
                  <a:schemeClr val="bg1"/>
                </a:solidFill>
              </a:rPr>
              <a:t>בָּה</a:t>
            </a:r>
            <a:r>
              <a:rPr lang="he-IL" sz="3600" b="1" dirty="0" err="1" smtClean="0">
                <a:solidFill>
                  <a:schemeClr val="bg1"/>
                </a:solidFill>
              </a:rPr>
              <a:t>ָר </a:t>
            </a:r>
            <a:r>
              <a:rPr lang="he-IL" sz="3600" b="1" dirty="0" smtClean="0">
                <a:solidFill>
                  <a:schemeClr val="bg1"/>
                </a:solidFill>
              </a:rPr>
              <a:t>וּבַשְּׁפֵלָה</a:t>
            </a:r>
            <a:r>
              <a:rPr lang="he-IL" sz="3600" b="1" dirty="0" err="1" smtClean="0">
                <a:solidFill>
                  <a:schemeClr val="bg1"/>
                </a:solidFill>
              </a:rPr>
              <a:t>, </a:t>
            </a:r>
            <a:r>
              <a:rPr lang="he-IL" sz="3600" b="1" dirty="0" smtClean="0">
                <a:solidFill>
                  <a:schemeClr val="bg1"/>
                </a:solidFill>
              </a:rPr>
              <a:t>וּבְכֹל </a:t>
            </a:r>
            <a:r>
              <a:rPr lang="he-IL" sz="3600" b="1" dirty="0" err="1" smtClean="0">
                <a:solidFill>
                  <a:schemeClr val="bg1"/>
                </a:solidFill>
              </a:rPr>
              <a:t>חוֹ</a:t>
            </a:r>
            <a:r>
              <a:rPr lang="he-IL" sz="3600" b="1" dirty="0" smtClean="0">
                <a:solidFill>
                  <a:schemeClr val="bg1"/>
                </a:solidFill>
              </a:rPr>
              <a:t>ף הַיָּם הַגָּדוֹל, אֶל-מוּל, הַלְּבָנוֹן--ה</a:t>
            </a:r>
            <a:r>
              <a:rPr lang="he-IL" sz="3600" b="1" dirty="0" err="1" smtClean="0">
                <a:solidFill>
                  <a:schemeClr val="bg1"/>
                </a:solidFill>
              </a:rPr>
              <a:t>ַחִתִּ</a:t>
            </a:r>
            <a:r>
              <a:rPr lang="he-IL" sz="3600" b="1" dirty="0" smtClean="0">
                <a:solidFill>
                  <a:schemeClr val="bg1"/>
                </a:solidFill>
              </a:rPr>
              <a:t>י, </a:t>
            </a:r>
            <a:r>
              <a:rPr lang="he-IL" sz="3600" b="1" dirty="0" err="1" smtClean="0">
                <a:solidFill>
                  <a:schemeClr val="bg1"/>
                </a:solidFill>
              </a:rPr>
              <a:t>וְהָאֱ</a:t>
            </a:r>
            <a:r>
              <a:rPr lang="he-IL" sz="3600" b="1" dirty="0" smtClean="0">
                <a:solidFill>
                  <a:schemeClr val="bg1"/>
                </a:solidFill>
              </a:rPr>
              <a:t>מֹרִי</a:t>
            </a:r>
            <a:r>
              <a:rPr lang="he-IL" sz="3600" b="1" dirty="0" err="1" smtClean="0">
                <a:solidFill>
                  <a:schemeClr val="bg1"/>
                </a:solidFill>
              </a:rPr>
              <a:t>, </a:t>
            </a:r>
            <a:r>
              <a:rPr lang="he-IL" sz="3600" b="1" dirty="0" smtClean="0">
                <a:solidFill>
                  <a:schemeClr val="bg1"/>
                </a:solidFill>
              </a:rPr>
              <a:t>הַכְּנַ</a:t>
            </a:r>
            <a:r>
              <a:rPr lang="he-IL" sz="3600" b="1" dirty="0" err="1" smtClean="0">
                <a:solidFill>
                  <a:schemeClr val="bg1"/>
                </a:solidFill>
              </a:rPr>
              <a:t>עֲנִי</a:t>
            </a:r>
            <a:r>
              <a:rPr lang="he-IL" sz="3600" b="1" dirty="0" smtClean="0">
                <a:solidFill>
                  <a:schemeClr val="bg1"/>
                </a:solidFill>
              </a:rPr>
              <a:t> </a:t>
            </a:r>
            <a:r>
              <a:rPr lang="he-IL" sz="3600" b="1" dirty="0" err="1" smtClean="0">
                <a:solidFill>
                  <a:schemeClr val="bg1"/>
                </a:solidFill>
              </a:rPr>
              <a:t>הַפְּ</a:t>
            </a:r>
            <a:r>
              <a:rPr lang="he-IL" sz="3600" b="1" dirty="0" smtClean="0">
                <a:solidFill>
                  <a:schemeClr val="bg1"/>
                </a:solidFill>
              </a:rPr>
              <a:t>רִזִּ</a:t>
            </a:r>
            <a:r>
              <a:rPr lang="he-IL" sz="3600" b="1" dirty="0" err="1" smtClean="0">
                <a:solidFill>
                  <a:schemeClr val="bg1"/>
                </a:solidFill>
              </a:rPr>
              <a:t>י, הַחִ</a:t>
            </a:r>
            <a:r>
              <a:rPr lang="he-IL" sz="3600" b="1" dirty="0" smtClean="0">
                <a:solidFill>
                  <a:schemeClr val="bg1"/>
                </a:solidFill>
              </a:rPr>
              <a:t>וִּ</a:t>
            </a:r>
            <a:r>
              <a:rPr lang="he-IL" sz="3600" b="1" dirty="0" err="1" smtClean="0">
                <a:solidFill>
                  <a:schemeClr val="bg1"/>
                </a:solidFill>
              </a:rPr>
              <a:t>י </a:t>
            </a:r>
            <a:r>
              <a:rPr lang="he-IL" sz="3600" b="1" dirty="0" smtClean="0">
                <a:solidFill>
                  <a:schemeClr val="bg1"/>
                </a:solidFill>
              </a:rPr>
              <a:t>וְהַיְבוּסִי.  ב וַיִּתְקַבְּצוּ יַחְדּ</a:t>
            </a:r>
            <a:r>
              <a:rPr lang="he-IL" sz="3600" b="1" dirty="0" err="1" smtClean="0">
                <a:solidFill>
                  <a:schemeClr val="bg1"/>
                </a:solidFill>
              </a:rPr>
              <a:t>ָו, </a:t>
            </a:r>
            <a:r>
              <a:rPr lang="he-IL" sz="3600" b="1" dirty="0" smtClean="0">
                <a:solidFill>
                  <a:schemeClr val="bg1"/>
                </a:solidFill>
              </a:rPr>
              <a:t>לְהִלָּחֵם עִם-יְהוֹשֻׁעַ וְעִם-יִשְׂרָאֵל--פֶּה, </a:t>
            </a:r>
            <a:r>
              <a:rPr lang="he-IL" sz="3600" b="1" dirty="0" err="1" smtClean="0">
                <a:solidFill>
                  <a:schemeClr val="bg1"/>
                </a:solidFill>
              </a:rPr>
              <a:t>אֶח</a:t>
            </a:r>
            <a:r>
              <a:rPr lang="he-IL" sz="3600" b="1" dirty="0" smtClean="0">
                <a:solidFill>
                  <a:schemeClr val="bg1"/>
                </a:solidFill>
              </a:rPr>
              <a:t>ָד.</a:t>
            </a:r>
            <a:r>
              <a:rPr lang="he-IL" sz="2800" b="1" dirty="0" smtClean="0"/>
              <a:t> </a:t>
            </a: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5400" b="1" u="sng" dirty="0" smtClean="0">
                <a:solidFill>
                  <a:schemeClr val="bg1"/>
                </a:solidFill>
              </a:rPr>
              <a:t>פסוק 1</a:t>
            </a:r>
            <a:endParaRPr lang="he-IL" sz="5400" b="1" u="sng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539552" y="692696"/>
            <a:ext cx="822960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e-IL" sz="3600" b="1" dirty="0" smtClean="0">
                <a:solidFill>
                  <a:schemeClr val="bg1"/>
                </a:solidFill>
              </a:rPr>
              <a:t>לאחר רצף ניצחונות של בני ישראל על עמי כנען, החליטו כל המלכים להתקבץ יחד אל מול יהושע ועם ישראל.</a:t>
            </a:r>
          </a:p>
          <a:p>
            <a:pPr>
              <a:buNone/>
            </a:pPr>
            <a:endParaRPr lang="he-IL" sz="3600" b="1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he-IL" sz="3600" b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he-IL" sz="4400" b="1" dirty="0" smtClean="0">
                <a:solidFill>
                  <a:schemeClr val="bg1"/>
                </a:solidFill>
              </a:rPr>
              <a:t>מה זה מעיד על יהושע ועל עם ישראל? </a:t>
            </a:r>
            <a:endParaRPr lang="he-IL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e-IL" sz="3600" b="1" dirty="0" smtClean="0">
                <a:solidFill>
                  <a:schemeClr val="bg1"/>
                </a:solidFill>
              </a:rPr>
              <a:t>ג וְיֹשְׁבֵי </a:t>
            </a:r>
            <a:r>
              <a:rPr lang="he-IL" sz="3600" b="1" dirty="0" err="1" smtClean="0">
                <a:solidFill>
                  <a:schemeClr val="bg1"/>
                </a:solidFill>
              </a:rPr>
              <a:t>גִבְעוֹ</a:t>
            </a:r>
            <a:r>
              <a:rPr lang="he-IL" sz="3600" b="1" dirty="0" smtClean="0">
                <a:solidFill>
                  <a:schemeClr val="bg1"/>
                </a:solidFill>
              </a:rPr>
              <a:t>ן שָׁמְעוּ, אֵת אֲשֶׁר </a:t>
            </a:r>
            <a:r>
              <a:rPr lang="he-IL" sz="3600" b="1" dirty="0" err="1" smtClean="0">
                <a:solidFill>
                  <a:schemeClr val="bg1"/>
                </a:solidFill>
              </a:rPr>
              <a:t>עָש</a:t>
            </a:r>
            <a:r>
              <a:rPr lang="he-IL" sz="3600" b="1" dirty="0" smtClean="0">
                <a:solidFill>
                  <a:schemeClr val="bg1"/>
                </a:solidFill>
              </a:rPr>
              <a:t>ָׂה יְהוֹש</a:t>
            </a:r>
            <a:r>
              <a:rPr lang="he-IL" sz="3600" b="1" dirty="0" err="1" smtClean="0">
                <a:solidFill>
                  <a:schemeClr val="bg1"/>
                </a:solidFill>
              </a:rPr>
              <a:t>ֻׁעַ לִירִיחוֹ—ו</a:t>
            </a:r>
            <a:r>
              <a:rPr lang="he-IL" sz="3600" b="1" dirty="0" smtClean="0">
                <a:solidFill>
                  <a:schemeClr val="bg1"/>
                </a:solidFill>
              </a:rPr>
              <a:t>ְלָעָי.</a:t>
            </a:r>
          </a:p>
          <a:p>
            <a:pPr>
              <a:buNone/>
            </a:pPr>
            <a:endParaRPr lang="he-IL" sz="3600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he-IL" sz="36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he-IL" sz="3600" dirty="0" smtClean="0">
                <a:solidFill>
                  <a:schemeClr val="bg1"/>
                </a:solidFill>
              </a:rPr>
              <a:t> </a:t>
            </a:r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5400" b="1" u="sng" dirty="0" smtClean="0">
                <a:solidFill>
                  <a:schemeClr val="bg1"/>
                </a:solidFill>
              </a:rPr>
              <a:t>פסוק 3</a:t>
            </a:r>
            <a:endParaRPr lang="he-IL" sz="5400" b="1" u="sng" dirty="0">
              <a:solidFill>
                <a:schemeClr val="bg1"/>
              </a:solidFill>
            </a:endParaRPr>
          </a:p>
        </p:txBody>
      </p:sp>
      <p:sp>
        <p:nvSpPr>
          <p:cNvPr id="9" name="הסבר אליפטי 8"/>
          <p:cNvSpPr/>
          <p:nvPr/>
        </p:nvSpPr>
        <p:spPr>
          <a:xfrm>
            <a:off x="4932040" y="2780928"/>
            <a:ext cx="3744416" cy="2952328"/>
          </a:xfrm>
          <a:prstGeom prst="wedgeEllipseCallout">
            <a:avLst>
              <a:gd name="adj1" fmla="val -70973"/>
              <a:gd name="adj2" fmla="val 23950"/>
            </a:avLst>
          </a:prstGeom>
          <a:solidFill>
            <a:schemeClr val="tx2">
              <a:lumMod val="7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b="1" dirty="0" smtClean="0">
                <a:solidFill>
                  <a:srgbClr val="FF0000"/>
                </a:solidFill>
              </a:rPr>
              <a:t>להזכירכם בני ישראל מצווים בחרם על כל עמי ארץ כנען.</a:t>
            </a:r>
            <a:endParaRPr lang="he-IL" sz="2800" b="1" dirty="0">
              <a:solidFill>
                <a:srgbClr val="FF0000"/>
              </a:solidFill>
            </a:endParaRPr>
          </a:p>
        </p:txBody>
      </p:sp>
      <p:pic>
        <p:nvPicPr>
          <p:cNvPr id="10" name="Picture 2" descr="http://jobkatif.org.il/wp-content/uploads/2012/03/%D7%A9%D7%95%D7%AA-%D7%A1%D7%9E%D7%99%D7%99%D7%9C%D7%9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3501008"/>
            <a:ext cx="2543176" cy="2857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http://images.kotar.co.il/Crop.ashx?gPageToken=daf9929a-696d-43ee-8259-1d34e2288dfd&amp;v=10&amp;nSizeStep=6&amp;nTop=738&amp;nLeft=122&amp;nWidth=373&amp;nHeight=4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484784"/>
            <a:ext cx="4320480" cy="5050213"/>
          </a:xfrm>
          <a:prstGeom prst="rect">
            <a:avLst/>
          </a:prstGeom>
          <a:noFill/>
        </p:spPr>
      </p:pic>
      <p:sp>
        <p:nvSpPr>
          <p:cNvPr id="4" name="כותרת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he-IL" sz="7200" b="1" u="sng" dirty="0" smtClean="0">
                <a:solidFill>
                  <a:schemeClr val="bg1"/>
                </a:solidFill>
              </a:rPr>
              <a:t>מפת ארץ כנען</a:t>
            </a:r>
            <a:endParaRPr lang="he-IL" sz="7200" b="1" u="sng" dirty="0">
              <a:solidFill>
                <a:schemeClr val="bg1"/>
              </a:solidFill>
            </a:endParaRPr>
          </a:p>
        </p:txBody>
      </p:sp>
      <p:cxnSp>
        <p:nvCxnSpPr>
          <p:cNvPr id="5" name="מחבר חץ ישר 4"/>
          <p:cNvCxnSpPr/>
          <p:nvPr/>
        </p:nvCxnSpPr>
        <p:spPr>
          <a:xfrm flipH="1">
            <a:off x="5292080" y="3645024"/>
            <a:ext cx="1800200" cy="0"/>
          </a:xfrm>
          <a:prstGeom prst="straightConnector1">
            <a:avLst/>
          </a:prstGeom>
          <a:ln w="571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מחבר חץ ישר 5"/>
          <p:cNvCxnSpPr/>
          <p:nvPr/>
        </p:nvCxnSpPr>
        <p:spPr>
          <a:xfrm>
            <a:off x="2771800" y="3429000"/>
            <a:ext cx="1584176" cy="288032"/>
          </a:xfrm>
          <a:prstGeom prst="straightConnector1">
            <a:avLst/>
          </a:prstGeom>
          <a:ln w="571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092280" y="3356992"/>
            <a:ext cx="100811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he-IL" sz="3200" b="1" dirty="0" smtClean="0">
                <a:solidFill>
                  <a:schemeClr val="bg1"/>
                </a:solidFill>
              </a:rPr>
              <a:t>יריחו</a:t>
            </a:r>
            <a:endParaRPr lang="he-IL" sz="32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91680" y="3140968"/>
            <a:ext cx="100811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he-IL" sz="3200" b="1" dirty="0" smtClean="0">
                <a:solidFill>
                  <a:schemeClr val="bg1"/>
                </a:solidFill>
              </a:rPr>
              <a:t>גבעון</a:t>
            </a:r>
            <a:endParaRPr lang="he-IL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e-IL" sz="3600" b="1" dirty="0" smtClean="0">
                <a:solidFill>
                  <a:schemeClr val="bg1"/>
                </a:solidFill>
              </a:rPr>
              <a:t>ד וַיַּעֲשׂוּ גַם-הֵמ</a:t>
            </a:r>
            <a:r>
              <a:rPr lang="he-IL" sz="3600" b="1" dirty="0" err="1" smtClean="0">
                <a:solidFill>
                  <a:schemeClr val="bg1"/>
                </a:solidFill>
              </a:rPr>
              <a:t>ָּה </a:t>
            </a:r>
            <a:r>
              <a:rPr lang="he-IL" sz="3600" b="1" dirty="0" smtClean="0">
                <a:solidFill>
                  <a:schemeClr val="bg1"/>
                </a:solidFill>
              </a:rPr>
              <a:t>בְּעָרְמָה, </a:t>
            </a:r>
            <a:r>
              <a:rPr lang="he-IL" sz="3600" b="1" dirty="0" err="1" smtClean="0">
                <a:solidFill>
                  <a:schemeClr val="bg1"/>
                </a:solidFill>
              </a:rPr>
              <a:t>וַיֵּ</a:t>
            </a:r>
            <a:r>
              <a:rPr lang="he-IL" sz="3600" b="1" dirty="0" smtClean="0">
                <a:solidFill>
                  <a:schemeClr val="bg1"/>
                </a:solidFill>
              </a:rPr>
              <a:t>לְכוּ </a:t>
            </a:r>
            <a:r>
              <a:rPr lang="he-IL" sz="3600" b="1" dirty="0" err="1" smtClean="0">
                <a:solidFill>
                  <a:schemeClr val="bg1"/>
                </a:solidFill>
              </a:rPr>
              <a:t>וַיִּצְטַיּ</a:t>
            </a:r>
            <a:r>
              <a:rPr lang="he-IL" sz="3600" b="1" dirty="0" smtClean="0">
                <a:solidFill>
                  <a:schemeClr val="bg1"/>
                </a:solidFill>
              </a:rPr>
              <a:t>ָרוּ; </a:t>
            </a:r>
            <a:r>
              <a:rPr lang="he-IL" sz="3600" b="1" dirty="0" err="1" smtClean="0">
                <a:solidFill>
                  <a:schemeClr val="bg1"/>
                </a:solidFill>
              </a:rPr>
              <a:t>וַיִּ</a:t>
            </a:r>
            <a:r>
              <a:rPr lang="he-IL" sz="3600" b="1" dirty="0" smtClean="0">
                <a:solidFill>
                  <a:schemeClr val="bg1"/>
                </a:solidFill>
              </a:rPr>
              <a:t>קְחוּ שַׂקִּים </a:t>
            </a:r>
            <a:r>
              <a:rPr lang="he-IL" sz="3600" b="1" dirty="0" err="1" smtClean="0">
                <a:solidFill>
                  <a:schemeClr val="bg1"/>
                </a:solidFill>
              </a:rPr>
              <a:t>בָּל</a:t>
            </a:r>
            <a:r>
              <a:rPr lang="he-IL" sz="3600" b="1" dirty="0" smtClean="0">
                <a:solidFill>
                  <a:schemeClr val="bg1"/>
                </a:solidFill>
              </a:rPr>
              <a:t>ִים, לַחֲמוֹרֵי</a:t>
            </a:r>
            <a:r>
              <a:rPr lang="he-IL" sz="3600" b="1" dirty="0" err="1" smtClean="0">
                <a:solidFill>
                  <a:schemeClr val="bg1"/>
                </a:solidFill>
              </a:rPr>
              <a:t>הֶם, </a:t>
            </a:r>
            <a:r>
              <a:rPr lang="he-IL" sz="3600" b="1" dirty="0" smtClean="0">
                <a:solidFill>
                  <a:schemeClr val="bg1"/>
                </a:solidFill>
              </a:rPr>
              <a:t>וְנֹאדוֹת </a:t>
            </a:r>
            <a:r>
              <a:rPr lang="he-IL" sz="3600" b="1" dirty="0" err="1" smtClean="0">
                <a:solidFill>
                  <a:schemeClr val="bg1"/>
                </a:solidFill>
              </a:rPr>
              <a:t>יַי</a:t>
            </a:r>
            <a:r>
              <a:rPr lang="he-IL" sz="3600" b="1" dirty="0" smtClean="0">
                <a:solidFill>
                  <a:schemeClr val="bg1"/>
                </a:solidFill>
              </a:rPr>
              <a:t>ִן בָּלִי</a:t>
            </a:r>
            <a:r>
              <a:rPr lang="he-IL" sz="3600" b="1" dirty="0" err="1" smtClean="0">
                <a:solidFill>
                  <a:schemeClr val="bg1"/>
                </a:solidFill>
              </a:rPr>
              <a:t>ם, </a:t>
            </a:r>
            <a:r>
              <a:rPr lang="he-IL" sz="3600" b="1" dirty="0" smtClean="0">
                <a:solidFill>
                  <a:schemeClr val="bg1"/>
                </a:solidFill>
              </a:rPr>
              <a:t>וּמְבֻקָּעִים וּמְצֹרָרִים.  ה וּנְעָלוֹת </a:t>
            </a:r>
            <a:r>
              <a:rPr lang="he-IL" sz="3600" b="1" dirty="0" err="1" smtClean="0">
                <a:solidFill>
                  <a:schemeClr val="bg1"/>
                </a:solidFill>
              </a:rPr>
              <a:t>בָּלוֹ</a:t>
            </a:r>
            <a:r>
              <a:rPr lang="he-IL" sz="3600" b="1" dirty="0" smtClean="0">
                <a:solidFill>
                  <a:schemeClr val="bg1"/>
                </a:solidFill>
              </a:rPr>
              <a:t>ת </a:t>
            </a:r>
            <a:r>
              <a:rPr lang="he-IL" sz="3600" b="1" dirty="0" err="1" smtClean="0">
                <a:solidFill>
                  <a:schemeClr val="bg1"/>
                </a:solidFill>
              </a:rPr>
              <a:t>וּמְטֻל</a:t>
            </a:r>
            <a:r>
              <a:rPr lang="he-IL" sz="3600" b="1" dirty="0" smtClean="0">
                <a:solidFill>
                  <a:schemeClr val="bg1"/>
                </a:solidFill>
              </a:rPr>
              <a:t>ָּאו</a:t>
            </a:r>
            <a:r>
              <a:rPr lang="he-IL" sz="3600" b="1" dirty="0" err="1" smtClean="0">
                <a:solidFill>
                  <a:schemeClr val="bg1"/>
                </a:solidFill>
              </a:rPr>
              <a:t>ֹת </a:t>
            </a:r>
            <a:r>
              <a:rPr lang="he-IL" sz="3600" b="1" dirty="0" smtClean="0">
                <a:solidFill>
                  <a:schemeClr val="bg1"/>
                </a:solidFill>
              </a:rPr>
              <a:t>בְּרַגְלֵיהֶם, </a:t>
            </a:r>
            <a:r>
              <a:rPr lang="he-IL" sz="3600" b="1" dirty="0" err="1" smtClean="0">
                <a:solidFill>
                  <a:schemeClr val="bg1"/>
                </a:solidFill>
              </a:rPr>
              <a:t>וּשְׂל</a:t>
            </a:r>
            <a:r>
              <a:rPr lang="he-IL" sz="3600" b="1" dirty="0" smtClean="0">
                <a:solidFill>
                  <a:schemeClr val="bg1"/>
                </a:solidFill>
              </a:rPr>
              <a:t>ָמוֹת בָּלוֹת עֲלֵיהֶם; </a:t>
            </a:r>
            <a:r>
              <a:rPr lang="he-IL" sz="3600" b="1" dirty="0" err="1" smtClean="0">
                <a:solidFill>
                  <a:schemeClr val="bg1"/>
                </a:solidFill>
              </a:rPr>
              <a:t>וְכ</a:t>
            </a:r>
            <a:r>
              <a:rPr lang="he-IL" sz="3600" b="1" dirty="0" smtClean="0">
                <a:solidFill>
                  <a:schemeClr val="bg1"/>
                </a:solidFill>
              </a:rPr>
              <a:t>ֹל</a:t>
            </a:r>
            <a:r>
              <a:rPr lang="he-IL" sz="3600" b="1" dirty="0" err="1" smtClean="0">
                <a:solidFill>
                  <a:schemeClr val="bg1"/>
                </a:solidFill>
              </a:rPr>
              <a:t> </a:t>
            </a:r>
            <a:r>
              <a:rPr lang="he-IL" sz="3600" b="1" dirty="0" smtClean="0">
                <a:solidFill>
                  <a:schemeClr val="bg1"/>
                </a:solidFill>
              </a:rPr>
              <a:t>לֶחֶם צֵידָם</a:t>
            </a:r>
            <a:r>
              <a:rPr lang="he-IL" sz="3600" b="1" dirty="0" err="1" smtClean="0">
                <a:solidFill>
                  <a:schemeClr val="bg1"/>
                </a:solidFill>
              </a:rPr>
              <a:t>, </a:t>
            </a:r>
            <a:r>
              <a:rPr lang="he-IL" sz="3600" b="1" dirty="0" smtClean="0">
                <a:solidFill>
                  <a:schemeClr val="bg1"/>
                </a:solidFill>
              </a:rPr>
              <a:t>יָבֵשׁ </a:t>
            </a:r>
            <a:r>
              <a:rPr lang="he-IL" sz="3600" b="1" dirty="0" err="1" smtClean="0">
                <a:solidFill>
                  <a:schemeClr val="bg1"/>
                </a:solidFill>
              </a:rPr>
              <a:t>הָי</a:t>
            </a:r>
            <a:r>
              <a:rPr lang="he-IL" sz="3600" b="1" dirty="0" smtClean="0">
                <a:solidFill>
                  <a:schemeClr val="bg1"/>
                </a:solidFill>
              </a:rPr>
              <a:t>ָה נִקֻּדִים.  ו וַיֵּלְכוּ אֶל-יְהוֹשֻׁעַ אֶל-הַמַּחֲנֶה, </a:t>
            </a:r>
            <a:r>
              <a:rPr lang="he-IL" sz="3600" b="1" dirty="0" err="1" smtClean="0">
                <a:solidFill>
                  <a:schemeClr val="bg1"/>
                </a:solidFill>
              </a:rPr>
              <a:t>הַגִּ</a:t>
            </a:r>
            <a:r>
              <a:rPr lang="he-IL" sz="3600" b="1" dirty="0" smtClean="0">
                <a:solidFill>
                  <a:schemeClr val="bg1"/>
                </a:solidFill>
              </a:rPr>
              <a:t>לְגָּל; וַיֹּאמְרוּ </a:t>
            </a:r>
            <a:r>
              <a:rPr lang="he-IL" sz="3600" b="1" dirty="0" err="1" smtClean="0">
                <a:solidFill>
                  <a:schemeClr val="bg1"/>
                </a:solidFill>
              </a:rPr>
              <a:t>אֵלָ</a:t>
            </a:r>
            <a:r>
              <a:rPr lang="he-IL" sz="3600" b="1" dirty="0" smtClean="0">
                <a:solidFill>
                  <a:schemeClr val="bg1"/>
                </a:solidFill>
              </a:rPr>
              <a:t>יו וְאֶל-אִ</a:t>
            </a:r>
            <a:r>
              <a:rPr lang="he-IL" sz="3600" b="1" dirty="0" err="1" smtClean="0">
                <a:solidFill>
                  <a:schemeClr val="bg1"/>
                </a:solidFill>
              </a:rPr>
              <a:t>ישׁ </a:t>
            </a:r>
            <a:r>
              <a:rPr lang="he-IL" sz="3600" b="1" dirty="0" smtClean="0">
                <a:solidFill>
                  <a:schemeClr val="bg1"/>
                </a:solidFill>
              </a:rPr>
              <a:t>יִשְׂרָאֵל, </a:t>
            </a:r>
            <a:r>
              <a:rPr lang="he-IL" sz="3600" b="1" dirty="0" err="1" smtClean="0">
                <a:solidFill>
                  <a:schemeClr val="bg1"/>
                </a:solidFill>
              </a:rPr>
              <a:t>מֵאֶ</a:t>
            </a:r>
            <a:r>
              <a:rPr lang="he-IL" sz="3600" b="1" dirty="0" smtClean="0">
                <a:solidFill>
                  <a:schemeClr val="bg1"/>
                </a:solidFill>
              </a:rPr>
              <a:t>רֶץ רְחוֹק</a:t>
            </a:r>
            <a:r>
              <a:rPr lang="he-IL" sz="3600" b="1" dirty="0" err="1" smtClean="0">
                <a:solidFill>
                  <a:schemeClr val="bg1"/>
                </a:solidFill>
              </a:rPr>
              <a:t>ָה </a:t>
            </a:r>
            <a:r>
              <a:rPr lang="he-IL" sz="3600" b="1" dirty="0" smtClean="0">
                <a:solidFill>
                  <a:schemeClr val="bg1"/>
                </a:solidFill>
              </a:rPr>
              <a:t>בָּאנוּ, וְעַתָּה, </a:t>
            </a:r>
            <a:r>
              <a:rPr lang="he-IL" sz="3600" b="1" dirty="0" err="1" smtClean="0">
                <a:solidFill>
                  <a:schemeClr val="bg1"/>
                </a:solidFill>
              </a:rPr>
              <a:t>כִּר</a:t>
            </a:r>
            <a:r>
              <a:rPr lang="he-IL" sz="3600" b="1" dirty="0" smtClean="0">
                <a:solidFill>
                  <a:schemeClr val="bg1"/>
                </a:solidFill>
              </a:rPr>
              <a:t>ְתוּ-לָנוּ </a:t>
            </a:r>
            <a:r>
              <a:rPr lang="he-IL" sz="3600" b="1" dirty="0" err="1" smtClean="0">
                <a:solidFill>
                  <a:schemeClr val="bg1"/>
                </a:solidFill>
              </a:rPr>
              <a:t>בְרִית</a:t>
            </a:r>
            <a:r>
              <a:rPr lang="he-IL" sz="3600" b="1" dirty="0" smtClean="0">
                <a:solidFill>
                  <a:schemeClr val="bg1"/>
                </a:solidFill>
              </a:rPr>
              <a:t>.</a:t>
            </a:r>
            <a:endParaRPr lang="he-IL" sz="3600" b="1" dirty="0">
              <a:solidFill>
                <a:schemeClr val="bg1"/>
              </a:solidFill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5400" b="1" u="sng" dirty="0" smtClean="0">
                <a:solidFill>
                  <a:schemeClr val="bg1"/>
                </a:solidFill>
              </a:rPr>
              <a:t>פסוקים 4-6</a:t>
            </a:r>
            <a:endParaRPr lang="he-IL" sz="5400" b="1" u="sng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3200" b="1" u="sng" dirty="0" smtClean="0">
                <a:solidFill>
                  <a:schemeClr val="bg1"/>
                </a:solidFill>
              </a:rPr>
              <a:t>ויעשו גם המה בערמה- </a:t>
            </a:r>
            <a:r>
              <a:rPr lang="he-IL" sz="3200" b="1" dirty="0" smtClean="0">
                <a:solidFill>
                  <a:schemeClr val="bg1"/>
                </a:solidFill>
              </a:rPr>
              <a:t>בתחכום, בעזרת תכסיס, בדרך לא ישרה להשיג משהו.</a:t>
            </a:r>
          </a:p>
          <a:p>
            <a:r>
              <a:rPr lang="he-IL" sz="3200" b="1" u="sng" dirty="0" smtClean="0">
                <a:solidFill>
                  <a:schemeClr val="bg1"/>
                </a:solidFill>
              </a:rPr>
              <a:t>בלים- </a:t>
            </a:r>
            <a:r>
              <a:rPr lang="he-IL" sz="3200" b="1" dirty="0" smtClean="0">
                <a:solidFill>
                  <a:schemeClr val="bg1"/>
                </a:solidFill>
              </a:rPr>
              <a:t>ישנים, מרופטים.</a:t>
            </a:r>
          </a:p>
          <a:p>
            <a:r>
              <a:rPr lang="he-IL" sz="3200" b="1" u="sng" dirty="0" smtClean="0">
                <a:solidFill>
                  <a:schemeClr val="bg1"/>
                </a:solidFill>
              </a:rPr>
              <a:t>נאדות- </a:t>
            </a:r>
            <a:r>
              <a:rPr lang="he-IL" sz="3200" b="1" dirty="0" smtClean="0">
                <a:solidFill>
                  <a:schemeClr val="bg1"/>
                </a:solidFill>
              </a:rPr>
              <a:t>כלי העשוי מעור לשמירה על נוזלים.</a:t>
            </a:r>
          </a:p>
          <a:p>
            <a:r>
              <a:rPr lang="he-IL" sz="3200" b="1" u="sng" dirty="0" smtClean="0">
                <a:solidFill>
                  <a:schemeClr val="bg1"/>
                </a:solidFill>
              </a:rPr>
              <a:t>מְצֹרָרִים- </a:t>
            </a:r>
            <a:r>
              <a:rPr lang="he-IL" sz="3200" b="1" dirty="0" smtClean="0">
                <a:solidFill>
                  <a:schemeClr val="bg1"/>
                </a:solidFill>
              </a:rPr>
              <a:t>קשורים זה לזה בצרור.</a:t>
            </a:r>
          </a:p>
          <a:p>
            <a:r>
              <a:rPr lang="he-IL" sz="3200" b="1" u="sng" dirty="0" smtClean="0">
                <a:solidFill>
                  <a:schemeClr val="bg1"/>
                </a:solidFill>
              </a:rPr>
              <a:t>לחם צידם- </a:t>
            </a:r>
            <a:r>
              <a:rPr lang="he-IL" sz="3200" b="1" dirty="0" smtClean="0">
                <a:solidFill>
                  <a:schemeClr val="bg1"/>
                </a:solidFill>
              </a:rPr>
              <a:t>הלחם שלקחו כצידה לדרך.</a:t>
            </a:r>
          </a:p>
          <a:p>
            <a:r>
              <a:rPr lang="he-IL" sz="3200" b="1" u="sng" dirty="0" smtClean="0">
                <a:solidFill>
                  <a:schemeClr val="bg1"/>
                </a:solidFill>
              </a:rPr>
              <a:t>נִקֻּדִים-</a:t>
            </a:r>
            <a:r>
              <a:rPr lang="he-IL" sz="3200" b="1" dirty="0" smtClean="0">
                <a:solidFill>
                  <a:schemeClr val="bg1"/>
                </a:solidFill>
              </a:rPr>
              <a:t> עם נקודות של עובש.</a:t>
            </a:r>
          </a:p>
          <a:p>
            <a:endParaRPr lang="he-IL" sz="3200" b="1" dirty="0" smtClean="0">
              <a:solidFill>
                <a:schemeClr val="bg1"/>
              </a:solidFill>
            </a:endParaRPr>
          </a:p>
          <a:p>
            <a:endParaRPr lang="he-IL" sz="3200" b="1" dirty="0" smtClean="0">
              <a:solidFill>
                <a:schemeClr val="bg1"/>
              </a:solidFill>
            </a:endParaRPr>
          </a:p>
          <a:p>
            <a:endParaRPr lang="he-IL" sz="3200" b="1" dirty="0">
              <a:solidFill>
                <a:schemeClr val="bg1"/>
              </a:solidFill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6000" b="1" u="sng" dirty="0" smtClean="0">
                <a:solidFill>
                  <a:schemeClr val="bg1"/>
                </a:solidFill>
              </a:rPr>
              <a:t>מושגים:</a:t>
            </a:r>
            <a:endParaRPr lang="he-IL" sz="6000" b="1" u="sng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כותרת 11"/>
          <p:cNvSpPr>
            <a:spLocks noGrp="1"/>
          </p:cNvSpPr>
          <p:nvPr>
            <p:ph type="title"/>
          </p:nvPr>
        </p:nvSpPr>
        <p:spPr>
          <a:xfrm>
            <a:off x="395536" y="2852936"/>
            <a:ext cx="8229600" cy="1219200"/>
          </a:xfrm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he-IL" sz="6000" b="1" dirty="0" smtClean="0">
                <a:solidFill>
                  <a:srgbClr val="FF0000"/>
                </a:solidFill>
              </a:rPr>
              <a:t>למה הגבעונים אמרו ליהושע ולעם ישראל שהם באו מארץ רחוקה?</a:t>
            </a:r>
            <a:endParaRPr lang="he-IL" sz="6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4572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sz="4400" b="1" dirty="0" smtClean="0">
                <a:solidFill>
                  <a:schemeClr val="bg1"/>
                </a:solidFill>
              </a:rPr>
              <a:t>האם לדעתכם יהושע יצליח לעלות על התרמית?</a:t>
            </a:r>
          </a:p>
          <a:p>
            <a:pPr algn="ctr">
              <a:buNone/>
            </a:pPr>
            <a:endParaRPr lang="he-IL" sz="4400" b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he-IL" sz="4400" b="1" dirty="0" smtClean="0">
                <a:solidFill>
                  <a:schemeClr val="bg1"/>
                </a:solidFill>
              </a:rPr>
              <a:t>או שמא הגבעונים יצליחו בתכסיס שלהם?</a:t>
            </a:r>
            <a:endParaRPr lang="he-IL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467544" y="2564904"/>
            <a:ext cx="8229600" cy="1219200"/>
          </a:xfrm>
        </p:spPr>
        <p:txBody>
          <a:bodyPr>
            <a:noAutofit/>
          </a:bodyPr>
          <a:lstStyle/>
          <a:p>
            <a:pPr algn="ctr"/>
            <a:r>
              <a:rPr lang="he-IL" sz="11500" b="1" u="sng" dirty="0" smtClean="0">
                <a:solidFill>
                  <a:schemeClr val="bg1"/>
                </a:solidFill>
              </a:rPr>
              <a:t>סיכום</a:t>
            </a:r>
            <a:endParaRPr lang="he-IL" sz="11500" b="1" u="sng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נייר">
  <a:themeElements>
    <a:clrScheme name="נייר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נייר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נייר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480</TotalTime>
  <Words>424</Words>
  <Application>Microsoft Office PowerPoint</Application>
  <PresentationFormat>‫הצגה על המסך (4:3)</PresentationFormat>
  <Paragraphs>71</Paragraphs>
  <Slides>23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23</vt:i4>
      </vt:variant>
    </vt:vector>
  </HeadingPairs>
  <TitlesOfParts>
    <vt:vector size="24" baseType="lpstr">
      <vt:lpstr>נייר</vt:lpstr>
      <vt:lpstr>שקופית 1</vt:lpstr>
      <vt:lpstr>שקופית 2</vt:lpstr>
      <vt:lpstr>פסוקים 17-19</vt:lpstr>
      <vt:lpstr>מה זה חרם?</vt:lpstr>
      <vt:lpstr>כסף וזהב, כלי נחושת וברזל- יוקדש לה'. </vt:lpstr>
      <vt:lpstr>כל בעלי החיים- קורבנות לה'. </vt:lpstr>
      <vt:lpstr>כל אנשי יריחו- אנשים נשים וטף ימותו.</vt:lpstr>
      <vt:lpstr>שקופית 8</vt:lpstr>
      <vt:lpstr>שקופית 9</vt:lpstr>
      <vt:lpstr>פסוקים 24-25</vt:lpstr>
      <vt:lpstr>פסוקים 26-27</vt:lpstr>
      <vt:lpstr>הקללה של יהושע</vt:lpstr>
      <vt:lpstr> כז וַיְהִי יְהוָה, אֶת-יְהוֹשֻׁעַ; וַיְהִי שָׁמְעוֹ, בְּכָל-הָאָרֶץ. </vt:lpstr>
      <vt:lpstr>יהושע פרק ט'</vt:lpstr>
      <vt:lpstr>פסוק 1</vt:lpstr>
      <vt:lpstr>שקופית 16</vt:lpstr>
      <vt:lpstr>פסוק 3</vt:lpstr>
      <vt:lpstr>מפת ארץ כנען</vt:lpstr>
      <vt:lpstr>פסוקים 4-6</vt:lpstr>
      <vt:lpstr>מושגים:</vt:lpstr>
      <vt:lpstr>למה הגבעונים אמרו ליהושע ולעם ישראל שהם באו מארץ רחוקה?</vt:lpstr>
      <vt:lpstr>שקופית 22</vt:lpstr>
      <vt:lpstr>סיכום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user</dc:creator>
  <cp:lastModifiedBy>user</cp:lastModifiedBy>
  <cp:revision>43</cp:revision>
  <dcterms:created xsi:type="dcterms:W3CDTF">2013-12-20T09:35:47Z</dcterms:created>
  <dcterms:modified xsi:type="dcterms:W3CDTF">2013-12-26T08:19:05Z</dcterms:modified>
</cp:coreProperties>
</file>