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9" r:id="rId11"/>
    <p:sldId id="265" r:id="rId12"/>
    <p:sldId id="266" r:id="rId13"/>
    <p:sldId id="267" r:id="rId14"/>
    <p:sldId id="268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7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כותרת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cxnSp>
        <p:nvCxnSpPr>
          <p:cNvPr id="8" name="מחבר ישר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אליפסה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מציין מיקום של תאריך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2218-6FA0-4875-87C6-BD58E658E208}" type="datetimeFigureOut">
              <a:rPr lang="he-IL" smtClean="0"/>
              <a:pPr/>
              <a:t>י'/טבת/תשע"ד</a:t>
            </a:fld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FC0FEE-4C38-4F97-A91A-F1CEB99A9E4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תוכן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F9D2218-6FA0-4875-87C6-BD58E658E208}" type="datetimeFigureOut">
              <a:rPr lang="he-IL" smtClean="0"/>
              <a:pPr/>
              <a:t>י'/טבת/תשע"ד</a:t>
            </a:fld>
            <a:endParaRPr lang="he-IL"/>
          </a:p>
        </p:txBody>
      </p:sp>
      <p:sp>
        <p:nvSpPr>
          <p:cNvPr id="15" name="מציין מיקום של מספר שקופית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0FC0FEE-4C38-4F97-A91A-F1CEB99A9E4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6" name="מציין מיקום של כותרת תחתונה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7" name="כותרת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2218-6FA0-4875-87C6-BD58E658E208}" type="datetimeFigureOut">
              <a:rPr lang="he-IL" smtClean="0"/>
              <a:pPr/>
              <a:t>י'/טבת/תשע"ד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C0FEE-4C38-4F97-A91A-F1CEB99A9E4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7" name="מחבר ישר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2218-6FA0-4875-87C6-BD58E658E208}" type="datetimeFigureOut">
              <a:rPr lang="he-IL" smtClean="0"/>
              <a:pPr/>
              <a:t>י'/טבת/תשע"ד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C0FEE-4C38-4F97-A91A-F1CEB99A9E4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C0FEE-4C38-4F97-A91A-F1CEB99A9E4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2218-6FA0-4875-87C6-BD58E658E208}" type="datetimeFigureOut">
              <a:rPr lang="he-IL" smtClean="0"/>
              <a:pPr/>
              <a:t>י'/טבת/תשע"ד</a:t>
            </a:fld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2" name="מציין מיקום תוכן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4" name="מציין מיקום תוכן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2" name="מציין מיקום טקסט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10" name="מחבר ישר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ישר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2218-6FA0-4875-87C6-BD58E658E208}" type="datetimeFigureOut">
              <a:rPr lang="he-IL" smtClean="0"/>
              <a:pPr/>
              <a:t>י'/טבת/תשע"ד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C0FEE-4C38-4F97-A91A-F1CEB99A9E4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2218-6FA0-4875-87C6-BD58E658E208}" type="datetimeFigureOut">
              <a:rPr lang="he-IL" smtClean="0"/>
              <a:pPr/>
              <a:t>י'/טבת/תשע"ד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C0FEE-4C38-4F97-A91A-F1CEB99A9E4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מציין מיקום תוכן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1" name="כותרת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F9D2218-6FA0-4875-87C6-BD58E658E208}" type="datetimeFigureOut">
              <a:rPr lang="he-IL" smtClean="0"/>
              <a:pPr/>
              <a:t>י'/טבת/תשע"ד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0FC0FEE-4C38-4F97-A91A-F1CEB99A9E4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2218-6FA0-4875-87C6-BD58E658E208}" type="datetimeFigureOut">
              <a:rPr lang="he-IL" smtClean="0"/>
              <a:pPr/>
              <a:t>י'/טבת/תשע"ד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FC0FEE-4C38-4F97-A91A-F1CEB99A9E4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2218-6FA0-4875-87C6-BD58E658E208}" type="datetimeFigureOut">
              <a:rPr lang="he-IL" smtClean="0"/>
              <a:pPr/>
              <a:t>י'/טבת/תשע"ד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C0FEE-4C38-4F97-A91A-F1CEB99A9E4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2218-6FA0-4875-87C6-BD58E658E208}" type="datetimeFigureOut">
              <a:rPr lang="he-IL" smtClean="0"/>
              <a:pPr/>
              <a:t>י'/טבת/תשע"ד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C0FEE-4C38-4F97-A91A-F1CEB99A9E4F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טקסט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24" name="מציין מיקום של תאריך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F9D2218-6FA0-4875-87C6-BD58E658E208}" type="datetimeFigureOut">
              <a:rPr lang="he-IL" smtClean="0"/>
              <a:pPr/>
              <a:t>י'/טבת/תשע"ד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0FC0FEE-4C38-4F97-A91A-F1CEB99A9E4F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5" name="מציין מיקום של כותרת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sz="7200" b="1" dirty="0" smtClean="0">
                <a:solidFill>
                  <a:schemeClr val="bg1"/>
                </a:solidFill>
              </a:rPr>
              <a:t>פרק ו</a:t>
            </a:r>
            <a:endParaRPr lang="he-IL" sz="7200" b="1" dirty="0">
              <a:solidFill>
                <a:schemeClr val="bg1"/>
              </a:solidFill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sz="7200" b="1" dirty="0" smtClean="0">
                <a:solidFill>
                  <a:schemeClr val="bg1"/>
                </a:solidFill>
              </a:rPr>
              <a:t>ספר יהושע</a:t>
            </a:r>
            <a:endParaRPr lang="he-IL" sz="7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בני ישראל ויהושע עברו את הירדן ונכנסו לארץ כנען (פרק ג')</a:t>
            </a:r>
          </a:p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ה' מודיע ליהושע שהוא והעם ייכבשו את יריחו. </a:t>
            </a:r>
          </a:p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תכנית המלחמה של ה':</a:t>
            </a:r>
          </a:p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לוחמי ישראל, שבעה כוהנים התוקעים בשופר, וארון הברית יקיפו את יריחו פעם אחת במשך שישה ימים.</a:t>
            </a:r>
          </a:p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ביום השביעי יקיפו את החומות שבע פעמים וחומות העיר ייפלו</a:t>
            </a:r>
            <a:r>
              <a:rPr lang="he-IL" sz="3200" b="1" dirty="0" smtClean="0">
                <a:solidFill>
                  <a:schemeClr val="bg1"/>
                </a:solidFill>
              </a:rPr>
              <a:t>.</a:t>
            </a:r>
            <a:r>
              <a:rPr lang="he-IL" dirty="0" smtClean="0"/>
              <a:t> </a:t>
            </a: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he-IL" sz="4400" b="1" u="sng" dirty="0" smtClean="0">
                <a:solidFill>
                  <a:schemeClr val="bg1"/>
                </a:solidFill>
              </a:rPr>
              <a:t>סיכום פסוקים 1-10 </a:t>
            </a:r>
            <a:endParaRPr lang="he-IL" sz="44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/>
          <p:cNvSpPr/>
          <p:nvPr/>
        </p:nvSpPr>
        <p:spPr>
          <a:xfrm>
            <a:off x="6078395" y="810665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1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5" name="אליפסה 4"/>
          <p:cNvSpPr/>
          <p:nvPr/>
        </p:nvSpPr>
        <p:spPr>
          <a:xfrm>
            <a:off x="3203848" y="4509120"/>
            <a:ext cx="2664295" cy="21692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7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7 סיבובים 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חומות העיר יריחו נופלות.</a:t>
            </a:r>
          </a:p>
        </p:txBody>
      </p:sp>
      <p:sp>
        <p:nvSpPr>
          <p:cNvPr id="6" name="אליפסה 5"/>
          <p:cNvSpPr/>
          <p:nvPr/>
        </p:nvSpPr>
        <p:spPr>
          <a:xfrm>
            <a:off x="827584" y="2751557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6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3707904" y="2708920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5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8" name="אליפסה 7"/>
          <p:cNvSpPr/>
          <p:nvPr/>
        </p:nvSpPr>
        <p:spPr>
          <a:xfrm>
            <a:off x="6156176" y="2636912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4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9" name="אליפסה 8"/>
          <p:cNvSpPr/>
          <p:nvPr/>
        </p:nvSpPr>
        <p:spPr>
          <a:xfrm>
            <a:off x="827584" y="810665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3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10" name="אליפסה 9"/>
          <p:cNvSpPr/>
          <p:nvPr/>
        </p:nvSpPr>
        <p:spPr>
          <a:xfrm>
            <a:off x="3635896" y="810665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2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פסוק 10:</a:t>
            </a:r>
          </a:p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"לא תריעו ולא תשמיעו את קולכם ולא יצא מפיכם דבר עד יום אמרי אליכם: הריעו</a:t>
            </a:r>
            <a:r>
              <a:rPr lang="en-US" sz="3600" b="1" dirty="0" smtClean="0">
                <a:solidFill>
                  <a:schemeClr val="bg1"/>
                </a:solidFill>
              </a:rPr>
              <a:t>;</a:t>
            </a:r>
            <a:r>
              <a:rPr lang="he-IL" sz="3600" b="1" dirty="0" smtClean="0">
                <a:solidFill>
                  <a:schemeClr val="bg1"/>
                </a:solidFill>
              </a:rPr>
              <a:t> </a:t>
            </a:r>
            <a:r>
              <a:rPr lang="he-IL" sz="3600" b="1" dirty="0" err="1" smtClean="0">
                <a:solidFill>
                  <a:schemeClr val="bg1"/>
                </a:solidFill>
              </a:rPr>
              <a:t>והריעתם</a:t>
            </a:r>
            <a:r>
              <a:rPr lang="he-IL" sz="3600" b="1" dirty="0" smtClean="0">
                <a:solidFill>
                  <a:schemeClr val="bg1"/>
                </a:solidFill>
              </a:rPr>
              <a:t>".</a:t>
            </a:r>
          </a:p>
          <a:p>
            <a:pPr>
              <a:buNone/>
            </a:pPr>
            <a:endParaRPr lang="he-IL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יהושע מוסיף להוראות ה' הוראה נוספת משלו:</a:t>
            </a:r>
          </a:p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על עם ישראל להיות בשקט כאשר הם מקיפים את יריחו, עד אשר הוא יגיד להם להריע. יהושע, ככל הנראה, רוצה לשמור על אפקט ההפתעה.</a:t>
            </a:r>
          </a:p>
          <a:p>
            <a:pPr>
              <a:buNone/>
            </a:pPr>
            <a:endParaRPr lang="he-IL" sz="3200" b="1" dirty="0" smtClean="0">
              <a:solidFill>
                <a:schemeClr val="bg1"/>
              </a:solidFill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הוראות יהושע אל העם</a:t>
            </a:r>
            <a:endParaRPr lang="he-IL" sz="44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536504"/>
          </a:xfrm>
        </p:spPr>
        <p:txBody>
          <a:bodyPr>
            <a:normAutofit/>
          </a:bodyPr>
          <a:lstStyle/>
          <a:p>
            <a:r>
              <a:rPr lang="he-IL" sz="3600" b="1" dirty="0" smtClean="0">
                <a:solidFill>
                  <a:schemeClr val="bg1"/>
                </a:solidFill>
              </a:rPr>
              <a:t>הסופר המקראי מפרט לנו שבני ישראל הקיפו את חומות יריחו ביום הראשון וביום השני בתיאור החוזר על עצמו.</a:t>
            </a:r>
          </a:p>
          <a:p>
            <a:r>
              <a:rPr lang="he-IL" sz="3600" b="1" dirty="0" smtClean="0">
                <a:solidFill>
                  <a:schemeClr val="bg1"/>
                </a:solidFill>
              </a:rPr>
              <a:t>הסופר המקראי נוהג לצמצם במילים, אלא אם כן הוא מנסה להעביר מסר לקורא.</a:t>
            </a:r>
          </a:p>
          <a:p>
            <a:r>
              <a:rPr lang="he-IL" sz="3600" b="1" dirty="0" smtClean="0">
                <a:solidFill>
                  <a:schemeClr val="bg1"/>
                </a:solidFill>
              </a:rPr>
              <a:t>מדוע לדעתכם הוא חוזר על הכתוב? 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b="1" u="sng" dirty="0" smtClean="0">
                <a:solidFill>
                  <a:schemeClr val="bg1"/>
                </a:solidFill>
              </a:rPr>
              <a:t>פסוקים 8-14</a:t>
            </a:r>
            <a:endParaRPr lang="he-IL" sz="54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 </a:t>
            </a:r>
            <a:r>
              <a:rPr lang="he-IL" sz="3600" b="1" dirty="0" err="1" smtClean="0">
                <a:solidFill>
                  <a:schemeClr val="bg1"/>
                </a:solidFill>
              </a:rPr>
              <a:t>טו</a:t>
            </a:r>
            <a:r>
              <a:rPr lang="he-IL" sz="3600" b="1" dirty="0" smtClean="0">
                <a:solidFill>
                  <a:schemeClr val="bg1"/>
                </a:solidFill>
              </a:rPr>
              <a:t> וַיְהִי בַּיּוֹם הַשְּׁבִ</a:t>
            </a:r>
            <a:r>
              <a:rPr lang="he-IL" sz="3600" b="1" dirty="0" err="1" smtClean="0">
                <a:solidFill>
                  <a:schemeClr val="bg1"/>
                </a:solidFill>
              </a:rPr>
              <a:t>יעִי, וַיַּש</a:t>
            </a:r>
            <a:r>
              <a:rPr lang="he-IL" sz="3600" b="1" dirty="0" smtClean="0">
                <a:solidFill>
                  <a:schemeClr val="bg1"/>
                </a:solidFill>
              </a:rPr>
              <a:t>ְׁכִּמוּ </a:t>
            </a:r>
            <a:r>
              <a:rPr lang="he-IL" sz="3600" b="1" dirty="0" err="1" smtClean="0">
                <a:solidFill>
                  <a:schemeClr val="bg1"/>
                </a:solidFill>
              </a:rPr>
              <a:t>כַּעֲלוֹ</a:t>
            </a:r>
            <a:r>
              <a:rPr lang="he-IL" sz="3600" b="1" dirty="0" smtClean="0">
                <a:solidFill>
                  <a:schemeClr val="bg1"/>
                </a:solidFill>
              </a:rPr>
              <a:t>ת הַשַּׁחַר, </a:t>
            </a:r>
            <a:r>
              <a:rPr lang="he-IL" sz="3600" b="1" dirty="0" err="1" smtClean="0">
                <a:solidFill>
                  <a:schemeClr val="bg1"/>
                </a:solidFill>
              </a:rPr>
              <a:t>וַיָּ</a:t>
            </a:r>
            <a:r>
              <a:rPr lang="he-IL" sz="3600" b="1" dirty="0" smtClean="0">
                <a:solidFill>
                  <a:schemeClr val="bg1"/>
                </a:solidFill>
              </a:rPr>
              <a:t>סֹבּוּ </a:t>
            </a:r>
            <a:r>
              <a:rPr lang="he-IL" sz="3600" b="1" dirty="0" err="1" smtClean="0">
                <a:solidFill>
                  <a:schemeClr val="bg1"/>
                </a:solidFill>
              </a:rPr>
              <a:t>אֶ</a:t>
            </a:r>
            <a:r>
              <a:rPr lang="he-IL" sz="3600" b="1" dirty="0" smtClean="0">
                <a:solidFill>
                  <a:schemeClr val="bg1"/>
                </a:solidFill>
              </a:rPr>
              <a:t>ת-הָעִי</a:t>
            </a:r>
            <a:r>
              <a:rPr lang="he-IL" sz="3600" b="1" dirty="0" err="1" smtClean="0">
                <a:solidFill>
                  <a:schemeClr val="bg1"/>
                </a:solidFill>
              </a:rPr>
              <a:t>ר </a:t>
            </a:r>
            <a:r>
              <a:rPr lang="he-IL" sz="3600" b="1" dirty="0" smtClean="0">
                <a:solidFill>
                  <a:schemeClr val="bg1"/>
                </a:solidFill>
              </a:rPr>
              <a:t>כַּמִּשְׁפָּט הַזֶּה, </a:t>
            </a:r>
            <a:r>
              <a:rPr lang="he-IL" sz="3600" b="1" dirty="0" err="1" smtClean="0">
                <a:solidFill>
                  <a:schemeClr val="bg1"/>
                </a:solidFill>
              </a:rPr>
              <a:t>שֶׁבַ</a:t>
            </a:r>
            <a:r>
              <a:rPr lang="he-IL" sz="3600" b="1" dirty="0" smtClean="0">
                <a:solidFill>
                  <a:schemeClr val="bg1"/>
                </a:solidFill>
              </a:rPr>
              <a:t>ע פְּעָמִים:  רַק בַּיּוֹם </a:t>
            </a:r>
            <a:r>
              <a:rPr lang="he-IL" sz="3600" b="1" dirty="0" err="1" smtClean="0">
                <a:solidFill>
                  <a:schemeClr val="bg1"/>
                </a:solidFill>
              </a:rPr>
              <a:t>הַהו</a:t>
            </a:r>
            <a:r>
              <a:rPr lang="he-IL" sz="3600" b="1" dirty="0" smtClean="0">
                <a:solidFill>
                  <a:schemeClr val="bg1"/>
                </a:solidFill>
              </a:rPr>
              <a:t>ּא, סָבְבוּ </a:t>
            </a:r>
            <a:r>
              <a:rPr lang="he-IL" sz="3600" b="1" dirty="0" err="1" smtClean="0">
                <a:solidFill>
                  <a:schemeClr val="bg1"/>
                </a:solidFill>
              </a:rPr>
              <a:t>אֶ</a:t>
            </a:r>
            <a:r>
              <a:rPr lang="he-IL" sz="3600" b="1" dirty="0" smtClean="0">
                <a:solidFill>
                  <a:schemeClr val="bg1"/>
                </a:solidFill>
              </a:rPr>
              <a:t>ת-הָעִיר שֶׁב</a:t>
            </a:r>
            <a:r>
              <a:rPr lang="he-IL" sz="3600" b="1" dirty="0" err="1" smtClean="0">
                <a:solidFill>
                  <a:schemeClr val="bg1"/>
                </a:solidFill>
              </a:rPr>
              <a:t>ַע </a:t>
            </a:r>
            <a:r>
              <a:rPr lang="he-IL" sz="3600" b="1" dirty="0" smtClean="0">
                <a:solidFill>
                  <a:schemeClr val="bg1"/>
                </a:solidFill>
              </a:rPr>
              <a:t>פְּעָמִים.  </a:t>
            </a:r>
            <a:r>
              <a:rPr lang="he-IL" sz="3600" b="1" dirty="0" err="1" smtClean="0">
                <a:solidFill>
                  <a:schemeClr val="bg1"/>
                </a:solidFill>
              </a:rPr>
              <a:t>טז</a:t>
            </a:r>
            <a:r>
              <a:rPr lang="he-IL" sz="3600" b="1" dirty="0" smtClean="0">
                <a:solidFill>
                  <a:schemeClr val="bg1"/>
                </a:solidFill>
              </a:rPr>
              <a:t> וַיְה</a:t>
            </a:r>
            <a:r>
              <a:rPr lang="he-IL" sz="3600" b="1" dirty="0" err="1" smtClean="0">
                <a:solidFill>
                  <a:schemeClr val="bg1"/>
                </a:solidFill>
              </a:rPr>
              <a:t>ִי </a:t>
            </a:r>
            <a:r>
              <a:rPr lang="he-IL" sz="3600" b="1" dirty="0" smtClean="0">
                <a:solidFill>
                  <a:schemeClr val="bg1"/>
                </a:solidFill>
              </a:rPr>
              <a:t>בַּפַּעַם הַשְּׁבִיעִית, תָּקְ</a:t>
            </a:r>
            <a:r>
              <a:rPr lang="he-IL" sz="3600" b="1" dirty="0" err="1" smtClean="0">
                <a:solidFill>
                  <a:schemeClr val="bg1"/>
                </a:solidFill>
              </a:rPr>
              <a:t>עוּ הַכֹּה</a:t>
            </a:r>
            <a:r>
              <a:rPr lang="he-IL" sz="3600" b="1" dirty="0" smtClean="0">
                <a:solidFill>
                  <a:schemeClr val="bg1"/>
                </a:solidFill>
              </a:rPr>
              <a:t>ֲנִי</a:t>
            </a:r>
            <a:r>
              <a:rPr lang="he-IL" sz="3600" b="1" dirty="0" err="1" smtClean="0">
                <a:solidFill>
                  <a:schemeClr val="bg1"/>
                </a:solidFill>
              </a:rPr>
              <a:t>ם </a:t>
            </a:r>
            <a:r>
              <a:rPr lang="he-IL" sz="3600" b="1" dirty="0" smtClean="0">
                <a:solidFill>
                  <a:schemeClr val="bg1"/>
                </a:solidFill>
              </a:rPr>
              <a:t>בַּשּׁוֹפָרוֹת; וַיֹּא</a:t>
            </a:r>
            <a:r>
              <a:rPr lang="he-IL" sz="3600" b="1" dirty="0" err="1" smtClean="0">
                <a:solidFill>
                  <a:schemeClr val="bg1"/>
                </a:solidFill>
              </a:rPr>
              <a:t>מֶר </a:t>
            </a:r>
            <a:r>
              <a:rPr lang="he-IL" sz="3600" b="1" dirty="0" smtClean="0">
                <a:solidFill>
                  <a:schemeClr val="bg1"/>
                </a:solidFill>
              </a:rPr>
              <a:t>יְהוֹשֻׁע</a:t>
            </a:r>
            <a:r>
              <a:rPr lang="he-IL" sz="3600" b="1" dirty="0" err="1" smtClean="0">
                <a:solidFill>
                  <a:schemeClr val="bg1"/>
                </a:solidFill>
              </a:rPr>
              <a:t>ַ </a:t>
            </a:r>
            <a:r>
              <a:rPr lang="he-IL" sz="3600" b="1" dirty="0" smtClean="0">
                <a:solidFill>
                  <a:schemeClr val="bg1"/>
                </a:solidFill>
              </a:rPr>
              <a:t>אֶל-הָעָם הָרִיעוּ, </a:t>
            </a:r>
            <a:r>
              <a:rPr lang="he-IL" sz="3600" b="1" dirty="0" err="1" smtClean="0">
                <a:solidFill>
                  <a:schemeClr val="bg1"/>
                </a:solidFill>
              </a:rPr>
              <a:t>כּ</a:t>
            </a:r>
            <a:r>
              <a:rPr lang="he-IL" sz="3600" b="1" dirty="0" smtClean="0">
                <a:solidFill>
                  <a:schemeClr val="bg1"/>
                </a:solidFill>
              </a:rPr>
              <a:t>ִי-נָת</a:t>
            </a:r>
            <a:r>
              <a:rPr lang="he-IL" sz="3600" b="1" dirty="0" err="1" smtClean="0">
                <a:solidFill>
                  <a:schemeClr val="bg1"/>
                </a:solidFill>
              </a:rPr>
              <a:t>ַן </a:t>
            </a:r>
            <a:r>
              <a:rPr lang="he-IL" sz="3600" b="1" dirty="0" smtClean="0">
                <a:solidFill>
                  <a:schemeClr val="bg1"/>
                </a:solidFill>
              </a:rPr>
              <a:t>יְהוָה לָכֶם </a:t>
            </a:r>
            <a:r>
              <a:rPr lang="he-IL" sz="3600" b="1" dirty="0" err="1" smtClean="0">
                <a:solidFill>
                  <a:schemeClr val="bg1"/>
                </a:solidFill>
              </a:rPr>
              <a:t>אֶ</a:t>
            </a:r>
            <a:r>
              <a:rPr lang="he-IL" sz="3600" b="1" dirty="0" smtClean="0">
                <a:solidFill>
                  <a:schemeClr val="bg1"/>
                </a:solidFill>
              </a:rPr>
              <a:t>ת-הָעִיר.</a:t>
            </a:r>
            <a:endParaRPr lang="he-IL" sz="3200" b="1" i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פסוקים 15- 16</a:t>
            </a:r>
            <a:endParaRPr lang="he-IL" sz="48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עם ישראל עומד לכבוש את יריחו, אך ביריחו יש אנשים.</a:t>
            </a:r>
          </a:p>
          <a:p>
            <a:pPr>
              <a:buNone/>
            </a:pPr>
            <a:endParaRPr lang="he-IL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מה לדעתכם יעשו בני ישראל עם כל אנשי יריחו?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מה עושים עם כל אנשי-יריחו?</a:t>
            </a:r>
            <a:endParaRPr lang="he-IL" sz="48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3200" b="1" dirty="0" err="1" smtClean="0">
                <a:solidFill>
                  <a:schemeClr val="bg1"/>
                </a:solidFill>
              </a:rPr>
              <a:t>יז</a:t>
            </a:r>
            <a:r>
              <a:rPr lang="he-IL" sz="3200" b="1" dirty="0" smtClean="0">
                <a:solidFill>
                  <a:schemeClr val="bg1"/>
                </a:solidFill>
              </a:rPr>
              <a:t> </a:t>
            </a:r>
            <a:r>
              <a:rPr lang="he-IL" sz="3200" b="1" dirty="0" err="1" smtClean="0">
                <a:solidFill>
                  <a:schemeClr val="bg1"/>
                </a:solidFill>
              </a:rPr>
              <a:t>וְהָי</a:t>
            </a:r>
            <a:r>
              <a:rPr lang="he-IL" sz="3200" b="1" dirty="0" smtClean="0">
                <a:solidFill>
                  <a:schemeClr val="bg1"/>
                </a:solidFill>
              </a:rPr>
              <a:t>ְתָ</a:t>
            </a:r>
            <a:r>
              <a:rPr lang="he-IL" sz="3200" b="1" dirty="0" err="1" smtClean="0">
                <a:solidFill>
                  <a:schemeClr val="bg1"/>
                </a:solidFill>
              </a:rPr>
              <a:t>ה </a:t>
            </a:r>
            <a:r>
              <a:rPr lang="he-IL" sz="3200" b="1" dirty="0" smtClean="0">
                <a:solidFill>
                  <a:schemeClr val="bg1"/>
                </a:solidFill>
              </a:rPr>
              <a:t>הָעִי</a:t>
            </a:r>
            <a:r>
              <a:rPr lang="he-IL" sz="3200" b="1" dirty="0" err="1" smtClean="0">
                <a:solidFill>
                  <a:schemeClr val="bg1"/>
                </a:solidFill>
              </a:rPr>
              <a:t>ר </a:t>
            </a:r>
            <a:r>
              <a:rPr lang="he-IL" sz="3200" b="1" dirty="0" smtClean="0">
                <a:solidFill>
                  <a:srgbClr val="FF0000"/>
                </a:solidFill>
              </a:rPr>
              <a:t>חֵרֶם</a:t>
            </a:r>
            <a:r>
              <a:rPr lang="he-IL" sz="3200" b="1" dirty="0" smtClean="0">
                <a:solidFill>
                  <a:schemeClr val="bg1"/>
                </a:solidFill>
              </a:rPr>
              <a:t> הִיא וְכָל-אֲשֶׁר-בָּהּ, </a:t>
            </a:r>
            <a:r>
              <a:rPr lang="he-IL" sz="3200" b="1" dirty="0" err="1" smtClean="0">
                <a:solidFill>
                  <a:schemeClr val="bg1"/>
                </a:solidFill>
              </a:rPr>
              <a:t>לַיהו</a:t>
            </a:r>
            <a:r>
              <a:rPr lang="he-IL" sz="3200" b="1" dirty="0" smtClean="0">
                <a:solidFill>
                  <a:schemeClr val="bg1"/>
                </a:solidFill>
              </a:rPr>
              <a:t>ָה:  רַק רָחָ</a:t>
            </a:r>
            <a:r>
              <a:rPr lang="he-IL" sz="3200" b="1" dirty="0" err="1" smtClean="0">
                <a:solidFill>
                  <a:schemeClr val="bg1"/>
                </a:solidFill>
              </a:rPr>
              <a:t>ב </a:t>
            </a:r>
            <a:r>
              <a:rPr lang="he-IL" sz="3200" b="1" dirty="0" smtClean="0">
                <a:solidFill>
                  <a:schemeClr val="bg1"/>
                </a:solidFill>
              </a:rPr>
              <a:t>הַזּוֹנָה </a:t>
            </a:r>
            <a:r>
              <a:rPr lang="he-IL" sz="3200" b="1" dirty="0" err="1" smtClean="0">
                <a:solidFill>
                  <a:schemeClr val="bg1"/>
                </a:solidFill>
              </a:rPr>
              <a:t>תִּח</a:t>
            </a:r>
            <a:r>
              <a:rPr lang="he-IL" sz="3200" b="1" dirty="0" smtClean="0">
                <a:solidFill>
                  <a:schemeClr val="bg1"/>
                </a:solidFill>
              </a:rPr>
              <a:t>ְיֶה, הִיא וְכָל-אֲשֶׁר אִתָּהּ </a:t>
            </a:r>
            <a:r>
              <a:rPr lang="he-IL" sz="3200" b="1" dirty="0" err="1" smtClean="0">
                <a:solidFill>
                  <a:schemeClr val="bg1"/>
                </a:solidFill>
              </a:rPr>
              <a:t>בַּבַּיִ</a:t>
            </a:r>
            <a:r>
              <a:rPr lang="he-IL" sz="3200" b="1" dirty="0" smtClean="0">
                <a:solidFill>
                  <a:schemeClr val="bg1"/>
                </a:solidFill>
              </a:rPr>
              <a:t>ת-כִּ</a:t>
            </a:r>
            <a:r>
              <a:rPr lang="he-IL" sz="3200" b="1" dirty="0" err="1" smtClean="0">
                <a:solidFill>
                  <a:schemeClr val="bg1"/>
                </a:solidFill>
              </a:rPr>
              <a:t>י </a:t>
            </a:r>
            <a:r>
              <a:rPr lang="he-IL" sz="3200" b="1" dirty="0" smtClean="0">
                <a:solidFill>
                  <a:schemeClr val="bg1"/>
                </a:solidFill>
              </a:rPr>
              <a:t>הֶחְבְּאַתָה, אֶת-הַמַּלְאָכִים אֲשֶׁר שָׁלָחְנוּ.  </a:t>
            </a:r>
            <a:r>
              <a:rPr lang="he-IL" sz="3200" b="1" dirty="0" err="1" smtClean="0">
                <a:solidFill>
                  <a:schemeClr val="bg1"/>
                </a:solidFill>
              </a:rPr>
              <a:t>יח</a:t>
            </a:r>
            <a:r>
              <a:rPr lang="he-IL" sz="3200" b="1" dirty="0" smtClean="0">
                <a:solidFill>
                  <a:schemeClr val="bg1"/>
                </a:solidFill>
              </a:rPr>
              <a:t> וְרַק-אַתֶּם </a:t>
            </a:r>
            <a:r>
              <a:rPr lang="he-IL" sz="3200" b="1" dirty="0" err="1" smtClean="0">
                <a:solidFill>
                  <a:schemeClr val="bg1"/>
                </a:solidFill>
              </a:rPr>
              <a:t>שִׁמ</a:t>
            </a:r>
            <a:r>
              <a:rPr lang="he-IL" sz="3200" b="1" dirty="0" smtClean="0">
                <a:solidFill>
                  <a:schemeClr val="bg1"/>
                </a:solidFill>
              </a:rPr>
              <a:t>ְרוּ </a:t>
            </a:r>
            <a:r>
              <a:rPr lang="he-IL" sz="3200" b="1" dirty="0" err="1" smtClean="0">
                <a:solidFill>
                  <a:schemeClr val="bg1"/>
                </a:solidFill>
              </a:rPr>
              <a:t>מִ</a:t>
            </a:r>
            <a:r>
              <a:rPr lang="he-IL" sz="3200" b="1" dirty="0" smtClean="0">
                <a:solidFill>
                  <a:schemeClr val="bg1"/>
                </a:solidFill>
              </a:rPr>
              <a:t>ן-</a:t>
            </a:r>
            <a:r>
              <a:rPr lang="he-IL" sz="3200" b="1" dirty="0" smtClean="0">
                <a:solidFill>
                  <a:srgbClr val="FF0000"/>
                </a:solidFill>
              </a:rPr>
              <a:t>הַחֵרֶם</a:t>
            </a:r>
            <a:r>
              <a:rPr lang="he-IL" sz="3200" b="1" dirty="0" smtClean="0">
                <a:solidFill>
                  <a:schemeClr val="bg1"/>
                </a:solidFill>
              </a:rPr>
              <a:t>, </a:t>
            </a:r>
            <a:r>
              <a:rPr lang="he-IL" sz="3200" b="1" dirty="0" err="1" smtClean="0">
                <a:solidFill>
                  <a:schemeClr val="bg1"/>
                </a:solidFill>
              </a:rPr>
              <a:t>פּ</a:t>
            </a:r>
            <a:r>
              <a:rPr lang="he-IL" sz="3200" b="1" dirty="0" smtClean="0">
                <a:solidFill>
                  <a:schemeClr val="bg1"/>
                </a:solidFill>
              </a:rPr>
              <a:t>ֶן-תַּחֲרִימוּ </a:t>
            </a:r>
            <a:r>
              <a:rPr lang="he-IL" sz="3200" b="1" dirty="0" err="1" smtClean="0">
                <a:solidFill>
                  <a:schemeClr val="bg1"/>
                </a:solidFill>
              </a:rPr>
              <a:t>וּלְקַ</a:t>
            </a:r>
            <a:r>
              <a:rPr lang="he-IL" sz="3200" b="1" dirty="0" smtClean="0">
                <a:solidFill>
                  <a:schemeClr val="bg1"/>
                </a:solidFill>
              </a:rPr>
              <a:t>חְתֶּם </a:t>
            </a:r>
            <a:r>
              <a:rPr lang="he-IL" sz="3200" b="1" dirty="0" err="1" smtClean="0">
                <a:solidFill>
                  <a:schemeClr val="bg1"/>
                </a:solidFill>
              </a:rPr>
              <a:t>מִ</a:t>
            </a:r>
            <a:r>
              <a:rPr lang="he-IL" sz="3200" b="1" dirty="0" smtClean="0">
                <a:solidFill>
                  <a:schemeClr val="bg1"/>
                </a:solidFill>
              </a:rPr>
              <a:t>ן-</a:t>
            </a:r>
            <a:r>
              <a:rPr lang="he-IL" sz="3200" b="1" dirty="0" smtClean="0">
                <a:solidFill>
                  <a:srgbClr val="FF0000"/>
                </a:solidFill>
              </a:rPr>
              <a:t>הַחֵרֶ</a:t>
            </a:r>
            <a:r>
              <a:rPr lang="he-IL" sz="3200" b="1" dirty="0" err="1" smtClean="0">
                <a:solidFill>
                  <a:srgbClr val="FF0000"/>
                </a:solidFill>
              </a:rPr>
              <a:t>ם</a:t>
            </a:r>
            <a:r>
              <a:rPr lang="he-IL" sz="3200" b="1" dirty="0" err="1" smtClean="0">
                <a:solidFill>
                  <a:schemeClr val="bg1"/>
                </a:solidFill>
              </a:rPr>
              <a:t>; </a:t>
            </a:r>
            <a:r>
              <a:rPr lang="he-IL" sz="3200" b="1" dirty="0" smtClean="0">
                <a:solidFill>
                  <a:schemeClr val="bg1"/>
                </a:solidFill>
              </a:rPr>
              <a:t>וְשַׂמְתּ</a:t>
            </a:r>
            <a:r>
              <a:rPr lang="he-IL" sz="3200" b="1" dirty="0" err="1" smtClean="0">
                <a:solidFill>
                  <a:schemeClr val="bg1"/>
                </a:solidFill>
              </a:rPr>
              <a:t>ֶם </a:t>
            </a:r>
            <a:r>
              <a:rPr lang="he-IL" sz="3200" b="1" dirty="0" smtClean="0">
                <a:solidFill>
                  <a:schemeClr val="bg1"/>
                </a:solidFill>
              </a:rPr>
              <a:t>אֶת-מַחֲ</a:t>
            </a:r>
            <a:r>
              <a:rPr lang="he-IL" sz="3200" b="1" dirty="0" err="1" smtClean="0">
                <a:solidFill>
                  <a:schemeClr val="bg1"/>
                </a:solidFill>
              </a:rPr>
              <a:t>נֵה </a:t>
            </a:r>
            <a:r>
              <a:rPr lang="he-IL" sz="3200" b="1" dirty="0" smtClean="0">
                <a:solidFill>
                  <a:schemeClr val="bg1"/>
                </a:solidFill>
              </a:rPr>
              <a:t>יִשְׂרָאֵל, </a:t>
            </a:r>
            <a:r>
              <a:rPr lang="he-IL" sz="3200" b="1" dirty="0" err="1" smtClean="0">
                <a:solidFill>
                  <a:srgbClr val="FF0000"/>
                </a:solidFill>
              </a:rPr>
              <a:t>לְחֵ</a:t>
            </a:r>
            <a:r>
              <a:rPr lang="he-IL" sz="3200" b="1" dirty="0" smtClean="0">
                <a:solidFill>
                  <a:srgbClr val="FF0000"/>
                </a:solidFill>
              </a:rPr>
              <a:t>רֶם</a:t>
            </a:r>
            <a:r>
              <a:rPr lang="he-IL" sz="3200" b="1" dirty="0" smtClean="0">
                <a:solidFill>
                  <a:schemeClr val="bg1"/>
                </a:solidFill>
              </a:rPr>
              <a:t>, וַעֲכַרְתֶּם, </a:t>
            </a:r>
            <a:r>
              <a:rPr lang="he-IL" sz="3200" b="1" dirty="0" err="1" smtClean="0">
                <a:solidFill>
                  <a:schemeClr val="bg1"/>
                </a:solidFill>
              </a:rPr>
              <a:t>אוֹת</a:t>
            </a:r>
            <a:r>
              <a:rPr lang="he-IL" sz="3200" b="1" dirty="0" smtClean="0">
                <a:solidFill>
                  <a:schemeClr val="bg1"/>
                </a:solidFill>
              </a:rPr>
              <a:t>וֹ.  </a:t>
            </a:r>
            <a:r>
              <a:rPr lang="he-IL" sz="3200" b="1" dirty="0" err="1" smtClean="0">
                <a:solidFill>
                  <a:schemeClr val="bg1"/>
                </a:solidFill>
              </a:rPr>
              <a:t>יט</a:t>
            </a:r>
            <a:r>
              <a:rPr lang="he-IL" sz="3200" b="1" dirty="0" smtClean="0">
                <a:solidFill>
                  <a:schemeClr val="bg1"/>
                </a:solidFill>
              </a:rPr>
              <a:t> וְכֹל כֶּסֶף וְזָהָב, וּכְלֵי </a:t>
            </a:r>
            <a:r>
              <a:rPr lang="he-IL" sz="3200" b="1" dirty="0" err="1" smtClean="0">
                <a:solidFill>
                  <a:schemeClr val="bg1"/>
                </a:solidFill>
              </a:rPr>
              <a:t>נְחֹ</a:t>
            </a:r>
            <a:r>
              <a:rPr lang="he-IL" sz="3200" b="1" dirty="0" smtClean="0">
                <a:solidFill>
                  <a:schemeClr val="bg1"/>
                </a:solidFill>
              </a:rPr>
              <a:t>שֶׁ</a:t>
            </a:r>
            <a:r>
              <a:rPr lang="he-IL" sz="3200" b="1" dirty="0" err="1" smtClean="0">
                <a:solidFill>
                  <a:schemeClr val="bg1"/>
                </a:solidFill>
              </a:rPr>
              <a:t>ת </a:t>
            </a:r>
            <a:r>
              <a:rPr lang="he-IL" sz="3200" b="1" dirty="0" smtClean="0">
                <a:solidFill>
                  <a:schemeClr val="bg1"/>
                </a:solidFill>
              </a:rPr>
              <a:t>וּבַרְזֶל--קֹדֶשׁ הוּא, לַיהוָה:  אוֹצַר יְהוָה</a:t>
            </a:r>
            <a:r>
              <a:rPr lang="he-IL" sz="3200" b="1" dirty="0" err="1" smtClean="0">
                <a:solidFill>
                  <a:schemeClr val="bg1"/>
                </a:solidFill>
              </a:rPr>
              <a:t>, </a:t>
            </a:r>
            <a:r>
              <a:rPr lang="he-IL" sz="3200" b="1" dirty="0" smtClean="0">
                <a:solidFill>
                  <a:schemeClr val="bg1"/>
                </a:solidFill>
              </a:rPr>
              <a:t>יָבוֹא.</a:t>
            </a: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פסוקים 17-19</a:t>
            </a:r>
            <a:endParaRPr lang="he-IL" sz="48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הקדשת כל שלל המלחמה לה':</a:t>
            </a:r>
          </a:p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כסף וזהב, כלי נחושת וברזל- יוקדש לה'.</a:t>
            </a:r>
          </a:p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בעלי חיים- קורבנות לה'.</a:t>
            </a:r>
          </a:p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כל אנשי יריחו- לא יישארו עבדים לבני ישראל אלא ימותו.</a:t>
            </a:r>
          </a:p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מקדישים את כל שלל המלחמה לה' כדי להודות לו על הניצחון.</a:t>
            </a:r>
          </a:p>
          <a:p>
            <a:pPr>
              <a:buNone/>
            </a:pP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600" b="1" u="sng" dirty="0" smtClean="0">
                <a:solidFill>
                  <a:srgbClr val="FF0000"/>
                </a:solidFill>
              </a:rPr>
              <a:t>חרם</a:t>
            </a:r>
            <a:endParaRPr lang="he-IL" sz="66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 descr="2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556792"/>
            <a:ext cx="5664629" cy="4248472"/>
          </a:xfrm>
        </p:spPr>
      </p:pic>
      <p:sp>
        <p:nvSpPr>
          <p:cNvPr id="5" name="מלבן 4"/>
          <p:cNvSpPr/>
          <p:nvPr/>
        </p:nvSpPr>
        <p:spPr>
          <a:xfrm>
            <a:off x="2627784" y="404664"/>
            <a:ext cx="4612160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6600" b="1" cap="none" spc="0" dirty="0" smtClean="0">
                <a:ln w="50800"/>
                <a:solidFill>
                  <a:srgbClr val="FF0000"/>
                </a:solidFill>
                <a:effectLst/>
              </a:rPr>
              <a:t>מה אתם</a:t>
            </a:r>
          </a:p>
          <a:p>
            <a:pPr algn="ctr"/>
            <a:r>
              <a:rPr lang="he-IL" sz="6600" b="1" dirty="0" smtClean="0">
                <a:ln w="50800"/>
                <a:solidFill>
                  <a:srgbClr val="FF0000"/>
                </a:solidFill>
              </a:rPr>
              <a:t>הייתם עושים?</a:t>
            </a:r>
            <a:endParaRPr lang="he-IL" sz="6600" b="1" cap="none" spc="0" dirty="0">
              <a:ln w="50800"/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229600" cy="1584176"/>
          </a:xfrm>
        </p:spPr>
        <p:txBody>
          <a:bodyPr>
            <a:noAutofit/>
          </a:bodyPr>
          <a:lstStyle/>
          <a:p>
            <a:pPr algn="ctr"/>
            <a:r>
              <a:rPr lang="he-IL" sz="5400" b="1" u="sng" dirty="0" smtClean="0">
                <a:solidFill>
                  <a:schemeClr val="bg1"/>
                </a:solidFill>
              </a:rPr>
              <a:t>האם לדעתכם בני ישראל צריכים למלא את הוראותיו של יהושע?</a:t>
            </a:r>
            <a:br>
              <a:rPr lang="he-IL" sz="5400" b="1" u="sng" dirty="0" smtClean="0">
                <a:solidFill>
                  <a:schemeClr val="bg1"/>
                </a:solidFill>
              </a:rPr>
            </a:br>
            <a:endParaRPr lang="he-IL" sz="5400" b="1" u="sng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4005064"/>
            <a:ext cx="741682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 smtClean="0">
                <a:solidFill>
                  <a:schemeClr val="bg1"/>
                </a:solidFill>
              </a:rPr>
              <a:t>ענו במחברתכם ונמקו את תשובתכם.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he-IL" sz="3200" b="1" u="sng" dirty="0" smtClean="0">
                <a:solidFill>
                  <a:schemeClr val="bg1"/>
                </a:solidFill>
              </a:rPr>
              <a:t>שלב ראשון:</a:t>
            </a:r>
            <a:r>
              <a:rPr lang="en-US" sz="3200" b="1" u="sng" dirty="0" smtClean="0">
                <a:solidFill>
                  <a:schemeClr val="bg1"/>
                </a:solidFill>
              </a:rPr>
              <a:t> </a:t>
            </a:r>
            <a:r>
              <a:rPr lang="he-IL" sz="3200" b="1" dirty="0" smtClean="0">
                <a:solidFill>
                  <a:schemeClr val="bg1"/>
                </a:solidFill>
              </a:rPr>
              <a:t>מבליטים מילות שאלה ומילות הוראה.</a:t>
            </a:r>
          </a:p>
          <a:p>
            <a:pPr marL="514350" indent="-514350">
              <a:buClrTx/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     כך, למעשה, נגלה מה מבקשים מאיתנו בשאלה.</a:t>
            </a:r>
          </a:p>
          <a:p>
            <a:pPr marL="514350" indent="-514350" algn="ctr">
              <a:buClrTx/>
              <a:buNone/>
            </a:pPr>
            <a:endParaRPr lang="he-IL" sz="3200" b="1" dirty="0" smtClean="0">
              <a:solidFill>
                <a:srgbClr val="FF0000"/>
              </a:solidFill>
            </a:endParaRPr>
          </a:p>
          <a:p>
            <a:pPr marL="514350" indent="-514350" algn="ctr">
              <a:buClrTx/>
              <a:buNone/>
            </a:pPr>
            <a:r>
              <a:rPr lang="he-IL" sz="3200" b="1" dirty="0" smtClean="0">
                <a:solidFill>
                  <a:srgbClr val="FF0000"/>
                </a:solidFill>
              </a:rPr>
              <a:t>האם</a:t>
            </a:r>
            <a:r>
              <a:rPr lang="he-IL" sz="3200" b="1" dirty="0" smtClean="0">
                <a:solidFill>
                  <a:schemeClr val="bg1"/>
                </a:solidFill>
              </a:rPr>
              <a:t> לדעתכם בני ישראל צריכים למלא את הוראותיו של יהושע? </a:t>
            </a:r>
          </a:p>
          <a:p>
            <a:pPr marL="514350" indent="-514350" algn="ctr">
              <a:buClrTx/>
              <a:buNone/>
            </a:pPr>
            <a:r>
              <a:rPr lang="he-IL" sz="3200" b="1" dirty="0" smtClean="0">
                <a:solidFill>
                  <a:srgbClr val="7030A0"/>
                </a:solidFill>
              </a:rPr>
              <a:t>ענו </a:t>
            </a:r>
            <a:r>
              <a:rPr lang="he-IL" sz="3200" b="1" dirty="0" smtClean="0">
                <a:solidFill>
                  <a:schemeClr val="bg1"/>
                </a:solidFill>
              </a:rPr>
              <a:t>במחברתכם </a:t>
            </a:r>
            <a:r>
              <a:rPr lang="he-IL" sz="3200" b="1" dirty="0" smtClean="0">
                <a:solidFill>
                  <a:srgbClr val="7030A0"/>
                </a:solidFill>
              </a:rPr>
              <a:t>ונמקו</a:t>
            </a:r>
            <a:r>
              <a:rPr lang="he-IL" sz="3200" b="1" dirty="0" smtClean="0">
                <a:solidFill>
                  <a:schemeClr val="bg1"/>
                </a:solidFill>
              </a:rPr>
              <a:t> את תשובתכם.</a:t>
            </a:r>
          </a:p>
          <a:p>
            <a:pPr marL="514350" indent="-514350" algn="ctr">
              <a:buClrTx/>
              <a:buNone/>
            </a:pP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b="1" u="sng" dirty="0" smtClean="0">
                <a:solidFill>
                  <a:schemeClr val="bg1"/>
                </a:solidFill>
              </a:rPr>
              <a:t>איך עונים על שאלת חשיבה?</a:t>
            </a:r>
            <a:endParaRPr lang="he-IL" sz="44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he-IL" b="1" dirty="0" smtClean="0">
                <a:solidFill>
                  <a:schemeClr val="bg1"/>
                </a:solidFill>
              </a:rPr>
              <a:t>2</a:t>
            </a:r>
            <a:r>
              <a:rPr lang="he-IL" sz="3200" b="1" dirty="0" smtClean="0">
                <a:solidFill>
                  <a:schemeClr val="bg1"/>
                </a:solidFill>
              </a:rPr>
              <a:t>. </a:t>
            </a:r>
            <a:r>
              <a:rPr lang="he-IL" sz="3200" b="1" u="sng" dirty="0" smtClean="0">
                <a:solidFill>
                  <a:schemeClr val="bg1"/>
                </a:solidFill>
              </a:rPr>
              <a:t>שלב שני: </a:t>
            </a:r>
            <a:r>
              <a:rPr lang="he-IL" sz="3200" b="1" dirty="0" smtClean="0">
                <a:solidFill>
                  <a:schemeClr val="bg1"/>
                </a:solidFill>
              </a:rPr>
              <a:t>חושבים מה דעתי בנושא. ומה הן הסיבות לכך שזוהי דעתי.</a:t>
            </a:r>
          </a:p>
          <a:p>
            <a:pPr marL="514350" indent="-514350"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3. </a:t>
            </a:r>
            <a:r>
              <a:rPr lang="he-IL" sz="3200" b="1" u="sng" dirty="0" smtClean="0">
                <a:solidFill>
                  <a:schemeClr val="bg1"/>
                </a:solidFill>
              </a:rPr>
              <a:t>שלב שלישי: </a:t>
            </a:r>
            <a:r>
              <a:rPr lang="he-IL" sz="3200" b="1" dirty="0" smtClean="0">
                <a:solidFill>
                  <a:schemeClr val="bg1"/>
                </a:solidFill>
              </a:rPr>
              <a:t>כותבים על דף בנקודות את הסיבות עליהן חשבתי.</a:t>
            </a:r>
          </a:p>
          <a:p>
            <a:pPr marL="514350" indent="-514350">
              <a:buNone/>
            </a:pPr>
            <a:r>
              <a:rPr lang="he-IL" sz="3200" b="1" u="sng" dirty="0" smtClean="0">
                <a:solidFill>
                  <a:schemeClr val="bg1"/>
                </a:solidFill>
              </a:rPr>
              <a:t>לדוגמא: </a:t>
            </a:r>
          </a:p>
          <a:p>
            <a:pPr marL="514350" indent="-514350"/>
            <a:r>
              <a:rPr lang="he-IL" sz="3200" b="1" dirty="0" smtClean="0">
                <a:solidFill>
                  <a:schemeClr val="bg1"/>
                </a:solidFill>
              </a:rPr>
              <a:t>במלחמה חייב להרוג את האויב</a:t>
            </a:r>
          </a:p>
          <a:p>
            <a:pPr marL="514350" indent="-514350"/>
            <a:r>
              <a:rPr lang="he-IL" sz="3200" b="1" dirty="0" smtClean="0">
                <a:solidFill>
                  <a:schemeClr val="bg1"/>
                </a:solidFill>
              </a:rPr>
              <a:t>אם עם ישראל לא ישמיד את אנשי יריחו, הם יתנקמו בו בעתיד.</a:t>
            </a:r>
            <a:endParaRPr lang="he-IL" b="1" dirty="0" smtClean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b="1" u="sng" dirty="0" smtClean="0">
                <a:solidFill>
                  <a:schemeClr val="bg1"/>
                </a:solidFill>
              </a:rPr>
              <a:t>איך עונים על שאלת חשיבה?</a:t>
            </a:r>
            <a:endParaRPr lang="he-IL" sz="4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3200" b="1" u="sng" dirty="0" smtClean="0">
                <a:solidFill>
                  <a:schemeClr val="bg1"/>
                </a:solidFill>
              </a:rPr>
              <a:t>4. שלב רביעי: </a:t>
            </a:r>
            <a:r>
              <a:rPr lang="he-IL" sz="3200" b="1" dirty="0" smtClean="0">
                <a:solidFill>
                  <a:schemeClr val="bg1"/>
                </a:solidFill>
              </a:rPr>
              <a:t>פותחים את התשובה בדעתי בנושא. ניתן להיעזר בשאלה.</a:t>
            </a:r>
          </a:p>
          <a:p>
            <a:pPr>
              <a:buNone/>
            </a:pPr>
            <a:r>
              <a:rPr lang="he-IL" sz="3200" b="1" u="sng" dirty="0" smtClean="0">
                <a:solidFill>
                  <a:schemeClr val="bg1"/>
                </a:solidFill>
              </a:rPr>
              <a:t>לדוגמא:</a:t>
            </a:r>
          </a:p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לדעתי, בני ישראל צריכים למלא את הוראותיו של יהושע.</a:t>
            </a:r>
          </a:p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לדעתי בני ישראל לא צריכים למלא את הוראותיו של יהושע.</a:t>
            </a: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000" b="1" u="sng" dirty="0" smtClean="0">
                <a:solidFill>
                  <a:schemeClr val="bg1"/>
                </a:solidFill>
              </a:rPr>
              <a:t>איך עונים על שאלת חשיבה?</a:t>
            </a:r>
            <a:endParaRPr lang="he-IL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e-IL" sz="3200" b="1" u="sng" dirty="0" smtClean="0">
                <a:solidFill>
                  <a:schemeClr val="bg1"/>
                </a:solidFill>
              </a:rPr>
              <a:t>5. שלב חמישי: </a:t>
            </a:r>
            <a:r>
              <a:rPr lang="he-IL" sz="3200" b="1" dirty="0" smtClean="0">
                <a:solidFill>
                  <a:schemeClr val="bg1"/>
                </a:solidFill>
              </a:rPr>
              <a:t>כותבים את הסיבות עליהן חשבתי, ובניהן מוסיפים מילות קישור.</a:t>
            </a:r>
            <a:r>
              <a:rPr lang="he-IL" sz="3200" b="1" u="sng" dirty="0" smtClean="0">
                <a:solidFill>
                  <a:schemeClr val="bg1"/>
                </a:solidFill>
              </a:rPr>
              <a:t> </a:t>
            </a:r>
          </a:p>
          <a:p>
            <a:pPr>
              <a:buNone/>
            </a:pPr>
            <a:endParaRPr lang="he-IL" sz="3200" b="1" u="sng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he-IL" sz="3200" b="1" u="sng" dirty="0" smtClean="0">
                <a:solidFill>
                  <a:schemeClr val="bg1"/>
                </a:solidFill>
              </a:rPr>
              <a:t>6. שלב שישי: </a:t>
            </a:r>
            <a:r>
              <a:rPr lang="he-IL" sz="3200" b="1" dirty="0" smtClean="0">
                <a:solidFill>
                  <a:schemeClr val="bg1"/>
                </a:solidFill>
              </a:rPr>
              <a:t>כותבים משפט סיום המציג תוצאה (מילות הקישור נמצאות בטבלה). משפט הסיום בדרך כלל חוזר על המשפט הראשון.</a:t>
            </a:r>
            <a:endParaRPr lang="he-IL" sz="3200" b="1" u="sng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b="1" u="sng" dirty="0" smtClean="0">
                <a:solidFill>
                  <a:schemeClr val="bg1"/>
                </a:solidFill>
              </a:rPr>
              <a:t>איך עונים על שאלת חשיבה?</a:t>
            </a:r>
            <a:endParaRPr lang="he-IL" sz="4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e-IL" sz="2800" b="1" dirty="0" smtClean="0">
                <a:solidFill>
                  <a:schemeClr val="bg1"/>
                </a:solidFill>
              </a:rPr>
              <a:t> 7</a:t>
            </a:r>
            <a:r>
              <a:rPr lang="he-IL" sz="3200" b="1" dirty="0" smtClean="0">
                <a:solidFill>
                  <a:schemeClr val="bg1"/>
                </a:solidFill>
              </a:rPr>
              <a:t>. </a:t>
            </a:r>
            <a:r>
              <a:rPr lang="he-IL" sz="3200" b="1" u="sng" dirty="0" smtClean="0">
                <a:solidFill>
                  <a:schemeClr val="bg1"/>
                </a:solidFill>
              </a:rPr>
              <a:t>שלב שביעי: </a:t>
            </a:r>
            <a:r>
              <a:rPr lang="he-IL" sz="3200" b="1" dirty="0" smtClean="0">
                <a:solidFill>
                  <a:schemeClr val="bg1"/>
                </a:solidFill>
              </a:rPr>
              <a:t>קוראים את התשובה, בודקים שהיא עונה על מה שהתבקשנו בשאלה. </a:t>
            </a:r>
          </a:p>
          <a:p>
            <a:pPr>
              <a:buNone/>
            </a:pPr>
            <a:endParaRPr lang="he-IL" sz="3200" b="1" u="sng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he-IL" sz="3600" b="1" u="sng" dirty="0" smtClean="0">
                <a:solidFill>
                  <a:srgbClr val="FF0000"/>
                </a:solidFill>
              </a:rPr>
              <a:t>חשוב לציין! </a:t>
            </a:r>
          </a:p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כאשר שואלים על דעה, אין תשובה שגויה. אך עלי לנמק את טענותיי.</a:t>
            </a:r>
            <a:endParaRPr lang="he-IL" sz="3600" b="1" u="sng" dirty="0" smtClean="0">
              <a:solidFill>
                <a:schemeClr val="bg1"/>
              </a:solidFill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000" b="1" u="sng" dirty="0" smtClean="0">
                <a:solidFill>
                  <a:schemeClr val="bg1"/>
                </a:solidFill>
              </a:rPr>
              <a:t>איך עונים על שאלת חשיבה?</a:t>
            </a:r>
            <a:endParaRPr lang="he-IL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e-IL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he-IL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האם לדעתכם בני ישראל צריכים למלא את הוראותיו של יהושע?</a:t>
            </a:r>
          </a:p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ענו במחברתכם ונמקו את תשובתכם.</a:t>
            </a:r>
          </a:p>
          <a:p>
            <a:pPr>
              <a:buNone/>
            </a:pP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b="1" u="sng" dirty="0" smtClean="0">
                <a:solidFill>
                  <a:schemeClr val="bg1"/>
                </a:solidFill>
              </a:rPr>
              <a:t>עכשיו נענה על השאלה לפי השלבים שלמדנו:</a:t>
            </a:r>
            <a:endParaRPr lang="he-IL" sz="40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נייר">
  <a:themeElements>
    <a:clrScheme name="נייר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נייר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נייר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559</TotalTime>
  <Words>567</Words>
  <Application>Microsoft Office PowerPoint</Application>
  <PresentationFormat>‫הצגה על המסך (4:3)</PresentationFormat>
  <Paragraphs>82</Paragraphs>
  <Slides>17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18" baseType="lpstr">
      <vt:lpstr>נייר</vt:lpstr>
      <vt:lpstr>ספר יהושע</vt:lpstr>
      <vt:lpstr>סיכום פסוקים 1-10 </vt:lpstr>
      <vt:lpstr>שקופית 3</vt:lpstr>
      <vt:lpstr>הוראות יהושע אל העם</vt:lpstr>
      <vt:lpstr>פסוקים 8-14</vt:lpstr>
      <vt:lpstr>פסוקים 15- 16</vt:lpstr>
      <vt:lpstr>מה עושים עם כל אנשי-יריחו?</vt:lpstr>
      <vt:lpstr>פסוקים 17-19</vt:lpstr>
      <vt:lpstr>חרם</vt:lpstr>
      <vt:lpstr>שקופית 10</vt:lpstr>
      <vt:lpstr>האם לדעתכם בני ישראל צריכים למלא את הוראותיו של יהושע? </vt:lpstr>
      <vt:lpstr>איך עונים על שאלת חשיבה?</vt:lpstr>
      <vt:lpstr>איך עונים על שאלת חשיבה?</vt:lpstr>
      <vt:lpstr>איך עונים על שאלת חשיבה?</vt:lpstr>
      <vt:lpstr>איך עונים על שאלת חשיבה?</vt:lpstr>
      <vt:lpstr>איך עונים על שאלת חשיבה?</vt:lpstr>
      <vt:lpstr>עכשיו נענה על השאלה לפי השלבים שלמדנו: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ספר יהושע</dc:title>
  <dc:creator>user</dc:creator>
  <cp:lastModifiedBy>user</cp:lastModifiedBy>
  <cp:revision>48</cp:revision>
  <dcterms:created xsi:type="dcterms:W3CDTF">2013-12-12T08:00:29Z</dcterms:created>
  <dcterms:modified xsi:type="dcterms:W3CDTF">2013-12-13T09:04:07Z</dcterms:modified>
</cp:coreProperties>
</file>