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embeddedFontLst>
    <p:embeddedFont>
      <p:font typeface="Amatic SC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igEC1L9752Yi7HYZVZEz86ELY4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aticSC-regular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AmaticSC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7f1adf8fa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7f1adf8f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b9f865a92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b9f865a9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3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3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9" name="Google Shape;89;p1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2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2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2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2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2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2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B05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B050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youtube.com/watch?v=JyEmQkMnWTI" TargetMode="External"/><Relationship Id="rId4" Type="http://schemas.openxmlformats.org/officeDocument/2006/relationships/hyperlink" Target="https://www.youtube.com/watch?v=JyEmQkMnWTI" TargetMode="External"/><Relationship Id="rId11" Type="http://schemas.openxmlformats.org/officeDocument/2006/relationships/hyperlink" Target="https://www.youtube.com/watch?v=JyEmQkMnWTI" TargetMode="External"/><Relationship Id="rId10" Type="http://schemas.openxmlformats.org/officeDocument/2006/relationships/hyperlink" Target="https://www.youtube.com/watch?v=JyEmQkMnWTI" TargetMode="External"/><Relationship Id="rId9" Type="http://schemas.openxmlformats.org/officeDocument/2006/relationships/hyperlink" Target="https://www.youtube.com/watch?v=JyEmQkMnWTI" TargetMode="External"/><Relationship Id="rId5" Type="http://schemas.openxmlformats.org/officeDocument/2006/relationships/hyperlink" Target="https://www.youtube.com/watch?v=JyEmQkMnWTI" TargetMode="External"/><Relationship Id="rId6" Type="http://schemas.openxmlformats.org/officeDocument/2006/relationships/hyperlink" Target="https://www.youtube.com/watch?v=JyEmQkMnWTI" TargetMode="External"/><Relationship Id="rId7" Type="http://schemas.openxmlformats.org/officeDocument/2006/relationships/hyperlink" Target="https://www.youtube.com/watch?v=JyEmQkMnWTI" TargetMode="External"/><Relationship Id="rId8" Type="http://schemas.openxmlformats.org/officeDocument/2006/relationships/hyperlink" Target="https://www.youtube.com/watch?v=JyEmQkMnWT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/>
          <p:nvPr>
            <p:ph type="ctrTitle"/>
          </p:nvPr>
        </p:nvSpPr>
        <p:spPr>
          <a:xfrm>
            <a:off x="1986675" y="9973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iw-IL"/>
              <a:t>שיעור פתיחה</a:t>
            </a:r>
            <a:br>
              <a:rPr lang="iw-IL"/>
            </a:br>
            <a:r>
              <a:rPr lang="iw-IL"/>
              <a:t>לספר יהושע</a:t>
            </a:r>
            <a:endParaRPr/>
          </a:p>
        </p:txBody>
      </p:sp>
      <p:pic>
        <p:nvPicPr>
          <p:cNvPr id="160" name="Google Shape;16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723927">
            <a:off x="1337940" y="939269"/>
            <a:ext cx="1475458" cy="22751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" name="Google Shape;161;p1"/>
          <p:cNvCxnSpPr/>
          <p:nvPr/>
        </p:nvCxnSpPr>
        <p:spPr>
          <a:xfrm>
            <a:off x="8531075" y="3810000"/>
            <a:ext cx="1590300" cy="159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</a:pPr>
            <a:r>
              <a:rPr lang="iw-IL" sz="4800"/>
              <a:t>שיעור שמתחיל ב – נ'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"/>
          <p:cNvSpPr txBox="1"/>
          <p:nvPr>
            <p:ph type="title"/>
          </p:nvPr>
        </p:nvSpPr>
        <p:spPr>
          <a:xfrm>
            <a:off x="838200" y="365125"/>
            <a:ext cx="10537556" cy="62216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נביא</a:t>
            </a:r>
            <a:br>
              <a:rPr lang="iw-IL"/>
            </a:br>
            <a:r>
              <a:rPr lang="iw-IL"/>
              <a:t>-</a:t>
            </a:r>
            <a:br>
              <a:rPr lang="iw-IL"/>
            </a:br>
            <a:r>
              <a:rPr lang="iw-IL"/>
              <a:t>מתחילים את ספרי הנביאים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"/>
          <p:cNvSpPr txBox="1"/>
          <p:nvPr>
            <p:ph type="title"/>
          </p:nvPr>
        </p:nvSpPr>
        <p:spPr>
          <a:xfrm>
            <a:off x="827250" y="365125"/>
            <a:ext cx="10537500" cy="622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iw-IL"/>
              <a:t>ראשי תיבות תנ"ך</a:t>
            </a:r>
            <a:endParaRPr b="1"/>
          </a:p>
        </p:txBody>
      </p:sp>
      <p:sp>
        <p:nvSpPr>
          <p:cNvPr id="177" name="Google Shape;177;p4"/>
          <p:cNvSpPr/>
          <p:nvPr/>
        </p:nvSpPr>
        <p:spPr>
          <a:xfrm>
            <a:off x="7997125" y="4308529"/>
            <a:ext cx="2836190" cy="1038386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6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</a:t>
            </a:r>
            <a:r>
              <a:rPr b="0" i="0" lang="iw-IL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ורה</a:t>
            </a:r>
            <a:endParaRPr/>
          </a:p>
        </p:txBody>
      </p:sp>
      <p:sp>
        <p:nvSpPr>
          <p:cNvPr id="178" name="Google Shape;178;p4"/>
          <p:cNvSpPr/>
          <p:nvPr/>
        </p:nvSpPr>
        <p:spPr>
          <a:xfrm>
            <a:off x="1358685" y="4308529"/>
            <a:ext cx="2836190" cy="1038386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7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כ</a:t>
            </a:r>
            <a:r>
              <a:rPr b="0" i="0" lang="iw-IL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תובים</a:t>
            </a:r>
            <a:endParaRPr/>
          </a:p>
        </p:txBody>
      </p:sp>
      <p:sp>
        <p:nvSpPr>
          <p:cNvPr id="179" name="Google Shape;179;p4"/>
          <p:cNvSpPr/>
          <p:nvPr/>
        </p:nvSpPr>
        <p:spPr>
          <a:xfrm>
            <a:off x="4677905" y="4308529"/>
            <a:ext cx="2836190" cy="1038386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iw-IL" sz="6600" u="none" cap="none" strike="noStrik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rPr>
              <a:t>נ</a:t>
            </a:r>
            <a:r>
              <a:rPr i="0" lang="iw-IL" sz="5400" u="none" cap="none" strike="noStrik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rPr>
              <a:t>ביאים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216" y="365125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4"/>
          <p:cNvSpPr txBox="1"/>
          <p:nvPr/>
        </p:nvSpPr>
        <p:spPr>
          <a:xfrm>
            <a:off x="0" y="2726280"/>
            <a:ext cx="121920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4"/>
          <p:cNvSpPr txBox="1"/>
          <p:nvPr/>
        </p:nvSpPr>
        <p:spPr>
          <a:xfrm>
            <a:off x="0" y="2726267"/>
            <a:ext cx="12192000" cy="6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"/>
          <p:cNvSpPr txBox="1"/>
          <p:nvPr>
            <p:ph type="title"/>
          </p:nvPr>
        </p:nvSpPr>
        <p:spPr>
          <a:xfrm>
            <a:off x="838200" y="593725"/>
            <a:ext cx="10537500" cy="622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מי הוא יהושע בן נון?</a:t>
            </a:r>
            <a:br>
              <a:rPr lang="iw-IL"/>
            </a:br>
            <a:r>
              <a:rPr lang="iw-IL"/>
              <a:t>מה אנחנו יודעים עליו?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7f1adf8fa8_0_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3" name="Google Shape;193;g37f1adf8fa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0125" y="1195888"/>
            <a:ext cx="3429000" cy="387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37f1adf8fa8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" y="0"/>
            <a:ext cx="4644609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צור לי אינפוגרפיקה עם מלל קצר ללא תמונות אדם בכלל עיצוב חדשני. הפריסה תהיה של שמות ששת סדרי המשנה" id="199" name="Google Shape;199;g3b9f865a92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1075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 txBox="1"/>
          <p:nvPr>
            <p:ph type="title"/>
          </p:nvPr>
        </p:nvSpPr>
        <p:spPr>
          <a:xfrm>
            <a:off x="2946400" y="0"/>
            <a:ext cx="9154160" cy="65398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iw-IL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</a:t>
            </a:r>
            <a:r>
              <a:rPr lang="iw-IL" sz="4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ַיַּעַשׂ יְהוֹשֻׁעַ כַּאֲשֶׁר אָמַר לוֹ מֹשֶׁה </a:t>
            </a:r>
            <a:br>
              <a:rPr lang="iw-IL" sz="4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iw-IL" sz="4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לְהִלָּחֵם בַּעֲמָלֵק...</a:t>
            </a:r>
            <a:br>
              <a:rPr lang="iw-IL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iw-IL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וְהָיָה כַּאֲשֶׁר יָרִים מֹשֶׁה יָדוֹ - וְגָבַר יִשְׂרָאֵל, </a:t>
            </a:r>
            <a:br>
              <a:rPr lang="iw-IL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iw-IL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וְכַאֲשֶׁר יָנִיחַ יָדוֹ - וְגָבַר עֲמָלֵק.</a:t>
            </a:r>
            <a:br>
              <a:rPr lang="iw-IL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iw-IL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וִידֵי מֹשֶׁה כְּבֵדִים...</a:t>
            </a:r>
            <a:br>
              <a:rPr lang="iw-IL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iw-IL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וַיְהִי יָדָיו אֱמוּנָה עַד בֹּא הַשָּׁמֶשׁ.</a:t>
            </a:r>
            <a:br>
              <a:rPr lang="iw-IL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iw-IL" sz="4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iw-IL" sz="4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וַיַּחֲלֹשׁ יְהוֹשֻׁעַ אֶת עֲמָלֵק וְאֶת עַמּוֹ </a:t>
            </a:r>
            <a:br>
              <a:rPr b="1" lang="iw-IL" sz="4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iw-IL" sz="4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לְפִי חָרֶב.</a:t>
            </a:r>
            <a:br>
              <a:rPr b="1" lang="iw-IL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1">
              <a:solidFill>
                <a:schemeClr val="lt1"/>
              </a:solidFill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264160" y="3864647"/>
            <a:ext cx="3621900" cy="2675100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יהושע – 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*מפקד מוכשר 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*שליח נאמן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*בוטח בה'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5912" y="0"/>
            <a:ext cx="9020175" cy="6855333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0"/>
          <p:cNvSpPr txBox="1"/>
          <p:nvPr>
            <p:ph type="title"/>
          </p:nvPr>
        </p:nvSpPr>
        <p:spPr>
          <a:xfrm>
            <a:off x="838200" y="365126"/>
            <a:ext cx="10537556" cy="26337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  <a:t>וְדִבֶּר ה' אֶל מֹשֶׁה פָּנִים אֶל פָּנִים...</a:t>
            </a:r>
            <a:b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  <a:t>וּמְשָׁרְתוֹ יְהוֹשֻׁעַ בִּן נוּן נַעַר, לֹא יָמִישׁ מִתּוֹךְ הָאֹהֶל.</a:t>
            </a:r>
            <a:b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8000"/>
          </a:p>
        </p:txBody>
      </p:sp>
      <p:sp>
        <p:nvSpPr>
          <p:cNvPr id="212" name="Google Shape;212;p10"/>
          <p:cNvSpPr txBox="1"/>
          <p:nvPr/>
        </p:nvSpPr>
        <p:spPr>
          <a:xfrm>
            <a:off x="294640" y="2998840"/>
            <a:ext cx="4180840" cy="3559100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7500" lnSpcReduction="10000"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יהושע – 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*תלמיד ומשרת מסור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*זכה להיות קרוב למשה ברגעי התגלות ה'!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/>
          <p:cNvSpPr txBox="1"/>
          <p:nvPr>
            <p:ph type="title"/>
          </p:nvPr>
        </p:nvSpPr>
        <p:spPr>
          <a:xfrm>
            <a:off x="838200" y="365125"/>
            <a:ext cx="10537556" cy="2797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None/>
            </a:pPr>
            <a:r>
              <a:rPr b="0" i="0" lang="iw-IL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וַיֹּאמֶר יְהוָה אֶל־מֹשֶׁה: </a:t>
            </a:r>
            <a:br>
              <a:rPr b="0" i="0" lang="iw-IL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קַח־לְךָ אֶת־יְהוֹשֻׁעַ בִּן־נוּן </a:t>
            </a:r>
            <a:br>
              <a:rPr b="0" i="0" lang="iw-IL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אִישׁ אֲשֶׁר־רוּחַ בּוֹ וְסָמַכְתָּ אֶת־יָדְךָ עָלָיו</a:t>
            </a:r>
            <a:br>
              <a:rPr b="0" i="0" lang="iw-IL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  <a:br>
              <a:rPr b="0" i="0" lang="iw-IL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וְנָתַתָּה מֵהוֹדְךָ עָלָיו</a:t>
            </a:r>
            <a:endParaRPr/>
          </a:p>
        </p:txBody>
      </p:sp>
      <p:sp>
        <p:nvSpPr>
          <p:cNvPr id="218" name="Google Shape;218;p12"/>
          <p:cNvSpPr txBox="1"/>
          <p:nvPr/>
        </p:nvSpPr>
        <p:spPr>
          <a:xfrm>
            <a:off x="391160" y="3838015"/>
            <a:ext cx="3997960" cy="2654860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יהושע – 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*קיבל ממשה השראה רוחנית אלוקית</a:t>
            </a:r>
            <a:endParaRPr b="0" i="0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"/>
          <p:cNvSpPr txBox="1"/>
          <p:nvPr>
            <p:ph type="title"/>
          </p:nvPr>
        </p:nvSpPr>
        <p:spPr>
          <a:xfrm>
            <a:off x="838200" y="365125"/>
            <a:ext cx="10537500" cy="622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  <a:t>וִיהוֹשֻׁעַ בִּן נוּן וְכָלֵב בֶּן יְפֻנֶּה, </a:t>
            </a:r>
            <a:b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  <a:t>מִן הַתָּרִים אֶת הָאָרֶץ </a:t>
            </a:r>
            <a:b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  <a:t>קָרְעוּ בִּגְדֵיהֶם.</a:t>
            </a:r>
            <a:b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  <a:t>וַיֹּאמְרוּ אֶל כָּל עֲדַת בְּנֵי יִשְׂרָאֵל לֵאמֹר: </a:t>
            </a:r>
            <a:b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iw-IL" sz="4000">
                <a:latin typeface="Times New Roman"/>
                <a:ea typeface="Times New Roman"/>
                <a:cs typeface="Times New Roman"/>
                <a:sym typeface="Times New Roman"/>
              </a:rPr>
              <a:t>...</a:t>
            </a:r>
            <a:r>
              <a:rPr b="1" lang="iw-IL" sz="7200">
                <a:latin typeface="Times New Roman"/>
                <a:ea typeface="Times New Roman"/>
                <a:cs typeface="Times New Roman"/>
                <a:sym typeface="Times New Roman"/>
              </a:rPr>
              <a:t>טוֹבָה הָאָרֶץ מְאֹד מְאֹד!</a:t>
            </a:r>
            <a:endParaRPr b="1" sz="7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4" name="Google Shape;22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025" y="472833"/>
            <a:ext cx="6010276" cy="319746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1"/>
          <p:cNvSpPr txBox="1"/>
          <p:nvPr/>
        </p:nvSpPr>
        <p:spPr>
          <a:xfrm>
            <a:off x="200025" y="3905000"/>
            <a:ext cx="3351000" cy="2802900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יהושע – 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*בעל אמונה וראייה חיובית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*לא נכנע ללחצים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"/>
          <p:cNvSpPr txBox="1"/>
          <p:nvPr>
            <p:ph type="title"/>
          </p:nvPr>
        </p:nvSpPr>
        <p:spPr>
          <a:xfrm>
            <a:off x="838200" y="365125"/>
            <a:ext cx="10537556" cy="62216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 sz="5600"/>
              <a:t>                מעלותיו:</a:t>
            </a:r>
            <a:endParaRPr sz="5600"/>
          </a:p>
        </p:txBody>
      </p:sp>
      <p:sp>
        <p:nvSpPr>
          <p:cNvPr id="231" name="Google Shape;231;p13"/>
          <p:cNvSpPr txBox="1"/>
          <p:nvPr/>
        </p:nvSpPr>
        <p:spPr>
          <a:xfrm>
            <a:off x="7731760" y="318173"/>
            <a:ext cx="3622040" cy="2675180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יהושע – 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*מפקד מוכשר 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*שליח נאמן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*בוטח בה'</a:t>
            </a:r>
            <a:endParaRPr/>
          </a:p>
        </p:txBody>
      </p:sp>
      <p:sp>
        <p:nvSpPr>
          <p:cNvPr id="232" name="Google Shape;232;p13"/>
          <p:cNvSpPr txBox="1"/>
          <p:nvPr/>
        </p:nvSpPr>
        <p:spPr>
          <a:xfrm>
            <a:off x="6315355" y="3156853"/>
            <a:ext cx="4180800" cy="3559200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יהושע – 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*תלמיד ומשרת מסור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*זכה להיות קרוב למשה ברגעי התגלות ה'!</a:t>
            </a:r>
            <a:endParaRPr/>
          </a:p>
        </p:txBody>
      </p:sp>
      <p:sp>
        <p:nvSpPr>
          <p:cNvPr id="233" name="Google Shape;233;p13"/>
          <p:cNvSpPr txBox="1"/>
          <p:nvPr/>
        </p:nvSpPr>
        <p:spPr>
          <a:xfrm>
            <a:off x="1607820" y="298926"/>
            <a:ext cx="3997960" cy="2654860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יהושע – 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*בעל אמונה וראייה חיובית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*לא נכנע ללחצים</a:t>
            </a:r>
            <a:endParaRPr/>
          </a:p>
        </p:txBody>
      </p:sp>
      <p:sp>
        <p:nvSpPr>
          <p:cNvPr id="234" name="Google Shape;234;p13"/>
          <p:cNvSpPr txBox="1"/>
          <p:nvPr/>
        </p:nvSpPr>
        <p:spPr>
          <a:xfrm>
            <a:off x="584200" y="3904214"/>
            <a:ext cx="3997960" cy="2654860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יהושע – </a:t>
            </a:r>
            <a:b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iw-IL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*קיבל ממשה השראה רוחנית אלוקית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"/>
          <p:cNvSpPr txBox="1"/>
          <p:nvPr>
            <p:ph type="title"/>
          </p:nvPr>
        </p:nvSpPr>
        <p:spPr>
          <a:xfrm>
            <a:off x="2594065" y="352062"/>
            <a:ext cx="7003869" cy="1325563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iw-IL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אז מה הן תכונותיו של יהושע?</a:t>
            </a:r>
            <a:endParaRPr/>
          </a:p>
        </p:txBody>
      </p:sp>
      <p:sp>
        <p:nvSpPr>
          <p:cNvPr id="240" name="Google Shape;240;p14"/>
          <p:cNvSpPr txBox="1"/>
          <p:nvPr>
            <p:ph idx="1" type="body"/>
          </p:nvPr>
        </p:nvSpPr>
        <p:spPr>
          <a:xfrm>
            <a:off x="2594064" y="1877876"/>
            <a:ext cx="7003870" cy="4351338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iw-IL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יכולת פיקודית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iw-IL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התמסרות למען עם ישראל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iw-IL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אמונה וביטחון בה'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iw-IL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ראייה חיובית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iw-IL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עמידה בלחצים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iw-IL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היכרות עם אתגרי הובלת העם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iw-IL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רוח הקודש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 u="sng">
                <a:solidFill>
                  <a:schemeClr val="hlink"/>
                </a:solidFill>
                <a:hlinkClick r:id="rId3"/>
              </a:rPr>
              <a:t>ההמנוּן של ספר יהושע</a:t>
            </a:r>
            <a:endParaRPr/>
          </a:p>
        </p:txBody>
      </p:sp>
      <p:sp>
        <p:nvSpPr>
          <p:cNvPr id="246" name="Google Shape;246;p15"/>
          <p:cNvSpPr txBox="1"/>
          <p:nvPr/>
        </p:nvSpPr>
        <p:spPr>
          <a:xfrm>
            <a:off x="13992300" y="27037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100" u="sng">
                <a:solidFill>
                  <a:schemeClr val="hlink"/>
                </a:solidFill>
                <a:hlinkClick r:id="rId4"/>
              </a:rPr>
              <a:t>כתוביות (c)</a:t>
            </a:r>
            <a:endParaRPr sz="1100" u="sng">
              <a:solidFill>
                <a:schemeClr val="hlink"/>
              </a:solidFill>
              <a:hlinkClick r:id="rId5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100" u="sng">
                <a:solidFill>
                  <a:schemeClr val="hlink"/>
                </a:solidFill>
                <a:hlinkClick r:id="rId6"/>
              </a:rPr>
              <a:t>ביטול השתקה</a:t>
            </a:r>
            <a:endParaRPr sz="1100" u="sng">
              <a:solidFill>
                <a:schemeClr val="hlink"/>
              </a:solidFill>
              <a:hlinkClick r:id="rId7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100" u="sng">
                <a:solidFill>
                  <a:schemeClr val="hlink"/>
                </a:solidFill>
                <a:hlinkClick r:id="rId8"/>
              </a:rPr>
              <a:t>0:00</a:t>
            </a:r>
            <a:endParaRPr sz="1100" u="sng">
              <a:solidFill>
                <a:schemeClr val="hlink"/>
              </a:solidFill>
              <a:hlinkClick r:id="rId9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100" u="sng">
                <a:solidFill>
                  <a:schemeClr val="hlink"/>
                </a:solidFill>
                <a:hlinkClick r:id="rId10"/>
              </a:rPr>
              <a:t>פתיחת התצוגה המקדימה</a:t>
            </a:r>
            <a:endParaRPr sz="1100" u="sng">
              <a:solidFill>
                <a:schemeClr val="hlink"/>
              </a:solidFill>
              <a:hlinkClick r:id="rId11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2020-08-31T05:36:01Z</dcterms:created>
  <dc:creator>efrat</dc:creator>
</cp:coreProperties>
</file>