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2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Relationship Id="rId4" Type="http://schemas.openxmlformats.org/officeDocument/2006/relationships/image" Target="../media/image9.jpg"/><Relationship Id="rId5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733432" y="1426201"/>
            <a:ext cx="1104122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בשקופיות הבאות תצפו בחידות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המורכבות ממילים ומתמונות.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עליכם מוטל, </a:t>
            </a:r>
            <a:r>
              <a:rPr b="1" i="0" lang="iw-IL" sz="60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תלמידים יקרים</a:t>
            </a:r>
            <a:r>
              <a:rPr b="1" i="0" lang="iw-IL" sz="60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לפצח ולגלות את הדמויות  והסיפורים.</a:t>
            </a:r>
            <a:endParaRPr b="1" i="0" sz="199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2737414" y="261153"/>
            <a:ext cx="635141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7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חידון ספר יהושע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47200" l="23225" r="72837" t="40665"/>
          <a:stretch/>
        </p:blipFill>
        <p:spPr>
          <a:xfrm rot="5400000">
            <a:off x="4320570" y="659729"/>
            <a:ext cx="3194960" cy="5538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327855" y="1528085"/>
            <a:ext cx="11864145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ארון הברית הוביל את העם במעבר הירדן.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כנוח כפות רגלי הכהנים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נושאי הארון במים – נבקעו המים</a:t>
            </a:r>
            <a:endParaRPr b="1" i="0" sz="54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שופר קודו| 🔯 | חנות יודאיקה, מתנות יהודיות, אמנות יהודית 🔯"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7700" y="2728913"/>
            <a:ext cx="327660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שופר קודו| 🔯 | חנות יודאיקה, מתנות יהודיות, אמנות יהודית 🔯"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7700" y="4742010"/>
            <a:ext cx="32766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ופר קודו| 🔯 | חנות יודאיקה, מתנות יהודיות, אמנות יהודית 🔯" id="108" name="Google Shape;1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3900" y="2809875"/>
            <a:ext cx="32766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ופר קודו| 🔯 | חנות יודאיקה, מתנות יהודיות, אמנות יהודית 🔯"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2650535"/>
            <a:ext cx="32766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ופר קודו| 🔯 | חנות יודאיקה, מתנות יהודיות, אמנות יהודית 🔯"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557213"/>
            <a:ext cx="32766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ופר קודו| 🔯 | חנות יודאיקה, מתנות יהודיות, אמנות יהודית 🔯"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7700" y="601663"/>
            <a:ext cx="32766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ופר קודו| 🔯 | חנות יודאיקה, מתנות יהודיות, אמנות יהודית 🔯" id="112" name="Google Shape;1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3900" y="557213"/>
            <a:ext cx="327660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-131676" y="1348110"/>
            <a:ext cx="12224821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7 שופרות נישאו בידי 7 כהנים. ביום השביעי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עם תקיעות השופר – נפלה חומת יריחו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Spears Vector Art &amp; Graphics | freevector.com"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2810" y="982295"/>
            <a:ext cx="3799589" cy="4893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914699" y="1562576"/>
            <a:ext cx="10070386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הרמת הכידון היתה סימן לאורב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על ידי יהושע לצאת ולכבוש את העי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/>
          <p:nvPr/>
        </p:nvSpPr>
        <p:spPr>
          <a:xfrm>
            <a:off x="764348" y="1318469"/>
            <a:ext cx="11041226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אני?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כַאשֶר מָים בְּנָחְלתֶי לֹא מָצַאתִי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מְהַחמוֹר צַנָחְתִי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/>
          <p:nvPr/>
        </p:nvSpPr>
        <p:spPr>
          <a:xfrm>
            <a:off x="2659679" y="1294947"/>
            <a:ext cx="6535765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8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8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עכסה בת כלב</a:t>
            </a:r>
            <a:endParaRPr b="1" i="0" sz="88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0034" y="1512568"/>
            <a:ext cx="4731931" cy="3832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/>
          <p:nvPr/>
        </p:nvSpPr>
        <p:spPr>
          <a:xfrm>
            <a:off x="1136033" y="1294947"/>
            <a:ext cx="9583072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אבנים.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1. בני ישראל לקחו אבנים מהירדן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והציבו אותם לזכרון</a:t>
            </a:r>
            <a:endParaRPr b="1" i="0" sz="54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2. הקימו גל אבנים גדול על עכן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/>
          <p:nvPr/>
        </p:nvSpPr>
        <p:spPr>
          <a:xfrm>
            <a:off x="874109" y="1096330"/>
            <a:ext cx="1104122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אנחנו?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דַבָר כָזֶה עוֹד לֹא הָיַה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שה' בְּקוֹל אִיש שַַמָע!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לַעָזוֹר לִיהוֹשע בְּמִלְחָמְתוֹ נֶחלַצְנו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בְּגִבְעוֹן וּבְאָיָלוֹן עַמָדְנוּ!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/>
          <p:nvPr/>
        </p:nvSpPr>
        <p:spPr>
          <a:xfrm>
            <a:off x="1601821" y="518770"/>
            <a:ext cx="8988358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השמש והירח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שמש בגבעון – דום!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וירח בעמק איילון!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8986" y="1192619"/>
            <a:ext cx="4101066" cy="410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>
            <a:off x="76458" y="1294947"/>
            <a:ext cx="11702242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רחב מילטה את המרגלים באמצעות חבל.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ותורידם בחבל מקיר החלון</a:t>
            </a:r>
            <a:endParaRPr b="1" sz="54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CAAC"/>
              </a:buClr>
              <a:buSzPts val="5400"/>
              <a:buFont typeface="Calibri"/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שְנֵינוּ בְּאֶפְרַים... מָה אְַנָחְנוּ?..</a:t>
            </a:r>
            <a:endParaRPr/>
          </a:p>
        </p:txBody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גזר – BeFresh" id="181" name="Google Shape;18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7657" y="2018109"/>
            <a:ext cx="3688723" cy="39663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פוח עץ אדום - פירות טריים" id="182" name="Google Shape;18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6906" y="2018110"/>
            <a:ext cx="3966368" cy="3966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/>
          <p:nvPr/>
        </p:nvSpPr>
        <p:spPr>
          <a:xfrm>
            <a:off x="2078603" y="1294947"/>
            <a:ext cx="769794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ערים בנחלת אפרים.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אבל, יש הבדל..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את </a:t>
            </a:r>
            <a:r>
              <a:rPr b="1" lang="iw-IL" sz="54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תפוח כבשו ואת גזר לא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/>
          <p:nvPr/>
        </p:nvSpPr>
        <p:spPr>
          <a:xfrm>
            <a:off x="575387" y="1132644"/>
            <a:ext cx="11041226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אני?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בְּהָר עֵיבָל אוֹתִי בָּנוּ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כַּאַשֶר לַארץ נִכְנְסוּ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מאבָנִים שְלֵמוֹת אני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וּבְרִית כַרְתוּ סְבִיבִי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/>
          <p:nvPr/>
        </p:nvSpPr>
        <p:spPr>
          <a:xfrm>
            <a:off x="2411337" y="1852508"/>
            <a:ext cx="736932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0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0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המזבח בהר עיבל</a:t>
            </a:r>
            <a:endParaRPr b="1" sz="80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6462" y="1179474"/>
            <a:ext cx="6017039" cy="48738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קסת, כתוב, מגילה של נייר, נוצה, איקון. סיגנון, תאר, קסת, כתוב ..." id="203" name="Google Shape;203;p32"/>
          <p:cNvPicPr preferRelativeResize="0"/>
          <p:nvPr/>
        </p:nvPicPr>
        <p:blipFill rotWithShape="1">
          <a:blip r:embed="rId4">
            <a:alphaModFix/>
          </a:blip>
          <a:srcRect b="7823" l="0" r="0" t="0"/>
          <a:stretch/>
        </p:blipFill>
        <p:spPr>
          <a:xfrm>
            <a:off x="5014012" y="1601479"/>
            <a:ext cx="1314929" cy="1313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/>
          <p:nvPr/>
        </p:nvSpPr>
        <p:spPr>
          <a:xfrm>
            <a:off x="1016725" y="889843"/>
            <a:ext cx="10158550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יהושע קרא לנציגי השבטים שהתרפו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מלרשת את נחלותיהם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וציווה עליהם לסייר בארץ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לרשום את גבולות נחלותיהם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ולשוב אליו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Bidspirit auction | זוג נעליים ישנות עשויות נחושת." id="215" name="Google Shape;2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4495" y="1923005"/>
            <a:ext cx="3709105" cy="2468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איזה סוג לחם לקנות?!?" id="216" name="Google Shape;216;p3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2034" y="1923005"/>
            <a:ext cx="3675534" cy="2468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ld Man In Poor Clothes Vector Illustration. Royalty Free Cliparts ..." id="217" name="Google Shape;217;p34"/>
          <p:cNvPicPr preferRelativeResize="0"/>
          <p:nvPr/>
        </p:nvPicPr>
        <p:blipFill rotWithShape="1">
          <a:blip r:embed="rId5">
            <a:alphaModFix/>
          </a:blip>
          <a:srcRect b="21529" l="0" r="0" t="0"/>
          <a:stretch/>
        </p:blipFill>
        <p:spPr>
          <a:xfrm>
            <a:off x="233917" y="1456660"/>
            <a:ext cx="3243146" cy="2934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/>
          <p:nvPr/>
        </p:nvSpPr>
        <p:spPr>
          <a:xfrm>
            <a:off x="231813" y="1562576"/>
            <a:ext cx="11436143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הגבעונים. התחפשו לבאים מארץ רחוקה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עם בגדים בלויים ולחם עבש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/>
          <p:nvPr/>
        </p:nvSpPr>
        <p:spPr>
          <a:xfrm>
            <a:off x="222685" y="595455"/>
            <a:ext cx="1104122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מכיר אותי?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ואיך אני קשור לספר יהושע?</a:t>
            </a:r>
            <a:endParaRPr/>
          </a:p>
        </p:txBody>
      </p:sp>
      <p:pic>
        <p:nvPicPr>
          <p:cNvPr descr="מסלולי הטיול בהר חרמון – מדריך למטייל בוויקימסע" id="228" name="Google Shape;22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9918" y="2664562"/>
            <a:ext cx="5300359" cy="3970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/>
          <p:nvPr/>
        </p:nvSpPr>
        <p:spPr>
          <a:xfrm>
            <a:off x="825852" y="1294947"/>
            <a:ext cx="10203434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החרמון. בפרק יג נזכרים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גבולות הארץ. בצפון – החרמון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שווה לבקר!</a:t>
            </a:r>
            <a:endParaRPr b="1" sz="66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9" name="Google Shape;239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וקטור, צבעוני, לאמבארג'אק, אופי, דוגמה, עץ, לחטוב קרדום. עץ ..." id="240" name="Google Shape;240;p38"/>
          <p:cNvPicPr preferRelativeResize="0"/>
          <p:nvPr/>
        </p:nvPicPr>
        <p:blipFill rotWithShape="1">
          <a:blip r:embed="rId3">
            <a:alphaModFix/>
          </a:blip>
          <a:srcRect b="9643" l="0" r="0" t="0"/>
          <a:stretch/>
        </p:blipFill>
        <p:spPr>
          <a:xfrm>
            <a:off x="1924493" y="1146176"/>
            <a:ext cx="3646524" cy="35694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באר מים – ויקיפדיה" id="241" name="Google Shape;241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20984" y="1365213"/>
            <a:ext cx="4467275" cy="3350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/>
          <p:nvPr/>
        </p:nvSpPr>
        <p:spPr>
          <a:xfrm>
            <a:off x="2528356" y="1294947"/>
            <a:ext cx="7135287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לאחר התרמית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הגבעונים היו חטבי עצים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ושאבי מים למשכן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/>
          <p:nvPr/>
        </p:nvSpPr>
        <p:spPr>
          <a:xfrm>
            <a:off x="828143" y="1190878"/>
            <a:ext cx="1104122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אני?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אֵלָי בּוֹרְחִים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ואָני קוֹלֶטֶת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עד שהכהן הַגדוֹל מֵת.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כּמוֹנִי יֵש - רַק שֵש!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/>
          <p:nvPr/>
        </p:nvSpPr>
        <p:spPr>
          <a:xfrm>
            <a:off x="3611861" y="1294947"/>
            <a:ext cx="4631396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עיר מקלט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River GIF | Gfycat" id="262" name="Google Shape;262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013" y="1265274"/>
            <a:ext cx="6614936" cy="3724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/>
          <p:nvPr/>
        </p:nvSpPr>
        <p:spPr>
          <a:xfrm>
            <a:off x="509717" y="1166842"/>
            <a:ext cx="10947228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72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72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מעבר הירדן היה כאשר הירדן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72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 היה מלא על גדותיו!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72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בחודש ניסן בעת הקציר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/>
          <p:nvPr/>
        </p:nvSpPr>
        <p:spPr>
          <a:xfrm>
            <a:off x="913203" y="988860"/>
            <a:ext cx="1104122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D5DBE5"/>
                </a:solidFill>
                <a:latin typeface="Calibri"/>
                <a:ea typeface="Calibri"/>
                <a:cs typeface="Calibri"/>
                <a:sym typeface="Calibri"/>
              </a:rPr>
              <a:t>מי אני?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משבט גיבור אני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וארבעים שנה לא אבד כוחי!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עיר בצורה לכבוש יצאתי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מהענקים שבה לא פחדתי!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/>
          <p:nvPr/>
        </p:nvSpPr>
        <p:spPr>
          <a:xfrm>
            <a:off x="1262670" y="1294947"/>
            <a:ext cx="9329798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כלב בן יפונה משבט יהודה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כבש בעצמו את חברון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ואת הענקים שבה</a:t>
            </a:r>
            <a:endParaRPr b="1" sz="66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גליל עליון | מערות ואגדות" id="283" name="Google Shape;283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1694" y="1156519"/>
            <a:ext cx="6067757" cy="4544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7"/>
          <p:cNvSpPr/>
          <p:nvPr/>
        </p:nvSpPr>
        <p:spPr>
          <a:xfrm>
            <a:off x="2037120" y="1025761"/>
            <a:ext cx="7909538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המערה במקדה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שם נכלאו מלכי הדרום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עד תום הקרב</a:t>
            </a:r>
            <a:endParaRPr b="1" sz="66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8"/>
          <p:cNvSpPr txBox="1"/>
          <p:nvPr>
            <p:ph type="title"/>
          </p:nvPr>
        </p:nvSpPr>
        <p:spPr>
          <a:xfrm>
            <a:off x="678711" y="4703209"/>
            <a:ext cx="10515600" cy="1325563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____ ____ ____     ____ ____ ____ ___ </a:t>
            </a:r>
            <a:r>
              <a:rPr lang="iw-IL" sz="7200"/>
              <a:t>!</a:t>
            </a:r>
            <a:endParaRPr/>
          </a:p>
        </p:txBody>
      </p:sp>
      <p:pic>
        <p:nvPicPr>
          <p:cNvPr descr="Emoji Muscle Images, Stock Photos &amp; Vectors | Shutterstock" id="294" name="Google Shape;294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0217" l="0" r="0" t="0"/>
          <a:stretch/>
        </p:blipFill>
        <p:spPr>
          <a:xfrm>
            <a:off x="4259336" y="624797"/>
            <a:ext cx="4097856" cy="3093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9"/>
          <p:cNvSpPr/>
          <p:nvPr/>
        </p:nvSpPr>
        <p:spPr>
          <a:xfrm>
            <a:off x="2058552" y="1294947"/>
            <a:ext cx="7738017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התשובה: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חזק ואמץץץץ!!!!</a:t>
            </a:r>
            <a:endParaRPr b="1" sz="8800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0"/>
          <p:cNvSpPr/>
          <p:nvPr/>
        </p:nvSpPr>
        <p:spPr>
          <a:xfrm>
            <a:off x="5104494" y="473048"/>
            <a:ext cx="653897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יפה מאוד,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אתם </a:t>
            </a:r>
            <a:r>
              <a:rPr b="1" lang="iw-IL" sz="8800">
                <a:solidFill>
                  <a:srgbClr val="5095FC"/>
                </a:solidFill>
                <a:latin typeface="Calibri"/>
                <a:ea typeface="Calibri"/>
                <a:cs typeface="Calibri"/>
                <a:sym typeface="Calibri"/>
              </a:rPr>
              <a:t>אלופים</a:t>
            </a:r>
            <a:r>
              <a:rPr b="1" lang="iw-IL" sz="8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!!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ברכות לסיום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ספר יהושע</a:t>
            </a:r>
            <a:endParaRPr b="1" sz="8800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536" y="713679"/>
            <a:ext cx="4057409" cy="580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