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7" r:id="rId2"/>
    <p:sldId id="273" r:id="rId3"/>
    <p:sldId id="258" r:id="rId4"/>
    <p:sldId id="274" r:id="rId5"/>
    <p:sldId id="275" r:id="rId6"/>
    <p:sldId id="259" r:id="rId7"/>
    <p:sldId id="276" r:id="rId8"/>
    <p:sldId id="277" r:id="rId9"/>
    <p:sldId id="278" r:id="rId10"/>
    <p:sldId id="279" r:id="rId11"/>
    <p:sldId id="272" r:id="rId1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71" autoAdjust="0"/>
    <p:restoredTop sz="94660"/>
  </p:normalViewPr>
  <p:slideViewPr>
    <p:cSldViewPr snapToGrid="0">
      <p:cViewPr varScale="1">
        <p:scale>
          <a:sx n="85" d="100"/>
          <a:sy n="85" d="100"/>
        </p:scale>
        <p:origin x="1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645358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1711814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1329328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87705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3822534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399325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302757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505490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079150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3710742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DB001CA4-BDD3-4053-844F-9AAD839120CF}" type="datetimeFigureOut">
              <a:rPr lang="he-IL" smtClean="0"/>
              <a:t>כ"ח/ניסן/תש"פ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0928CF0-5326-4164-8C52-5760083E5088}" type="slidenum">
              <a:rPr lang="he-IL" smtClean="0"/>
              <a:t>‹#›</a:t>
            </a:fld>
            <a:endParaRPr lang="he-IL"/>
          </a:p>
        </p:txBody>
      </p:sp>
    </p:spTree>
    <p:extLst>
      <p:ext uri="{BB962C8B-B14F-4D97-AF65-F5344CB8AC3E}">
        <p14:creationId xmlns:p14="http://schemas.microsoft.com/office/powerpoint/2010/main" val="2945203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B001CA4-BDD3-4053-844F-9AAD839120CF}" type="datetimeFigureOut">
              <a:rPr lang="he-IL" smtClean="0"/>
              <a:t>כ"ח/ניסן/תש"פ</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0928CF0-5326-4164-8C52-5760083E5088}" type="slidenum">
              <a:rPr lang="he-IL" smtClean="0"/>
              <a:t>‹#›</a:t>
            </a:fld>
            <a:endParaRPr lang="he-IL"/>
          </a:p>
        </p:txBody>
      </p:sp>
    </p:spTree>
    <p:extLst>
      <p:ext uri="{BB962C8B-B14F-4D97-AF65-F5344CB8AC3E}">
        <p14:creationId xmlns:p14="http://schemas.microsoft.com/office/powerpoint/2010/main" val="3208000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0"/>
            <a:ext cx="9144000" cy="2387600"/>
          </a:xfrm>
        </p:spPr>
        <p:txBody>
          <a:bodyPr/>
          <a:lstStyle/>
          <a:p>
            <a:r>
              <a:rPr lang="he-IL" dirty="0" smtClean="0"/>
              <a:t>המלחמה על העי</a:t>
            </a:r>
            <a:br>
              <a:rPr lang="he-IL" dirty="0" smtClean="0"/>
            </a:br>
            <a:r>
              <a:rPr lang="he-IL" dirty="0" smtClean="0"/>
              <a:t>- הקרב השני</a:t>
            </a:r>
            <a:endParaRPr lang="he-IL" dirty="0"/>
          </a:p>
        </p:txBody>
      </p:sp>
      <p:sp>
        <p:nvSpPr>
          <p:cNvPr id="3" name="כותרת משנה 2"/>
          <p:cNvSpPr>
            <a:spLocks noGrp="1"/>
          </p:cNvSpPr>
          <p:nvPr>
            <p:ph type="subTitle" idx="1"/>
          </p:nvPr>
        </p:nvSpPr>
        <p:spPr>
          <a:xfrm>
            <a:off x="1524000" y="2738438"/>
            <a:ext cx="9144000" cy="1655762"/>
          </a:xfrm>
        </p:spPr>
        <p:txBody>
          <a:bodyPr/>
          <a:lstStyle/>
          <a:p>
            <a:r>
              <a:rPr lang="he-IL" dirty="0" smtClean="0"/>
              <a:t>יהושע פרק ח' </a:t>
            </a:r>
          </a:p>
          <a:p>
            <a:endParaRPr lang="he-IL" dirty="0"/>
          </a:p>
        </p:txBody>
      </p:sp>
      <p:pic>
        <p:nvPicPr>
          <p:cNvPr id="4" name="תמונה 3"/>
          <p:cNvPicPr>
            <a:picLocks noChangeAspect="1"/>
          </p:cNvPicPr>
          <p:nvPr/>
        </p:nvPicPr>
        <p:blipFill>
          <a:blip r:embed="rId2"/>
          <a:stretch>
            <a:fillRect/>
          </a:stretch>
        </p:blipFill>
        <p:spPr>
          <a:xfrm>
            <a:off x="1809750" y="3881966"/>
            <a:ext cx="8572500" cy="2857500"/>
          </a:xfrm>
          <a:prstGeom prst="rect">
            <a:avLst/>
          </a:prstGeom>
        </p:spPr>
      </p:pic>
    </p:spTree>
    <p:extLst>
      <p:ext uri="{BB962C8B-B14F-4D97-AF65-F5344CB8AC3E}">
        <p14:creationId xmlns:p14="http://schemas.microsoft.com/office/powerpoint/2010/main" val="2987909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72955" y="207081"/>
            <a:ext cx="10725704" cy="3134431"/>
          </a:xfrm>
        </p:spPr>
        <p:txBody>
          <a:bodyPr>
            <a:normAutofit/>
          </a:bodyPr>
          <a:lstStyle/>
          <a:p>
            <a:pPr algn="ctr"/>
            <a:r>
              <a:rPr lang="he-IL" b="1" dirty="0" smtClean="0"/>
              <a:t>תקציר הפרק הקודם: </a:t>
            </a:r>
            <a:r>
              <a:rPr lang="he-IL" dirty="0" smtClean="0"/>
              <a:t/>
            </a:r>
            <a:br>
              <a:rPr lang="he-IL" dirty="0" smtClean="0"/>
            </a:br>
            <a:r>
              <a:rPr lang="he-IL" dirty="0" smtClean="0"/>
              <a:t># עכן לקח מן החרם</a:t>
            </a:r>
            <a:br>
              <a:rPr lang="he-IL" dirty="0" smtClean="0"/>
            </a:br>
            <a:r>
              <a:rPr lang="he-IL" dirty="0" smtClean="0"/>
              <a:t># הפסד בקרב הראשון בעי</a:t>
            </a:r>
            <a:br>
              <a:rPr lang="he-IL" dirty="0" smtClean="0"/>
            </a:br>
            <a:r>
              <a:rPr lang="he-IL" dirty="0" smtClean="0"/>
              <a:t># עכן נתפס, נענש והשלל נשרף</a:t>
            </a:r>
            <a:br>
              <a:rPr lang="he-IL" dirty="0" smtClean="0"/>
            </a:br>
            <a:endParaRPr lang="he-IL" dirty="0"/>
          </a:p>
        </p:txBody>
      </p:sp>
      <p:pic>
        <p:nvPicPr>
          <p:cNvPr id="1026" name="Picture 2" descr="http://www.daat.ac.il/daat/tanach/albom/pictures/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581" y="2844800"/>
            <a:ext cx="3038475" cy="38100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קבוצה 3"/>
          <p:cNvGrpSpPr/>
          <p:nvPr/>
        </p:nvGrpSpPr>
        <p:grpSpPr>
          <a:xfrm>
            <a:off x="7165834" y="986794"/>
            <a:ext cx="4187966" cy="5231826"/>
            <a:chOff x="248356" y="1528660"/>
            <a:chExt cx="4187966" cy="5231826"/>
          </a:xfrm>
        </p:grpSpPr>
        <p:pic>
          <p:nvPicPr>
            <p:cNvPr id="5" name="Picture 4" descr="מאות מטבעות עתיקים נתפסו בביתו של שודד עתיקות בגליל | JDN - חדשות"/>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56" y="3883378"/>
              <a:ext cx="3832825" cy="28771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הבהלה לזהב (אוסטרליה) – ויקיפדיה"/>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2059">
              <a:off x="1799700" y="5263867"/>
              <a:ext cx="730134" cy="11214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חולצה – ויקיפדיה"/>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3267" y="1528660"/>
              <a:ext cx="2013055" cy="295613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762707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07784" y="694266"/>
            <a:ext cx="10563578" cy="3845631"/>
          </a:xfrm>
        </p:spPr>
        <p:txBody>
          <a:bodyPr>
            <a:normAutofit/>
          </a:bodyPr>
          <a:lstStyle/>
          <a:p>
            <a:r>
              <a:rPr lang="he-IL" dirty="0"/>
              <a:t>וַיֹּאמֶר יְהוָה </a:t>
            </a:r>
            <a:r>
              <a:rPr lang="he-IL" dirty="0" err="1" smtClean="0"/>
              <a:t>אֶל־יְהוֹשֻׁע</a:t>
            </a:r>
            <a:r>
              <a:rPr lang="he-IL" dirty="0" smtClean="0"/>
              <a:t>ַ: </a:t>
            </a:r>
            <a:br>
              <a:rPr lang="he-IL" dirty="0" smtClean="0"/>
            </a:br>
            <a:r>
              <a:rPr lang="he-IL" dirty="0"/>
              <a:t>"</a:t>
            </a:r>
            <a:r>
              <a:rPr lang="he-IL" dirty="0" err="1" smtClean="0"/>
              <a:t>אַל־תִּירָא</a:t>
            </a:r>
            <a:r>
              <a:rPr lang="he-IL" dirty="0" smtClean="0"/>
              <a:t> </a:t>
            </a:r>
            <a:r>
              <a:rPr lang="he-IL" dirty="0" err="1" smtClean="0"/>
              <a:t>וְאַל־תֵּחָת</a:t>
            </a:r>
            <a:r>
              <a:rPr lang="he-IL" dirty="0" smtClean="0"/>
              <a:t>! </a:t>
            </a:r>
            <a:br>
              <a:rPr lang="he-IL" dirty="0" smtClean="0"/>
            </a:br>
            <a:r>
              <a:rPr lang="he-IL" dirty="0" smtClean="0"/>
              <a:t>קַח </a:t>
            </a:r>
            <a:r>
              <a:rPr lang="he-IL" dirty="0"/>
              <a:t>עִמְּךָ אֵת </a:t>
            </a:r>
            <a:r>
              <a:rPr lang="he-IL" dirty="0" err="1"/>
              <a:t>כָּל־עַם</a:t>
            </a:r>
            <a:r>
              <a:rPr lang="he-IL" dirty="0"/>
              <a:t> הַמִּלְחָמָה וְקוּם עֲלֵה </a:t>
            </a:r>
            <a:r>
              <a:rPr lang="he-IL" dirty="0" smtClean="0"/>
              <a:t>הָעָי...</a:t>
            </a:r>
            <a:br>
              <a:rPr lang="he-IL" dirty="0" smtClean="0"/>
            </a:br>
            <a:r>
              <a:rPr lang="he-IL" dirty="0" err="1" smtClean="0"/>
              <a:t>שִׂים־לְך</a:t>
            </a:r>
            <a:r>
              <a:rPr lang="he-IL" dirty="0" smtClean="0"/>
              <a:t>ָ </a:t>
            </a:r>
            <a:r>
              <a:rPr lang="he-IL" b="1" dirty="0"/>
              <a:t>אֹרֵב</a:t>
            </a:r>
            <a:r>
              <a:rPr lang="he-IL" dirty="0"/>
              <a:t> לָעִיר </a:t>
            </a:r>
            <a:r>
              <a:rPr lang="he-IL" dirty="0" err="1" smtClean="0"/>
              <a:t>מֵאַחֲרֶיה</a:t>
            </a:r>
            <a:r>
              <a:rPr lang="he-IL" dirty="0" smtClean="0"/>
              <a:t>ָ!"</a:t>
            </a: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פסוקים א-ב</a:t>
            </a:r>
            <a:endParaRPr lang="he-IL" sz="2400" dirty="0"/>
          </a:p>
        </p:txBody>
      </p:sp>
    </p:spTree>
    <p:extLst>
      <p:ext uri="{BB962C8B-B14F-4D97-AF65-F5344CB8AC3E}">
        <p14:creationId xmlns:p14="http://schemas.microsoft.com/office/powerpoint/2010/main" val="225818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פסוקים ג-ד</a:t>
            </a:r>
            <a:endParaRPr lang="he-IL" sz="2400" dirty="0"/>
          </a:p>
        </p:txBody>
      </p:sp>
      <p:pic>
        <p:nvPicPr>
          <p:cNvPr id="1026" name="Picture 2" descr="http://www.daat.co.il/daat/tanach/melech/maps/yehosh8.gif"/>
          <p:cNvPicPr>
            <a:picLocks noChangeAspect="1" noChangeArrowheads="1"/>
          </p:cNvPicPr>
          <p:nvPr/>
        </p:nvPicPr>
        <p:blipFill rotWithShape="1">
          <a:blip r:embed="rId2">
            <a:extLst>
              <a:ext uri="{28A0092B-C50C-407E-A947-70E740481C1C}">
                <a14:useLocalDpi xmlns:a14="http://schemas.microsoft.com/office/drawing/2010/main" val="0"/>
              </a:ext>
            </a:extLst>
          </a:blip>
          <a:srcRect r="50619" b="61593"/>
          <a:stretch/>
        </p:blipFill>
        <p:spPr bwMode="auto">
          <a:xfrm>
            <a:off x="223813" y="3179923"/>
            <a:ext cx="3024354" cy="3133585"/>
          </a:xfrm>
          <a:prstGeom prst="rect">
            <a:avLst/>
          </a:prstGeom>
          <a:noFill/>
          <a:extLst>
            <a:ext uri="{909E8E84-426E-40DD-AFC4-6F175D3DCCD1}">
              <a14:hiddenFill xmlns:a14="http://schemas.microsoft.com/office/drawing/2010/main">
                <a:solidFill>
                  <a:srgbClr val="FFFFFF"/>
                </a:solidFill>
              </a14:hiddenFill>
            </a:ext>
          </a:extLst>
        </p:spPr>
      </p:pic>
      <p:sp>
        <p:nvSpPr>
          <p:cNvPr id="7" name="טבעת 6"/>
          <p:cNvSpPr/>
          <p:nvPr/>
        </p:nvSpPr>
        <p:spPr>
          <a:xfrm>
            <a:off x="1514901" y="4898411"/>
            <a:ext cx="221089" cy="305655"/>
          </a:xfrm>
          <a:prstGeom prst="donu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solidFill>
                <a:schemeClr val="tx1"/>
              </a:solidFill>
            </a:endParaRPr>
          </a:p>
        </p:txBody>
      </p:sp>
      <p:sp>
        <p:nvSpPr>
          <p:cNvPr id="10" name="טבעת 9"/>
          <p:cNvSpPr/>
          <p:nvPr/>
        </p:nvSpPr>
        <p:spPr>
          <a:xfrm>
            <a:off x="1404356" y="4324199"/>
            <a:ext cx="221089" cy="305655"/>
          </a:xfrm>
          <a:prstGeom prst="don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he-IL">
              <a:solidFill>
                <a:schemeClr val="tx1"/>
              </a:solidFill>
            </a:endParaRPr>
          </a:p>
        </p:txBody>
      </p:sp>
      <p:sp>
        <p:nvSpPr>
          <p:cNvPr id="11" name="טבעת 10"/>
          <p:cNvSpPr/>
          <p:nvPr/>
        </p:nvSpPr>
        <p:spPr>
          <a:xfrm>
            <a:off x="920386" y="4592756"/>
            <a:ext cx="221089" cy="305655"/>
          </a:xfrm>
          <a:prstGeom prst="don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he-IL">
              <a:solidFill>
                <a:schemeClr val="tx1"/>
              </a:solidFill>
            </a:endParaRPr>
          </a:p>
        </p:txBody>
      </p:sp>
      <p:sp>
        <p:nvSpPr>
          <p:cNvPr id="12" name="כותרת 1"/>
          <p:cNvSpPr txBox="1">
            <a:spLocks/>
          </p:cNvSpPr>
          <p:nvPr/>
        </p:nvSpPr>
        <p:spPr>
          <a:xfrm>
            <a:off x="5836356" y="1783644"/>
            <a:ext cx="6108716" cy="4386093"/>
          </a:xfrm>
          <a:prstGeom prst="rect">
            <a:avLst/>
          </a:prstGeom>
        </p:spPr>
        <p:txBody>
          <a:bodyPr vert="horz" lIns="91440" tIns="45720" rIns="91440" bIns="45720" rtlCol="1" anchor="ctr">
            <a:normAutofit fontScale="90000" lnSpcReduction="200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dirty="0" smtClean="0"/>
              <a:t>וַיִּבְחַר יְהושֻׁעַ שְׁלשִׁים אֶלֶף אִישׁ,</a:t>
            </a:r>
            <a:br>
              <a:rPr lang="he-IL" dirty="0" smtClean="0"/>
            </a:br>
            <a:r>
              <a:rPr lang="he-IL" dirty="0" err="1" smtClean="0"/>
              <a:t>גִּבּוֹרֵי</a:t>
            </a:r>
            <a:r>
              <a:rPr lang="he-IL" dirty="0" smtClean="0"/>
              <a:t> הַחַיִל,</a:t>
            </a:r>
            <a:br>
              <a:rPr lang="he-IL" dirty="0" smtClean="0"/>
            </a:br>
            <a:r>
              <a:rPr lang="he-IL" dirty="0" smtClean="0"/>
              <a:t>וַיִּשְׁלָחֵם לָיְלָה.</a:t>
            </a:r>
            <a:r>
              <a:rPr lang="he-IL" b="1" dirty="0" smtClean="0"/>
              <a:t/>
            </a:r>
            <a:br>
              <a:rPr lang="he-IL" b="1" dirty="0" smtClean="0"/>
            </a:br>
            <a:r>
              <a:rPr lang="he-IL" b="1" dirty="0" smtClean="0"/>
              <a:t/>
            </a:r>
            <a:br>
              <a:rPr lang="he-IL" b="1" dirty="0" smtClean="0"/>
            </a:br>
            <a:r>
              <a:rPr lang="he-IL" b="1" dirty="0" smtClean="0"/>
              <a:t>וַיְצַו אתָם </a:t>
            </a:r>
            <a:r>
              <a:rPr lang="he-IL" b="1" dirty="0" err="1" smtClean="0"/>
              <a:t>לֵאמֹר</a:t>
            </a:r>
            <a:r>
              <a:rPr lang="he-IL" b="1" dirty="0" smtClean="0"/>
              <a:t>:</a:t>
            </a:r>
            <a:br>
              <a:rPr lang="he-IL" b="1" dirty="0" smtClean="0"/>
            </a:br>
            <a:r>
              <a:rPr lang="he-IL" dirty="0" smtClean="0"/>
              <a:t>"רְאוּ אַתֶּם </a:t>
            </a:r>
            <a:r>
              <a:rPr lang="he-IL" dirty="0" err="1" smtClean="0"/>
              <a:t>אֹרְבִים</a:t>
            </a:r>
            <a:r>
              <a:rPr lang="he-IL" dirty="0" smtClean="0"/>
              <a:t> לָעִיר</a:t>
            </a:r>
            <a:br>
              <a:rPr lang="he-IL" dirty="0" smtClean="0"/>
            </a:br>
            <a:r>
              <a:rPr lang="he-IL" dirty="0" err="1" smtClean="0"/>
              <a:t>מֵאַחֲרֵי</a:t>
            </a:r>
            <a:r>
              <a:rPr lang="he-IL" dirty="0" smtClean="0"/>
              <a:t> הָעִיר.</a:t>
            </a:r>
            <a:br>
              <a:rPr lang="he-IL" dirty="0" smtClean="0"/>
            </a:br>
            <a:r>
              <a:rPr lang="he-IL" dirty="0" smtClean="0"/>
              <a:t>אַל תַּרְחִיקוּ מִן הָעִיר מְאֹד.</a:t>
            </a:r>
            <a:br>
              <a:rPr lang="he-IL" dirty="0" smtClean="0"/>
            </a:br>
            <a:r>
              <a:rPr lang="he-IL" dirty="0" smtClean="0"/>
              <a:t>וִהְיִיתֶם </a:t>
            </a:r>
            <a:r>
              <a:rPr lang="he-IL" dirty="0" err="1" smtClean="0"/>
              <a:t>כֻּלְּכֶם</a:t>
            </a:r>
            <a:r>
              <a:rPr lang="he-IL" dirty="0" smtClean="0"/>
              <a:t> </a:t>
            </a:r>
            <a:r>
              <a:rPr lang="he-IL" dirty="0" err="1" smtClean="0"/>
              <a:t>נְכֹנִים</a:t>
            </a:r>
            <a:r>
              <a:rPr lang="he-IL" dirty="0" smtClean="0"/>
              <a:t>"</a:t>
            </a:r>
            <a:endParaRPr lang="he-IL" dirty="0"/>
          </a:p>
        </p:txBody>
      </p:sp>
      <p:sp>
        <p:nvSpPr>
          <p:cNvPr id="5" name="מלבן 4"/>
          <p:cNvSpPr/>
          <p:nvPr/>
        </p:nvSpPr>
        <p:spPr>
          <a:xfrm>
            <a:off x="-1117881" y="912753"/>
            <a:ext cx="6096000" cy="2339102"/>
          </a:xfrm>
          <a:prstGeom prst="rect">
            <a:avLst/>
          </a:prstGeom>
        </p:spPr>
        <p:txBody>
          <a:bodyPr>
            <a:spAutoFit/>
          </a:bodyPr>
          <a:lstStyle/>
          <a:p>
            <a:r>
              <a:rPr lang="he-IL" sz="3200" dirty="0" err="1">
                <a:solidFill>
                  <a:srgbClr val="9900FF"/>
                </a:solidFill>
                <a:latin typeface="Times New Roman" panose="02020603050405020304" pitchFamily="18" charset="0"/>
              </a:rPr>
              <a:t>וַיִּקַּח</a:t>
            </a:r>
            <a:r>
              <a:rPr lang="he-IL" sz="3200" dirty="0">
                <a:solidFill>
                  <a:srgbClr val="9900FF"/>
                </a:solidFill>
                <a:latin typeface="Times New Roman" panose="02020603050405020304" pitchFamily="18" charset="0"/>
              </a:rPr>
              <a:t> כַּחֲמֵשֶׁת אֲלָפִים אִיש,</a:t>
            </a:r>
            <a:br>
              <a:rPr lang="he-IL" sz="3200" dirty="0">
                <a:solidFill>
                  <a:srgbClr val="9900FF"/>
                </a:solidFill>
                <a:latin typeface="Times New Roman" panose="02020603050405020304" pitchFamily="18" charset="0"/>
              </a:rPr>
            </a:br>
            <a:r>
              <a:rPr lang="he-IL" sz="3200" dirty="0">
                <a:solidFill>
                  <a:srgbClr val="9900FF"/>
                </a:solidFill>
                <a:latin typeface="Times New Roman" panose="02020603050405020304" pitchFamily="18" charset="0"/>
              </a:rPr>
              <a:t>וַיָּשֶׂם </a:t>
            </a:r>
            <a:r>
              <a:rPr lang="he-IL" sz="3200" dirty="0" smtClean="0">
                <a:solidFill>
                  <a:srgbClr val="9900FF"/>
                </a:solidFill>
                <a:latin typeface="Times New Roman" panose="02020603050405020304" pitchFamily="18" charset="0"/>
              </a:rPr>
              <a:t>אוֹתָם אֹרֵב</a:t>
            </a:r>
            <a:r>
              <a:rPr lang="he-IL" sz="3200" dirty="0">
                <a:solidFill>
                  <a:srgbClr val="9900FF"/>
                </a:solidFill>
                <a:latin typeface="Times New Roman" panose="02020603050405020304" pitchFamily="18" charset="0"/>
              </a:rPr>
              <a:t>,</a:t>
            </a:r>
            <a:br>
              <a:rPr lang="he-IL" sz="3200" dirty="0">
                <a:solidFill>
                  <a:srgbClr val="9900FF"/>
                </a:solidFill>
                <a:latin typeface="Times New Roman" panose="02020603050405020304" pitchFamily="18" charset="0"/>
              </a:rPr>
            </a:br>
            <a:r>
              <a:rPr lang="he-IL" sz="3200" dirty="0">
                <a:solidFill>
                  <a:srgbClr val="9900FF"/>
                </a:solidFill>
                <a:latin typeface="Times New Roman" panose="02020603050405020304" pitchFamily="18" charset="0"/>
              </a:rPr>
              <a:t>בֵּין בֵּית-אֵל וּבֵין הָעַי,</a:t>
            </a:r>
            <a:br>
              <a:rPr lang="he-IL" sz="3200" dirty="0">
                <a:solidFill>
                  <a:srgbClr val="9900FF"/>
                </a:solidFill>
                <a:latin typeface="Times New Roman" panose="02020603050405020304" pitchFamily="18" charset="0"/>
              </a:rPr>
            </a:br>
            <a:r>
              <a:rPr lang="he-IL" sz="3200" dirty="0">
                <a:solidFill>
                  <a:srgbClr val="9900FF"/>
                </a:solidFill>
                <a:latin typeface="Times New Roman" panose="02020603050405020304" pitchFamily="18" charset="0"/>
              </a:rPr>
              <a:t>מִיָּם לָעִיר.</a:t>
            </a:r>
            <a:r>
              <a:rPr lang="he-IL" b="1" dirty="0">
                <a:latin typeface="Times New Roman" panose="02020603050405020304" pitchFamily="18" charset="0"/>
              </a:rPr>
              <a:t/>
            </a:r>
            <a:br>
              <a:rPr lang="he-IL" b="1" dirty="0">
                <a:latin typeface="Times New Roman" panose="02020603050405020304" pitchFamily="18" charset="0"/>
              </a:rPr>
            </a:br>
            <a:endParaRPr lang="he-IL" dirty="0"/>
          </a:p>
        </p:txBody>
      </p:sp>
    </p:spTree>
    <p:extLst>
      <p:ext uri="{BB962C8B-B14F-4D97-AF65-F5344CB8AC3E}">
        <p14:creationId xmlns:p14="http://schemas.microsoft.com/office/powerpoint/2010/main" val="174331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80">
                                          <p:stCondLst>
                                            <p:cond delay="0"/>
                                          </p:stCondLst>
                                        </p:cTn>
                                        <p:tgtEl>
                                          <p:spTgt spid="10"/>
                                        </p:tgtEl>
                                      </p:cBhvr>
                                    </p:animEffect>
                                    <p:anim calcmode="lin" valueType="num">
                                      <p:cBhvr>
                                        <p:cTn id="1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0" dur="26">
                                          <p:stCondLst>
                                            <p:cond delay="650"/>
                                          </p:stCondLst>
                                        </p:cTn>
                                        <p:tgtEl>
                                          <p:spTgt spid="10"/>
                                        </p:tgtEl>
                                      </p:cBhvr>
                                      <p:to x="100000" y="60000"/>
                                    </p:animScale>
                                    <p:animScale>
                                      <p:cBhvr>
                                        <p:cTn id="21" dur="166" decel="50000">
                                          <p:stCondLst>
                                            <p:cond delay="676"/>
                                          </p:stCondLst>
                                        </p:cTn>
                                        <p:tgtEl>
                                          <p:spTgt spid="10"/>
                                        </p:tgtEl>
                                      </p:cBhvr>
                                      <p:to x="100000" y="100000"/>
                                    </p:animScale>
                                    <p:animScale>
                                      <p:cBhvr>
                                        <p:cTn id="22" dur="26">
                                          <p:stCondLst>
                                            <p:cond delay="1312"/>
                                          </p:stCondLst>
                                        </p:cTn>
                                        <p:tgtEl>
                                          <p:spTgt spid="10"/>
                                        </p:tgtEl>
                                      </p:cBhvr>
                                      <p:to x="100000" y="80000"/>
                                    </p:animScale>
                                    <p:animScale>
                                      <p:cBhvr>
                                        <p:cTn id="23" dur="166" decel="50000">
                                          <p:stCondLst>
                                            <p:cond delay="1338"/>
                                          </p:stCondLst>
                                        </p:cTn>
                                        <p:tgtEl>
                                          <p:spTgt spid="10"/>
                                        </p:tgtEl>
                                      </p:cBhvr>
                                      <p:to x="100000" y="100000"/>
                                    </p:animScale>
                                    <p:animScale>
                                      <p:cBhvr>
                                        <p:cTn id="24" dur="26">
                                          <p:stCondLst>
                                            <p:cond delay="1642"/>
                                          </p:stCondLst>
                                        </p:cTn>
                                        <p:tgtEl>
                                          <p:spTgt spid="10"/>
                                        </p:tgtEl>
                                      </p:cBhvr>
                                      <p:to x="100000" y="90000"/>
                                    </p:animScale>
                                    <p:animScale>
                                      <p:cBhvr>
                                        <p:cTn id="25" dur="166" decel="50000">
                                          <p:stCondLst>
                                            <p:cond delay="1668"/>
                                          </p:stCondLst>
                                        </p:cTn>
                                        <p:tgtEl>
                                          <p:spTgt spid="10"/>
                                        </p:tgtEl>
                                      </p:cBhvr>
                                      <p:to x="100000" y="100000"/>
                                    </p:animScale>
                                    <p:animScale>
                                      <p:cBhvr>
                                        <p:cTn id="26" dur="26">
                                          <p:stCondLst>
                                            <p:cond delay="1808"/>
                                          </p:stCondLst>
                                        </p:cTn>
                                        <p:tgtEl>
                                          <p:spTgt spid="10"/>
                                        </p:tgtEl>
                                      </p:cBhvr>
                                      <p:to x="100000" y="95000"/>
                                    </p:animScale>
                                    <p:animScale>
                                      <p:cBhvr>
                                        <p:cTn id="27" dur="166" decel="50000">
                                          <p:stCondLst>
                                            <p:cond delay="1834"/>
                                          </p:stCondLst>
                                        </p:cTn>
                                        <p:tgtEl>
                                          <p:spTgt spid="10"/>
                                        </p:tgtEl>
                                      </p:cBhvr>
                                      <p:to x="100000" y="100000"/>
                                    </p:animScale>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fltVal val="0"/>
                                          </p:val>
                                        </p:tav>
                                        <p:tav tm="100000">
                                          <p:val>
                                            <p:strVal val="#ppt_w"/>
                                          </p:val>
                                        </p:tav>
                                      </p:tavLst>
                                    </p:anim>
                                    <p:anim calcmode="lin" valueType="num">
                                      <p:cBhvr>
                                        <p:cTn id="41" dur="1000" fill="hold"/>
                                        <p:tgtEl>
                                          <p:spTgt spid="11"/>
                                        </p:tgtEl>
                                        <p:attrNameLst>
                                          <p:attrName>ppt_h</p:attrName>
                                        </p:attrNameLst>
                                      </p:cBhvr>
                                      <p:tavLst>
                                        <p:tav tm="0">
                                          <p:val>
                                            <p:fltVal val="0"/>
                                          </p:val>
                                        </p:tav>
                                        <p:tav tm="100000">
                                          <p:val>
                                            <p:strVal val="#ppt_h"/>
                                          </p:val>
                                        </p:tav>
                                      </p:tavLst>
                                    </p:anim>
                                    <p:anim calcmode="lin" valueType="num">
                                      <p:cBhvr>
                                        <p:cTn id="42" dur="1000" fill="hold"/>
                                        <p:tgtEl>
                                          <p:spTgt spid="11"/>
                                        </p:tgtEl>
                                        <p:attrNameLst>
                                          <p:attrName>style.rotation</p:attrName>
                                        </p:attrNameLst>
                                      </p:cBhvr>
                                      <p:tavLst>
                                        <p:tav tm="0">
                                          <p:val>
                                            <p:fltVal val="90"/>
                                          </p:val>
                                        </p:tav>
                                        <p:tav tm="100000">
                                          <p:val>
                                            <p:fltVal val="0"/>
                                          </p:val>
                                        </p:tav>
                                      </p:tavLst>
                                    </p:anim>
                                    <p:animEffect transition="in" filter="fade">
                                      <p:cBhvr>
                                        <p:cTn id="4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P spid="12"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פסוקים </a:t>
            </a:r>
            <a:r>
              <a:rPr lang="he-IL" sz="2400" dirty="0" smtClean="0"/>
              <a:t>ה-ז</a:t>
            </a:r>
            <a:endParaRPr lang="he-IL" sz="2400" dirty="0"/>
          </a:p>
        </p:txBody>
      </p:sp>
      <p:pic>
        <p:nvPicPr>
          <p:cNvPr id="1026" name="Picture 2" descr="http://www.daat.co.il/daat/tanach/melech/maps/yehosh8.gif"/>
          <p:cNvPicPr>
            <a:picLocks noChangeAspect="1" noChangeArrowheads="1"/>
          </p:cNvPicPr>
          <p:nvPr/>
        </p:nvPicPr>
        <p:blipFill rotWithShape="1">
          <a:blip r:embed="rId2">
            <a:extLst>
              <a:ext uri="{28A0092B-C50C-407E-A947-70E740481C1C}">
                <a14:useLocalDpi xmlns:a14="http://schemas.microsoft.com/office/drawing/2010/main" val="0"/>
              </a:ext>
            </a:extLst>
          </a:blip>
          <a:srcRect r="50619" b="61593"/>
          <a:stretch/>
        </p:blipFill>
        <p:spPr bwMode="auto">
          <a:xfrm>
            <a:off x="223813" y="3179923"/>
            <a:ext cx="3024354" cy="3133585"/>
          </a:xfrm>
          <a:prstGeom prst="rect">
            <a:avLst/>
          </a:prstGeom>
          <a:noFill/>
          <a:extLst>
            <a:ext uri="{909E8E84-426E-40DD-AFC4-6F175D3DCCD1}">
              <a14:hiddenFill xmlns:a14="http://schemas.microsoft.com/office/drawing/2010/main">
                <a:solidFill>
                  <a:srgbClr val="FFFFFF"/>
                </a:solidFill>
              </a14:hiddenFill>
            </a:ext>
          </a:extLst>
        </p:spPr>
      </p:pic>
      <p:sp>
        <p:nvSpPr>
          <p:cNvPr id="7" name="טבעת 6"/>
          <p:cNvSpPr/>
          <p:nvPr/>
        </p:nvSpPr>
        <p:spPr>
          <a:xfrm>
            <a:off x="1524137" y="4898411"/>
            <a:ext cx="221089" cy="305655"/>
          </a:xfrm>
          <a:prstGeom prst="donut">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solidFill>
                <a:schemeClr val="tx1"/>
              </a:solidFill>
            </a:endParaRPr>
          </a:p>
        </p:txBody>
      </p:sp>
      <p:sp>
        <p:nvSpPr>
          <p:cNvPr id="9" name="טבעת 8"/>
          <p:cNvSpPr/>
          <p:nvPr/>
        </p:nvSpPr>
        <p:spPr>
          <a:xfrm>
            <a:off x="1821000" y="4745583"/>
            <a:ext cx="221089" cy="305655"/>
          </a:xfrm>
          <a:prstGeom prst="don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he-IL">
              <a:solidFill>
                <a:schemeClr val="tx1"/>
              </a:solidFill>
            </a:endParaRPr>
          </a:p>
        </p:txBody>
      </p:sp>
      <p:sp>
        <p:nvSpPr>
          <p:cNvPr id="10" name="טבעת 9"/>
          <p:cNvSpPr/>
          <p:nvPr/>
        </p:nvSpPr>
        <p:spPr>
          <a:xfrm>
            <a:off x="1293812" y="4360168"/>
            <a:ext cx="221089" cy="305655"/>
          </a:xfrm>
          <a:prstGeom prst="don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he-IL">
              <a:solidFill>
                <a:schemeClr val="tx1"/>
              </a:solidFill>
            </a:endParaRPr>
          </a:p>
        </p:txBody>
      </p:sp>
      <p:sp>
        <p:nvSpPr>
          <p:cNvPr id="11" name="טבעת 10"/>
          <p:cNvSpPr/>
          <p:nvPr/>
        </p:nvSpPr>
        <p:spPr>
          <a:xfrm>
            <a:off x="920386" y="4592756"/>
            <a:ext cx="221089" cy="305655"/>
          </a:xfrm>
          <a:prstGeom prst="donut">
            <a:avLst/>
          </a:prstGeom>
        </p:spPr>
        <p:style>
          <a:lnRef idx="1">
            <a:schemeClr val="accent5"/>
          </a:lnRef>
          <a:fillRef idx="3">
            <a:schemeClr val="accent5"/>
          </a:fillRef>
          <a:effectRef idx="2">
            <a:schemeClr val="accent5"/>
          </a:effectRef>
          <a:fontRef idx="minor">
            <a:schemeClr val="lt1"/>
          </a:fontRef>
        </p:style>
        <p:txBody>
          <a:bodyPr rtlCol="1" anchor="ctr"/>
          <a:lstStyle/>
          <a:p>
            <a:pPr algn="ctr"/>
            <a:endParaRPr lang="he-IL">
              <a:solidFill>
                <a:schemeClr val="tx1"/>
              </a:solidFill>
            </a:endParaRPr>
          </a:p>
        </p:txBody>
      </p:sp>
      <p:sp>
        <p:nvSpPr>
          <p:cNvPr id="12" name="כותרת 1"/>
          <p:cNvSpPr txBox="1">
            <a:spLocks/>
          </p:cNvSpPr>
          <p:nvPr/>
        </p:nvSpPr>
        <p:spPr>
          <a:xfrm>
            <a:off x="5270484" y="1828799"/>
            <a:ext cx="6108716" cy="4386093"/>
          </a:xfrm>
          <a:prstGeom prst="rect">
            <a:avLst/>
          </a:prstGeom>
        </p:spPr>
        <p:txBody>
          <a:bodyPr vert="horz" lIns="91440" tIns="45720" rIns="91440" bIns="45720" rtlCol="1" anchor="ctr">
            <a:normAutofit fontScale="97500" lnSpcReduction="100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dirty="0" smtClean="0"/>
              <a:t>"וַאֲנִי </a:t>
            </a:r>
            <a:r>
              <a:rPr lang="he-IL" dirty="0"/>
              <a:t>וְכָל־הָעָם אֲשֶׁר אִתִּי נִקְרַב </a:t>
            </a:r>
            <a:r>
              <a:rPr lang="he-IL" dirty="0" err="1"/>
              <a:t>אֶל־הָעִיר</a:t>
            </a:r>
            <a:r>
              <a:rPr lang="he-IL" dirty="0"/>
              <a:t> וְהָיָה </a:t>
            </a:r>
            <a:r>
              <a:rPr lang="he-IL" dirty="0" err="1"/>
              <a:t>כִּי־יֵצְאו</a:t>
            </a:r>
            <a:r>
              <a:rPr lang="he-IL" dirty="0"/>
              <a:t>ּ לִקְרָאתֵנוּ כַּאֲשֶׁר בָּרִאשֹׁנָה וְנַסְנוּ </a:t>
            </a:r>
            <a:r>
              <a:rPr lang="he-IL" dirty="0" smtClean="0"/>
              <a:t>לִפְנֵיהֶם. </a:t>
            </a:r>
            <a:endParaRPr lang="he-IL" dirty="0"/>
          </a:p>
          <a:p>
            <a:endParaRPr lang="he-IL" dirty="0" smtClean="0"/>
          </a:p>
          <a:p>
            <a:r>
              <a:rPr lang="he-IL" dirty="0" smtClean="0"/>
              <a:t>וְיָצְאוּ </a:t>
            </a:r>
            <a:r>
              <a:rPr lang="he-IL" dirty="0"/>
              <a:t>אַחֲרֵינוּ עַד </a:t>
            </a:r>
            <a:r>
              <a:rPr lang="he-IL" dirty="0" err="1"/>
              <a:t>הַתִּיקֵנו</a:t>
            </a:r>
            <a:r>
              <a:rPr lang="he-IL" dirty="0"/>
              <a:t>ּ </a:t>
            </a:r>
            <a:r>
              <a:rPr lang="he-IL" dirty="0" smtClean="0"/>
              <a:t>אוֹתָם... </a:t>
            </a:r>
          </a:p>
          <a:p>
            <a:endParaRPr lang="he-IL" dirty="0"/>
          </a:p>
          <a:p>
            <a:r>
              <a:rPr lang="he-IL" dirty="0" smtClean="0"/>
              <a:t>וְאַתֶּם </a:t>
            </a:r>
            <a:r>
              <a:rPr lang="he-IL" dirty="0" err="1"/>
              <a:t>תָּקֻמו</a:t>
            </a:r>
            <a:r>
              <a:rPr lang="he-IL" dirty="0"/>
              <a:t>ּ </a:t>
            </a:r>
            <a:r>
              <a:rPr lang="he-IL" dirty="0" smtClean="0"/>
              <a:t>מֵהָאוֹרֵב... </a:t>
            </a:r>
          </a:p>
          <a:p>
            <a:r>
              <a:rPr lang="he-IL" dirty="0" smtClean="0"/>
              <a:t>וּנְתָנָהּ </a:t>
            </a:r>
            <a:r>
              <a:rPr lang="he-IL" dirty="0"/>
              <a:t>יְהוָה </a:t>
            </a:r>
            <a:r>
              <a:rPr lang="he-IL" dirty="0" err="1"/>
              <a:t>אֱלֹהֵיכֶם</a:t>
            </a:r>
            <a:r>
              <a:rPr lang="he-IL" dirty="0"/>
              <a:t> </a:t>
            </a:r>
            <a:r>
              <a:rPr lang="he-IL" dirty="0" smtClean="0"/>
              <a:t>בְּיֶדְכֶם"</a:t>
            </a:r>
            <a:endParaRPr lang="he-IL" dirty="0"/>
          </a:p>
        </p:txBody>
      </p:sp>
    </p:spTree>
    <p:extLst>
      <p:ext uri="{BB962C8B-B14F-4D97-AF65-F5344CB8AC3E}">
        <p14:creationId xmlns:p14="http://schemas.microsoft.com/office/powerpoint/2010/main" val="167014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 fill="hold"/>
                                        <p:tgtEl>
                                          <p:spTgt spid="7"/>
                                        </p:tgtEl>
                                        <p:attrNameLst>
                                          <p:attrName>ppt_w</p:attrName>
                                        </p:attrNameLst>
                                      </p:cBhvr>
                                      <p:tavLst>
                                        <p:tav tm="0">
                                          <p:val>
                                            <p:fltVal val="0"/>
                                          </p:val>
                                        </p:tav>
                                        <p:tav tm="100000">
                                          <p:val>
                                            <p:strVal val="#ppt_w"/>
                                          </p:val>
                                        </p:tav>
                                      </p:tavLst>
                                    </p:anim>
                                    <p:anim calcmode="lin" valueType="num">
                                      <p:cBhvr>
                                        <p:cTn id="8" dur="10" fill="hold"/>
                                        <p:tgtEl>
                                          <p:spTgt spid="7"/>
                                        </p:tgtEl>
                                        <p:attrNameLst>
                                          <p:attrName>ppt_h</p:attrName>
                                        </p:attrNameLst>
                                      </p:cBhvr>
                                      <p:tavLst>
                                        <p:tav tm="0">
                                          <p:val>
                                            <p:fltVal val="0"/>
                                          </p:val>
                                        </p:tav>
                                        <p:tav tm="100000">
                                          <p:val>
                                            <p:strVal val="#ppt_h"/>
                                          </p:val>
                                        </p:tav>
                                      </p:tavLst>
                                    </p:anim>
                                    <p:animEffect transition="in" filter="fade">
                                      <p:cBhvr>
                                        <p:cTn id="9" dur="10"/>
                                        <p:tgtEl>
                                          <p:spTgt spid="7"/>
                                        </p:tgtEl>
                                      </p:cBhvr>
                                    </p:animEffect>
                                  </p:childTnLst>
                                </p:cTn>
                              </p:par>
                              <p:par>
                                <p:cTn id="10" presetID="26"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3">
                                          <p:stCondLst>
                                            <p:cond delay="0"/>
                                          </p:stCondLst>
                                        </p:cTn>
                                        <p:tgtEl>
                                          <p:spTgt spid="10"/>
                                        </p:tgtEl>
                                      </p:cBhvr>
                                    </p:animEffect>
                                    <p:anim calcmode="lin" valueType="num">
                                      <p:cBhvr>
                                        <p:cTn id="13" dur="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 dur="3"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 dur="3" tmFilter="0, 0; 0.125,0.2665; 0.25,0.4; 0.375,0.465; 0.5,0.5;  0.625,0.535; 0.75,0.6; 0.875,0.7335; 1,1">
                                          <p:stCondLst>
                                            <p:cond delay="3"/>
                                          </p:stCondLst>
                                        </p:cTn>
                                        <p:tgtEl>
                                          <p:spTgt spid="10"/>
                                        </p:tgtEl>
                                        <p:attrNameLst>
                                          <p:attrName>ppt_y</p:attrName>
                                        </p:attrNameLst>
                                      </p:cBhvr>
                                      <p:tavLst>
                                        <p:tav tm="0" fmla="#ppt_y-sin(pi*$)/9">
                                          <p:val>
                                            <p:fltVal val="0"/>
                                          </p:val>
                                        </p:tav>
                                        <p:tav tm="100000">
                                          <p:val>
                                            <p:fltVal val="1"/>
                                          </p:val>
                                        </p:tav>
                                      </p:tavLst>
                                    </p:anim>
                                    <p:anim calcmode="lin" valueType="num">
                                      <p:cBhvr>
                                        <p:cTn id="16" dur="2" tmFilter="0, 0; 0.125,0.2665; 0.25,0.4; 0.375,0.465; 0.5,0.5;  0.625,0.535; 0.75,0.6; 0.875,0.7335; 1,1">
                                          <p:stCondLst>
                                            <p:cond delay="7"/>
                                          </p:stCondLst>
                                        </p:cTn>
                                        <p:tgtEl>
                                          <p:spTgt spid="10"/>
                                        </p:tgtEl>
                                        <p:attrNameLst>
                                          <p:attrName>ppt_y</p:attrName>
                                        </p:attrNameLst>
                                      </p:cBhvr>
                                      <p:tavLst>
                                        <p:tav tm="0" fmla="#ppt_y-sin(pi*$)/27">
                                          <p:val>
                                            <p:fltVal val="0"/>
                                          </p:val>
                                        </p:tav>
                                        <p:tav tm="100000">
                                          <p:val>
                                            <p:fltVal val="1"/>
                                          </p:val>
                                        </p:tav>
                                      </p:tavLst>
                                    </p:anim>
                                    <p:anim calcmode="lin" valueType="num">
                                      <p:cBhvr>
                                        <p:cTn id="17" dur="1" tmFilter="0, 0; 0.125,0.2665; 0.25,0.4; 0.375,0.465; 0.5,0.5;  0.625,0.535; 0.75,0.6; 0.875,0.7335; 1,1">
                                          <p:stCondLst>
                                            <p:cond delay="8"/>
                                          </p:stCondLst>
                                        </p:cTn>
                                        <p:tgtEl>
                                          <p:spTgt spid="10"/>
                                        </p:tgtEl>
                                        <p:attrNameLst>
                                          <p:attrName>ppt_y</p:attrName>
                                        </p:attrNameLst>
                                      </p:cBhvr>
                                      <p:tavLst>
                                        <p:tav tm="0" fmla="#ppt_y-sin(pi*$)/81">
                                          <p:val>
                                            <p:fltVal val="0"/>
                                          </p:val>
                                        </p:tav>
                                        <p:tav tm="100000">
                                          <p:val>
                                            <p:fltVal val="1"/>
                                          </p:val>
                                        </p:tav>
                                      </p:tavLst>
                                    </p:anim>
                                    <p:animScale>
                                      <p:cBhvr>
                                        <p:cTn id="18" dur="1">
                                          <p:stCondLst>
                                            <p:cond delay="3"/>
                                          </p:stCondLst>
                                        </p:cTn>
                                        <p:tgtEl>
                                          <p:spTgt spid="10"/>
                                        </p:tgtEl>
                                      </p:cBhvr>
                                      <p:to x="100000" y="60000"/>
                                    </p:animScale>
                                    <p:animScale>
                                      <p:cBhvr>
                                        <p:cTn id="19" dur="1" decel="50000">
                                          <p:stCondLst>
                                            <p:cond delay="3"/>
                                          </p:stCondLst>
                                        </p:cTn>
                                        <p:tgtEl>
                                          <p:spTgt spid="10"/>
                                        </p:tgtEl>
                                      </p:cBhvr>
                                      <p:to x="100000" y="100000"/>
                                    </p:animScale>
                                    <p:animScale>
                                      <p:cBhvr>
                                        <p:cTn id="20" dur="1">
                                          <p:stCondLst>
                                            <p:cond delay="7"/>
                                          </p:stCondLst>
                                        </p:cTn>
                                        <p:tgtEl>
                                          <p:spTgt spid="10"/>
                                        </p:tgtEl>
                                      </p:cBhvr>
                                      <p:to x="100000" y="80000"/>
                                    </p:animScale>
                                    <p:animScale>
                                      <p:cBhvr>
                                        <p:cTn id="21" dur="1" decel="50000">
                                          <p:stCondLst>
                                            <p:cond delay="7"/>
                                          </p:stCondLst>
                                        </p:cTn>
                                        <p:tgtEl>
                                          <p:spTgt spid="10"/>
                                        </p:tgtEl>
                                      </p:cBhvr>
                                      <p:to x="100000" y="100000"/>
                                    </p:animScale>
                                    <p:animScale>
                                      <p:cBhvr>
                                        <p:cTn id="22" dur="1">
                                          <p:stCondLst>
                                            <p:cond delay="8"/>
                                          </p:stCondLst>
                                        </p:cTn>
                                        <p:tgtEl>
                                          <p:spTgt spid="10"/>
                                        </p:tgtEl>
                                      </p:cBhvr>
                                      <p:to x="100000" y="90000"/>
                                    </p:animScale>
                                    <p:animScale>
                                      <p:cBhvr>
                                        <p:cTn id="23" dur="1" decel="50000">
                                          <p:stCondLst>
                                            <p:cond delay="8"/>
                                          </p:stCondLst>
                                        </p:cTn>
                                        <p:tgtEl>
                                          <p:spTgt spid="10"/>
                                        </p:tgtEl>
                                      </p:cBhvr>
                                      <p:to x="100000" y="100000"/>
                                    </p:animScale>
                                    <p:animScale>
                                      <p:cBhvr>
                                        <p:cTn id="24" dur="1">
                                          <p:stCondLst>
                                            <p:cond delay="9"/>
                                          </p:stCondLst>
                                        </p:cTn>
                                        <p:tgtEl>
                                          <p:spTgt spid="10"/>
                                        </p:tgtEl>
                                      </p:cBhvr>
                                      <p:to x="100000" y="95000"/>
                                    </p:animScale>
                                    <p:animScale>
                                      <p:cBhvr>
                                        <p:cTn id="25" dur="1" decel="50000">
                                          <p:stCondLst>
                                            <p:cond delay="9"/>
                                          </p:stCondLst>
                                        </p:cTn>
                                        <p:tgtEl>
                                          <p:spTgt spid="10"/>
                                        </p:tgtEl>
                                      </p:cBhvr>
                                      <p:to x="100000" y="100000"/>
                                    </p:animScale>
                                  </p:childTnLst>
                                </p:cTn>
                              </p:par>
                              <p:par>
                                <p:cTn id="26" presetID="3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 fill="hold"/>
                                        <p:tgtEl>
                                          <p:spTgt spid="11"/>
                                        </p:tgtEl>
                                        <p:attrNameLst>
                                          <p:attrName>ppt_w</p:attrName>
                                        </p:attrNameLst>
                                      </p:cBhvr>
                                      <p:tavLst>
                                        <p:tav tm="0">
                                          <p:val>
                                            <p:fltVal val="0"/>
                                          </p:val>
                                        </p:tav>
                                        <p:tav tm="100000">
                                          <p:val>
                                            <p:strVal val="#ppt_w"/>
                                          </p:val>
                                        </p:tav>
                                      </p:tavLst>
                                    </p:anim>
                                    <p:anim calcmode="lin" valueType="num">
                                      <p:cBhvr>
                                        <p:cTn id="29" dur="10" fill="hold"/>
                                        <p:tgtEl>
                                          <p:spTgt spid="11"/>
                                        </p:tgtEl>
                                        <p:attrNameLst>
                                          <p:attrName>ppt_h</p:attrName>
                                        </p:attrNameLst>
                                      </p:cBhvr>
                                      <p:tavLst>
                                        <p:tav tm="0">
                                          <p:val>
                                            <p:fltVal val="0"/>
                                          </p:val>
                                        </p:tav>
                                        <p:tav tm="100000">
                                          <p:val>
                                            <p:strVal val="#ppt_h"/>
                                          </p:val>
                                        </p:tav>
                                      </p:tavLst>
                                    </p:anim>
                                    <p:anim calcmode="lin" valueType="num">
                                      <p:cBhvr>
                                        <p:cTn id="30" dur="10" fill="hold"/>
                                        <p:tgtEl>
                                          <p:spTgt spid="11"/>
                                        </p:tgtEl>
                                        <p:attrNameLst>
                                          <p:attrName>style.rotation</p:attrName>
                                        </p:attrNameLst>
                                      </p:cBhvr>
                                      <p:tavLst>
                                        <p:tav tm="0">
                                          <p:val>
                                            <p:fltVal val="90"/>
                                          </p:val>
                                        </p:tav>
                                        <p:tav tm="100000">
                                          <p:val>
                                            <p:fltVal val="0"/>
                                          </p:val>
                                        </p:tav>
                                      </p:tavLst>
                                    </p:anim>
                                    <p:animEffect transition="in" filter="fade">
                                      <p:cBhvr>
                                        <p:cTn id="31" dur="1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250" fill="hold"/>
                                        <p:tgtEl>
                                          <p:spTgt spid="9"/>
                                        </p:tgtEl>
                                        <p:attrNameLst>
                                          <p:attrName>ppt_w</p:attrName>
                                        </p:attrNameLst>
                                      </p:cBhvr>
                                      <p:tavLst>
                                        <p:tav tm="0">
                                          <p:val>
                                            <p:fltVal val="0"/>
                                          </p:val>
                                        </p:tav>
                                        <p:tav tm="100000">
                                          <p:val>
                                            <p:strVal val="#ppt_w"/>
                                          </p:val>
                                        </p:tav>
                                      </p:tavLst>
                                    </p:anim>
                                    <p:anim calcmode="lin" valueType="num">
                                      <p:cBhvr>
                                        <p:cTn id="37" dur="250" fill="hold"/>
                                        <p:tgtEl>
                                          <p:spTgt spid="9"/>
                                        </p:tgtEl>
                                        <p:attrNameLst>
                                          <p:attrName>ppt_h</p:attrName>
                                        </p:attrNameLst>
                                      </p:cBhvr>
                                      <p:tavLst>
                                        <p:tav tm="0">
                                          <p:val>
                                            <p:fltVal val="0"/>
                                          </p:val>
                                        </p:tav>
                                        <p:tav tm="100000">
                                          <p:val>
                                            <p:strVal val="#ppt_h"/>
                                          </p:val>
                                        </p:tav>
                                      </p:tavLst>
                                    </p:anim>
                                    <p:anim calcmode="lin" valueType="num">
                                      <p:cBhvr>
                                        <p:cTn id="38" dur="250" fill="hold"/>
                                        <p:tgtEl>
                                          <p:spTgt spid="9"/>
                                        </p:tgtEl>
                                        <p:attrNameLst>
                                          <p:attrName>style.rotation</p:attrName>
                                        </p:attrNameLst>
                                      </p:cBhvr>
                                      <p:tavLst>
                                        <p:tav tm="0">
                                          <p:val>
                                            <p:fltVal val="90"/>
                                          </p:val>
                                        </p:tav>
                                        <p:tav tm="100000">
                                          <p:val>
                                            <p:fltVal val="0"/>
                                          </p:val>
                                        </p:tav>
                                      </p:tavLst>
                                    </p:anim>
                                    <p:animEffect transition="in" filter="fade">
                                      <p:cBhvr>
                                        <p:cTn id="39"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478888" y="156225"/>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פסוקים ג-ד</a:t>
            </a:r>
            <a:endParaRPr lang="he-IL" sz="2400" dirty="0"/>
          </a:p>
        </p:txBody>
      </p:sp>
      <p:pic>
        <p:nvPicPr>
          <p:cNvPr id="5" name="Picture 2" descr="http://www.daat.co.il/daat/tanach/melech/maps/yehosh8.gif"/>
          <p:cNvPicPr>
            <a:picLocks noChangeAspect="1" noChangeArrowheads="1"/>
          </p:cNvPicPr>
          <p:nvPr/>
        </p:nvPicPr>
        <p:blipFill rotWithShape="1">
          <a:blip r:embed="rId2">
            <a:extLst>
              <a:ext uri="{28A0092B-C50C-407E-A947-70E740481C1C}">
                <a14:useLocalDpi xmlns:a14="http://schemas.microsoft.com/office/drawing/2010/main" val="0"/>
              </a:ext>
            </a:extLst>
          </a:blip>
          <a:srcRect l="51334" r="821" b="63540"/>
          <a:stretch/>
        </p:blipFill>
        <p:spPr bwMode="auto">
          <a:xfrm>
            <a:off x="428977" y="2517424"/>
            <a:ext cx="3780764" cy="3838222"/>
          </a:xfrm>
          <a:prstGeom prst="rect">
            <a:avLst/>
          </a:prstGeom>
          <a:noFill/>
          <a:extLst>
            <a:ext uri="{909E8E84-426E-40DD-AFC4-6F175D3DCCD1}">
              <a14:hiddenFill xmlns:a14="http://schemas.microsoft.com/office/drawing/2010/main">
                <a:solidFill>
                  <a:srgbClr val="FFFFFF"/>
                </a:solidFill>
              </a14:hiddenFill>
            </a:ext>
          </a:extLst>
        </p:spPr>
      </p:pic>
      <p:sp>
        <p:nvSpPr>
          <p:cNvPr id="6" name="כותרת 5"/>
          <p:cNvSpPr>
            <a:spLocks noGrp="1"/>
          </p:cNvSpPr>
          <p:nvPr>
            <p:ph type="title"/>
          </p:nvPr>
        </p:nvSpPr>
        <p:spPr>
          <a:xfrm>
            <a:off x="1930401" y="1053747"/>
            <a:ext cx="10126132" cy="3902075"/>
          </a:xfrm>
        </p:spPr>
        <p:txBody>
          <a:bodyPr>
            <a:normAutofit fontScale="90000"/>
          </a:bodyPr>
          <a:lstStyle/>
          <a:p>
            <a:r>
              <a:rPr lang="he-IL" dirty="0"/>
              <a:t>וַיְהִי כִּרְאוֹת </a:t>
            </a:r>
            <a:r>
              <a:rPr lang="he-IL" dirty="0" err="1" smtClean="0"/>
              <a:t>מֶלֶךְ־הָעַי</a:t>
            </a:r>
            <a:r>
              <a:rPr lang="he-IL" dirty="0" smtClean="0"/>
              <a:t>...</a:t>
            </a:r>
            <a:br>
              <a:rPr lang="he-IL" dirty="0" smtClean="0"/>
            </a:br>
            <a:r>
              <a:rPr lang="he-IL" dirty="0" smtClean="0"/>
              <a:t>וַיֵּצְאוּ </a:t>
            </a:r>
            <a:r>
              <a:rPr lang="he-IL" dirty="0" err="1"/>
              <a:t>אַנְשֵׁי־הָעִיר</a:t>
            </a:r>
            <a:r>
              <a:rPr lang="he-IL" dirty="0"/>
              <a:t> </a:t>
            </a:r>
            <a:r>
              <a:rPr lang="he-IL" dirty="0" err="1"/>
              <a:t>לִקְרַאת־יִשְׂרָאֵל</a:t>
            </a:r>
            <a:r>
              <a:rPr lang="he-IL" dirty="0"/>
              <a:t> </a:t>
            </a:r>
            <a:r>
              <a:rPr lang="he-IL" dirty="0" smtClean="0"/>
              <a:t>לַמִּלְחָמָה... </a:t>
            </a:r>
            <a:br>
              <a:rPr lang="he-IL" dirty="0" smtClean="0"/>
            </a:br>
            <a:r>
              <a:rPr lang="he-IL" dirty="0" smtClean="0"/>
              <a:t>וְהוּא </a:t>
            </a:r>
            <a:r>
              <a:rPr lang="he-IL" dirty="0"/>
              <a:t>לֹא יָדַע </a:t>
            </a:r>
            <a:r>
              <a:rPr lang="he-IL" dirty="0" err="1"/>
              <a:t>כִּי־אֹרֵב</a:t>
            </a:r>
            <a:r>
              <a:rPr lang="he-IL" dirty="0"/>
              <a:t> לוֹ </a:t>
            </a:r>
            <a:r>
              <a:rPr lang="he-IL" dirty="0" err="1"/>
              <a:t>מֵאַחֲרֵי</a:t>
            </a:r>
            <a:r>
              <a:rPr lang="he-IL" dirty="0"/>
              <a:t> </a:t>
            </a:r>
            <a:r>
              <a:rPr lang="he-IL" dirty="0" smtClean="0"/>
              <a:t>הָעִיר. </a:t>
            </a:r>
            <a:r>
              <a:rPr lang="he-IL" dirty="0"/>
              <a:t/>
            </a:r>
            <a:br>
              <a:rPr lang="he-IL" dirty="0"/>
            </a:br>
            <a:r>
              <a:rPr lang="he-IL" dirty="0" err="1"/>
              <a:t>וַיִּנָּגְעו</a:t>
            </a:r>
            <a:r>
              <a:rPr lang="he-IL" dirty="0"/>
              <a:t>ּ יְהוֹשֻׁעַ </a:t>
            </a:r>
            <a:r>
              <a:rPr lang="he-IL" dirty="0" err="1"/>
              <a:t>וְכָל־יִשְׂרָאֵל</a:t>
            </a:r>
            <a:r>
              <a:rPr lang="he-IL" dirty="0"/>
              <a:t> לִפְנֵיהֶם </a:t>
            </a:r>
            <a:r>
              <a:rPr lang="he-IL" dirty="0" smtClean="0"/>
              <a:t>וַיָּנֻסוּ...</a:t>
            </a:r>
            <a:r>
              <a:rPr lang="he-IL" dirty="0"/>
              <a:t/>
            </a:r>
            <a:br>
              <a:rPr lang="he-IL" dirty="0"/>
            </a:br>
            <a:r>
              <a:rPr lang="he-IL" dirty="0" smtClean="0"/>
              <a:t>וַיִּרְדְּפוּ </a:t>
            </a:r>
            <a:r>
              <a:rPr lang="he-IL" dirty="0"/>
              <a:t>אַחֲרֵי יְהוֹשֻׁעַ וַיִּנָּתְקוּ </a:t>
            </a:r>
            <a:r>
              <a:rPr lang="he-IL" dirty="0" err="1" smtClean="0"/>
              <a:t>מִן־הָעִיר</a:t>
            </a:r>
            <a:r>
              <a:rPr lang="he-IL" dirty="0"/>
              <a:t>.</a:t>
            </a:r>
            <a:br>
              <a:rPr lang="he-IL" dirty="0"/>
            </a:br>
            <a:r>
              <a:rPr lang="he-IL" dirty="0" err="1"/>
              <a:t>וְלֹא־נִשְׁאַר</a:t>
            </a:r>
            <a:r>
              <a:rPr lang="he-IL" dirty="0"/>
              <a:t> אִישׁ </a:t>
            </a:r>
            <a:r>
              <a:rPr lang="he-IL" dirty="0" smtClean="0"/>
              <a:t>בָּעַי... וַיַּעַזְבוּ </a:t>
            </a:r>
            <a:r>
              <a:rPr lang="he-IL" dirty="0" err="1"/>
              <a:t>אֶת־הָעִיר</a:t>
            </a:r>
            <a:r>
              <a:rPr lang="he-IL" dirty="0"/>
              <a:t> פְּתוּחָה </a:t>
            </a:r>
            <a:r>
              <a:rPr lang="he-IL" dirty="0" smtClean="0"/>
              <a:t/>
            </a:r>
            <a:br>
              <a:rPr lang="he-IL" dirty="0" smtClean="0"/>
            </a:br>
            <a:r>
              <a:rPr lang="he-IL" dirty="0" smtClean="0"/>
              <a:t>וַיִּרְדְּפוּ </a:t>
            </a:r>
            <a:r>
              <a:rPr lang="he-IL" dirty="0"/>
              <a:t>אַחֲרֵי </a:t>
            </a:r>
            <a:r>
              <a:rPr lang="he-IL" dirty="0" smtClean="0"/>
              <a:t>יִשְׂרָאֵל...</a:t>
            </a:r>
            <a:endParaRPr lang="he-IL" dirty="0"/>
          </a:p>
        </p:txBody>
      </p:sp>
    </p:spTree>
    <p:extLst>
      <p:ext uri="{BB962C8B-B14F-4D97-AF65-F5344CB8AC3E}">
        <p14:creationId xmlns:p14="http://schemas.microsoft.com/office/powerpoint/2010/main" val="221159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07784" y="694266"/>
            <a:ext cx="10563578" cy="3845631"/>
          </a:xfrm>
        </p:spPr>
        <p:txBody>
          <a:bodyPr>
            <a:normAutofit/>
          </a:bodyPr>
          <a:lstStyle/>
          <a:p>
            <a:r>
              <a:rPr lang="he-IL" dirty="0"/>
              <a:t>וַיֹּאמֶר יְהוָה </a:t>
            </a:r>
            <a:r>
              <a:rPr lang="he-IL" dirty="0" err="1"/>
              <a:t>אֶל־יְהוֹשֻׁע</a:t>
            </a:r>
            <a:r>
              <a:rPr lang="he-IL" dirty="0"/>
              <a:t>ַ נְטֵה בַּכִּידוֹן </a:t>
            </a:r>
            <a:r>
              <a:rPr lang="he-IL" dirty="0" err="1"/>
              <a:t>אֲשֶׁר־בְּיָדְך</a:t>
            </a:r>
            <a:r>
              <a:rPr lang="he-IL" dirty="0"/>
              <a:t>ָ </a:t>
            </a:r>
            <a:r>
              <a:rPr lang="he-IL" dirty="0" err="1"/>
              <a:t>אֶל־הָעַי</a:t>
            </a:r>
            <a:r>
              <a:rPr lang="he-IL" dirty="0"/>
              <a:t> כִּי בְיָדְךָ </a:t>
            </a:r>
            <a:r>
              <a:rPr lang="he-IL" dirty="0" err="1" smtClean="0"/>
              <a:t>אֶתְּנֶנָּה</a:t>
            </a:r>
            <a:r>
              <a:rPr lang="he-IL" dirty="0" smtClean="0"/>
              <a:t>!!!</a:t>
            </a: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a:t>
            </a:r>
            <a:r>
              <a:rPr lang="he-IL" sz="2400" dirty="0" smtClean="0"/>
              <a:t>פסוק </a:t>
            </a:r>
            <a:r>
              <a:rPr lang="he-IL" sz="2400" dirty="0" err="1" smtClean="0"/>
              <a:t>יח</a:t>
            </a:r>
            <a:endParaRPr lang="he-IL" sz="2400" dirty="0"/>
          </a:p>
        </p:txBody>
      </p:sp>
      <p:pic>
        <p:nvPicPr>
          <p:cNvPr id="1026" name="Picture 2" descr="http://www.daat.ac.il/daat/tanach/albom/pictures/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886" y="3718630"/>
            <a:ext cx="619125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6139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07784" y="694266"/>
            <a:ext cx="10563578" cy="3845631"/>
          </a:xfrm>
        </p:spPr>
        <p:txBody>
          <a:bodyPr>
            <a:normAutofit/>
          </a:bodyPr>
          <a:lstStyle/>
          <a:p>
            <a:r>
              <a:rPr lang="he-IL" dirty="0"/>
              <a:t>וְהָאוֹרֵב קָם מְהֵרָה מִמְּקוֹמוֹ וַיָּרוּצוּ כִּנְטוֹת יָדוֹ </a:t>
            </a:r>
            <a:r>
              <a:rPr lang="he-IL" dirty="0" smtClean="0"/>
              <a:t/>
            </a:r>
            <a:br>
              <a:rPr lang="he-IL" dirty="0" smtClean="0"/>
            </a:br>
            <a:r>
              <a:rPr lang="he-IL" dirty="0" smtClean="0"/>
              <a:t>... וַיַּצִּיתוּ </a:t>
            </a:r>
            <a:r>
              <a:rPr lang="he-IL" dirty="0" err="1"/>
              <a:t>אֶת־הָעִיר</a:t>
            </a:r>
            <a:r>
              <a:rPr lang="he-IL" dirty="0"/>
              <a:t> בָּאֵשׁ׃</a:t>
            </a: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a:t>
            </a:r>
            <a:r>
              <a:rPr lang="he-IL" sz="2400" dirty="0" smtClean="0"/>
              <a:t>פסוק </a:t>
            </a:r>
            <a:r>
              <a:rPr lang="he-IL" sz="2400" dirty="0" err="1" smtClean="0"/>
              <a:t>יט</a:t>
            </a:r>
            <a:endParaRPr lang="he-IL" sz="2400" dirty="0"/>
          </a:p>
        </p:txBody>
      </p:sp>
      <p:pic>
        <p:nvPicPr>
          <p:cNvPr id="4" name="תמונה 3"/>
          <p:cNvPicPr>
            <a:picLocks noChangeAspect="1"/>
          </p:cNvPicPr>
          <p:nvPr/>
        </p:nvPicPr>
        <p:blipFill>
          <a:blip r:embed="rId2"/>
          <a:stretch>
            <a:fillRect/>
          </a:stretch>
        </p:blipFill>
        <p:spPr>
          <a:xfrm>
            <a:off x="314678" y="4356628"/>
            <a:ext cx="5715000" cy="2276475"/>
          </a:xfrm>
          <a:prstGeom prst="rect">
            <a:avLst/>
          </a:prstGeom>
        </p:spPr>
      </p:pic>
    </p:spTree>
    <p:extLst>
      <p:ext uri="{BB962C8B-B14F-4D97-AF65-F5344CB8AC3E}">
        <p14:creationId xmlns:p14="http://schemas.microsoft.com/office/powerpoint/2010/main" val="31263883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07784" y="694266"/>
            <a:ext cx="10563578" cy="3845631"/>
          </a:xfrm>
        </p:spPr>
        <p:txBody>
          <a:bodyPr>
            <a:normAutofit/>
          </a:bodyPr>
          <a:lstStyle/>
          <a:p>
            <a:r>
              <a:rPr lang="he-IL" dirty="0"/>
              <a:t>וַיִּפְנוּ אַנְשֵׁי הָעַי אַחֲרֵיהֶם </a:t>
            </a:r>
            <a:r>
              <a:rPr lang="he-IL" dirty="0" smtClean="0"/>
              <a:t/>
            </a:r>
            <a:br>
              <a:rPr lang="he-IL" dirty="0" smtClean="0"/>
            </a:br>
            <a:r>
              <a:rPr lang="he-IL" dirty="0" smtClean="0"/>
              <a:t>וַיִּרְאוּ </a:t>
            </a:r>
            <a:r>
              <a:rPr lang="he-IL" dirty="0"/>
              <a:t>וְהִנֵּה עָלָה עֲשַׁן הָעִיר הַשָּׁמַיְמָה </a:t>
            </a:r>
            <a:r>
              <a:rPr lang="he-IL" dirty="0" smtClean="0"/>
              <a:t/>
            </a:r>
            <a:br>
              <a:rPr lang="he-IL" dirty="0" smtClean="0"/>
            </a:br>
            <a:r>
              <a:rPr lang="he-IL" dirty="0" err="1" smtClean="0"/>
              <a:t>וְלֹא־הָיָה</a:t>
            </a:r>
            <a:r>
              <a:rPr lang="he-IL" dirty="0" smtClean="0"/>
              <a:t> </a:t>
            </a:r>
            <a:r>
              <a:rPr lang="he-IL" dirty="0"/>
              <a:t>בָהֶם </a:t>
            </a:r>
            <a:r>
              <a:rPr lang="he-IL" dirty="0" err="1"/>
              <a:t>יָדַיִם</a:t>
            </a:r>
            <a:r>
              <a:rPr lang="he-IL" dirty="0"/>
              <a:t> לָנוּס הֵנָּה וָהֵנָּה </a:t>
            </a:r>
            <a:r>
              <a:rPr lang="he-IL" dirty="0" smtClean="0"/>
              <a:t/>
            </a:r>
            <a:br>
              <a:rPr lang="he-IL" dirty="0" smtClean="0"/>
            </a:br>
            <a:r>
              <a:rPr lang="he-IL" dirty="0" smtClean="0"/>
              <a:t>וְהָעָם </a:t>
            </a:r>
            <a:r>
              <a:rPr lang="he-IL" dirty="0"/>
              <a:t>הַנָּס הַמִּדְבָּר נֶהְפַּךְ </a:t>
            </a:r>
            <a:r>
              <a:rPr lang="he-IL" dirty="0" err="1" smtClean="0"/>
              <a:t>אֶל־הָרוֹדֵף</a:t>
            </a:r>
            <a:r>
              <a:rPr lang="he-IL" dirty="0"/>
              <a:t>.</a:t>
            </a: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a:t>
            </a:r>
            <a:r>
              <a:rPr lang="he-IL" sz="2400" dirty="0" smtClean="0"/>
              <a:t>פסוק כ</a:t>
            </a:r>
            <a:endParaRPr lang="he-IL" sz="2400" dirty="0"/>
          </a:p>
        </p:txBody>
      </p:sp>
      <p:pic>
        <p:nvPicPr>
          <p:cNvPr id="4" name="תמונה 3"/>
          <p:cNvPicPr>
            <a:picLocks noChangeAspect="1"/>
          </p:cNvPicPr>
          <p:nvPr/>
        </p:nvPicPr>
        <p:blipFill>
          <a:blip r:embed="rId2"/>
          <a:stretch>
            <a:fillRect/>
          </a:stretch>
        </p:blipFill>
        <p:spPr>
          <a:xfrm>
            <a:off x="213078" y="4216400"/>
            <a:ext cx="5715000" cy="2286000"/>
          </a:xfrm>
          <a:prstGeom prst="rect">
            <a:avLst/>
          </a:prstGeom>
        </p:spPr>
      </p:pic>
    </p:spTree>
    <p:extLst>
      <p:ext uri="{BB962C8B-B14F-4D97-AF65-F5344CB8AC3E}">
        <p14:creationId xmlns:p14="http://schemas.microsoft.com/office/powerpoint/2010/main" val="1700913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307784" y="694266"/>
            <a:ext cx="10563578" cy="3845631"/>
          </a:xfrm>
        </p:spPr>
        <p:txBody>
          <a:bodyPr>
            <a:normAutofit/>
          </a:bodyPr>
          <a:lstStyle/>
          <a:p>
            <a:r>
              <a:rPr lang="he-IL" dirty="0"/>
              <a:t>אָז יִבְנֶה יְהוֹשֻׁעַ מִזְבֵּחַ לַיהוָה </a:t>
            </a:r>
            <a:r>
              <a:rPr lang="he-IL" dirty="0" err="1"/>
              <a:t>אֱלֹהֵי</a:t>
            </a:r>
            <a:r>
              <a:rPr lang="he-IL" dirty="0"/>
              <a:t> יִשְׂרָאֵל בְּהַר </a:t>
            </a:r>
            <a:r>
              <a:rPr lang="he-IL" dirty="0" smtClean="0"/>
              <a:t>עֵיבָל, </a:t>
            </a:r>
            <a:r>
              <a:rPr lang="he-IL" dirty="0"/>
              <a:t/>
            </a:r>
            <a:br>
              <a:rPr lang="he-IL" dirty="0"/>
            </a:br>
            <a:r>
              <a:rPr lang="he-IL" dirty="0"/>
              <a:t>כַּאֲשֶׁר </a:t>
            </a:r>
            <a:r>
              <a:rPr lang="he-IL" dirty="0" err="1"/>
              <a:t>צִוָּה</a:t>
            </a:r>
            <a:r>
              <a:rPr lang="he-IL" dirty="0"/>
              <a:t> מֹשֶׁה </a:t>
            </a:r>
            <a:r>
              <a:rPr lang="he-IL" dirty="0" err="1"/>
              <a:t>עֶבֶד־יְהוָה</a:t>
            </a:r>
            <a:r>
              <a:rPr lang="he-IL" dirty="0"/>
              <a:t> </a:t>
            </a:r>
            <a:r>
              <a:rPr lang="he-IL" dirty="0" err="1"/>
              <a:t>אֶת־בְּנֵי</a:t>
            </a:r>
            <a:r>
              <a:rPr lang="he-IL" dirty="0"/>
              <a:t> </a:t>
            </a:r>
            <a:r>
              <a:rPr lang="he-IL" dirty="0" smtClean="0"/>
              <a:t>יִשְׂרָאֵל...</a:t>
            </a:r>
            <a:br>
              <a:rPr lang="he-IL" dirty="0" smtClean="0"/>
            </a:br>
            <a:r>
              <a:rPr lang="he-IL" dirty="0"/>
              <a:t/>
            </a:r>
            <a:br>
              <a:rPr lang="he-IL" dirty="0"/>
            </a:br>
            <a:r>
              <a:rPr lang="he-IL" dirty="0"/>
              <a:t>וְאַחֲרֵי־כֵן קָרָא </a:t>
            </a:r>
            <a:r>
              <a:rPr lang="he-IL" dirty="0" err="1"/>
              <a:t>אֶת־כָּל־דִּבְרֵי</a:t>
            </a:r>
            <a:r>
              <a:rPr lang="he-IL" dirty="0"/>
              <a:t> הַתּוֹרָה הַבְּרָכָה וְהַקְּלָלָה </a:t>
            </a:r>
            <a:r>
              <a:rPr lang="he-IL" dirty="0" err="1"/>
              <a:t>כְּכָל־הַכָּתוּב</a:t>
            </a:r>
            <a:r>
              <a:rPr lang="he-IL" dirty="0"/>
              <a:t> בְּסֵפֶר </a:t>
            </a:r>
            <a:r>
              <a:rPr lang="he-IL" dirty="0" smtClean="0"/>
              <a:t>הַתּוֹרָה.</a:t>
            </a:r>
            <a:endParaRPr lang="he-IL" dirty="0"/>
          </a:p>
        </p:txBody>
      </p:sp>
      <p:sp>
        <p:nvSpPr>
          <p:cNvPr id="3" name="TextBox 2"/>
          <p:cNvSpPr txBox="1"/>
          <p:nvPr/>
        </p:nvSpPr>
        <p:spPr>
          <a:xfrm>
            <a:off x="7128933" y="694266"/>
            <a:ext cx="4250267" cy="461665"/>
          </a:xfrm>
          <a:prstGeom prst="rect">
            <a:avLst/>
          </a:prstGeom>
        </p:spPr>
        <p:style>
          <a:lnRef idx="1">
            <a:schemeClr val="accent1"/>
          </a:lnRef>
          <a:fillRef idx="3">
            <a:schemeClr val="accent1"/>
          </a:fillRef>
          <a:effectRef idx="2">
            <a:schemeClr val="accent1"/>
          </a:effectRef>
          <a:fontRef idx="minor">
            <a:schemeClr val="lt1"/>
          </a:fontRef>
        </p:style>
        <p:txBody>
          <a:bodyPr wrap="square" rtlCol="1">
            <a:spAutoFit/>
          </a:bodyPr>
          <a:lstStyle/>
          <a:p>
            <a:r>
              <a:rPr lang="he-IL" sz="2400" dirty="0" smtClean="0"/>
              <a:t>יהושע פרק ח', פסוקים </a:t>
            </a:r>
            <a:r>
              <a:rPr lang="he-IL" sz="2400" dirty="0" smtClean="0"/>
              <a:t>ל-לד</a:t>
            </a:r>
            <a:endParaRPr lang="he-IL" sz="2400" dirty="0"/>
          </a:p>
        </p:txBody>
      </p:sp>
    </p:spTree>
    <p:extLst>
      <p:ext uri="{BB962C8B-B14F-4D97-AF65-F5344CB8AC3E}">
        <p14:creationId xmlns:p14="http://schemas.microsoft.com/office/powerpoint/2010/main" val="3067335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750627" y="365125"/>
            <a:ext cx="10651151" cy="4848320"/>
          </a:xfrm>
        </p:spPr>
        <p:txBody>
          <a:bodyPr/>
          <a:lstStyle/>
          <a:p>
            <a:r>
              <a:rPr lang="he-IL" dirty="0" smtClean="0"/>
              <a:t>תודה לאתר דעת על התרשים מתוך:</a:t>
            </a:r>
            <a:br>
              <a:rPr lang="he-IL" dirty="0" smtClean="0"/>
            </a:br>
            <a:r>
              <a:rPr lang="he-IL" dirty="0" smtClean="0"/>
              <a:t>מפות עזר ללימוד יהושע</a:t>
            </a:r>
            <a:br>
              <a:rPr lang="he-IL" dirty="0" smtClean="0"/>
            </a:br>
            <a:r>
              <a:rPr lang="he-IL" dirty="0" smtClean="0"/>
              <a:t>וכן על האיורים מתוך:</a:t>
            </a:r>
            <a:br>
              <a:rPr lang="he-IL" dirty="0" smtClean="0"/>
            </a:br>
            <a:r>
              <a:rPr lang="he-IL" dirty="0" smtClean="0"/>
              <a:t>"ספר יהושע – אלבום ציורים"</a:t>
            </a:r>
            <a:br>
              <a:rPr lang="he-IL" dirty="0" smtClean="0"/>
            </a:br>
            <a:r>
              <a:rPr lang="he-IL" b="1" dirty="0"/>
              <a:t>ציירה: נורית צרפתי</a:t>
            </a:r>
            <a:br>
              <a:rPr lang="he-IL" b="1" dirty="0"/>
            </a:br>
            <a:endParaRPr lang="he-IL" dirty="0"/>
          </a:p>
        </p:txBody>
      </p:sp>
      <p:pic>
        <p:nvPicPr>
          <p:cNvPr id="3" name="תמונה 2"/>
          <p:cNvPicPr>
            <a:picLocks noChangeAspect="1"/>
          </p:cNvPicPr>
          <p:nvPr/>
        </p:nvPicPr>
        <p:blipFill>
          <a:blip r:embed="rId2"/>
          <a:stretch>
            <a:fillRect/>
          </a:stretch>
        </p:blipFill>
        <p:spPr>
          <a:xfrm>
            <a:off x="414487" y="4710710"/>
            <a:ext cx="4162423" cy="1233311"/>
          </a:xfrm>
          <a:prstGeom prst="rect">
            <a:avLst/>
          </a:prstGeom>
        </p:spPr>
      </p:pic>
    </p:spTree>
    <p:extLst>
      <p:ext uri="{BB962C8B-B14F-4D97-AF65-F5344CB8AC3E}">
        <p14:creationId xmlns:p14="http://schemas.microsoft.com/office/powerpoint/2010/main" val="198826191"/>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1071</TotalTime>
  <Words>147</Words>
  <Application>Microsoft Office PowerPoint</Application>
  <PresentationFormat>מסך רחב</PresentationFormat>
  <Paragraphs>26</Paragraphs>
  <Slides>11</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11</vt:i4>
      </vt:variant>
    </vt:vector>
  </HeadingPairs>
  <TitlesOfParts>
    <vt:vector size="16" baseType="lpstr">
      <vt:lpstr>Arial</vt:lpstr>
      <vt:lpstr>Calibri</vt:lpstr>
      <vt:lpstr>Calibri Light</vt:lpstr>
      <vt:lpstr>Times New Roman</vt:lpstr>
      <vt:lpstr>ערכת נושא Office</vt:lpstr>
      <vt:lpstr>המלחמה על העי - הקרב השני</vt:lpstr>
      <vt:lpstr>תקציר הפרק הקודם:  # עכן לקח מן החרם # הפסד בקרב הראשון בעי # עכן נתפס, נענש והשלל נשרף </vt:lpstr>
      <vt:lpstr>וַיֹּאמֶר יְהוָה אֶל־יְהוֹשֻׁעַ:  "אַל־תִּירָא וְאַל־תֵּחָת!  קַח עִמְּךָ אֵת כָּל־עַם הַמִּלְחָמָה וְקוּם עֲלֵה הָעָי... שִׂים־לְךָ אֹרֵב לָעִיר מֵאַחֲרֶיהָ!"</vt:lpstr>
      <vt:lpstr>מצגת של PowerPoint‏</vt:lpstr>
      <vt:lpstr>מצגת של PowerPoint‏</vt:lpstr>
      <vt:lpstr>וַיְהִי כִּרְאוֹת מֶלֶךְ־הָעַי... וַיֵּצְאוּ אַנְשֵׁי־הָעִיר לִקְרַאת־יִשְׂרָאֵל לַמִּלְחָמָה...  וְהוּא לֹא יָדַע כִּי־אֹרֵב לוֹ מֵאַחֲרֵי הָעִיר.  וַיִּנָּגְעוּ יְהוֹשֻׁעַ וְכָל־יִשְׂרָאֵל לִפְנֵיהֶם וַיָּנֻסוּ... וַיִּרְדְּפוּ אַחֲרֵי יְהוֹשֻׁעַ וַיִּנָּתְקוּ מִן־הָעִיר. וְלֹא־נִשְׁאַר אִישׁ בָּעַי... וַיַּעַזְבוּ אֶת־הָעִיר פְּתוּחָה  וַיִּרְדְּפוּ אַחֲרֵי יִשְׂרָאֵל...</vt:lpstr>
      <vt:lpstr>וַיֹּאמֶר יְהוָה אֶל־יְהוֹשֻׁעַ נְטֵה בַּכִּידוֹן אֲשֶׁר־בְּיָדְךָ אֶל־הָעַי כִּי בְיָדְךָ אֶתְּנֶנָּה!!!</vt:lpstr>
      <vt:lpstr>וְהָאוֹרֵב קָם מְהֵרָה מִמְּקוֹמוֹ וַיָּרוּצוּ כִּנְטוֹת יָדוֹ  ... וַיַּצִּיתוּ אֶת־הָעִיר בָּאֵשׁ׃</vt:lpstr>
      <vt:lpstr>וַיִּפְנוּ אַנְשֵׁי הָעַי אַחֲרֵיהֶם  וַיִּרְאוּ וְהִנֵּה עָלָה עֲשַׁן הָעִיר הַשָּׁמַיְמָה  וְלֹא־הָיָה בָהֶם יָדַיִם לָנוּס הֵנָּה וָהֵנָּה  וְהָעָם הַנָּס הַמִּדְבָּר נֶהְפַּךְ אֶל־הָרוֹדֵף.</vt:lpstr>
      <vt:lpstr>אָז יִבְנֶה יְהוֹשֻׁעַ מִזְבֵּחַ לַיהוָה אֱלֹהֵי יִשְׂרָאֵל בְּהַר עֵיבָל,  כַּאֲשֶׁר צִוָּה מֹשֶׁה עֶבֶד־יְהוָה אֶת־בְּנֵי יִשְׂרָאֵל...  וְאַחֲרֵי־כֵן קָרָא אֶת־כָּל־דִּבְרֵי הַתּוֹרָה הַבְּרָכָה וְהַקְּלָלָה כְּכָל־הַכָּתוּב בְּסֵפֶר הַתּוֹרָה.</vt:lpstr>
      <vt:lpstr>תודה לאתר דעת על התרשים מתוך: מפות עזר ללימוד יהושע וכן על האיורים מתוך: "ספר יהושע – אלבום ציורים" ציירה: נורית צרפתי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Owner</dc:creator>
  <cp:lastModifiedBy>Owner</cp:lastModifiedBy>
  <cp:revision>31</cp:revision>
  <dcterms:created xsi:type="dcterms:W3CDTF">2020-04-17T08:15:55Z</dcterms:created>
  <dcterms:modified xsi:type="dcterms:W3CDTF">2020-04-22T14:46:37Z</dcterms:modified>
</cp:coreProperties>
</file>