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712" r:id="rId1"/>
  </p:sldMasterIdLst>
  <p:notesMasterIdLst>
    <p:notesMasterId r:id="rId34"/>
  </p:notesMasterIdLst>
  <p:sldIdLst>
    <p:sldId id="304" r:id="rId2"/>
    <p:sldId id="352" r:id="rId3"/>
    <p:sldId id="399" r:id="rId4"/>
    <p:sldId id="400" r:id="rId5"/>
    <p:sldId id="401" r:id="rId6"/>
    <p:sldId id="402" r:id="rId7"/>
    <p:sldId id="403" r:id="rId8"/>
    <p:sldId id="404" r:id="rId9"/>
    <p:sldId id="405" r:id="rId10"/>
    <p:sldId id="407" r:id="rId11"/>
    <p:sldId id="408" r:id="rId12"/>
    <p:sldId id="409" r:id="rId13"/>
    <p:sldId id="411" r:id="rId14"/>
    <p:sldId id="412" r:id="rId15"/>
    <p:sldId id="413" r:id="rId16"/>
    <p:sldId id="433" r:id="rId17"/>
    <p:sldId id="414" r:id="rId18"/>
    <p:sldId id="415" r:id="rId19"/>
    <p:sldId id="434" r:id="rId20"/>
    <p:sldId id="431" r:id="rId21"/>
    <p:sldId id="432" r:id="rId22"/>
    <p:sldId id="416" r:id="rId23"/>
    <p:sldId id="417" r:id="rId24"/>
    <p:sldId id="419" r:id="rId25"/>
    <p:sldId id="420" r:id="rId26"/>
    <p:sldId id="418" r:id="rId27"/>
    <p:sldId id="421" r:id="rId28"/>
    <p:sldId id="422" r:id="rId29"/>
    <p:sldId id="423" r:id="rId30"/>
    <p:sldId id="426" r:id="rId31"/>
    <p:sldId id="428" r:id="rId32"/>
    <p:sldId id="429" r:id="rId3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5B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26" autoAdjust="0"/>
    <p:restoredTop sz="94660"/>
  </p:normalViewPr>
  <p:slideViewPr>
    <p:cSldViewPr snapToGrid="0">
      <p:cViewPr>
        <p:scale>
          <a:sx n="66" d="100"/>
          <a:sy n="66" d="100"/>
        </p:scale>
        <p:origin x="668"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F5DBD2C-C127-44F0-A148-2230FA6945A0}" type="datetimeFigureOut">
              <a:rPr lang="he-IL" smtClean="0"/>
              <a:t>י"ד/אייר/תש"פ</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ABD95B6-5BB9-4E11-A8BC-8D3504ECFACA}" type="slidenum">
              <a:rPr lang="he-IL" smtClean="0"/>
              <a:t>‹#›</a:t>
            </a:fld>
            <a:endParaRPr lang="he-IL"/>
          </a:p>
        </p:txBody>
      </p:sp>
    </p:spTree>
    <p:extLst>
      <p:ext uri="{BB962C8B-B14F-4D97-AF65-F5344CB8AC3E}">
        <p14:creationId xmlns:p14="http://schemas.microsoft.com/office/powerpoint/2010/main" val="35974281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בפתיחת</a:t>
            </a:r>
            <a:r>
              <a:rPr lang="he-IL" baseline="0" dirty="0"/>
              <a:t>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a:t>
            </a:r>
            <a:r>
              <a:rPr lang="he-IL" baseline="0" dirty="0" err="1"/>
              <a:t>לחבירו</a:t>
            </a:r>
            <a:r>
              <a:rPr lang="he-IL" baseline="0" dirty="0"/>
              <a:t>. יש לכך כמה משמעויות לענייננו:</a:t>
            </a:r>
          </a:p>
          <a:p>
            <a:pPr marL="228600" indent="-228600">
              <a:buAutoNum type="arabicPeriod"/>
            </a:pPr>
            <a:r>
              <a:rPr lang="he-IL" baseline="0" dirty="0"/>
              <a:t>התורה מייחסת לכך חשיבות. אדם ישר מנהל את חיי היום-יום שלו בצדק. תקלות ועימותים קורים אולם אדם הגון מנסה לפתור אותם בדרכי צדק, ומקבל את הכרעות הדיין. </a:t>
            </a:r>
          </a:p>
          <a:p>
            <a:pPr marL="228600" indent="-228600">
              <a:buAutoNum type="arabicPeriod"/>
            </a:pPr>
            <a:r>
              <a:rPr lang="he-IL" dirty="0"/>
              <a:t>המודל</a:t>
            </a:r>
            <a:r>
              <a:rPr lang="he-IL" baseline="0" dirty="0"/>
              <a:t> הוא: מקרה-דין. הדיין לא יכול לפסוק מבלי שהמקרה ברור, גם אנו בפרשת משפטים נראה בכל מקור מהו המקרה המוצג ורק אז נלמד כיצד התורה פוסקת.</a:t>
            </a:r>
          </a:p>
          <a:p>
            <a:pPr marL="228600" indent="-228600">
              <a:buAutoNum type="arabicPeriod"/>
            </a:pPr>
            <a:r>
              <a:rPr lang="he-IL" baseline="0" dirty="0" err="1"/>
              <a:t>הריאליה</a:t>
            </a:r>
            <a:r>
              <a:rPr lang="he-IL" baseline="0" dirty="0"/>
              <a:t> בזמן התורה שונה </a:t>
            </a:r>
            <a:r>
              <a:rPr lang="he-IL" baseline="0" dirty="0" err="1"/>
              <a:t>מהריאליה</a:t>
            </a:r>
            <a:r>
              <a:rPr lang="he-IL" baseline="0" dirty="0"/>
              <a:t> כיום, ולכן צריך להבין את מקומם של "שור" או "עבד" במציאות אליה מתייחסת התורה.</a:t>
            </a:r>
            <a:endParaRPr lang="he-IL" dirty="0"/>
          </a:p>
        </p:txBody>
      </p:sp>
      <p:sp>
        <p:nvSpPr>
          <p:cNvPr id="4" name="מציין מיקום של מספר שקופית 3"/>
          <p:cNvSpPr>
            <a:spLocks noGrp="1"/>
          </p:cNvSpPr>
          <p:nvPr>
            <p:ph type="sldNum" sz="quarter" idx="10"/>
          </p:nvPr>
        </p:nvSpPr>
        <p:spPr/>
        <p:txBody>
          <a:bodyPr/>
          <a:lstStyle/>
          <a:p>
            <a:fld id="{51E95526-C685-4AFB-9B33-79C9CDB55AD6}" type="slidenum">
              <a:rPr lang="he-IL" smtClean="0"/>
              <a:t>1</a:t>
            </a:fld>
            <a:endParaRPr lang="he-IL"/>
          </a:p>
        </p:txBody>
      </p:sp>
    </p:spTree>
    <p:extLst>
      <p:ext uri="{BB962C8B-B14F-4D97-AF65-F5344CB8AC3E}">
        <p14:creationId xmlns:p14="http://schemas.microsoft.com/office/powerpoint/2010/main" val="3114611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607938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1083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48663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80796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8" name="Footer Placeholder 7"/>
          <p:cNvSpPr>
            <a:spLocks noGrp="1"/>
          </p:cNvSpPr>
          <p:nvPr>
            <p:ph type="ftr" sz="quarter" idx="11"/>
          </p:nvPr>
        </p:nvSpPr>
        <p:spPr/>
        <p:txBody>
          <a:bodyPr/>
          <a:lstStyle/>
          <a:p>
            <a:endParaRPr lang="he-I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10526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4" name="Footer Placeholder 3"/>
          <p:cNvSpPr>
            <a:spLocks noGrp="1"/>
          </p:cNvSpPr>
          <p:nvPr>
            <p:ph type="ftr" sz="quarter" idx="11"/>
          </p:nvPr>
        </p:nvSpPr>
        <p:spPr/>
        <p:txBody>
          <a:bodyPr/>
          <a:lstStyle/>
          <a:p>
            <a:endParaRPr lang="he-I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91562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3" name="Footer Placeholder 2"/>
          <p:cNvSpPr>
            <a:spLocks noGrp="1"/>
          </p:cNvSpPr>
          <p:nvPr>
            <p:ph type="ftr" sz="quarter" idx="11"/>
          </p:nvPr>
        </p:nvSpPr>
        <p:spPr/>
        <p:txBody>
          <a:bodyPr/>
          <a:lstStyle/>
          <a:p>
            <a:endParaRPr lang="he-I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52183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08557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18580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939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56177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78076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159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691587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4577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י"ד/אייר/תש"פ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02642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7144081-C10E-4F8E-BA77-E79675162B2E}" type="datetimeFigureOut">
              <a:rPr lang="he-IL" smtClean="0"/>
              <a:t>י"ד/אייר/תש"פ</a:t>
            </a:fld>
            <a:endParaRPr lang="he-I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0208571-FD2A-4577-8D7E-846B04088FBC}" type="slidenum">
              <a:rPr lang="he-IL" smtClean="0"/>
              <a:t>‹#›</a:t>
            </a:fld>
            <a:endParaRPr lang="he-IL"/>
          </a:p>
        </p:txBody>
      </p:sp>
    </p:spTree>
    <p:extLst>
      <p:ext uri="{BB962C8B-B14F-4D97-AF65-F5344CB8AC3E}">
        <p14:creationId xmlns:p14="http://schemas.microsoft.com/office/powerpoint/2010/main" val="195024724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919535" y="794327"/>
            <a:ext cx="9117919" cy="4598940"/>
          </a:xfrm>
        </p:spPr>
        <p:txBody>
          <a:bodyPr>
            <a:normAutofit/>
          </a:bodyPr>
          <a:lstStyle/>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סֵפֶר יְהוֹשֻׁעַ</a:t>
            </a: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פֶּרֶק </a:t>
            </a:r>
            <a:r>
              <a:rPr lang="he-IL" sz="8800" b="1" dirty="0" err="1" smtClean="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יג</a:t>
            </a:r>
            <a:endPar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הָאָרֶץ הַנִּשְׁאֶרֶת</a:t>
            </a:r>
            <a:endPar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2817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סִיּוּם מִלְחֲמוֹת הַדָּרוֹם וְהַצָּפוֹן</a:t>
            </a:r>
            <a:endParaRPr lang="he-IL" sz="5000" dirty="0">
              <a:solidFill>
                <a:schemeClr val="tx1"/>
              </a:solidFill>
              <a:latin typeface="David" panose="020E0502060401010101" pitchFamily="34" charset="-79"/>
              <a:ea typeface="+mn-ea"/>
              <a:cs typeface="David" panose="020E0502060401010101" pitchFamily="34" charset="-79"/>
            </a:endParaRPr>
          </a:p>
        </p:txBody>
      </p:sp>
      <p:pic>
        <p:nvPicPr>
          <p:cNvPr id="4" name="מציין מיקום תוכן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825" r="51184" b="25654"/>
          <a:stretch/>
        </p:blipFill>
        <p:spPr>
          <a:xfrm>
            <a:off x="6939414" y="1905000"/>
            <a:ext cx="4804913" cy="5157160"/>
          </a:xfrm>
        </p:spPr>
      </p:pic>
      <p:pic>
        <p:nvPicPr>
          <p:cNvPr id="3" name="תמונה 2"/>
          <p:cNvPicPr>
            <a:picLocks noChangeAspect="1"/>
          </p:cNvPicPr>
          <p:nvPr/>
        </p:nvPicPr>
        <p:blipFill rotWithShape="1">
          <a:blip r:embed="rId3" cstate="print">
            <a:extLst>
              <a:ext uri="{28A0092B-C50C-407E-A947-70E740481C1C}">
                <a14:useLocalDpi xmlns:a14="http://schemas.microsoft.com/office/drawing/2010/main" val="0"/>
              </a:ext>
            </a:extLst>
          </a:blip>
          <a:srcRect l="50844" t="4442" r="306" b="244"/>
          <a:stretch/>
        </p:blipFill>
        <p:spPr>
          <a:xfrm>
            <a:off x="2185036" y="1538411"/>
            <a:ext cx="3810322" cy="5523749"/>
          </a:xfrm>
          <a:prstGeom prst="rect">
            <a:avLst/>
          </a:prstGeom>
        </p:spPr>
      </p:pic>
    </p:spTree>
    <p:extLst>
      <p:ext uri="{BB962C8B-B14F-4D97-AF65-F5344CB8AC3E}">
        <p14:creationId xmlns:p14="http://schemas.microsoft.com/office/powerpoint/2010/main" val="1895269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2367311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3354838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9"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161194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901844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3936070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ההר המרכזי של</a:t>
            </a:r>
            <a:r>
              <a:rPr lang="en-US" sz="22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ארץ </a:t>
            </a:r>
            <a:r>
              <a:rPr lang="en-US" sz="2200" dirty="0">
                <a:solidFill>
                  <a:srgbClr val="FF0000"/>
                </a:solidFill>
                <a:latin typeface="David" panose="020E0502060401010101" pitchFamily="34" charset="-79"/>
                <a:cs typeface="David" panose="020E0502060401010101" pitchFamily="34" charset="-79"/>
              </a:rPr>
              <a:t/>
            </a:r>
            <a:br>
              <a:rPr lang="en-US" sz="2200" dirty="0">
                <a:solidFill>
                  <a:srgbClr val="FF0000"/>
                </a:solidFill>
                <a:latin typeface="David" panose="020E0502060401010101" pitchFamily="34" charset="-79"/>
                <a:cs typeface="David" panose="020E0502060401010101" pitchFamily="34" charset="-79"/>
              </a:rPr>
            </a:br>
            <a:r>
              <a:rPr lang="he-IL" sz="2200" dirty="0">
                <a:solidFill>
                  <a:srgbClr val="FF0000"/>
                </a:solidFill>
                <a:latin typeface="David" panose="020E0502060401010101" pitchFamily="34" charset="-79"/>
                <a:cs typeface="David" panose="020E0502060401010101" pitchFamily="34" charset="-79"/>
              </a:rPr>
              <a:t>ישראל והשפלה שלו.</a:t>
            </a: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329132"/>
            <a:ext cx="611373" cy="188631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2"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569353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יְהוֹשֻׁעַ בְּזִקְנוּתוֹ</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a:xfrm>
            <a:off x="1886552" y="2133600"/>
            <a:ext cx="9618060" cy="3777622"/>
          </a:xfrm>
        </p:spPr>
        <p:txBody>
          <a:bodyPr/>
          <a:lstStyle/>
          <a:p>
            <a:pPr marL="0" indent="0">
              <a:buNone/>
            </a:pPr>
            <a:r>
              <a:rPr lang="he-IL" sz="3500" dirty="0">
                <a:latin typeface="David" panose="020E0502060401010101" pitchFamily="34" charset="-79"/>
                <a:cs typeface="David" panose="020E0502060401010101" pitchFamily="34" charset="-79"/>
              </a:rPr>
              <a:t>א</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וִיהוֹשֻׁעַ זָקֵן בָּא בַּיָּמִים וַיֹּאמֶר ה' אֵלָיו אַתָּה </a:t>
            </a:r>
            <a:r>
              <a:rPr lang="he-IL" sz="3500" dirty="0" smtClean="0">
                <a:latin typeface="David" panose="020E0502060401010101" pitchFamily="34" charset="-79"/>
                <a:cs typeface="David" panose="020E0502060401010101" pitchFamily="34" charset="-79"/>
              </a:rPr>
              <a:t>זָקַנְתָּה בָּאתָ </a:t>
            </a:r>
            <a:r>
              <a:rPr lang="he-IL" sz="3500" dirty="0">
                <a:latin typeface="David" panose="020E0502060401010101" pitchFamily="34" charset="-79"/>
                <a:cs typeface="David" panose="020E0502060401010101" pitchFamily="34" charset="-79"/>
              </a:rPr>
              <a:t>בַיָּמִים וְהָאָרֶץ נִשְׁאֲרָה הַרְבֵּה מְאֹד לְרִשְׁתָּהּ:</a:t>
            </a:r>
          </a:p>
        </p:txBody>
      </p:sp>
    </p:spTree>
    <p:extLst>
      <p:ext uri="{BB962C8B-B14F-4D97-AF65-F5344CB8AC3E}">
        <p14:creationId xmlns:p14="http://schemas.microsoft.com/office/powerpoint/2010/main" val="917961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כֵּיצַד זֶה </a:t>
            </a:r>
            <a:r>
              <a:rPr lang="he-IL" sz="5000" b="1" dirty="0" smtClean="0">
                <a:solidFill>
                  <a:schemeClr val="tx1">
                    <a:lumMod val="75000"/>
                    <a:lumOff val="25000"/>
                  </a:schemeClr>
                </a:solidFill>
                <a:latin typeface="David" panose="020E0502060401010101" pitchFamily="34" charset="-79"/>
                <a:ea typeface="+mn-ea"/>
                <a:cs typeface="David" panose="020E0502060401010101" pitchFamily="34" charset="-79"/>
              </a:rPr>
              <a:t>יִתָּכֵן?</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a:xfrm>
            <a:off x="1716657" y="2133599"/>
            <a:ext cx="9787955" cy="1506747"/>
          </a:xfrm>
        </p:spPr>
        <p:txBody>
          <a:bodyPr/>
          <a:lstStyle/>
          <a:p>
            <a:pPr marL="0" indent="0">
              <a:buNone/>
            </a:pPr>
            <a:r>
              <a:rPr lang="he-IL" sz="3500" dirty="0">
                <a:latin typeface="David" panose="020E0502060401010101" pitchFamily="34" charset="-79"/>
                <a:cs typeface="David" panose="020E0502060401010101" pitchFamily="34" charset="-79"/>
              </a:rPr>
              <a:t>א</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וִיהוֹשֻׁעַ זָקֵן בָּא בַּיָּמִים וַיֹּאמֶר ה' אֵלָיו אַתָּה זָקַנְתָּה בָּאתָ בַיָּמִים </a:t>
            </a:r>
            <a:r>
              <a:rPr lang="he-IL" sz="3500" b="1" dirty="0" smtClean="0">
                <a:solidFill>
                  <a:srgbClr val="FF0000"/>
                </a:solidFill>
                <a:latin typeface="David" panose="020E0502060401010101" pitchFamily="34" charset="-79"/>
                <a:cs typeface="David" panose="020E0502060401010101" pitchFamily="34" charset="-79"/>
              </a:rPr>
              <a:t>וְהָאָרֶץ נִשְׁאֲרָה הַרְבֵּה מְאֹד לְרִשְׁתָּהּ</a:t>
            </a:r>
            <a:r>
              <a:rPr lang="he-IL" sz="3500" dirty="0" smtClean="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sp>
        <p:nvSpPr>
          <p:cNvPr id="5" name="מלבן 4"/>
          <p:cNvSpPr/>
          <p:nvPr/>
        </p:nvSpPr>
        <p:spPr>
          <a:xfrm>
            <a:off x="4123427" y="2967334"/>
            <a:ext cx="5495026" cy="4708981"/>
          </a:xfrm>
          <a:prstGeom prst="rect">
            <a:avLst/>
          </a:prstGeom>
          <a:noFill/>
        </p:spPr>
        <p:txBody>
          <a:bodyPr wrap="square" lIns="91440" tIns="45720" rIns="91440" bIns="45720">
            <a:spAutoFit/>
          </a:bodyPr>
          <a:lstStyle/>
          <a:p>
            <a:pPr algn="ctr"/>
            <a:r>
              <a:rPr lang="he-IL" sz="30000" b="1" dirty="0" smtClean="0">
                <a:ln w="22225">
                  <a:solidFill>
                    <a:schemeClr val="accent2"/>
                  </a:solidFill>
                  <a:prstDash val="solid"/>
                </a:ln>
                <a:solidFill>
                  <a:srgbClr val="FF0000"/>
                </a:solidFill>
              </a:rPr>
              <a:t>?</a:t>
            </a:r>
            <a:endParaRPr lang="he-IL" sz="30000" b="1" dirty="0">
              <a:ln w="22225">
                <a:solidFill>
                  <a:schemeClr val="accent2"/>
                </a:solidFill>
                <a:prstDash val="solid"/>
              </a:ln>
              <a:solidFill>
                <a:srgbClr val="FF0000"/>
              </a:solidFill>
            </a:endParaRPr>
          </a:p>
        </p:txBody>
      </p:sp>
    </p:spTree>
    <p:extLst>
      <p:ext uri="{BB962C8B-B14F-4D97-AF65-F5344CB8AC3E}">
        <p14:creationId xmlns:p14="http://schemas.microsoft.com/office/powerpoint/2010/main" val="63204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3500" b="1" dirty="0">
                <a:solidFill>
                  <a:schemeClr val="tx1">
                    <a:lumMod val="75000"/>
                    <a:lumOff val="25000"/>
                  </a:schemeClr>
                </a:solidFill>
                <a:latin typeface="David" panose="020E0502060401010101" pitchFamily="34" charset="-79"/>
                <a:ea typeface="+mn-ea"/>
                <a:cs typeface="David" panose="020E0502060401010101" pitchFamily="34" charset="-79"/>
              </a:rPr>
              <a:t>שְׁנֵי סוּגֵי כִּבּוּשׁ</a:t>
            </a:r>
            <a:endParaRPr lang="he-IL" sz="35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lstStyle/>
          <a:p>
            <a:pPr marL="0" indent="0">
              <a:buNone/>
            </a:pPr>
            <a:r>
              <a:rPr lang="he-IL" b="1" dirty="0" smtClean="0">
                <a:latin typeface="David" panose="020E0502060401010101" pitchFamily="34" charset="-79"/>
                <a:cs typeface="David" panose="020E0502060401010101" pitchFamily="34" charset="-79"/>
              </a:rPr>
              <a:t>1</a:t>
            </a:r>
            <a:r>
              <a:rPr lang="he-IL" b="1" dirty="0">
                <a:latin typeface="David" panose="020E0502060401010101" pitchFamily="34" charset="-79"/>
                <a:cs typeface="David" panose="020E0502060401010101" pitchFamily="34" charset="-79"/>
              </a:rPr>
              <a:t>. כִּבּוּשׁ כְּלָלִי מוּל צְבָאוֹת הָאוֹיֵב</a:t>
            </a:r>
            <a:endParaRPr lang="he-IL" b="1" dirty="0" smtClean="0">
              <a:latin typeface="David" panose="020E0502060401010101" pitchFamily="34" charset="-79"/>
              <a:cs typeface="David" panose="020E0502060401010101" pitchFamily="34" charset="-79"/>
            </a:endParaRPr>
          </a:p>
          <a:p>
            <a:pPr marL="0" indent="0">
              <a:buNone/>
            </a:pPr>
            <a:endParaRPr lang="he-IL" b="1" dirty="0">
              <a:latin typeface="David" panose="020E0502060401010101" pitchFamily="34" charset="-79"/>
              <a:cs typeface="David" panose="020E0502060401010101" pitchFamily="34" charset="-79"/>
            </a:endParaRPr>
          </a:p>
          <a:p>
            <a:pPr marL="0" indent="0">
              <a:buNone/>
            </a:pPr>
            <a:endParaRPr lang="he-IL"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1584"/>
            <a:ext cx="8519380" cy="6386416"/>
          </a:xfrm>
          <a:prstGeom prst="rect">
            <a:avLst/>
          </a:prstGeom>
        </p:spPr>
      </p:pic>
    </p:spTree>
    <p:extLst>
      <p:ext uri="{BB962C8B-B14F-4D97-AF65-F5344CB8AC3E}">
        <p14:creationId xmlns:p14="http://schemas.microsoft.com/office/powerpoint/2010/main" val="341676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3500" b="1" dirty="0">
                <a:solidFill>
                  <a:schemeClr val="tx1">
                    <a:lumMod val="75000"/>
                    <a:lumOff val="25000"/>
                  </a:schemeClr>
                </a:solidFill>
                <a:latin typeface="David" panose="020E0502060401010101" pitchFamily="34" charset="-79"/>
                <a:ea typeface="+mn-ea"/>
                <a:cs typeface="David" panose="020E0502060401010101" pitchFamily="34" charset="-79"/>
              </a:rPr>
              <a:t>שְׁנֵי סוּגֵי כִּבּוּשׁ</a:t>
            </a:r>
            <a:endParaRPr lang="he-IL" sz="35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lstStyle/>
          <a:p>
            <a:pPr marL="0" indent="0">
              <a:buNone/>
            </a:pPr>
            <a:r>
              <a:rPr lang="he-IL" b="1" dirty="0" smtClean="0">
                <a:latin typeface="David" panose="020E0502060401010101" pitchFamily="34" charset="-79"/>
                <a:cs typeface="David" panose="020E0502060401010101" pitchFamily="34" charset="-79"/>
              </a:rPr>
              <a:t>1. כִּבּוּשׁ </a:t>
            </a:r>
            <a:r>
              <a:rPr lang="he-IL" b="1" dirty="0">
                <a:latin typeface="David" panose="020E0502060401010101" pitchFamily="34" charset="-79"/>
                <a:cs typeface="David" panose="020E0502060401010101" pitchFamily="34" charset="-79"/>
              </a:rPr>
              <a:t>כְּלָלִי מוּל צְבָאוֹת </a:t>
            </a:r>
            <a:r>
              <a:rPr lang="he-IL" b="1" dirty="0" smtClean="0">
                <a:latin typeface="David" panose="020E0502060401010101" pitchFamily="34" charset="-79"/>
                <a:cs typeface="David" panose="020E0502060401010101" pitchFamily="34" charset="-79"/>
              </a:rPr>
              <a:t>הָאוֹיֵב.</a:t>
            </a:r>
          </a:p>
          <a:p>
            <a:pPr marL="0" indent="0">
              <a:buNone/>
            </a:pPr>
            <a:r>
              <a:rPr lang="he-IL" b="1" dirty="0" smtClean="0">
                <a:latin typeface="David" panose="020E0502060401010101" pitchFamily="34" charset="-79"/>
                <a:cs typeface="David" panose="020E0502060401010101" pitchFamily="34" charset="-79"/>
              </a:rPr>
              <a:t>2</a:t>
            </a:r>
            <a:r>
              <a:rPr lang="he-IL" b="1" dirty="0">
                <a:latin typeface="David" panose="020E0502060401010101" pitchFamily="34" charset="-79"/>
                <a:cs typeface="David" panose="020E0502060401010101" pitchFamily="34" charset="-79"/>
              </a:rPr>
              <a:t>. כִּבּוּשׁ שֶׁל כֹּחוֹת אוֹיֵב קְטַנִּים שֶׁנִּשְׁאֲרוּ לָגוּר בֶּעָרִים.</a:t>
            </a:r>
            <a:endParaRPr lang="he-IL" dirty="0"/>
          </a:p>
        </p:txBody>
      </p:sp>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319" y="2056095"/>
            <a:ext cx="7848548" cy="4079471"/>
          </a:xfrm>
          <a:prstGeom prst="rect">
            <a:avLst/>
          </a:prstGeom>
        </p:spPr>
      </p:pic>
    </p:spTree>
    <p:extLst>
      <p:ext uri="{BB962C8B-B14F-4D97-AF65-F5344CB8AC3E}">
        <p14:creationId xmlns:p14="http://schemas.microsoft.com/office/powerpoint/2010/main" val="335429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25">
                                          <p:stCondLst>
                                            <p:cond delay="0"/>
                                          </p:stCondLst>
                                        </p:cTn>
                                        <p:tgtEl>
                                          <p:spTgt spid="6"/>
                                        </p:tgtEl>
                                      </p:cBhvr>
                                    </p:animEffect>
                                    <p:anim calcmode="lin" valueType="num">
                                      <p:cBhvr>
                                        <p:cTn id="8" dur="2278"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830"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830" tmFilter="0, 0; 0.125,0.2665; 0.25,0.4; 0.375,0.465; 0.5,0.5;  0.625,0.535; 0.75,0.6; 0.875,0.7335; 1,1">
                                          <p:stCondLst>
                                            <p:cond delay="830"/>
                                          </p:stCondLst>
                                        </p:cTn>
                                        <p:tgtEl>
                                          <p:spTgt spid="6"/>
                                        </p:tgtEl>
                                        <p:attrNameLst>
                                          <p:attrName>ppt_y</p:attrName>
                                        </p:attrNameLst>
                                      </p:cBhvr>
                                      <p:tavLst>
                                        <p:tav tm="0" fmla="#ppt_y-sin(pi*$)/9">
                                          <p:val>
                                            <p:fltVal val="0"/>
                                          </p:val>
                                        </p:tav>
                                        <p:tav tm="100000">
                                          <p:val>
                                            <p:fltVal val="1"/>
                                          </p:val>
                                        </p:tav>
                                      </p:tavLst>
                                    </p:anim>
                                    <p:anim calcmode="lin" valueType="num">
                                      <p:cBhvr>
                                        <p:cTn id="11" dur="415" tmFilter="0, 0; 0.125,0.2665; 0.25,0.4; 0.375,0.465; 0.5,0.5;  0.625,0.535; 0.75,0.6; 0.875,0.7335; 1,1">
                                          <p:stCondLst>
                                            <p:cond delay="1655"/>
                                          </p:stCondLst>
                                        </p:cTn>
                                        <p:tgtEl>
                                          <p:spTgt spid="6"/>
                                        </p:tgtEl>
                                        <p:attrNameLst>
                                          <p:attrName>ppt_y</p:attrName>
                                        </p:attrNameLst>
                                      </p:cBhvr>
                                      <p:tavLst>
                                        <p:tav tm="0" fmla="#ppt_y-sin(pi*$)/27">
                                          <p:val>
                                            <p:fltVal val="0"/>
                                          </p:val>
                                        </p:tav>
                                        <p:tav tm="100000">
                                          <p:val>
                                            <p:fltVal val="1"/>
                                          </p:val>
                                        </p:tav>
                                      </p:tavLst>
                                    </p:anim>
                                    <p:anim calcmode="lin" valueType="num">
                                      <p:cBhvr>
                                        <p:cTn id="12" dur="205" tmFilter="0, 0; 0.125,0.2665; 0.25,0.4; 0.375,0.465; 0.5,0.5;  0.625,0.535; 0.75,0.6; 0.875,0.7335; 1,1">
                                          <p:stCondLst>
                                            <p:cond delay="2070"/>
                                          </p:stCondLst>
                                        </p:cTn>
                                        <p:tgtEl>
                                          <p:spTgt spid="6"/>
                                        </p:tgtEl>
                                        <p:attrNameLst>
                                          <p:attrName>ppt_y</p:attrName>
                                        </p:attrNameLst>
                                      </p:cBhvr>
                                      <p:tavLst>
                                        <p:tav tm="0" fmla="#ppt_y-sin(pi*$)/81">
                                          <p:val>
                                            <p:fltVal val="0"/>
                                          </p:val>
                                        </p:tav>
                                        <p:tav tm="100000">
                                          <p:val>
                                            <p:fltVal val="1"/>
                                          </p:val>
                                        </p:tav>
                                      </p:tavLst>
                                    </p:anim>
                                    <p:animScale>
                                      <p:cBhvr>
                                        <p:cTn id="13" dur="33">
                                          <p:stCondLst>
                                            <p:cond delay="812"/>
                                          </p:stCondLst>
                                        </p:cTn>
                                        <p:tgtEl>
                                          <p:spTgt spid="6"/>
                                        </p:tgtEl>
                                      </p:cBhvr>
                                      <p:to x="100000" y="60000"/>
                                    </p:animScale>
                                    <p:animScale>
                                      <p:cBhvr>
                                        <p:cTn id="14" dur="207" decel="50000">
                                          <p:stCondLst>
                                            <p:cond delay="845"/>
                                          </p:stCondLst>
                                        </p:cTn>
                                        <p:tgtEl>
                                          <p:spTgt spid="6"/>
                                        </p:tgtEl>
                                      </p:cBhvr>
                                      <p:to x="100000" y="100000"/>
                                    </p:animScale>
                                    <p:animScale>
                                      <p:cBhvr>
                                        <p:cTn id="15" dur="33">
                                          <p:stCondLst>
                                            <p:cond delay="1640"/>
                                          </p:stCondLst>
                                        </p:cTn>
                                        <p:tgtEl>
                                          <p:spTgt spid="6"/>
                                        </p:tgtEl>
                                      </p:cBhvr>
                                      <p:to x="100000" y="80000"/>
                                    </p:animScale>
                                    <p:animScale>
                                      <p:cBhvr>
                                        <p:cTn id="16" dur="207" decel="50000">
                                          <p:stCondLst>
                                            <p:cond delay="1673"/>
                                          </p:stCondLst>
                                        </p:cTn>
                                        <p:tgtEl>
                                          <p:spTgt spid="6"/>
                                        </p:tgtEl>
                                      </p:cBhvr>
                                      <p:to x="100000" y="100000"/>
                                    </p:animScale>
                                    <p:animScale>
                                      <p:cBhvr>
                                        <p:cTn id="17" dur="33">
                                          <p:stCondLst>
                                            <p:cond delay="2052"/>
                                          </p:stCondLst>
                                        </p:cTn>
                                        <p:tgtEl>
                                          <p:spTgt spid="6"/>
                                        </p:tgtEl>
                                      </p:cBhvr>
                                      <p:to x="100000" y="90000"/>
                                    </p:animScale>
                                    <p:animScale>
                                      <p:cBhvr>
                                        <p:cTn id="18" dur="207" decel="50000">
                                          <p:stCondLst>
                                            <p:cond delay="2085"/>
                                          </p:stCondLst>
                                        </p:cTn>
                                        <p:tgtEl>
                                          <p:spTgt spid="6"/>
                                        </p:tgtEl>
                                      </p:cBhvr>
                                      <p:to x="100000" y="100000"/>
                                    </p:animScale>
                                    <p:animScale>
                                      <p:cBhvr>
                                        <p:cTn id="19" dur="33">
                                          <p:stCondLst>
                                            <p:cond delay="2260"/>
                                          </p:stCondLst>
                                        </p:cTn>
                                        <p:tgtEl>
                                          <p:spTgt spid="6"/>
                                        </p:tgtEl>
                                      </p:cBhvr>
                                      <p:to x="100000" y="95000"/>
                                    </p:animScale>
                                    <p:animScale>
                                      <p:cBhvr>
                                        <p:cTn id="20" dur="207" decel="50000">
                                          <p:stCondLst>
                                            <p:cond delay="2293"/>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57"/>
          <p:cNvPicPr>
            <a:picLocks/>
          </p:cNvPicPr>
          <p:nvPr/>
        </p:nvPicPr>
        <p:blipFill rotWithShape="1">
          <a:blip r:embed="rId2"/>
          <a:srcRect l="38660" t="8037" r="1930" b="36940"/>
          <a:stretch/>
        </p:blipFill>
        <p:spPr>
          <a:xfrm>
            <a:off x="1069685"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546713" y="4702909"/>
            <a:ext cx="593375" cy="138864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805718" y="4043174"/>
            <a:ext cx="183667"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629482"/>
            <a:ext cx="611373" cy="158595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92925" y="624110"/>
            <a:ext cx="8911687" cy="1280890"/>
          </a:xfrm>
        </p:spPr>
        <p:txBody>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הָאָרֶץ הַנִּשְׁאֶרֶת</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14" name="מציין מיקום תוכן 2"/>
          <p:cNvSpPr>
            <a:spLocks noGrp="1"/>
          </p:cNvSpPr>
          <p:nvPr>
            <p:ph idx="1"/>
          </p:nvPr>
        </p:nvSpPr>
        <p:spPr>
          <a:xfrm>
            <a:off x="5952226" y="1570008"/>
            <a:ext cx="5926348" cy="4839418"/>
          </a:xfrm>
        </p:spPr>
        <p:txBody>
          <a:bodyPr>
            <a:normAutofit fontScale="55000" lnSpcReduction="20000"/>
          </a:bodyPr>
          <a:lstStyle/>
          <a:p>
            <a:pPr marL="0" indent="0">
              <a:buNone/>
            </a:pPr>
            <a:r>
              <a:rPr lang="he-IL" sz="5000" dirty="0">
                <a:latin typeface="David" panose="020E0502060401010101" pitchFamily="34" charset="-79"/>
                <a:cs typeface="David" panose="020E0502060401010101" pitchFamily="34" charset="-79"/>
              </a:rPr>
              <a:t>ב</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זֹאת הָאָרֶץ הַנִּשְׁאָרֶת </a:t>
            </a:r>
            <a:r>
              <a:rPr lang="he-IL" sz="5000" dirty="0" smtClean="0">
                <a:latin typeface="David" panose="020E0502060401010101" pitchFamily="34" charset="-79"/>
                <a:cs typeface="David" panose="020E0502060401010101" pitchFamily="34" charset="-79"/>
              </a:rPr>
              <a:t>כָּל </a:t>
            </a:r>
            <a:r>
              <a:rPr lang="he-IL" sz="5000" dirty="0">
                <a:latin typeface="David" panose="020E0502060401010101" pitchFamily="34" charset="-79"/>
                <a:cs typeface="David" panose="020E0502060401010101" pitchFamily="34" charset="-79"/>
              </a:rPr>
              <a:t>גְּלִילוֹת </a:t>
            </a:r>
            <a:r>
              <a:rPr lang="he-IL" sz="5000" dirty="0" err="1">
                <a:latin typeface="David" panose="020E0502060401010101" pitchFamily="34" charset="-79"/>
                <a:cs typeface="David" panose="020E0502060401010101" pitchFamily="34" charset="-79"/>
              </a:rPr>
              <a:t>הַפְּלִשְׁתִּים</a:t>
            </a:r>
            <a:r>
              <a:rPr lang="he-IL" sz="5000" dirty="0">
                <a:latin typeface="David" panose="020E0502060401010101" pitchFamily="34" charset="-79"/>
                <a:cs typeface="David" panose="020E0502060401010101" pitchFamily="34" charset="-79"/>
              </a:rPr>
              <a:t> וְכָל </a:t>
            </a:r>
            <a:r>
              <a:rPr lang="he-IL" sz="5000" dirty="0" err="1">
                <a:latin typeface="David" panose="020E0502060401010101" pitchFamily="34" charset="-79"/>
                <a:cs typeface="David" panose="020E0502060401010101" pitchFamily="34" charset="-79"/>
              </a:rPr>
              <a:t>הַגְּשׁוּרִי</a:t>
            </a:r>
            <a:r>
              <a:rPr lang="he-IL" sz="5000" dirty="0">
                <a:latin typeface="David" panose="020E0502060401010101" pitchFamily="34" charset="-79"/>
                <a:cs typeface="David" panose="020E0502060401010101" pitchFamily="34" charset="-79"/>
              </a:rPr>
              <a:t>: ג</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מִן הַשִּׁיחוֹר אֲשֶׁר עַל פְּנֵי מִצְרַיִם וְעַד גְּבוּל עֶקְרוֹן צָפוֹנָה לַכְּנַעֲנִי תֵּחָשֵׁב חֲמֵשֶׁת סַרְנֵי </a:t>
            </a:r>
            <a:r>
              <a:rPr lang="he-IL" sz="5000" dirty="0" err="1">
                <a:latin typeface="David" panose="020E0502060401010101" pitchFamily="34" charset="-79"/>
                <a:cs typeface="David" panose="020E0502060401010101" pitchFamily="34" charset="-79"/>
              </a:rPr>
              <a:t>פְלִשְׁתִּים</a:t>
            </a:r>
            <a:r>
              <a:rPr lang="he-IL" sz="5000" dirty="0">
                <a:latin typeface="David" panose="020E0502060401010101" pitchFamily="34" charset="-79"/>
                <a:cs typeface="David" panose="020E0502060401010101" pitchFamily="34" charset="-79"/>
              </a:rPr>
              <a:t> הָעַזָּתִי וְהָאַשְׁדּוֹדִי </a:t>
            </a:r>
            <a:r>
              <a:rPr lang="he-IL" sz="5000" dirty="0" err="1">
                <a:latin typeface="David" panose="020E0502060401010101" pitchFamily="34" charset="-79"/>
                <a:cs typeface="David" panose="020E0502060401010101" pitchFamily="34" charset="-79"/>
              </a:rPr>
              <a:t>הָאֶשְׁקְלוֹנִי</a:t>
            </a:r>
            <a:r>
              <a:rPr lang="he-IL" sz="5000" dirty="0">
                <a:latin typeface="David" panose="020E0502060401010101" pitchFamily="34" charset="-79"/>
                <a:cs typeface="David" panose="020E0502060401010101" pitchFamily="34" charset="-79"/>
              </a:rPr>
              <a:t> </a:t>
            </a:r>
            <a:r>
              <a:rPr lang="he-IL" sz="5000" dirty="0" err="1">
                <a:latin typeface="David" panose="020E0502060401010101" pitchFamily="34" charset="-79"/>
                <a:cs typeface="David" panose="020E0502060401010101" pitchFamily="34" charset="-79"/>
              </a:rPr>
              <a:t>הַגִּתִּי</a:t>
            </a:r>
            <a:r>
              <a:rPr lang="he-IL" sz="5000" dirty="0">
                <a:latin typeface="David" panose="020E0502060401010101" pitchFamily="34" charset="-79"/>
                <a:cs typeface="David" panose="020E0502060401010101" pitchFamily="34" charset="-79"/>
              </a:rPr>
              <a:t> וְהָעֶקְרוֹנִי </a:t>
            </a:r>
            <a:r>
              <a:rPr lang="he-IL" sz="5000" dirty="0" err="1">
                <a:latin typeface="David" panose="020E0502060401010101" pitchFamily="34" charset="-79"/>
                <a:cs typeface="David" panose="020E0502060401010101" pitchFamily="34" charset="-79"/>
              </a:rPr>
              <a:t>וְהָעַוִּים</a:t>
            </a:r>
            <a:r>
              <a:rPr lang="he-IL" sz="5000" dirty="0">
                <a:latin typeface="David" panose="020E0502060401010101" pitchFamily="34" charset="-79"/>
                <a:cs typeface="David" panose="020E0502060401010101" pitchFamily="34" charset="-79"/>
              </a:rPr>
              <a:t>:</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ד</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מִתֵּימָן כָּל אֶרֶץ הַכְּנַעֲנִי וּמְעָרָה אֲשֶׁר </a:t>
            </a:r>
            <a:r>
              <a:rPr lang="he-IL" sz="5000" dirty="0" err="1">
                <a:latin typeface="David" panose="020E0502060401010101" pitchFamily="34" charset="-79"/>
                <a:cs typeface="David" panose="020E0502060401010101" pitchFamily="34" charset="-79"/>
              </a:rPr>
              <a:t>לַצִּידֹנִים</a:t>
            </a:r>
            <a:r>
              <a:rPr lang="he-IL" sz="5000" dirty="0">
                <a:latin typeface="David" panose="020E0502060401010101" pitchFamily="34" charset="-79"/>
                <a:cs typeface="David" panose="020E0502060401010101" pitchFamily="34" charset="-79"/>
              </a:rPr>
              <a:t> עַד </a:t>
            </a:r>
            <a:r>
              <a:rPr lang="he-IL" sz="5000" dirty="0" err="1">
                <a:latin typeface="David" panose="020E0502060401010101" pitchFamily="34" charset="-79"/>
                <a:cs typeface="David" panose="020E0502060401010101" pitchFamily="34" charset="-79"/>
              </a:rPr>
              <a:t>אֲפֵקָה</a:t>
            </a:r>
            <a:r>
              <a:rPr lang="he-IL" sz="5000" dirty="0">
                <a:latin typeface="David" panose="020E0502060401010101" pitchFamily="34" charset="-79"/>
                <a:cs typeface="David" panose="020E0502060401010101" pitchFamily="34" charset="-79"/>
              </a:rPr>
              <a:t>  עַד גְּבוּל </a:t>
            </a:r>
            <a:r>
              <a:rPr lang="he-IL" sz="5000" dirty="0" err="1">
                <a:latin typeface="David" panose="020E0502060401010101" pitchFamily="34" charset="-79"/>
                <a:cs typeface="David" panose="020E0502060401010101" pitchFamily="34" charset="-79"/>
              </a:rPr>
              <a:t>הָאֱמֹרִי</a:t>
            </a:r>
            <a:r>
              <a:rPr lang="he-IL" sz="5000" dirty="0">
                <a:latin typeface="David" panose="020E0502060401010101" pitchFamily="34" charset="-79"/>
                <a:cs typeface="David" panose="020E0502060401010101" pitchFamily="34" charset="-79"/>
              </a:rPr>
              <a:t>: ה</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וְהָאָרֶץ הַגִּבְלִי וְכָל הַלְּבָנוֹן מִזְרַח הַשֶּׁמֶשׁ מִבַּעַל גָּד תַּחַת הַר חֶרְמוֹן עַד לְבוֹא חֲמָת:</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כָּל יֹשְׁבֵי הָהָר מִן הַלְּבָנוֹן עַד מִשְׂרְפֹת מַיִם כָּל </a:t>
            </a:r>
            <a:r>
              <a:rPr lang="he-IL" sz="5000" dirty="0" err="1" smtClean="0">
                <a:latin typeface="David" panose="020E0502060401010101" pitchFamily="34" charset="-79"/>
                <a:cs typeface="David" panose="020E0502060401010101" pitchFamily="34" charset="-79"/>
              </a:rPr>
              <a:t>צִידֹנִים</a:t>
            </a:r>
            <a:r>
              <a:rPr lang="en-US" sz="5000" dirty="0" smtClean="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אָנֹכִי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אוֹרִיש</a:t>
            </a:r>
            <a:r>
              <a:rPr lang="en-US" sz="5000" dirty="0">
                <a:latin typeface="David" panose="020E0502060401010101" pitchFamily="34" charset="-79"/>
                <a:cs typeface="David" panose="020E0502060401010101" pitchFamily="34" charset="-79"/>
              </a:rPr>
              <a:t>ֵׁם </a:t>
            </a:r>
            <a:r>
              <a:rPr lang="en-US" sz="5000" dirty="0" err="1">
                <a:latin typeface="David" panose="020E0502060401010101" pitchFamily="34" charset="-79"/>
                <a:cs typeface="David" panose="020E0502060401010101" pitchFamily="34" charset="-79"/>
              </a:rPr>
              <a:t>מִפ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רַק</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הַפ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לֶה</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לְיִש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נַחֲלָה</a:t>
            </a:r>
            <a:r>
              <a:rPr lang="en-US" sz="5000" dirty="0">
                <a:latin typeface="David" panose="020E0502060401010101" pitchFamily="34" charset="-79"/>
                <a:cs typeface="David" panose="020E0502060401010101" pitchFamily="34" charset="-79"/>
              </a:rPr>
              <a:t> כַּ</a:t>
            </a:r>
            <a:r>
              <a:rPr lang="en-US" sz="5000" dirty="0" err="1">
                <a:latin typeface="David" panose="020E0502060401010101" pitchFamily="34" charset="-79"/>
                <a:cs typeface="David" panose="020E0502060401010101" pitchFamily="34" charset="-79"/>
              </a:rPr>
              <a:t>אֲש</a:t>
            </a:r>
            <a:r>
              <a:rPr lang="en-US" sz="5000" dirty="0">
                <a:latin typeface="David" panose="020E0502060401010101" pitchFamily="34" charset="-79"/>
                <a:cs typeface="David" panose="020E0502060401010101" pitchFamily="34" charset="-79"/>
              </a:rPr>
              <a:t>ֶׁר </a:t>
            </a:r>
            <a:r>
              <a:rPr lang="en-US" sz="5000" dirty="0" err="1" smtClean="0">
                <a:latin typeface="David" panose="020E0502060401010101" pitchFamily="34" charset="-79"/>
                <a:cs typeface="David" panose="020E0502060401010101" pitchFamily="34" charset="-79"/>
              </a:rPr>
              <a:t>צִו</a:t>
            </a:r>
            <a:r>
              <a:rPr lang="en-US" sz="5000" dirty="0" smtClean="0">
                <a:latin typeface="David" panose="020E0502060401010101" pitchFamily="34" charset="-79"/>
                <a:cs typeface="David" panose="020E0502060401010101" pitchFamily="34" charset="-79"/>
              </a:rPr>
              <a:t>ִּ</a:t>
            </a:r>
            <a:r>
              <a:rPr lang="en-US" sz="5000" dirty="0" err="1" smtClean="0">
                <a:latin typeface="David" panose="020E0502060401010101" pitchFamily="34" charset="-79"/>
                <a:cs typeface="David" panose="020E0502060401010101" pitchFamily="34" charset="-79"/>
              </a:rPr>
              <a:t>יתִיך</a:t>
            </a:r>
            <a:r>
              <a:rPr lang="en-US" sz="5000" dirty="0" smtClean="0">
                <a:latin typeface="David" panose="020E0502060401010101" pitchFamily="34" charset="-79"/>
                <a:cs typeface="David" panose="020E0502060401010101" pitchFamily="34" charset="-79"/>
              </a:rPr>
              <a:t>ָ</a:t>
            </a:r>
            <a:r>
              <a:rPr lang="he-IL" sz="5000" dirty="0" smtClean="0">
                <a:latin typeface="David" panose="020E0502060401010101" pitchFamily="34" charset="-79"/>
                <a:cs typeface="David" panose="020E0502060401010101" pitchFamily="34" charset="-79"/>
              </a:rPr>
              <a:t>:</a:t>
            </a:r>
            <a:endParaRPr lang="he-IL" sz="5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24887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57"/>
          <p:cNvPicPr>
            <a:picLocks/>
          </p:cNvPicPr>
          <p:nvPr/>
        </p:nvPicPr>
        <p:blipFill rotWithShape="1">
          <a:blip r:embed="rId2"/>
          <a:srcRect l="38660" t="8037" r="1930" b="36940"/>
          <a:stretch/>
        </p:blipFill>
        <p:spPr>
          <a:xfrm>
            <a:off x="1069685"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546713" y="4702909"/>
            <a:ext cx="593375" cy="138864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805718" y="4043174"/>
            <a:ext cx="183667"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629482"/>
            <a:ext cx="611373" cy="158595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92925" y="624110"/>
            <a:ext cx="8911687" cy="1280890"/>
          </a:xfrm>
        </p:spPr>
        <p:txBody>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הָאָרֶץ הַנִּשְׁאֶרֶת</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14" name="מציין מיקום תוכן 2"/>
          <p:cNvSpPr>
            <a:spLocks noGrp="1"/>
          </p:cNvSpPr>
          <p:nvPr>
            <p:ph idx="1"/>
          </p:nvPr>
        </p:nvSpPr>
        <p:spPr>
          <a:xfrm>
            <a:off x="5952226" y="1570008"/>
            <a:ext cx="5926348" cy="4839418"/>
          </a:xfrm>
        </p:spPr>
        <p:txBody>
          <a:bodyPr>
            <a:normAutofit fontScale="55000" lnSpcReduction="20000"/>
          </a:bodyPr>
          <a:lstStyle/>
          <a:p>
            <a:pPr marL="0" indent="0">
              <a:buNone/>
            </a:pPr>
            <a:r>
              <a:rPr lang="he-IL" sz="5000" dirty="0">
                <a:latin typeface="David" panose="020E0502060401010101" pitchFamily="34" charset="-79"/>
                <a:cs typeface="David" panose="020E0502060401010101" pitchFamily="34" charset="-79"/>
              </a:rPr>
              <a:t>ב</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זֹאת הָאָרֶץ הַנִּשְׁאָרֶת </a:t>
            </a:r>
            <a:r>
              <a:rPr lang="he-IL" sz="5000" dirty="0" smtClean="0">
                <a:latin typeface="David" panose="020E0502060401010101" pitchFamily="34" charset="-79"/>
                <a:cs typeface="David" panose="020E0502060401010101" pitchFamily="34" charset="-79"/>
              </a:rPr>
              <a:t>כָּל </a:t>
            </a:r>
            <a:r>
              <a:rPr lang="he-IL" sz="5000" dirty="0">
                <a:latin typeface="David" panose="020E0502060401010101" pitchFamily="34" charset="-79"/>
                <a:cs typeface="David" panose="020E0502060401010101" pitchFamily="34" charset="-79"/>
              </a:rPr>
              <a:t>גְּלִילוֹת </a:t>
            </a:r>
            <a:r>
              <a:rPr lang="he-IL" sz="5000" b="1" dirty="0" err="1">
                <a:solidFill>
                  <a:srgbClr val="FF9900"/>
                </a:solidFill>
                <a:latin typeface="David" panose="020E0502060401010101" pitchFamily="34" charset="-79"/>
                <a:cs typeface="David" panose="020E0502060401010101" pitchFamily="34" charset="-79"/>
              </a:rPr>
              <a:t>הַפְּלִשְׁתִּים</a:t>
            </a:r>
            <a:r>
              <a:rPr lang="he-IL" sz="5000" dirty="0">
                <a:latin typeface="David" panose="020E0502060401010101" pitchFamily="34" charset="-79"/>
                <a:cs typeface="David" panose="020E0502060401010101" pitchFamily="34" charset="-79"/>
              </a:rPr>
              <a:t> וְכָל </a:t>
            </a:r>
            <a:r>
              <a:rPr lang="he-IL" sz="5000" dirty="0" err="1">
                <a:latin typeface="David" panose="020E0502060401010101" pitchFamily="34" charset="-79"/>
                <a:cs typeface="David" panose="020E0502060401010101" pitchFamily="34" charset="-79"/>
              </a:rPr>
              <a:t>הַגְּשׁוּרִי</a:t>
            </a:r>
            <a:r>
              <a:rPr lang="he-IL" sz="5000" dirty="0">
                <a:latin typeface="David" panose="020E0502060401010101" pitchFamily="34" charset="-79"/>
                <a:cs typeface="David" panose="020E0502060401010101" pitchFamily="34" charset="-79"/>
              </a:rPr>
              <a:t>: ג</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מִן הַשִּׁיחוֹר אֲשֶׁר עַל פְּנֵי מִצְרַיִם וְעַד גְּבוּל עֶקְרוֹן צָפוֹנָה לַכְּנַעֲנִי תֵּחָשֵׁב חֲמֵשֶׁת סַרְנֵי </a:t>
            </a:r>
            <a:r>
              <a:rPr lang="he-IL" sz="5000" dirty="0" err="1">
                <a:latin typeface="David" panose="020E0502060401010101" pitchFamily="34" charset="-79"/>
                <a:cs typeface="David" panose="020E0502060401010101" pitchFamily="34" charset="-79"/>
              </a:rPr>
              <a:t>פְלִשְׁתִּים</a:t>
            </a:r>
            <a:r>
              <a:rPr lang="he-IL" sz="5000" dirty="0">
                <a:latin typeface="David" panose="020E0502060401010101" pitchFamily="34" charset="-79"/>
                <a:cs typeface="David" panose="020E0502060401010101" pitchFamily="34" charset="-79"/>
              </a:rPr>
              <a:t> הָעַזָּתִי וְהָאַשְׁדּוֹדִי </a:t>
            </a:r>
            <a:r>
              <a:rPr lang="he-IL" sz="5000" dirty="0" err="1">
                <a:latin typeface="David" panose="020E0502060401010101" pitchFamily="34" charset="-79"/>
                <a:cs typeface="David" panose="020E0502060401010101" pitchFamily="34" charset="-79"/>
              </a:rPr>
              <a:t>הָאֶשְׁקְלוֹנִי</a:t>
            </a:r>
            <a:r>
              <a:rPr lang="he-IL" sz="5000" dirty="0">
                <a:latin typeface="David" panose="020E0502060401010101" pitchFamily="34" charset="-79"/>
                <a:cs typeface="David" panose="020E0502060401010101" pitchFamily="34" charset="-79"/>
              </a:rPr>
              <a:t> </a:t>
            </a:r>
            <a:r>
              <a:rPr lang="he-IL" sz="5000" dirty="0" err="1">
                <a:latin typeface="David" panose="020E0502060401010101" pitchFamily="34" charset="-79"/>
                <a:cs typeface="David" panose="020E0502060401010101" pitchFamily="34" charset="-79"/>
              </a:rPr>
              <a:t>הַגִּתִּי</a:t>
            </a:r>
            <a:r>
              <a:rPr lang="he-IL" sz="5000" dirty="0">
                <a:latin typeface="David" panose="020E0502060401010101" pitchFamily="34" charset="-79"/>
                <a:cs typeface="David" panose="020E0502060401010101" pitchFamily="34" charset="-79"/>
              </a:rPr>
              <a:t> וְהָעֶקְרוֹנִי </a:t>
            </a:r>
            <a:r>
              <a:rPr lang="he-IL" sz="5000" dirty="0" err="1">
                <a:latin typeface="David" panose="020E0502060401010101" pitchFamily="34" charset="-79"/>
                <a:cs typeface="David" panose="020E0502060401010101" pitchFamily="34" charset="-79"/>
              </a:rPr>
              <a:t>וְהָעַוִּים</a:t>
            </a:r>
            <a:r>
              <a:rPr lang="he-IL" sz="5000" dirty="0">
                <a:latin typeface="David" panose="020E0502060401010101" pitchFamily="34" charset="-79"/>
                <a:cs typeface="David" panose="020E0502060401010101" pitchFamily="34" charset="-79"/>
              </a:rPr>
              <a:t>:</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ד</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מִתֵּימָן כָּל אֶרֶץ הַכְּנַעֲנִי וּמְעָרָה אֲשֶׁר </a:t>
            </a:r>
            <a:r>
              <a:rPr lang="he-IL" sz="5000" dirty="0" err="1">
                <a:latin typeface="David" panose="020E0502060401010101" pitchFamily="34" charset="-79"/>
                <a:cs typeface="David" panose="020E0502060401010101" pitchFamily="34" charset="-79"/>
              </a:rPr>
              <a:t>לַצִּידֹנִים</a:t>
            </a:r>
            <a:r>
              <a:rPr lang="he-IL" sz="5000" dirty="0">
                <a:latin typeface="David" panose="020E0502060401010101" pitchFamily="34" charset="-79"/>
                <a:cs typeface="David" panose="020E0502060401010101" pitchFamily="34" charset="-79"/>
              </a:rPr>
              <a:t> עַד </a:t>
            </a:r>
            <a:r>
              <a:rPr lang="he-IL" sz="5000" dirty="0" err="1">
                <a:latin typeface="David" panose="020E0502060401010101" pitchFamily="34" charset="-79"/>
                <a:cs typeface="David" panose="020E0502060401010101" pitchFamily="34" charset="-79"/>
              </a:rPr>
              <a:t>אֲפֵקָה</a:t>
            </a:r>
            <a:r>
              <a:rPr lang="he-IL" sz="5000" dirty="0">
                <a:latin typeface="David" panose="020E0502060401010101" pitchFamily="34" charset="-79"/>
                <a:cs typeface="David" panose="020E0502060401010101" pitchFamily="34" charset="-79"/>
              </a:rPr>
              <a:t>  עַד גְּבוּל </a:t>
            </a:r>
            <a:r>
              <a:rPr lang="he-IL" sz="5000" dirty="0" err="1">
                <a:latin typeface="David" panose="020E0502060401010101" pitchFamily="34" charset="-79"/>
                <a:cs typeface="David" panose="020E0502060401010101" pitchFamily="34" charset="-79"/>
              </a:rPr>
              <a:t>הָאֱמֹרִי</a:t>
            </a:r>
            <a:r>
              <a:rPr lang="he-IL" sz="5000" dirty="0">
                <a:latin typeface="David" panose="020E0502060401010101" pitchFamily="34" charset="-79"/>
                <a:cs typeface="David" panose="020E0502060401010101" pitchFamily="34" charset="-79"/>
              </a:rPr>
              <a:t>: ה</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וְהָאָרֶץ הַגִּבְלִי וְכָל הַלְּבָנוֹן מִזְרַח הַשֶּׁמֶשׁ מִבַּעַל גָּד תַּחַת הַר חֶרְמוֹן עַד לְבוֹא חֲמָת:</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כָּל יֹשְׁבֵי הָהָר מִן הַלְּבָנוֹן עַד מִשְׂרְפֹת מַיִם כָּל </a:t>
            </a:r>
            <a:r>
              <a:rPr lang="he-IL" sz="5000" dirty="0" err="1" smtClean="0">
                <a:latin typeface="David" panose="020E0502060401010101" pitchFamily="34" charset="-79"/>
                <a:cs typeface="David" panose="020E0502060401010101" pitchFamily="34" charset="-79"/>
              </a:rPr>
              <a:t>צִידֹנִים</a:t>
            </a:r>
            <a:r>
              <a:rPr lang="he-IL" sz="5000" dirty="0" smtClean="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אָנֹכִי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אוֹרִיש</a:t>
            </a:r>
            <a:r>
              <a:rPr lang="en-US" sz="5000" dirty="0">
                <a:latin typeface="David" panose="020E0502060401010101" pitchFamily="34" charset="-79"/>
                <a:cs typeface="David" panose="020E0502060401010101" pitchFamily="34" charset="-79"/>
              </a:rPr>
              <a:t>ֵׁם </a:t>
            </a:r>
            <a:r>
              <a:rPr lang="en-US" sz="5000" dirty="0" err="1">
                <a:latin typeface="David" panose="020E0502060401010101" pitchFamily="34" charset="-79"/>
                <a:cs typeface="David" panose="020E0502060401010101" pitchFamily="34" charset="-79"/>
              </a:rPr>
              <a:t>מִפ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רַק</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הַפ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לֶה</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לְיִש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נַחֲלָה</a:t>
            </a:r>
            <a:r>
              <a:rPr lang="en-US" sz="5000" dirty="0">
                <a:latin typeface="David" panose="020E0502060401010101" pitchFamily="34" charset="-79"/>
                <a:cs typeface="David" panose="020E0502060401010101" pitchFamily="34" charset="-79"/>
              </a:rPr>
              <a:t> כַּ</a:t>
            </a:r>
            <a:r>
              <a:rPr lang="en-US" sz="5000" dirty="0" err="1">
                <a:latin typeface="David" panose="020E0502060401010101" pitchFamily="34" charset="-79"/>
                <a:cs typeface="David" panose="020E0502060401010101" pitchFamily="34" charset="-79"/>
              </a:rPr>
              <a:t>אֲש</a:t>
            </a:r>
            <a:r>
              <a:rPr lang="en-US" sz="5000" dirty="0">
                <a:latin typeface="David" panose="020E0502060401010101" pitchFamily="34" charset="-79"/>
                <a:cs typeface="David" panose="020E0502060401010101" pitchFamily="34" charset="-79"/>
              </a:rPr>
              <a:t>ֶׁר </a:t>
            </a:r>
            <a:r>
              <a:rPr lang="en-US" sz="5000" dirty="0" err="1">
                <a:latin typeface="David" panose="020E0502060401010101" pitchFamily="34" charset="-79"/>
                <a:cs typeface="David" panose="020E0502060401010101" pitchFamily="34" charset="-79"/>
              </a:rPr>
              <a:t>צִו</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יתִיך</a:t>
            </a:r>
            <a:r>
              <a:rPr lang="en-US" sz="5000" dirty="0">
                <a:latin typeface="David" panose="020E0502060401010101" pitchFamily="34" charset="-79"/>
                <a:cs typeface="David" panose="020E0502060401010101" pitchFamily="34" charset="-79"/>
              </a:rPr>
              <a:t>ָ </a:t>
            </a:r>
            <a:r>
              <a:rPr lang="he-IL" sz="5000" dirty="0" smtClean="0">
                <a:latin typeface="David" panose="020E0502060401010101" pitchFamily="34" charset="-79"/>
                <a:cs typeface="David" panose="020E0502060401010101" pitchFamily="34" charset="-79"/>
              </a:rPr>
              <a:t>:</a:t>
            </a:r>
            <a:endParaRPr lang="he-IL" sz="5000" dirty="0">
              <a:latin typeface="David" panose="020E0502060401010101" pitchFamily="34" charset="-79"/>
              <a:cs typeface="David" panose="020E0502060401010101" pitchFamily="34" charset="-79"/>
            </a:endParaRPr>
          </a:p>
        </p:txBody>
      </p:sp>
      <p:sp>
        <p:nvSpPr>
          <p:cNvPr id="12" name="אליפסה 11"/>
          <p:cNvSpPr/>
          <p:nvPr/>
        </p:nvSpPr>
        <p:spPr>
          <a:xfrm rot="1983742">
            <a:off x="2425639" y="3927626"/>
            <a:ext cx="334573" cy="869455"/>
          </a:xfrm>
          <a:prstGeom prst="ellipse">
            <a:avLst/>
          </a:prstGeom>
          <a:noFill/>
          <a:ln w="57150">
            <a:solidFill>
              <a:srgbClr val="FF99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128183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0"/>
                                        <p:tgtEl>
                                          <p:spTgt spid="12"/>
                                        </p:tgtEl>
                                      </p:cBhvr>
                                    </p:animEffect>
                                    <p:anim calcmode="lin" valueType="num">
                                      <p:cBhvr>
                                        <p:cTn id="8" dur="3000" fill="hold"/>
                                        <p:tgtEl>
                                          <p:spTgt spid="12"/>
                                        </p:tgtEl>
                                        <p:attrNameLst>
                                          <p:attrName>ppt_w</p:attrName>
                                        </p:attrNameLst>
                                      </p:cBhvr>
                                      <p:tavLst>
                                        <p:tav tm="0" fmla="#ppt_w*sin(2.5*pi*$)">
                                          <p:val>
                                            <p:fltVal val="0"/>
                                          </p:val>
                                        </p:tav>
                                        <p:tav tm="100000">
                                          <p:val>
                                            <p:fltVal val="1"/>
                                          </p:val>
                                        </p:tav>
                                      </p:tavLst>
                                    </p:anim>
                                    <p:anim calcmode="lin" valueType="num">
                                      <p:cBhvr>
                                        <p:cTn id="9" dur="3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57"/>
          <p:cNvPicPr>
            <a:picLocks/>
          </p:cNvPicPr>
          <p:nvPr/>
        </p:nvPicPr>
        <p:blipFill rotWithShape="1">
          <a:blip r:embed="rId2"/>
          <a:srcRect l="38660" t="8037" r="1930" b="36940"/>
          <a:stretch/>
        </p:blipFill>
        <p:spPr>
          <a:xfrm>
            <a:off x="1069685"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546713" y="4702909"/>
            <a:ext cx="593375" cy="138864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805718" y="4043174"/>
            <a:ext cx="183667"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629482"/>
            <a:ext cx="611373" cy="158595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92925" y="624110"/>
            <a:ext cx="8911687" cy="1280890"/>
          </a:xfrm>
        </p:spPr>
        <p:txBody>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הָאָרֶץ הַנִּשְׁאֶרֶת</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14" name="מציין מיקום תוכן 2"/>
          <p:cNvSpPr>
            <a:spLocks noGrp="1"/>
          </p:cNvSpPr>
          <p:nvPr>
            <p:ph idx="1"/>
          </p:nvPr>
        </p:nvSpPr>
        <p:spPr>
          <a:xfrm>
            <a:off x="5952226" y="1570008"/>
            <a:ext cx="5926348" cy="4839418"/>
          </a:xfrm>
        </p:spPr>
        <p:txBody>
          <a:bodyPr>
            <a:normAutofit fontScale="55000" lnSpcReduction="20000"/>
          </a:bodyPr>
          <a:lstStyle/>
          <a:p>
            <a:pPr marL="0" indent="0">
              <a:buNone/>
            </a:pPr>
            <a:r>
              <a:rPr lang="he-IL" sz="5000" dirty="0">
                <a:latin typeface="David" panose="020E0502060401010101" pitchFamily="34" charset="-79"/>
                <a:cs typeface="David" panose="020E0502060401010101" pitchFamily="34" charset="-79"/>
              </a:rPr>
              <a:t>ב</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זֹאת הָאָרֶץ הַנִּשְׁאָרֶת </a:t>
            </a:r>
            <a:r>
              <a:rPr lang="he-IL" sz="5000" dirty="0" smtClean="0">
                <a:latin typeface="David" panose="020E0502060401010101" pitchFamily="34" charset="-79"/>
                <a:cs typeface="David" panose="020E0502060401010101" pitchFamily="34" charset="-79"/>
              </a:rPr>
              <a:t>כָּל </a:t>
            </a:r>
            <a:r>
              <a:rPr lang="he-IL" sz="5000" dirty="0">
                <a:latin typeface="David" panose="020E0502060401010101" pitchFamily="34" charset="-79"/>
                <a:cs typeface="David" panose="020E0502060401010101" pitchFamily="34" charset="-79"/>
              </a:rPr>
              <a:t>גְּלִילוֹת </a:t>
            </a:r>
            <a:r>
              <a:rPr lang="he-IL" sz="5000" b="1" dirty="0" err="1">
                <a:solidFill>
                  <a:srgbClr val="FF9900"/>
                </a:solidFill>
                <a:latin typeface="David" panose="020E0502060401010101" pitchFamily="34" charset="-79"/>
                <a:cs typeface="David" panose="020E0502060401010101" pitchFamily="34" charset="-79"/>
              </a:rPr>
              <a:t>הַפְּלִשְׁתִּים</a:t>
            </a:r>
            <a:r>
              <a:rPr lang="he-IL" sz="5000" dirty="0">
                <a:latin typeface="David" panose="020E0502060401010101" pitchFamily="34" charset="-79"/>
                <a:cs typeface="David" panose="020E0502060401010101" pitchFamily="34" charset="-79"/>
              </a:rPr>
              <a:t> וְכָל </a:t>
            </a:r>
            <a:r>
              <a:rPr lang="he-IL" sz="5000" dirty="0" err="1">
                <a:latin typeface="David" panose="020E0502060401010101" pitchFamily="34" charset="-79"/>
                <a:cs typeface="David" panose="020E0502060401010101" pitchFamily="34" charset="-79"/>
              </a:rPr>
              <a:t>הַגְּשׁוּרִי</a:t>
            </a:r>
            <a:r>
              <a:rPr lang="he-IL" sz="5000" dirty="0">
                <a:latin typeface="David" panose="020E0502060401010101" pitchFamily="34" charset="-79"/>
                <a:cs typeface="David" panose="020E0502060401010101" pitchFamily="34" charset="-79"/>
              </a:rPr>
              <a:t>: ג</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מִן הַשִּׁיחוֹר אֲשֶׁר עַל פְּנֵי מִצְרַיִם וְעַד גְּבוּל עֶקְרוֹן צָפוֹנָה לַכְּנַעֲנִי תֵּחָשֵׁב חֲמֵשֶׁת סַרְנֵי </a:t>
            </a:r>
            <a:r>
              <a:rPr lang="he-IL" sz="5000" dirty="0" err="1">
                <a:latin typeface="David" panose="020E0502060401010101" pitchFamily="34" charset="-79"/>
                <a:cs typeface="David" panose="020E0502060401010101" pitchFamily="34" charset="-79"/>
              </a:rPr>
              <a:t>פְלִשְׁתִּים</a:t>
            </a:r>
            <a:r>
              <a:rPr lang="he-IL" sz="5000" dirty="0">
                <a:latin typeface="David" panose="020E0502060401010101" pitchFamily="34" charset="-79"/>
                <a:cs typeface="David" panose="020E0502060401010101" pitchFamily="34" charset="-79"/>
              </a:rPr>
              <a:t> הָעַזָּתִי וְהָאַשְׁדּוֹדִי </a:t>
            </a:r>
            <a:r>
              <a:rPr lang="he-IL" sz="5000" dirty="0" err="1">
                <a:latin typeface="David" panose="020E0502060401010101" pitchFamily="34" charset="-79"/>
                <a:cs typeface="David" panose="020E0502060401010101" pitchFamily="34" charset="-79"/>
              </a:rPr>
              <a:t>הָאֶשְׁקְלוֹנִי</a:t>
            </a:r>
            <a:r>
              <a:rPr lang="he-IL" sz="5000" dirty="0">
                <a:latin typeface="David" panose="020E0502060401010101" pitchFamily="34" charset="-79"/>
                <a:cs typeface="David" panose="020E0502060401010101" pitchFamily="34" charset="-79"/>
              </a:rPr>
              <a:t> </a:t>
            </a:r>
            <a:r>
              <a:rPr lang="he-IL" sz="5000" dirty="0" err="1">
                <a:latin typeface="David" panose="020E0502060401010101" pitchFamily="34" charset="-79"/>
                <a:cs typeface="David" panose="020E0502060401010101" pitchFamily="34" charset="-79"/>
              </a:rPr>
              <a:t>הַגִּתִּי</a:t>
            </a:r>
            <a:r>
              <a:rPr lang="he-IL" sz="5000" dirty="0">
                <a:latin typeface="David" panose="020E0502060401010101" pitchFamily="34" charset="-79"/>
                <a:cs typeface="David" panose="020E0502060401010101" pitchFamily="34" charset="-79"/>
              </a:rPr>
              <a:t> וְהָעֶקְרוֹנִי </a:t>
            </a:r>
            <a:r>
              <a:rPr lang="he-IL" sz="5000" dirty="0" err="1">
                <a:latin typeface="David" panose="020E0502060401010101" pitchFamily="34" charset="-79"/>
                <a:cs typeface="David" panose="020E0502060401010101" pitchFamily="34" charset="-79"/>
              </a:rPr>
              <a:t>וְהָעַוִּים</a:t>
            </a:r>
            <a:r>
              <a:rPr lang="he-IL" sz="5000" dirty="0">
                <a:latin typeface="David" panose="020E0502060401010101" pitchFamily="34" charset="-79"/>
                <a:cs typeface="David" panose="020E0502060401010101" pitchFamily="34" charset="-79"/>
              </a:rPr>
              <a:t>:</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ד</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מִתֵּימָן כָּל אֶרֶץ הַכְּנַעֲנִי וּמְעָרָה אֲשֶׁר </a:t>
            </a:r>
            <a:r>
              <a:rPr lang="he-IL" sz="5000" dirty="0" err="1">
                <a:latin typeface="David" panose="020E0502060401010101" pitchFamily="34" charset="-79"/>
                <a:cs typeface="David" panose="020E0502060401010101" pitchFamily="34" charset="-79"/>
              </a:rPr>
              <a:t>לַצִּידֹנִים</a:t>
            </a:r>
            <a:r>
              <a:rPr lang="he-IL" sz="5000" dirty="0">
                <a:latin typeface="David" panose="020E0502060401010101" pitchFamily="34" charset="-79"/>
                <a:cs typeface="David" panose="020E0502060401010101" pitchFamily="34" charset="-79"/>
              </a:rPr>
              <a:t> עַד </a:t>
            </a:r>
            <a:r>
              <a:rPr lang="he-IL" sz="5000" dirty="0" err="1">
                <a:latin typeface="David" panose="020E0502060401010101" pitchFamily="34" charset="-79"/>
                <a:cs typeface="David" panose="020E0502060401010101" pitchFamily="34" charset="-79"/>
              </a:rPr>
              <a:t>אֲפֵקָה</a:t>
            </a:r>
            <a:r>
              <a:rPr lang="he-IL" sz="5000" dirty="0">
                <a:latin typeface="David" panose="020E0502060401010101" pitchFamily="34" charset="-79"/>
                <a:cs typeface="David" panose="020E0502060401010101" pitchFamily="34" charset="-79"/>
              </a:rPr>
              <a:t>  עַד גְּבוּל </a:t>
            </a:r>
            <a:r>
              <a:rPr lang="he-IL" sz="5000" dirty="0" err="1">
                <a:latin typeface="David" panose="020E0502060401010101" pitchFamily="34" charset="-79"/>
                <a:cs typeface="David" panose="020E0502060401010101" pitchFamily="34" charset="-79"/>
              </a:rPr>
              <a:t>הָאֱמֹרִי</a:t>
            </a:r>
            <a:r>
              <a:rPr lang="he-IL" sz="5000" dirty="0">
                <a:latin typeface="David" panose="020E0502060401010101" pitchFamily="34" charset="-79"/>
                <a:cs typeface="David" panose="020E0502060401010101" pitchFamily="34" charset="-79"/>
              </a:rPr>
              <a:t>: ה</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וְהָאָרֶץ הַגִּבְלִי וְכָל הַלְּבָנוֹן מִזְרַח הַשֶּׁמֶשׁ מִבַּעַל גָּד תַּחַת הַר חֶרְמוֹן עַד לְבוֹא חֲמָת:</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כָּל יֹשְׁבֵי הָהָר מִן הַלְּבָנוֹן עַד מִשְׂרְפֹת מַיִם </a:t>
            </a:r>
            <a:r>
              <a:rPr lang="he-IL" sz="5000" b="1" dirty="0">
                <a:solidFill>
                  <a:srgbClr val="FF9900"/>
                </a:solidFill>
                <a:latin typeface="David" panose="020E0502060401010101" pitchFamily="34" charset="-79"/>
                <a:cs typeface="David" panose="020E0502060401010101" pitchFamily="34" charset="-79"/>
              </a:rPr>
              <a:t>כָּל </a:t>
            </a:r>
            <a:r>
              <a:rPr lang="he-IL" sz="5000" b="1" dirty="0" err="1" smtClean="0">
                <a:solidFill>
                  <a:srgbClr val="FF9900"/>
                </a:solidFill>
                <a:latin typeface="David" panose="020E0502060401010101" pitchFamily="34" charset="-79"/>
                <a:cs typeface="David" panose="020E0502060401010101" pitchFamily="34" charset="-79"/>
              </a:rPr>
              <a:t>צִידֹנִים</a:t>
            </a:r>
            <a:r>
              <a:rPr lang="he-IL" sz="5000" b="1" dirty="0" smtClean="0">
                <a:solidFill>
                  <a:srgbClr val="FF9900"/>
                </a:solidFill>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אָנֹכִי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אוֹרִיש</a:t>
            </a:r>
            <a:r>
              <a:rPr lang="en-US" sz="5000" dirty="0">
                <a:latin typeface="David" panose="020E0502060401010101" pitchFamily="34" charset="-79"/>
                <a:cs typeface="David" panose="020E0502060401010101" pitchFamily="34" charset="-79"/>
              </a:rPr>
              <a:t>ֵׁם </a:t>
            </a:r>
            <a:r>
              <a:rPr lang="en-US" sz="5000" dirty="0" err="1">
                <a:latin typeface="David" panose="020E0502060401010101" pitchFamily="34" charset="-79"/>
                <a:cs typeface="David" panose="020E0502060401010101" pitchFamily="34" charset="-79"/>
              </a:rPr>
              <a:t>מִפ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נֵי</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רַק</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הַפ</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לֶה</a:t>
            </a:r>
            <a:r>
              <a:rPr lang="en-US" sz="5000" dirty="0">
                <a:latin typeface="David" panose="020E0502060401010101" pitchFamily="34" charset="-79"/>
                <a:cs typeface="David" panose="020E0502060401010101" pitchFamily="34" charset="-79"/>
              </a:rPr>
              <a:t>ָ </a:t>
            </a:r>
            <a:r>
              <a:rPr lang="en-US" sz="5000" dirty="0" err="1">
                <a:latin typeface="David" panose="020E0502060401010101" pitchFamily="34" charset="-79"/>
                <a:cs typeface="David" panose="020E0502060401010101" pitchFamily="34" charset="-79"/>
              </a:rPr>
              <a:t>לְיִש</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רָאֵל</a:t>
            </a:r>
            <a:r>
              <a:rPr lang="en-US" sz="5000" dirty="0">
                <a:latin typeface="David" panose="020E0502060401010101" pitchFamily="34" charset="-79"/>
                <a:cs typeface="David" panose="020E0502060401010101" pitchFamily="34" charset="-79"/>
              </a:rPr>
              <a:t> בְּ</a:t>
            </a:r>
            <a:r>
              <a:rPr lang="en-US" sz="5000" dirty="0" err="1">
                <a:latin typeface="David" panose="020E0502060401010101" pitchFamily="34" charset="-79"/>
                <a:cs typeface="David" panose="020E0502060401010101" pitchFamily="34" charset="-79"/>
              </a:rPr>
              <a:t>נַחֲלָה</a:t>
            </a:r>
            <a:r>
              <a:rPr lang="en-US" sz="5000" dirty="0">
                <a:latin typeface="David" panose="020E0502060401010101" pitchFamily="34" charset="-79"/>
                <a:cs typeface="David" panose="020E0502060401010101" pitchFamily="34" charset="-79"/>
              </a:rPr>
              <a:t> כַּ</a:t>
            </a:r>
            <a:r>
              <a:rPr lang="en-US" sz="5000" dirty="0" err="1">
                <a:latin typeface="David" panose="020E0502060401010101" pitchFamily="34" charset="-79"/>
                <a:cs typeface="David" panose="020E0502060401010101" pitchFamily="34" charset="-79"/>
              </a:rPr>
              <a:t>אֲש</a:t>
            </a:r>
            <a:r>
              <a:rPr lang="en-US" sz="5000" dirty="0">
                <a:latin typeface="David" panose="020E0502060401010101" pitchFamily="34" charset="-79"/>
                <a:cs typeface="David" panose="020E0502060401010101" pitchFamily="34" charset="-79"/>
              </a:rPr>
              <a:t>ֶׁר </a:t>
            </a:r>
            <a:r>
              <a:rPr lang="en-US" sz="5000" dirty="0" err="1">
                <a:latin typeface="David" panose="020E0502060401010101" pitchFamily="34" charset="-79"/>
                <a:cs typeface="David" panose="020E0502060401010101" pitchFamily="34" charset="-79"/>
              </a:rPr>
              <a:t>צִו</a:t>
            </a:r>
            <a:r>
              <a:rPr lang="en-US" sz="5000" dirty="0">
                <a:latin typeface="David" panose="020E0502060401010101" pitchFamily="34" charset="-79"/>
                <a:cs typeface="David" panose="020E0502060401010101" pitchFamily="34" charset="-79"/>
              </a:rPr>
              <a:t>ִּ</a:t>
            </a:r>
            <a:r>
              <a:rPr lang="en-US" sz="5000" dirty="0" err="1">
                <a:latin typeface="David" panose="020E0502060401010101" pitchFamily="34" charset="-79"/>
                <a:cs typeface="David" panose="020E0502060401010101" pitchFamily="34" charset="-79"/>
              </a:rPr>
              <a:t>יתִיך</a:t>
            </a:r>
            <a:r>
              <a:rPr lang="en-US" sz="5000" dirty="0">
                <a:latin typeface="David" panose="020E0502060401010101" pitchFamily="34" charset="-79"/>
                <a:cs typeface="David" panose="020E0502060401010101" pitchFamily="34" charset="-79"/>
              </a:rPr>
              <a:t>ָ </a:t>
            </a:r>
            <a:r>
              <a:rPr lang="he-IL" sz="5000" dirty="0" smtClean="0">
                <a:latin typeface="David" panose="020E0502060401010101" pitchFamily="34" charset="-79"/>
                <a:cs typeface="David" panose="020E0502060401010101" pitchFamily="34" charset="-79"/>
              </a:rPr>
              <a:t>:</a:t>
            </a:r>
            <a:endParaRPr lang="he-IL" sz="5000" dirty="0">
              <a:latin typeface="David" panose="020E0502060401010101" pitchFamily="34" charset="-79"/>
              <a:cs typeface="David" panose="020E0502060401010101" pitchFamily="34" charset="-79"/>
            </a:endParaRPr>
          </a:p>
        </p:txBody>
      </p:sp>
      <p:sp>
        <p:nvSpPr>
          <p:cNvPr id="12" name="אליפסה 11"/>
          <p:cNvSpPr/>
          <p:nvPr/>
        </p:nvSpPr>
        <p:spPr>
          <a:xfrm rot="1983742">
            <a:off x="2425639" y="3927626"/>
            <a:ext cx="334573" cy="869455"/>
          </a:xfrm>
          <a:prstGeom prst="ellipse">
            <a:avLst/>
          </a:prstGeom>
          <a:noFill/>
          <a:ln w="57150">
            <a:solidFill>
              <a:srgbClr val="FF99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5" name="אליפסה 14"/>
          <p:cNvSpPr/>
          <p:nvPr/>
        </p:nvSpPr>
        <p:spPr>
          <a:xfrm rot="1983742">
            <a:off x="3127785" y="1789451"/>
            <a:ext cx="334573" cy="869455"/>
          </a:xfrm>
          <a:prstGeom prst="ellipse">
            <a:avLst/>
          </a:prstGeom>
          <a:noFill/>
          <a:ln w="57150">
            <a:solidFill>
              <a:srgbClr val="FF99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74744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anim calcmode="lin" valueType="num">
                                      <p:cBhvr>
                                        <p:cTn id="8" dur="2000" fill="hold"/>
                                        <p:tgtEl>
                                          <p:spTgt spid="15"/>
                                        </p:tgtEl>
                                        <p:attrNameLst>
                                          <p:attrName>ppt_w</p:attrName>
                                        </p:attrNameLst>
                                      </p:cBhvr>
                                      <p:tavLst>
                                        <p:tav tm="0" fmla="#ppt_w*sin(2.5*pi*$)">
                                          <p:val>
                                            <p:fltVal val="0"/>
                                          </p:val>
                                        </p:tav>
                                        <p:tav tm="100000">
                                          <p:val>
                                            <p:fltVal val="1"/>
                                          </p:val>
                                        </p:tav>
                                      </p:tavLst>
                                    </p:anim>
                                    <p:anim calcmode="lin" valueType="num">
                                      <p:cBhvr>
                                        <p:cTn id="9"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57"/>
          <p:cNvPicPr>
            <a:picLocks/>
          </p:cNvPicPr>
          <p:nvPr/>
        </p:nvPicPr>
        <p:blipFill rotWithShape="1">
          <a:blip r:embed="rId2"/>
          <a:srcRect l="38660" t="8037" r="1930" b="36940"/>
          <a:stretch/>
        </p:blipFill>
        <p:spPr>
          <a:xfrm>
            <a:off x="1069685" y="1380227"/>
            <a:ext cx="3838755" cy="5279366"/>
          </a:xfrm>
          <a:prstGeom prst="rect">
            <a:avLst/>
          </a:prstGeom>
          <a:ln>
            <a:solidFill>
              <a:srgbClr val="FF0000"/>
            </a:solidFill>
          </a:ln>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546713" y="4702909"/>
            <a:ext cx="593375" cy="138864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805718" y="4043174"/>
            <a:ext cx="183667" cy="9745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629482"/>
            <a:ext cx="611373" cy="1585959"/>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92925" y="624110"/>
            <a:ext cx="8911687" cy="1280890"/>
          </a:xfrm>
        </p:spPr>
        <p:txBody>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הָאָרֶץ הַנִּשְׁאֶרֶת</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14" name="מציין מיקום תוכן 2"/>
          <p:cNvSpPr>
            <a:spLocks noGrp="1"/>
          </p:cNvSpPr>
          <p:nvPr>
            <p:ph idx="1"/>
          </p:nvPr>
        </p:nvSpPr>
        <p:spPr>
          <a:xfrm>
            <a:off x="5952226" y="1570008"/>
            <a:ext cx="5926348" cy="4839418"/>
          </a:xfrm>
        </p:spPr>
        <p:txBody>
          <a:bodyPr>
            <a:normAutofit fontScale="55000" lnSpcReduction="20000"/>
          </a:bodyPr>
          <a:lstStyle/>
          <a:p>
            <a:pPr marL="0" indent="0">
              <a:buNone/>
            </a:pPr>
            <a:r>
              <a:rPr lang="he-IL" sz="5000" dirty="0">
                <a:latin typeface="David" panose="020E0502060401010101" pitchFamily="34" charset="-79"/>
                <a:cs typeface="David" panose="020E0502060401010101" pitchFamily="34" charset="-79"/>
              </a:rPr>
              <a:t>ב</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זֹאת הָאָרֶץ הַנִּשְׁאָרֶת </a:t>
            </a:r>
            <a:r>
              <a:rPr lang="he-IL" sz="5000" dirty="0" smtClean="0">
                <a:latin typeface="David" panose="020E0502060401010101" pitchFamily="34" charset="-79"/>
                <a:cs typeface="David" panose="020E0502060401010101" pitchFamily="34" charset="-79"/>
              </a:rPr>
              <a:t>כָּל </a:t>
            </a:r>
            <a:r>
              <a:rPr lang="he-IL" sz="5000" dirty="0">
                <a:latin typeface="David" panose="020E0502060401010101" pitchFamily="34" charset="-79"/>
                <a:cs typeface="David" panose="020E0502060401010101" pitchFamily="34" charset="-79"/>
              </a:rPr>
              <a:t>גְּלִילוֹת </a:t>
            </a:r>
            <a:r>
              <a:rPr lang="he-IL" sz="5000" b="1" dirty="0" err="1">
                <a:solidFill>
                  <a:srgbClr val="FF9900"/>
                </a:solidFill>
                <a:latin typeface="David" panose="020E0502060401010101" pitchFamily="34" charset="-79"/>
                <a:cs typeface="David" panose="020E0502060401010101" pitchFamily="34" charset="-79"/>
              </a:rPr>
              <a:t>הַפְּלִשְׁתִּים</a:t>
            </a:r>
            <a:r>
              <a:rPr lang="he-IL" sz="5000" dirty="0">
                <a:latin typeface="David" panose="020E0502060401010101" pitchFamily="34" charset="-79"/>
                <a:cs typeface="David" panose="020E0502060401010101" pitchFamily="34" charset="-79"/>
              </a:rPr>
              <a:t> וְכָל </a:t>
            </a:r>
            <a:r>
              <a:rPr lang="he-IL" sz="5000" dirty="0" err="1">
                <a:latin typeface="David" panose="020E0502060401010101" pitchFamily="34" charset="-79"/>
                <a:cs typeface="David" panose="020E0502060401010101" pitchFamily="34" charset="-79"/>
              </a:rPr>
              <a:t>הַגְּשׁוּרִי</a:t>
            </a:r>
            <a:r>
              <a:rPr lang="he-IL" sz="5000" dirty="0">
                <a:latin typeface="David" panose="020E0502060401010101" pitchFamily="34" charset="-79"/>
                <a:cs typeface="David" panose="020E0502060401010101" pitchFamily="34" charset="-79"/>
              </a:rPr>
              <a:t>: ג</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מִן הַשִּׁיחוֹר אֲשֶׁר עַל פְּנֵי מִצְרַיִם וְעַד גְּבוּל עֶקְרוֹן צָפוֹנָה לַכְּנַעֲנִי תֵּחָשֵׁב חֲמֵשֶׁת סַרְנֵי </a:t>
            </a:r>
            <a:r>
              <a:rPr lang="he-IL" sz="5000" dirty="0" err="1">
                <a:latin typeface="David" panose="020E0502060401010101" pitchFamily="34" charset="-79"/>
                <a:cs typeface="David" panose="020E0502060401010101" pitchFamily="34" charset="-79"/>
              </a:rPr>
              <a:t>פְלִשְׁתִּים</a:t>
            </a:r>
            <a:r>
              <a:rPr lang="he-IL" sz="5000" dirty="0">
                <a:latin typeface="David" panose="020E0502060401010101" pitchFamily="34" charset="-79"/>
                <a:cs typeface="David" panose="020E0502060401010101" pitchFamily="34" charset="-79"/>
              </a:rPr>
              <a:t> הָעַזָּתִי וְהָאַשְׁדּוֹדִי </a:t>
            </a:r>
            <a:r>
              <a:rPr lang="he-IL" sz="5000" dirty="0" err="1">
                <a:latin typeface="David" panose="020E0502060401010101" pitchFamily="34" charset="-79"/>
                <a:cs typeface="David" panose="020E0502060401010101" pitchFamily="34" charset="-79"/>
              </a:rPr>
              <a:t>הָאֶשְׁקְלוֹנִי</a:t>
            </a:r>
            <a:r>
              <a:rPr lang="he-IL" sz="5000" dirty="0">
                <a:latin typeface="David" panose="020E0502060401010101" pitchFamily="34" charset="-79"/>
                <a:cs typeface="David" panose="020E0502060401010101" pitchFamily="34" charset="-79"/>
              </a:rPr>
              <a:t> </a:t>
            </a:r>
            <a:r>
              <a:rPr lang="he-IL" sz="5000" dirty="0" err="1">
                <a:latin typeface="David" panose="020E0502060401010101" pitchFamily="34" charset="-79"/>
                <a:cs typeface="David" panose="020E0502060401010101" pitchFamily="34" charset="-79"/>
              </a:rPr>
              <a:t>הַגִּתִּי</a:t>
            </a:r>
            <a:r>
              <a:rPr lang="he-IL" sz="5000" dirty="0">
                <a:latin typeface="David" panose="020E0502060401010101" pitchFamily="34" charset="-79"/>
                <a:cs typeface="David" panose="020E0502060401010101" pitchFamily="34" charset="-79"/>
              </a:rPr>
              <a:t> וְהָעֶקְרוֹנִי </a:t>
            </a:r>
            <a:r>
              <a:rPr lang="he-IL" sz="5000" dirty="0" err="1">
                <a:latin typeface="David" panose="020E0502060401010101" pitchFamily="34" charset="-79"/>
                <a:cs typeface="David" panose="020E0502060401010101" pitchFamily="34" charset="-79"/>
              </a:rPr>
              <a:t>וְהָעַוִּים</a:t>
            </a:r>
            <a:r>
              <a:rPr lang="he-IL" sz="5000" dirty="0">
                <a:latin typeface="David" panose="020E0502060401010101" pitchFamily="34" charset="-79"/>
                <a:cs typeface="David" panose="020E0502060401010101" pitchFamily="34" charset="-79"/>
              </a:rPr>
              <a:t>:</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ד</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מִתֵּימָן כָּל אֶרֶץ הַכְּנַעֲנִי וּמְעָרָה אֲשֶׁר </a:t>
            </a:r>
            <a:r>
              <a:rPr lang="he-IL" sz="5000" dirty="0" err="1">
                <a:latin typeface="David" panose="020E0502060401010101" pitchFamily="34" charset="-79"/>
                <a:cs typeface="David" panose="020E0502060401010101" pitchFamily="34" charset="-79"/>
              </a:rPr>
              <a:t>לַצִּידֹנִים</a:t>
            </a:r>
            <a:r>
              <a:rPr lang="he-IL" sz="5000" dirty="0">
                <a:latin typeface="David" panose="020E0502060401010101" pitchFamily="34" charset="-79"/>
                <a:cs typeface="David" panose="020E0502060401010101" pitchFamily="34" charset="-79"/>
              </a:rPr>
              <a:t> עַד </a:t>
            </a:r>
            <a:r>
              <a:rPr lang="he-IL" sz="5000" dirty="0" err="1">
                <a:latin typeface="David" panose="020E0502060401010101" pitchFamily="34" charset="-79"/>
                <a:cs typeface="David" panose="020E0502060401010101" pitchFamily="34" charset="-79"/>
              </a:rPr>
              <a:t>אֲפֵקָה</a:t>
            </a:r>
            <a:r>
              <a:rPr lang="he-IL" sz="5000" dirty="0">
                <a:latin typeface="David" panose="020E0502060401010101" pitchFamily="34" charset="-79"/>
                <a:cs typeface="David" panose="020E0502060401010101" pitchFamily="34" charset="-79"/>
              </a:rPr>
              <a:t>  עַד גְּבוּל </a:t>
            </a:r>
            <a:r>
              <a:rPr lang="he-IL" sz="5000" dirty="0" err="1">
                <a:latin typeface="David" panose="020E0502060401010101" pitchFamily="34" charset="-79"/>
                <a:cs typeface="David" panose="020E0502060401010101" pitchFamily="34" charset="-79"/>
              </a:rPr>
              <a:t>הָאֱמֹרִי</a:t>
            </a:r>
            <a:r>
              <a:rPr lang="he-IL" sz="5000" dirty="0">
                <a:latin typeface="David" panose="020E0502060401010101" pitchFamily="34" charset="-79"/>
                <a:cs typeface="David" panose="020E0502060401010101" pitchFamily="34" charset="-79"/>
              </a:rPr>
              <a:t>: ה</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וְהָאָרֶץ הַגִּבְלִי וְכָל הַלְּבָנוֹן מִזְרַח הַשֶּׁמֶשׁ מִבַּעַל גָּד תַּחַת הַר חֶרְמוֹן עַד לְבוֹא חֲמָת:</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ו</a:t>
            </a:r>
            <a:r>
              <a:rPr lang="en-US" sz="5000" dirty="0">
                <a:latin typeface="David" panose="020E0502060401010101" pitchFamily="34" charset="-79"/>
                <a:cs typeface="David" panose="020E0502060401010101" pitchFamily="34" charset="-79"/>
              </a:rPr>
              <a:t> </a:t>
            </a:r>
            <a:r>
              <a:rPr lang="he-IL" sz="5000" dirty="0">
                <a:latin typeface="David" panose="020E0502060401010101" pitchFamily="34" charset="-79"/>
                <a:cs typeface="David" panose="020E0502060401010101" pitchFamily="34" charset="-79"/>
              </a:rPr>
              <a:t>כָּל יֹשְׁבֵי הָהָר מִן הַלְּבָנוֹן עַד מִשְׂרְפֹת מַיִם </a:t>
            </a:r>
            <a:r>
              <a:rPr lang="he-IL" sz="5000" b="1" dirty="0">
                <a:solidFill>
                  <a:srgbClr val="FF9900"/>
                </a:solidFill>
                <a:latin typeface="David" panose="020E0502060401010101" pitchFamily="34" charset="-79"/>
                <a:cs typeface="David" panose="020E0502060401010101" pitchFamily="34" charset="-79"/>
              </a:rPr>
              <a:t>כָּל </a:t>
            </a:r>
            <a:r>
              <a:rPr lang="he-IL" sz="5000" b="1" dirty="0" err="1" smtClean="0">
                <a:solidFill>
                  <a:srgbClr val="FF9900"/>
                </a:solidFill>
                <a:latin typeface="David" panose="020E0502060401010101" pitchFamily="34" charset="-79"/>
                <a:cs typeface="David" panose="020E0502060401010101" pitchFamily="34" charset="-79"/>
              </a:rPr>
              <a:t>צִידֹנִים</a:t>
            </a:r>
            <a:r>
              <a:rPr lang="he-IL" sz="5000" b="1" dirty="0" smtClean="0">
                <a:solidFill>
                  <a:srgbClr val="FF99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אָנֹכִי</a:t>
            </a:r>
            <a:r>
              <a:rPr lang="en-US" sz="5000" b="1" dirty="0">
                <a:solidFill>
                  <a:srgbClr val="FF00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אוֹרִיש</a:t>
            </a:r>
            <a:r>
              <a:rPr lang="en-US" sz="5000" b="1" dirty="0">
                <a:solidFill>
                  <a:srgbClr val="FF0000"/>
                </a:solidFill>
                <a:latin typeface="David" panose="020E0502060401010101" pitchFamily="34" charset="-79"/>
                <a:cs typeface="David" panose="020E0502060401010101" pitchFamily="34" charset="-79"/>
              </a:rPr>
              <a:t>ֵׁם </a:t>
            </a:r>
            <a:r>
              <a:rPr lang="en-US" sz="5000" b="1" dirty="0" err="1">
                <a:solidFill>
                  <a:srgbClr val="FF0000"/>
                </a:solidFill>
                <a:latin typeface="David" panose="020E0502060401010101" pitchFamily="34" charset="-79"/>
                <a:cs typeface="David" panose="020E0502060401010101" pitchFamily="34" charset="-79"/>
              </a:rPr>
              <a:t>מִפ</a:t>
            </a:r>
            <a:r>
              <a:rPr lang="en-US" sz="5000" b="1" dirty="0">
                <a:solidFill>
                  <a:srgbClr val="FF0000"/>
                </a:solidFill>
                <a:latin typeface="David" panose="020E0502060401010101" pitchFamily="34" charset="-79"/>
                <a:cs typeface="David" panose="020E0502060401010101" pitchFamily="34" charset="-79"/>
              </a:rPr>
              <a:t>ְּ</a:t>
            </a:r>
            <a:r>
              <a:rPr lang="en-US" sz="5000" b="1" dirty="0" err="1">
                <a:solidFill>
                  <a:srgbClr val="FF0000"/>
                </a:solidFill>
                <a:latin typeface="David" panose="020E0502060401010101" pitchFamily="34" charset="-79"/>
                <a:cs typeface="David" panose="020E0502060401010101" pitchFamily="34" charset="-79"/>
              </a:rPr>
              <a:t>נֵי</a:t>
            </a:r>
            <a:r>
              <a:rPr lang="en-US" sz="5000" b="1" dirty="0">
                <a:solidFill>
                  <a:srgbClr val="FF0000"/>
                </a:solidFill>
                <a:latin typeface="David" panose="020E0502060401010101" pitchFamily="34" charset="-79"/>
                <a:cs typeface="David" panose="020E0502060401010101" pitchFamily="34" charset="-79"/>
              </a:rPr>
              <a:t> בְּ</a:t>
            </a:r>
            <a:r>
              <a:rPr lang="en-US" sz="5000" b="1" dirty="0" err="1">
                <a:solidFill>
                  <a:srgbClr val="FF0000"/>
                </a:solidFill>
                <a:latin typeface="David" panose="020E0502060401010101" pitchFamily="34" charset="-79"/>
                <a:cs typeface="David" panose="020E0502060401010101" pitchFamily="34" charset="-79"/>
              </a:rPr>
              <a:t>נֵי</a:t>
            </a:r>
            <a:r>
              <a:rPr lang="en-US" sz="5000" b="1" dirty="0">
                <a:solidFill>
                  <a:srgbClr val="FF00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יִש</a:t>
            </a:r>
            <a:r>
              <a:rPr lang="en-US" sz="5000" b="1" dirty="0">
                <a:solidFill>
                  <a:srgbClr val="FF0000"/>
                </a:solidFill>
                <a:latin typeface="David" panose="020E0502060401010101" pitchFamily="34" charset="-79"/>
                <a:cs typeface="David" panose="020E0502060401010101" pitchFamily="34" charset="-79"/>
              </a:rPr>
              <a:t>ְׂ</a:t>
            </a:r>
            <a:r>
              <a:rPr lang="en-US" sz="5000" b="1" dirty="0" err="1">
                <a:solidFill>
                  <a:srgbClr val="FF0000"/>
                </a:solidFill>
                <a:latin typeface="David" panose="020E0502060401010101" pitchFamily="34" charset="-79"/>
                <a:cs typeface="David" panose="020E0502060401010101" pitchFamily="34" charset="-79"/>
              </a:rPr>
              <a:t>רָאֵל</a:t>
            </a:r>
            <a:r>
              <a:rPr lang="en-US" sz="5000" b="1" dirty="0">
                <a:solidFill>
                  <a:srgbClr val="FF00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רַק</a:t>
            </a:r>
            <a:r>
              <a:rPr lang="en-US" sz="5000" b="1" dirty="0">
                <a:solidFill>
                  <a:srgbClr val="FF00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הַפ</a:t>
            </a:r>
            <a:r>
              <a:rPr lang="en-US" sz="5000" b="1" dirty="0">
                <a:solidFill>
                  <a:srgbClr val="FF0000"/>
                </a:solidFill>
                <a:latin typeface="David" panose="020E0502060401010101" pitchFamily="34" charset="-79"/>
                <a:cs typeface="David" panose="020E0502060401010101" pitchFamily="34" charset="-79"/>
              </a:rPr>
              <a:t>ִּ</a:t>
            </a:r>
            <a:r>
              <a:rPr lang="en-US" sz="5000" b="1" dirty="0" err="1">
                <a:solidFill>
                  <a:srgbClr val="FF0000"/>
                </a:solidFill>
                <a:latin typeface="David" panose="020E0502060401010101" pitchFamily="34" charset="-79"/>
                <a:cs typeface="David" panose="020E0502060401010101" pitchFamily="34" charset="-79"/>
              </a:rPr>
              <a:t>לֶה</a:t>
            </a:r>
            <a:r>
              <a:rPr lang="en-US" sz="5000" b="1" dirty="0">
                <a:solidFill>
                  <a:srgbClr val="FF0000"/>
                </a:solidFill>
                <a:latin typeface="David" panose="020E0502060401010101" pitchFamily="34" charset="-79"/>
                <a:cs typeface="David" panose="020E0502060401010101" pitchFamily="34" charset="-79"/>
              </a:rPr>
              <a:t>ָ </a:t>
            </a:r>
            <a:r>
              <a:rPr lang="en-US" sz="5000" b="1" dirty="0" err="1">
                <a:solidFill>
                  <a:srgbClr val="FF0000"/>
                </a:solidFill>
                <a:latin typeface="David" panose="020E0502060401010101" pitchFamily="34" charset="-79"/>
                <a:cs typeface="David" panose="020E0502060401010101" pitchFamily="34" charset="-79"/>
              </a:rPr>
              <a:t>לְיִש</a:t>
            </a:r>
            <a:r>
              <a:rPr lang="en-US" sz="5000" b="1" dirty="0">
                <a:solidFill>
                  <a:srgbClr val="FF0000"/>
                </a:solidFill>
                <a:latin typeface="David" panose="020E0502060401010101" pitchFamily="34" charset="-79"/>
                <a:cs typeface="David" panose="020E0502060401010101" pitchFamily="34" charset="-79"/>
              </a:rPr>
              <a:t>ְׂ</a:t>
            </a:r>
            <a:r>
              <a:rPr lang="en-US" sz="5000" b="1" dirty="0" err="1">
                <a:solidFill>
                  <a:srgbClr val="FF0000"/>
                </a:solidFill>
                <a:latin typeface="David" panose="020E0502060401010101" pitchFamily="34" charset="-79"/>
                <a:cs typeface="David" panose="020E0502060401010101" pitchFamily="34" charset="-79"/>
              </a:rPr>
              <a:t>רָאֵל</a:t>
            </a:r>
            <a:r>
              <a:rPr lang="en-US" sz="5000" b="1" dirty="0">
                <a:solidFill>
                  <a:srgbClr val="FF0000"/>
                </a:solidFill>
                <a:latin typeface="David" panose="020E0502060401010101" pitchFamily="34" charset="-79"/>
                <a:cs typeface="David" panose="020E0502060401010101" pitchFamily="34" charset="-79"/>
              </a:rPr>
              <a:t> בְּ</a:t>
            </a:r>
            <a:r>
              <a:rPr lang="en-US" sz="5000" b="1" dirty="0" err="1">
                <a:solidFill>
                  <a:srgbClr val="FF0000"/>
                </a:solidFill>
                <a:latin typeface="David" panose="020E0502060401010101" pitchFamily="34" charset="-79"/>
                <a:cs typeface="David" panose="020E0502060401010101" pitchFamily="34" charset="-79"/>
              </a:rPr>
              <a:t>נַחֲלָה</a:t>
            </a:r>
            <a:r>
              <a:rPr lang="en-US" sz="5000" b="1" dirty="0">
                <a:solidFill>
                  <a:srgbClr val="FF0000"/>
                </a:solidFill>
                <a:latin typeface="David" panose="020E0502060401010101" pitchFamily="34" charset="-79"/>
                <a:cs typeface="David" panose="020E0502060401010101" pitchFamily="34" charset="-79"/>
              </a:rPr>
              <a:t> כַּ</a:t>
            </a:r>
            <a:r>
              <a:rPr lang="en-US" sz="5000" b="1" dirty="0" err="1">
                <a:solidFill>
                  <a:srgbClr val="FF0000"/>
                </a:solidFill>
                <a:latin typeface="David" panose="020E0502060401010101" pitchFamily="34" charset="-79"/>
                <a:cs typeface="David" panose="020E0502060401010101" pitchFamily="34" charset="-79"/>
              </a:rPr>
              <a:t>אֲש</a:t>
            </a:r>
            <a:r>
              <a:rPr lang="en-US" sz="5000" b="1" dirty="0">
                <a:solidFill>
                  <a:srgbClr val="FF0000"/>
                </a:solidFill>
                <a:latin typeface="David" panose="020E0502060401010101" pitchFamily="34" charset="-79"/>
                <a:cs typeface="David" panose="020E0502060401010101" pitchFamily="34" charset="-79"/>
              </a:rPr>
              <a:t>ֶׁר </a:t>
            </a:r>
            <a:r>
              <a:rPr lang="en-US" sz="5000" b="1" dirty="0" err="1">
                <a:solidFill>
                  <a:srgbClr val="FF0000"/>
                </a:solidFill>
                <a:latin typeface="David" panose="020E0502060401010101" pitchFamily="34" charset="-79"/>
                <a:cs typeface="David" panose="020E0502060401010101" pitchFamily="34" charset="-79"/>
              </a:rPr>
              <a:t>צִו</a:t>
            </a:r>
            <a:r>
              <a:rPr lang="en-US" sz="5000" b="1" dirty="0">
                <a:solidFill>
                  <a:srgbClr val="FF0000"/>
                </a:solidFill>
                <a:latin typeface="David" panose="020E0502060401010101" pitchFamily="34" charset="-79"/>
                <a:cs typeface="David" panose="020E0502060401010101" pitchFamily="34" charset="-79"/>
              </a:rPr>
              <a:t>ִּ</a:t>
            </a:r>
            <a:r>
              <a:rPr lang="en-US" sz="5000" b="1" dirty="0" err="1">
                <a:solidFill>
                  <a:srgbClr val="FF0000"/>
                </a:solidFill>
                <a:latin typeface="David" panose="020E0502060401010101" pitchFamily="34" charset="-79"/>
                <a:cs typeface="David" panose="020E0502060401010101" pitchFamily="34" charset="-79"/>
              </a:rPr>
              <a:t>יתִיך</a:t>
            </a:r>
            <a:r>
              <a:rPr lang="en-US" sz="5000" b="1" dirty="0">
                <a:solidFill>
                  <a:srgbClr val="FF0000"/>
                </a:solidFill>
                <a:latin typeface="David" panose="020E0502060401010101" pitchFamily="34" charset="-79"/>
                <a:cs typeface="David" panose="020E0502060401010101" pitchFamily="34" charset="-79"/>
              </a:rPr>
              <a:t>ָ</a:t>
            </a:r>
            <a:r>
              <a:rPr lang="en-US" sz="5000" dirty="0">
                <a:latin typeface="David" panose="020E0502060401010101" pitchFamily="34" charset="-79"/>
                <a:cs typeface="David" panose="020E0502060401010101" pitchFamily="34" charset="-79"/>
              </a:rPr>
              <a:t> </a:t>
            </a:r>
            <a:r>
              <a:rPr lang="he-IL" sz="5000" dirty="0" smtClean="0">
                <a:latin typeface="David" panose="020E0502060401010101" pitchFamily="34" charset="-79"/>
                <a:cs typeface="David" panose="020E0502060401010101" pitchFamily="34" charset="-79"/>
              </a:rPr>
              <a:t>:</a:t>
            </a:r>
            <a:endParaRPr lang="he-IL" sz="5000" dirty="0">
              <a:latin typeface="David" panose="020E0502060401010101" pitchFamily="34" charset="-79"/>
              <a:cs typeface="David" panose="020E0502060401010101" pitchFamily="34" charset="-79"/>
            </a:endParaRPr>
          </a:p>
        </p:txBody>
      </p:sp>
      <p:sp>
        <p:nvSpPr>
          <p:cNvPr id="12" name="אליפסה 11"/>
          <p:cNvSpPr/>
          <p:nvPr/>
        </p:nvSpPr>
        <p:spPr>
          <a:xfrm rot="1983742">
            <a:off x="2425639" y="3927626"/>
            <a:ext cx="334573" cy="869455"/>
          </a:xfrm>
          <a:prstGeom prst="ellipse">
            <a:avLst/>
          </a:prstGeom>
          <a:noFill/>
          <a:ln w="57150">
            <a:solidFill>
              <a:srgbClr val="FF99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5" name="אליפסה 14"/>
          <p:cNvSpPr/>
          <p:nvPr/>
        </p:nvSpPr>
        <p:spPr>
          <a:xfrm rot="1983742">
            <a:off x="3127785" y="1789451"/>
            <a:ext cx="334573" cy="869455"/>
          </a:xfrm>
          <a:prstGeom prst="ellipse">
            <a:avLst/>
          </a:prstGeom>
          <a:noFill/>
          <a:ln w="57150">
            <a:solidFill>
              <a:srgbClr val="FF99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214002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טָעוּת בְּחֶשְׁבּוֹן?</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pPr marL="0" indent="0">
              <a:buNone/>
            </a:pPr>
            <a:r>
              <a:rPr lang="en-US" sz="3100" dirty="0">
                <a:latin typeface="David" panose="020E0502060401010101" pitchFamily="34" charset="-79"/>
                <a:cs typeface="David" panose="020E0502060401010101" pitchFamily="34" charset="-79"/>
              </a:rPr>
              <a:t> </a:t>
            </a:r>
            <a:r>
              <a:rPr lang="he-IL" sz="3100" b="1" dirty="0">
                <a:latin typeface="David" panose="020E0502060401010101" pitchFamily="34" charset="-79"/>
                <a:cs typeface="David" panose="020E0502060401010101" pitchFamily="34" charset="-79"/>
              </a:rPr>
              <a:t>ז</a:t>
            </a:r>
            <a:r>
              <a:rPr lang="en-US" sz="3100"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וְעַתָּה חַלֵּק אֶת הָאָרֶץ הַזֹּאת בְּנַחֲלָה </a:t>
            </a:r>
            <a:r>
              <a:rPr lang="en-US" sz="3100" dirty="0" smtClean="0">
                <a:latin typeface="David" panose="020E0502060401010101" pitchFamily="34" charset="-79"/>
                <a:cs typeface="David" panose="020E0502060401010101" pitchFamily="34" charset="-79"/>
              </a:rPr>
              <a:t/>
            </a:r>
            <a:br>
              <a:rPr lang="en-US" sz="3100" dirty="0" smtClean="0">
                <a:latin typeface="David" panose="020E0502060401010101" pitchFamily="34" charset="-79"/>
                <a:cs typeface="David" panose="020E0502060401010101" pitchFamily="34" charset="-79"/>
              </a:rPr>
            </a:br>
            <a:r>
              <a:rPr lang="he-IL" sz="3100" dirty="0" smtClean="0">
                <a:latin typeface="David" panose="020E0502060401010101" pitchFamily="34" charset="-79"/>
                <a:cs typeface="David" panose="020E0502060401010101" pitchFamily="34" charset="-79"/>
              </a:rPr>
              <a:t>לְתִשְׁעַת </a:t>
            </a:r>
            <a:r>
              <a:rPr lang="he-IL" sz="3100" dirty="0">
                <a:latin typeface="David" panose="020E0502060401010101" pitchFamily="34" charset="-79"/>
                <a:cs typeface="David" panose="020E0502060401010101" pitchFamily="34" charset="-79"/>
              </a:rPr>
              <a:t>הַשְּׁבָטִים וַחֲצִי הַשֵּׁבֶט </a:t>
            </a:r>
            <a:r>
              <a:rPr lang="he-IL" sz="3100" dirty="0" err="1" smtClean="0">
                <a:latin typeface="David" panose="020E0502060401010101" pitchFamily="34" charset="-79"/>
                <a:cs typeface="David" panose="020E0502060401010101" pitchFamily="34" charset="-79"/>
              </a:rPr>
              <a:t>הַמְנַשֶּׁה</a:t>
            </a:r>
            <a:r>
              <a:rPr lang="he-IL" sz="3100" dirty="0" smtClean="0">
                <a:latin typeface="David" panose="020E0502060401010101" pitchFamily="34" charset="-79"/>
                <a:cs typeface="David" panose="020E0502060401010101" pitchFamily="34" charset="-79"/>
              </a:rPr>
              <a:t>:</a:t>
            </a:r>
            <a:endParaRPr lang="he-IL" sz="31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69291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marL="0" indent="0">
              <a:buNone/>
            </a:pPr>
            <a:r>
              <a:rPr lang="en-US" sz="3100" dirty="0">
                <a:latin typeface="David" panose="020E0502060401010101" pitchFamily="34" charset="-79"/>
                <a:cs typeface="David" panose="020E0502060401010101" pitchFamily="34" charset="-79"/>
              </a:rPr>
              <a:t> </a:t>
            </a:r>
            <a:r>
              <a:rPr lang="he-IL" sz="3100" b="1" dirty="0">
                <a:latin typeface="David" panose="020E0502060401010101" pitchFamily="34" charset="-79"/>
                <a:cs typeface="David" panose="020E0502060401010101" pitchFamily="34" charset="-79"/>
              </a:rPr>
              <a:t>ז</a:t>
            </a:r>
            <a:r>
              <a:rPr lang="en-US" sz="3100"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וְעַתָּה חַלֵּק אֶת הָאָרֶץ הַזֹּאת בְּנַחֲלָה </a:t>
            </a:r>
            <a:r>
              <a:rPr lang="en-US" sz="3100" dirty="0" smtClean="0">
                <a:latin typeface="David" panose="020E0502060401010101" pitchFamily="34" charset="-79"/>
                <a:cs typeface="David" panose="020E0502060401010101" pitchFamily="34" charset="-79"/>
              </a:rPr>
              <a:t/>
            </a:r>
            <a:br>
              <a:rPr lang="en-US" sz="3100" dirty="0" smtClean="0">
                <a:latin typeface="David" panose="020E0502060401010101" pitchFamily="34" charset="-79"/>
                <a:cs typeface="David" panose="020E0502060401010101" pitchFamily="34" charset="-79"/>
              </a:rPr>
            </a:br>
            <a:r>
              <a:rPr lang="he-IL" sz="3100" b="1" dirty="0" smtClean="0">
                <a:latin typeface="David" panose="020E0502060401010101" pitchFamily="34" charset="-79"/>
                <a:cs typeface="David" panose="020E0502060401010101" pitchFamily="34" charset="-79"/>
              </a:rPr>
              <a:t>לְתִשְׁעַת </a:t>
            </a:r>
            <a:r>
              <a:rPr lang="he-IL" sz="3100" b="1" dirty="0">
                <a:latin typeface="David" panose="020E0502060401010101" pitchFamily="34" charset="-79"/>
                <a:cs typeface="David" panose="020E0502060401010101" pitchFamily="34" charset="-79"/>
              </a:rPr>
              <a:t>הַשְּׁבָטִים וַחֲצִי הַשֵּׁבֶט </a:t>
            </a:r>
            <a:r>
              <a:rPr lang="he-IL" sz="3100" b="1" dirty="0" err="1" smtClean="0">
                <a:latin typeface="David" panose="020E0502060401010101" pitchFamily="34" charset="-79"/>
                <a:cs typeface="David" panose="020E0502060401010101" pitchFamily="34" charset="-79"/>
              </a:rPr>
              <a:t>הַמְנַשֶּׁה</a:t>
            </a:r>
            <a:r>
              <a:rPr lang="he-IL" sz="3100" dirty="0" smtClean="0">
                <a:latin typeface="David" panose="020E0502060401010101" pitchFamily="34" charset="-79"/>
                <a:cs typeface="David" panose="020E0502060401010101" pitchFamily="34" charset="-79"/>
              </a:rPr>
              <a:t>:</a:t>
            </a:r>
            <a:endParaRPr lang="he-IL" sz="3100" dirty="0">
              <a:latin typeface="David" panose="020E0502060401010101" pitchFamily="34" charset="-79"/>
              <a:cs typeface="David" panose="020E0502060401010101" pitchFamily="34" charset="-79"/>
            </a:endParaRPr>
          </a:p>
        </p:txBody>
      </p:sp>
      <p:sp>
        <p:nvSpPr>
          <p:cNvPr id="4" name="מלבן 3"/>
          <p:cNvSpPr/>
          <p:nvPr/>
        </p:nvSpPr>
        <p:spPr>
          <a:xfrm>
            <a:off x="4123427" y="2967334"/>
            <a:ext cx="5495026" cy="4708981"/>
          </a:xfrm>
          <a:prstGeom prst="rect">
            <a:avLst/>
          </a:prstGeom>
          <a:noFill/>
        </p:spPr>
        <p:txBody>
          <a:bodyPr wrap="square" lIns="91440" tIns="45720" rIns="91440" bIns="45720">
            <a:spAutoFit/>
          </a:bodyPr>
          <a:lstStyle/>
          <a:p>
            <a:pPr algn="ctr"/>
            <a:r>
              <a:rPr lang="he-IL" sz="30000" b="1" dirty="0" smtClean="0">
                <a:ln w="22225">
                  <a:solidFill>
                    <a:schemeClr val="accent2"/>
                  </a:solidFill>
                  <a:prstDash val="solid"/>
                </a:ln>
                <a:solidFill>
                  <a:srgbClr val="FF0000"/>
                </a:solidFill>
              </a:rPr>
              <a:t>?</a:t>
            </a:r>
            <a:endParaRPr lang="he-IL" sz="30000" b="1" dirty="0">
              <a:ln w="22225">
                <a:solidFill>
                  <a:schemeClr val="accent2"/>
                </a:solidFill>
                <a:prstDash val="solid"/>
              </a:ln>
              <a:solidFill>
                <a:srgbClr val="FF0000"/>
              </a:solidFill>
            </a:endParaRPr>
          </a:p>
        </p:txBody>
      </p:sp>
      <p:sp>
        <p:nvSpPr>
          <p:cNvPr id="5" name="כותרת 4"/>
          <p:cNvSpPr>
            <a:spLocks noGrp="1"/>
          </p:cNvSpPr>
          <p:nvPr>
            <p:ph type="title"/>
          </p:nvPr>
        </p:nvSpPr>
        <p:spPr/>
        <p:txBody>
          <a:bodyPr/>
          <a:lstStyle/>
          <a:p>
            <a:endParaRPr lang="he-IL"/>
          </a:p>
        </p:txBody>
      </p:sp>
      <p:sp>
        <p:nvSpPr>
          <p:cNvPr id="6" name="כותרת 1"/>
          <p:cNvSpPr txBox="1">
            <a:spLocks/>
          </p:cNvSpPr>
          <p:nvPr/>
        </p:nvSpPr>
        <p:spPr>
          <a:xfrm>
            <a:off x="2591317" y="622507"/>
            <a:ext cx="8911687" cy="128089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he-IL" sz="5000" b="1" smtClean="0">
                <a:solidFill>
                  <a:schemeClr val="tx1">
                    <a:lumMod val="75000"/>
                    <a:lumOff val="25000"/>
                  </a:schemeClr>
                </a:solidFill>
                <a:latin typeface="David" panose="020E0502060401010101" pitchFamily="34" charset="-79"/>
                <a:ea typeface="+mn-ea"/>
                <a:cs typeface="David" panose="020E0502060401010101" pitchFamily="34" charset="-79"/>
              </a:rPr>
              <a:t>טָעוּת בְּחֶשְׁבּוֹן?</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180968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Picture 2942"/>
          <p:cNvPicPr/>
          <p:nvPr/>
        </p:nvPicPr>
        <p:blipFill>
          <a:blip r:embed="rId2"/>
          <a:stretch>
            <a:fillRect/>
          </a:stretch>
        </p:blipFill>
        <p:spPr>
          <a:xfrm>
            <a:off x="2578735" y="38100"/>
            <a:ext cx="7034530" cy="6781800"/>
          </a:xfrm>
          <a:prstGeom prst="rect">
            <a:avLst/>
          </a:prstGeom>
        </p:spPr>
      </p:pic>
    </p:spTree>
    <p:extLst>
      <p:ext uri="{BB962C8B-B14F-4D97-AF65-F5344CB8AC3E}">
        <p14:creationId xmlns:p14="http://schemas.microsoft.com/office/powerpoint/2010/main" val="864099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עֵבֶר הַיַּרְדֵּן </a:t>
            </a:r>
            <a:r>
              <a:rPr lang="en-US" sz="5000" b="1" dirty="0" smtClean="0">
                <a:solidFill>
                  <a:schemeClr val="tx1">
                    <a:lumMod val="75000"/>
                    <a:lumOff val="25000"/>
                  </a:schemeClr>
                </a:solidFill>
                <a:latin typeface="David" panose="020E0502060401010101" pitchFamily="34" charset="-79"/>
                <a:ea typeface="+mn-ea"/>
                <a:cs typeface="David" panose="020E0502060401010101" pitchFamily="34" charset="-79"/>
              </a:rPr>
              <a:t/>
            </a:r>
            <a:br>
              <a:rPr lang="en-US" sz="5000" b="1" dirty="0" smtClean="0">
                <a:solidFill>
                  <a:schemeClr val="tx1">
                    <a:lumMod val="75000"/>
                    <a:lumOff val="25000"/>
                  </a:schemeClr>
                </a:solidFill>
                <a:latin typeface="David" panose="020E0502060401010101" pitchFamily="34" charset="-79"/>
                <a:ea typeface="+mn-ea"/>
                <a:cs typeface="David" panose="020E0502060401010101" pitchFamily="34" charset="-79"/>
              </a:rPr>
            </a:br>
            <a:r>
              <a:rPr lang="he-IL" sz="5000" b="1" dirty="0" smtClean="0">
                <a:solidFill>
                  <a:schemeClr val="tx1">
                    <a:lumMod val="75000"/>
                    <a:lumOff val="25000"/>
                  </a:schemeClr>
                </a:solidFill>
                <a:latin typeface="David" panose="020E0502060401010101" pitchFamily="34" charset="-79"/>
                <a:ea typeface="+mn-ea"/>
                <a:cs typeface="David" panose="020E0502060401010101" pitchFamily="34" charset="-79"/>
              </a:rPr>
              <a:t>הַמִּזְרָחִי</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lstStyle/>
          <a:p>
            <a:endParaRPr lang="he-IL"/>
          </a:p>
        </p:txBody>
      </p:sp>
      <p:pic>
        <p:nvPicPr>
          <p:cNvPr id="4" name="תמונה 28" descr="תוצאת תמונה עבור צילום אויר הירדן"/>
          <p:cNvPicPr>
            <a:picLocks noChangeAspect="1" noChangeArrowheads="1"/>
          </p:cNvPicPr>
          <p:nvPr/>
        </p:nvPicPr>
        <p:blipFill>
          <a:blip r:embed="rId2">
            <a:extLst>
              <a:ext uri="{28A0092B-C50C-407E-A947-70E740481C1C}">
                <a14:useLocalDpi xmlns:a14="http://schemas.microsoft.com/office/drawing/2010/main" val="0"/>
              </a:ext>
            </a:extLst>
          </a:blip>
          <a:srcRect l="-584" r="7143" b="-504"/>
          <a:stretch>
            <a:fillRect/>
          </a:stretch>
        </p:blipFill>
        <p:spPr bwMode="auto">
          <a:xfrm>
            <a:off x="2245860" y="0"/>
            <a:ext cx="6850013" cy="688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214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098" name="תמונה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565" y="1587"/>
            <a:ext cx="11501437" cy="683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05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a:bodyPr>
          <a:lstStyle/>
          <a:p>
            <a:pPr marL="0" indent="0">
              <a:buNone/>
            </a:pPr>
            <a:r>
              <a:rPr lang="en-US" sz="3100" dirty="0">
                <a:latin typeface="David" panose="020E0502060401010101" pitchFamily="34" charset="-79"/>
                <a:cs typeface="David" panose="020E0502060401010101" pitchFamily="34" charset="-79"/>
              </a:rPr>
              <a:t> </a:t>
            </a:r>
            <a:r>
              <a:rPr lang="he-IL" sz="3100" b="1" dirty="0">
                <a:latin typeface="David" panose="020E0502060401010101" pitchFamily="34" charset="-79"/>
                <a:cs typeface="David" panose="020E0502060401010101" pitchFamily="34" charset="-79"/>
              </a:rPr>
              <a:t>ז</a:t>
            </a:r>
            <a:r>
              <a:rPr lang="en-US" sz="3100"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וְעַתָּה חַלֵּק אֶת הָאָרֶץ הַזֹּאת בְּנַחֲלָה </a:t>
            </a:r>
            <a:r>
              <a:rPr lang="en-US" sz="3100" dirty="0" smtClean="0">
                <a:latin typeface="David" panose="020E0502060401010101" pitchFamily="34" charset="-79"/>
                <a:cs typeface="David" panose="020E0502060401010101" pitchFamily="34" charset="-79"/>
              </a:rPr>
              <a:t/>
            </a:r>
            <a:br>
              <a:rPr lang="en-US" sz="3100" dirty="0" smtClean="0">
                <a:latin typeface="David" panose="020E0502060401010101" pitchFamily="34" charset="-79"/>
                <a:cs typeface="David" panose="020E0502060401010101" pitchFamily="34" charset="-79"/>
              </a:rPr>
            </a:br>
            <a:r>
              <a:rPr lang="he-IL" sz="3100" b="1" dirty="0" smtClean="0">
                <a:latin typeface="David" panose="020E0502060401010101" pitchFamily="34" charset="-79"/>
                <a:cs typeface="David" panose="020E0502060401010101" pitchFamily="34" charset="-79"/>
              </a:rPr>
              <a:t>לְתִשְׁעַת </a:t>
            </a:r>
            <a:r>
              <a:rPr lang="he-IL" sz="3100" b="1" dirty="0">
                <a:latin typeface="David" panose="020E0502060401010101" pitchFamily="34" charset="-79"/>
                <a:cs typeface="David" panose="020E0502060401010101" pitchFamily="34" charset="-79"/>
              </a:rPr>
              <a:t>הַשְּׁבָטִים וַחֲצִי הַשֵּׁבֶט </a:t>
            </a:r>
            <a:r>
              <a:rPr lang="he-IL" sz="3100" b="1" dirty="0" err="1" smtClean="0">
                <a:latin typeface="David" panose="020E0502060401010101" pitchFamily="34" charset="-79"/>
                <a:cs typeface="David" panose="020E0502060401010101" pitchFamily="34" charset="-79"/>
              </a:rPr>
              <a:t>הַמְנַשֶּׁה</a:t>
            </a:r>
            <a:r>
              <a:rPr lang="he-IL" sz="3100" dirty="0" smtClean="0">
                <a:latin typeface="David" panose="020E0502060401010101" pitchFamily="34" charset="-79"/>
                <a:cs typeface="David" panose="020E0502060401010101" pitchFamily="34" charset="-79"/>
              </a:rPr>
              <a:t>:</a:t>
            </a: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Tree>
    <p:extLst>
      <p:ext uri="{BB962C8B-B14F-4D97-AF65-F5344CB8AC3E}">
        <p14:creationId xmlns:p14="http://schemas.microsoft.com/office/powerpoint/2010/main" val="3312517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רְאוּבֵן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fontScale="85000" lnSpcReduction="10000"/>
          </a:bodyPr>
          <a:lstStyle/>
          <a:p>
            <a:pPr marL="0" indent="0">
              <a:buNone/>
            </a:pPr>
            <a:r>
              <a:rPr lang="he-IL" sz="3100" b="1" dirty="0">
                <a:latin typeface="David" panose="020E0502060401010101" pitchFamily="34" charset="-79"/>
                <a:cs typeface="David" panose="020E0502060401010101" pitchFamily="34" charset="-79"/>
              </a:rPr>
              <a:t>טו </a:t>
            </a:r>
            <a:r>
              <a:rPr lang="he-IL" sz="3100" b="1" dirty="0" err="1">
                <a:latin typeface="David" panose="020E0502060401010101" pitchFamily="34" charset="-79"/>
                <a:cs typeface="David" panose="020E0502060401010101" pitchFamily="34" charset="-79"/>
              </a:rPr>
              <a:t>וַיִּתֵּן</a:t>
            </a:r>
            <a:r>
              <a:rPr lang="he-IL" sz="3100" b="1" dirty="0">
                <a:latin typeface="David" panose="020E0502060401010101" pitchFamily="34" charset="-79"/>
                <a:cs typeface="David" panose="020E0502060401010101" pitchFamily="34" charset="-79"/>
              </a:rPr>
              <a:t> מֹשֶׁה לְמַטֵּה בְנֵי רְאוּבֵן </a:t>
            </a:r>
            <a:r>
              <a:rPr lang="he-IL" sz="3100" dirty="0">
                <a:latin typeface="David" panose="020E0502060401010101" pitchFamily="34" charset="-79"/>
                <a:cs typeface="David" panose="020E0502060401010101" pitchFamily="34" charset="-79"/>
              </a:rPr>
              <a:t>לְמִשְׁפְּחֹתָם: </a:t>
            </a:r>
            <a:r>
              <a:rPr lang="he-IL" sz="3100" b="1" dirty="0" err="1">
                <a:latin typeface="David" panose="020E0502060401010101" pitchFamily="34" charset="-79"/>
                <a:cs typeface="David" panose="020E0502060401010101" pitchFamily="34" charset="-79"/>
              </a:rPr>
              <a:t>טז</a:t>
            </a:r>
            <a:r>
              <a:rPr lang="he-IL" sz="3100" b="1"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וַיְהִי לָהֶם הַגְּבוּל מֵעֲרוֹעֵר אֲשֶׁר עַל שְׂפַת נַחַל אַרְנוֹן וְהָעִיר אֲשֶׁר בְּתוֹךְ הַנַּחַל וְכָל הַמִּישֹׁר עַל </a:t>
            </a:r>
            <a:r>
              <a:rPr lang="he-IL" sz="3100" dirty="0" err="1">
                <a:latin typeface="David" panose="020E0502060401010101" pitchFamily="34" charset="-79"/>
                <a:cs typeface="David" panose="020E0502060401010101" pitchFamily="34" charset="-79"/>
              </a:rPr>
              <a:t>מֵידְבָא</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יז</a:t>
            </a:r>
            <a:r>
              <a:rPr lang="he-IL" sz="3100" dirty="0">
                <a:latin typeface="David" panose="020E0502060401010101" pitchFamily="34" charset="-79"/>
                <a:cs typeface="David" panose="020E0502060401010101" pitchFamily="34" charset="-79"/>
              </a:rPr>
              <a:t> חֶשְׁבּוֹן וְכָל עָרֶיהָ אֲשֶׁר בַּמִּישֹׁר </a:t>
            </a:r>
            <a:r>
              <a:rPr lang="he-IL" sz="3100" dirty="0" err="1">
                <a:latin typeface="David" panose="020E0502060401010101" pitchFamily="34" charset="-79"/>
                <a:cs typeface="David" panose="020E0502060401010101" pitchFamily="34" charset="-79"/>
              </a:rPr>
              <a:t>דִּיבוֹן</a:t>
            </a:r>
            <a:r>
              <a:rPr lang="he-IL" sz="3100" dirty="0">
                <a:latin typeface="David" panose="020E0502060401010101" pitchFamily="34" charset="-79"/>
                <a:cs typeface="David" panose="020E0502060401010101" pitchFamily="34" charset="-79"/>
              </a:rPr>
              <a:t> וּבָמוֹת בַּעַל וּבֵית בַּעַל מְעוֹן: </a:t>
            </a:r>
            <a:r>
              <a:rPr lang="he-IL" sz="3100" dirty="0" err="1">
                <a:latin typeface="David" panose="020E0502060401010101" pitchFamily="34" charset="-79"/>
                <a:cs typeface="David" panose="020E0502060401010101" pitchFamily="34" charset="-79"/>
              </a:rPr>
              <a:t>יח</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וְיַהְצָה</a:t>
            </a:r>
            <a:r>
              <a:rPr lang="he-IL" sz="3100" dirty="0">
                <a:latin typeface="David" panose="020E0502060401010101" pitchFamily="34" charset="-79"/>
                <a:cs typeface="David" panose="020E0502060401010101" pitchFamily="34" charset="-79"/>
              </a:rPr>
              <a:t> וּקְדֵמֹת </a:t>
            </a:r>
            <a:r>
              <a:rPr lang="he-IL" sz="3100" dirty="0" err="1">
                <a:latin typeface="David" panose="020E0502060401010101" pitchFamily="34" charset="-79"/>
                <a:cs typeface="David" panose="020E0502060401010101" pitchFamily="34" charset="-79"/>
              </a:rPr>
              <a:t>וּמֵפָעַת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יט</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וְקִרְיָתַיִם</a:t>
            </a:r>
            <a:r>
              <a:rPr lang="he-IL" sz="3100" dirty="0">
                <a:latin typeface="David" panose="020E0502060401010101" pitchFamily="34" charset="-79"/>
                <a:cs typeface="David" panose="020E0502060401010101" pitchFamily="34" charset="-79"/>
              </a:rPr>
              <a:t> וְשִׂבְמָה וְצֶרֶת הַשַּׁחַר בְּהַר הָעֵמֶק: כ וּבֵית פְּעוֹר וְאַשְׁדּוֹת הַפִּסְגָּה וּבֵית </a:t>
            </a:r>
            <a:r>
              <a:rPr lang="he-IL" sz="3100" dirty="0" err="1">
                <a:latin typeface="David" panose="020E0502060401010101" pitchFamily="34" charset="-79"/>
                <a:cs typeface="David" panose="020E0502060401010101" pitchFamily="34" charset="-79"/>
              </a:rPr>
              <a:t>הַיְשִׁמוֹת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כא</a:t>
            </a:r>
            <a:r>
              <a:rPr lang="he-IL" sz="3100" dirty="0">
                <a:latin typeface="David" panose="020E0502060401010101" pitchFamily="34" charset="-79"/>
                <a:cs typeface="David" panose="020E0502060401010101" pitchFamily="34" charset="-79"/>
              </a:rPr>
              <a:t> וְכֹל עָרֵי הַמִּישֹׁר וְכָל מַמְלְכוּת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מֶלֶךְ </a:t>
            </a:r>
            <a:r>
              <a:rPr lang="he-IL" sz="3100" dirty="0" err="1">
                <a:latin typeface="David" panose="020E0502060401010101" pitchFamily="34" charset="-79"/>
                <a:cs typeface="David" panose="020E0502060401010101" pitchFamily="34" charset="-79"/>
              </a:rPr>
              <a:t>הָאֱמֹרִי</a:t>
            </a:r>
            <a:r>
              <a:rPr lang="he-IL" sz="3100" dirty="0">
                <a:latin typeface="David" panose="020E0502060401010101" pitchFamily="34" charset="-79"/>
                <a:cs typeface="David" panose="020E0502060401010101" pitchFamily="34" charset="-79"/>
              </a:rPr>
              <a:t> אֲשֶׁר מָלַךְ בְּחֶשְׁבּוֹן אֲשֶׁר הִכָּה מֹשֶׁה אֹתוֹ וְאֶת נְשִׂיאֵי מִדְיָן אֶת אֱוִי וְאֶת רֶקֶם וְאֶת צוּר וְאֶת חוּר וְאֶת רֶבַע נְסִיכֵי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יֹשְׁבֵי הָאָרֶץ </a:t>
            </a:r>
            <a:r>
              <a:rPr lang="he-IL" sz="3100" dirty="0" err="1">
                <a:latin typeface="David" panose="020E0502060401010101" pitchFamily="34" charset="-79"/>
                <a:cs typeface="David" panose="020E0502060401010101" pitchFamily="34" charset="-79"/>
              </a:rPr>
              <a:t>כב</a:t>
            </a:r>
            <a:r>
              <a:rPr lang="he-IL" sz="3100" dirty="0">
                <a:latin typeface="David" panose="020E0502060401010101" pitchFamily="34" charset="-79"/>
                <a:cs typeface="David" panose="020E0502060401010101" pitchFamily="34" charset="-79"/>
              </a:rPr>
              <a:t> וְאֶת בִּלְעָם בֶּן בְּעוֹר הַקּוֹסֵם הָרְגוּ בְנֵי יִשְׂרָאֵל בַּחֶרֶב אֶל חַלְלֵיהֶם: </a:t>
            </a:r>
            <a:r>
              <a:rPr lang="he-IL" sz="3100" dirty="0" err="1">
                <a:latin typeface="David" panose="020E0502060401010101" pitchFamily="34" charset="-79"/>
                <a:cs typeface="David" panose="020E0502060401010101" pitchFamily="34" charset="-79"/>
              </a:rPr>
              <a:t>כג</a:t>
            </a:r>
            <a:r>
              <a:rPr lang="he-IL" sz="3100" dirty="0">
                <a:latin typeface="David" panose="020E0502060401010101" pitchFamily="34" charset="-79"/>
                <a:cs typeface="David" panose="020E0502060401010101" pitchFamily="34" charset="-79"/>
              </a:rPr>
              <a:t> וַיְהִי גְּבוּל בְּנֵי רְאוּבֵן הַיַּרְדֵּן וּגְבוּל זֹאת נַחֲלַת בְּנֵי רְאוּבֵן לְמִשְׁפְּחֹתָם הֶעָרִים </a:t>
            </a:r>
            <a:r>
              <a:rPr lang="he-IL" sz="3100" dirty="0" err="1">
                <a:latin typeface="David" panose="020E0502060401010101" pitchFamily="34" charset="-79"/>
                <a:cs typeface="David" panose="020E0502060401010101" pitchFamily="34" charset="-79"/>
              </a:rPr>
              <a:t>וְחַצְרֵיהֶן</a:t>
            </a:r>
            <a:r>
              <a:rPr lang="en-US" sz="3100" dirty="0">
                <a:latin typeface="David" panose="020E0502060401010101" pitchFamily="34" charset="-79"/>
                <a:cs typeface="David" panose="020E0502060401010101" pitchFamily="34" charset="-79"/>
              </a:rPr>
              <a:t>:</a:t>
            </a: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83799" y="5155404"/>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419720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רְאוּבֵן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fontScale="85000" lnSpcReduction="10000"/>
          </a:bodyPr>
          <a:lstStyle/>
          <a:p>
            <a:pPr marL="0" indent="0">
              <a:buNone/>
            </a:pPr>
            <a:r>
              <a:rPr lang="he-IL" sz="3100" b="1" dirty="0">
                <a:latin typeface="David" panose="020E0502060401010101" pitchFamily="34" charset="-79"/>
                <a:cs typeface="David" panose="020E0502060401010101" pitchFamily="34" charset="-79"/>
              </a:rPr>
              <a:t>טו </a:t>
            </a:r>
            <a:r>
              <a:rPr lang="he-IL" sz="3100" b="1" dirty="0" err="1">
                <a:latin typeface="David" panose="020E0502060401010101" pitchFamily="34" charset="-79"/>
                <a:cs typeface="David" panose="020E0502060401010101" pitchFamily="34" charset="-79"/>
              </a:rPr>
              <a:t>וַיִּתֵּן</a:t>
            </a:r>
            <a:r>
              <a:rPr lang="he-IL" sz="3100" b="1" dirty="0">
                <a:latin typeface="David" panose="020E0502060401010101" pitchFamily="34" charset="-79"/>
                <a:cs typeface="David" panose="020E0502060401010101" pitchFamily="34" charset="-79"/>
              </a:rPr>
              <a:t> מֹשֶׁה לְמַטֵּה בְנֵי רְאוּבֵן </a:t>
            </a:r>
            <a:r>
              <a:rPr lang="he-IL" sz="3100" dirty="0">
                <a:latin typeface="David" panose="020E0502060401010101" pitchFamily="34" charset="-79"/>
                <a:cs typeface="David" panose="020E0502060401010101" pitchFamily="34" charset="-79"/>
              </a:rPr>
              <a:t>לְמִשְׁפְּחֹתָם: </a:t>
            </a:r>
            <a:r>
              <a:rPr lang="he-IL" sz="3100" b="1" dirty="0" err="1">
                <a:latin typeface="David" panose="020E0502060401010101" pitchFamily="34" charset="-79"/>
                <a:cs typeface="David" panose="020E0502060401010101" pitchFamily="34" charset="-79"/>
              </a:rPr>
              <a:t>טז</a:t>
            </a:r>
            <a:r>
              <a:rPr lang="he-IL" sz="3100" b="1"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וַיְהִי לָהֶם הַגְּבוּל </a:t>
            </a:r>
            <a:r>
              <a:rPr lang="he-IL" sz="3100" b="1" dirty="0">
                <a:latin typeface="David" panose="020E0502060401010101" pitchFamily="34" charset="-79"/>
                <a:cs typeface="David" panose="020E0502060401010101" pitchFamily="34" charset="-79"/>
              </a:rPr>
              <a:t>מֵעֲרוֹעֵר</a:t>
            </a:r>
            <a:r>
              <a:rPr lang="he-IL" sz="3100" dirty="0">
                <a:latin typeface="David" panose="020E0502060401010101" pitchFamily="34" charset="-79"/>
                <a:cs typeface="David" panose="020E0502060401010101" pitchFamily="34" charset="-79"/>
              </a:rPr>
              <a:t> אֲשֶׁר עַל שְׂפַת נַחַל אַרְנוֹן וְהָעִיר אֲשֶׁר בְּתוֹךְ הַנַּחַל וְכָל הַמִּישֹׁר עַל </a:t>
            </a:r>
            <a:r>
              <a:rPr lang="he-IL" sz="3100" dirty="0" err="1">
                <a:latin typeface="David" panose="020E0502060401010101" pitchFamily="34" charset="-79"/>
                <a:cs typeface="David" panose="020E0502060401010101" pitchFamily="34" charset="-79"/>
              </a:rPr>
              <a:t>מֵידְבָא</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יז</a:t>
            </a:r>
            <a:r>
              <a:rPr lang="he-IL" sz="3100" dirty="0">
                <a:latin typeface="David" panose="020E0502060401010101" pitchFamily="34" charset="-79"/>
                <a:cs typeface="David" panose="020E0502060401010101" pitchFamily="34" charset="-79"/>
              </a:rPr>
              <a:t> חֶשְׁבּוֹן וְכָל עָרֶיהָ אֲשֶׁר בַּמִּישֹׁר </a:t>
            </a:r>
            <a:r>
              <a:rPr lang="he-IL" sz="3100" dirty="0" err="1">
                <a:latin typeface="David" panose="020E0502060401010101" pitchFamily="34" charset="-79"/>
                <a:cs typeface="David" panose="020E0502060401010101" pitchFamily="34" charset="-79"/>
              </a:rPr>
              <a:t>דִּיבוֹן</a:t>
            </a:r>
            <a:r>
              <a:rPr lang="he-IL" sz="3100" dirty="0">
                <a:latin typeface="David" panose="020E0502060401010101" pitchFamily="34" charset="-79"/>
                <a:cs typeface="David" panose="020E0502060401010101" pitchFamily="34" charset="-79"/>
              </a:rPr>
              <a:t> וּבָמוֹת בַּעַל וּבֵית בַּעַל מְעוֹן: </a:t>
            </a:r>
            <a:r>
              <a:rPr lang="he-IL" sz="3100" dirty="0" err="1">
                <a:latin typeface="David" panose="020E0502060401010101" pitchFamily="34" charset="-79"/>
                <a:cs typeface="David" panose="020E0502060401010101" pitchFamily="34" charset="-79"/>
              </a:rPr>
              <a:t>יח</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וְיַהְצָה</a:t>
            </a:r>
            <a:r>
              <a:rPr lang="he-IL" sz="3100" dirty="0">
                <a:latin typeface="David" panose="020E0502060401010101" pitchFamily="34" charset="-79"/>
                <a:cs typeface="David" panose="020E0502060401010101" pitchFamily="34" charset="-79"/>
              </a:rPr>
              <a:t> וּקְדֵמֹת </a:t>
            </a:r>
            <a:r>
              <a:rPr lang="he-IL" sz="3100" dirty="0" err="1">
                <a:latin typeface="David" panose="020E0502060401010101" pitchFamily="34" charset="-79"/>
                <a:cs typeface="David" panose="020E0502060401010101" pitchFamily="34" charset="-79"/>
              </a:rPr>
              <a:t>וּמֵפָעַת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יט</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וְקִרְיָתַיִם</a:t>
            </a:r>
            <a:r>
              <a:rPr lang="he-IL" sz="3100" dirty="0">
                <a:latin typeface="David" panose="020E0502060401010101" pitchFamily="34" charset="-79"/>
                <a:cs typeface="David" panose="020E0502060401010101" pitchFamily="34" charset="-79"/>
              </a:rPr>
              <a:t> וְשִׂבְמָה וְצֶרֶת הַשַּׁחַר בְּהַר הָעֵמֶק: כ וּבֵית פְּעוֹר וְאַשְׁדּוֹת הַפִּסְגָּה וּבֵית </a:t>
            </a:r>
            <a:r>
              <a:rPr lang="he-IL" sz="3100" dirty="0" err="1">
                <a:latin typeface="David" panose="020E0502060401010101" pitchFamily="34" charset="-79"/>
                <a:cs typeface="David" panose="020E0502060401010101" pitchFamily="34" charset="-79"/>
              </a:rPr>
              <a:t>הַיְשִׁמוֹת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כא</a:t>
            </a:r>
            <a:r>
              <a:rPr lang="he-IL" sz="3100" dirty="0">
                <a:latin typeface="David" panose="020E0502060401010101" pitchFamily="34" charset="-79"/>
                <a:cs typeface="David" panose="020E0502060401010101" pitchFamily="34" charset="-79"/>
              </a:rPr>
              <a:t> וְכֹל עָרֵי הַמִּישֹׁר וְכָל מַמְלְכוּת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מֶלֶךְ </a:t>
            </a:r>
            <a:r>
              <a:rPr lang="he-IL" sz="3100" dirty="0" err="1">
                <a:latin typeface="David" panose="020E0502060401010101" pitchFamily="34" charset="-79"/>
                <a:cs typeface="David" panose="020E0502060401010101" pitchFamily="34" charset="-79"/>
              </a:rPr>
              <a:t>הָאֱמֹרִי</a:t>
            </a:r>
            <a:r>
              <a:rPr lang="he-IL" sz="3100" dirty="0">
                <a:latin typeface="David" panose="020E0502060401010101" pitchFamily="34" charset="-79"/>
                <a:cs typeface="David" panose="020E0502060401010101" pitchFamily="34" charset="-79"/>
              </a:rPr>
              <a:t> אֲשֶׁר מָלַךְ בְּחֶשְׁבּוֹן אֲשֶׁר הִכָּה מֹשֶׁה אֹתוֹ וְאֶת נְשִׂיאֵי מִדְיָן אֶת אֱוִי וְאֶת רֶקֶם וְאֶת צוּר וְאֶת חוּר וְאֶת רֶבַע נְסִיכֵי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יֹשְׁבֵי הָאָרֶץ </a:t>
            </a:r>
            <a:r>
              <a:rPr lang="he-IL" sz="3100" dirty="0" err="1">
                <a:latin typeface="David" panose="020E0502060401010101" pitchFamily="34" charset="-79"/>
                <a:cs typeface="David" panose="020E0502060401010101" pitchFamily="34" charset="-79"/>
              </a:rPr>
              <a:t>כב</a:t>
            </a:r>
            <a:r>
              <a:rPr lang="he-IL" sz="3100" dirty="0">
                <a:latin typeface="David" panose="020E0502060401010101" pitchFamily="34" charset="-79"/>
                <a:cs typeface="David" panose="020E0502060401010101" pitchFamily="34" charset="-79"/>
              </a:rPr>
              <a:t> וְאֶת בִּלְעָם בֶּן בְּעוֹר הַקּוֹסֵם הָרְגוּ בְנֵי יִשְׂרָאֵל בַּחֶרֶב אֶל חַלְלֵיהֶם: </a:t>
            </a:r>
            <a:r>
              <a:rPr lang="he-IL" sz="3100" dirty="0" err="1">
                <a:latin typeface="David" panose="020E0502060401010101" pitchFamily="34" charset="-79"/>
                <a:cs typeface="David" panose="020E0502060401010101" pitchFamily="34" charset="-79"/>
              </a:rPr>
              <a:t>כג</a:t>
            </a:r>
            <a:r>
              <a:rPr lang="he-IL" sz="3100" dirty="0">
                <a:latin typeface="David" panose="020E0502060401010101" pitchFamily="34" charset="-79"/>
                <a:cs typeface="David" panose="020E0502060401010101" pitchFamily="34" charset="-79"/>
              </a:rPr>
              <a:t> וַיְהִי גְּבוּל בְּנֵי רְאוּבֵן הַיַּרְדֵּן וּגְבוּל זֹאת נַחֲלַת בְּנֵי רְאוּבֵן לְמִשְׁפְּחֹתָם הֶעָרִים </a:t>
            </a:r>
            <a:r>
              <a:rPr lang="he-IL" sz="3100" dirty="0" err="1">
                <a:latin typeface="David" panose="020E0502060401010101" pitchFamily="34" charset="-79"/>
                <a:cs typeface="David" panose="020E0502060401010101" pitchFamily="34" charset="-79"/>
              </a:rPr>
              <a:t>וְחַצְרֵיהֶן</a:t>
            </a:r>
            <a:r>
              <a:rPr lang="en-US" sz="3100" dirty="0">
                <a:latin typeface="David" panose="020E0502060401010101" pitchFamily="34" charset="-79"/>
                <a:cs typeface="David" panose="020E0502060401010101" pitchFamily="34" charset="-79"/>
              </a:rPr>
              <a:t>:</a:t>
            </a: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83799" y="5155404"/>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566554" y="6013813"/>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59658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רְאוּבֵן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fontScale="85000" lnSpcReduction="10000"/>
          </a:bodyPr>
          <a:lstStyle/>
          <a:p>
            <a:pPr marL="0" indent="0">
              <a:buNone/>
            </a:pPr>
            <a:r>
              <a:rPr lang="he-IL" sz="3100" b="1" dirty="0">
                <a:latin typeface="David" panose="020E0502060401010101" pitchFamily="34" charset="-79"/>
                <a:cs typeface="David" panose="020E0502060401010101" pitchFamily="34" charset="-79"/>
              </a:rPr>
              <a:t>טו </a:t>
            </a:r>
            <a:r>
              <a:rPr lang="he-IL" sz="3100" b="1" dirty="0" err="1">
                <a:latin typeface="David" panose="020E0502060401010101" pitchFamily="34" charset="-79"/>
                <a:cs typeface="David" panose="020E0502060401010101" pitchFamily="34" charset="-79"/>
              </a:rPr>
              <a:t>וַיִּתֵּן</a:t>
            </a:r>
            <a:r>
              <a:rPr lang="he-IL" sz="3100" b="1" dirty="0">
                <a:latin typeface="David" panose="020E0502060401010101" pitchFamily="34" charset="-79"/>
                <a:cs typeface="David" panose="020E0502060401010101" pitchFamily="34" charset="-79"/>
              </a:rPr>
              <a:t> מֹשֶׁה לְמַטֵּה בְנֵי רְאוּבֵן </a:t>
            </a:r>
            <a:r>
              <a:rPr lang="he-IL" sz="3100" dirty="0">
                <a:latin typeface="David" panose="020E0502060401010101" pitchFamily="34" charset="-79"/>
                <a:cs typeface="David" panose="020E0502060401010101" pitchFamily="34" charset="-79"/>
              </a:rPr>
              <a:t>לְמִשְׁפְּחֹתָם: </a:t>
            </a:r>
            <a:r>
              <a:rPr lang="he-IL" sz="3100" b="1" dirty="0" err="1">
                <a:latin typeface="David" panose="020E0502060401010101" pitchFamily="34" charset="-79"/>
                <a:cs typeface="David" panose="020E0502060401010101" pitchFamily="34" charset="-79"/>
              </a:rPr>
              <a:t>טז</a:t>
            </a:r>
            <a:r>
              <a:rPr lang="he-IL" sz="3100" b="1" dirty="0">
                <a:latin typeface="David" panose="020E0502060401010101" pitchFamily="34" charset="-79"/>
                <a:cs typeface="David" panose="020E0502060401010101" pitchFamily="34" charset="-79"/>
              </a:rPr>
              <a:t> </a:t>
            </a:r>
            <a:r>
              <a:rPr lang="he-IL" sz="3100" dirty="0">
                <a:latin typeface="David" panose="020E0502060401010101" pitchFamily="34" charset="-79"/>
                <a:cs typeface="David" panose="020E0502060401010101" pitchFamily="34" charset="-79"/>
              </a:rPr>
              <a:t>וַיְהִי לָהֶם הַגְּבוּל </a:t>
            </a:r>
            <a:r>
              <a:rPr lang="he-IL" sz="3100" b="1" dirty="0">
                <a:latin typeface="David" panose="020E0502060401010101" pitchFamily="34" charset="-79"/>
                <a:cs typeface="David" panose="020E0502060401010101" pitchFamily="34" charset="-79"/>
              </a:rPr>
              <a:t>מֵעֲרוֹעֵר</a:t>
            </a:r>
            <a:r>
              <a:rPr lang="he-IL" sz="3100" dirty="0">
                <a:latin typeface="David" panose="020E0502060401010101" pitchFamily="34" charset="-79"/>
                <a:cs typeface="David" panose="020E0502060401010101" pitchFamily="34" charset="-79"/>
              </a:rPr>
              <a:t> אֲשֶׁר עַל שְׂפַת נַחַל אַרְנוֹן וְהָעִיר אֲשֶׁר בְּתוֹךְ הַנַּחַל וְכָל הַמִּישֹׁר עַל </a:t>
            </a:r>
            <a:r>
              <a:rPr lang="he-IL" sz="3100" dirty="0" err="1">
                <a:latin typeface="David" panose="020E0502060401010101" pitchFamily="34" charset="-79"/>
                <a:cs typeface="David" panose="020E0502060401010101" pitchFamily="34" charset="-79"/>
              </a:rPr>
              <a:t>מֵידְבָא</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יז</a:t>
            </a:r>
            <a:r>
              <a:rPr lang="he-IL" sz="3100" b="1" dirty="0">
                <a:latin typeface="David" panose="020E0502060401010101" pitchFamily="34" charset="-79"/>
                <a:cs typeface="David" panose="020E0502060401010101" pitchFamily="34" charset="-79"/>
              </a:rPr>
              <a:t> חֶשְׁבּוֹן </a:t>
            </a:r>
            <a:r>
              <a:rPr lang="he-IL" sz="3100" dirty="0">
                <a:latin typeface="David" panose="020E0502060401010101" pitchFamily="34" charset="-79"/>
                <a:cs typeface="David" panose="020E0502060401010101" pitchFamily="34" charset="-79"/>
              </a:rPr>
              <a:t>וְכָל עָרֶיהָ אֲשֶׁר בַּמִּישֹׁר </a:t>
            </a:r>
            <a:r>
              <a:rPr lang="he-IL" sz="3100" dirty="0" err="1">
                <a:latin typeface="David" panose="020E0502060401010101" pitchFamily="34" charset="-79"/>
                <a:cs typeface="David" panose="020E0502060401010101" pitchFamily="34" charset="-79"/>
              </a:rPr>
              <a:t>דִּיבוֹן</a:t>
            </a:r>
            <a:r>
              <a:rPr lang="he-IL" sz="3100" dirty="0">
                <a:latin typeface="David" panose="020E0502060401010101" pitchFamily="34" charset="-79"/>
                <a:cs typeface="David" panose="020E0502060401010101" pitchFamily="34" charset="-79"/>
              </a:rPr>
              <a:t> וּבָמוֹת בַּעַל וּבֵית בַּעַל מְעוֹן: </a:t>
            </a:r>
            <a:r>
              <a:rPr lang="he-IL" sz="3100" dirty="0" err="1">
                <a:latin typeface="David" panose="020E0502060401010101" pitchFamily="34" charset="-79"/>
                <a:cs typeface="David" panose="020E0502060401010101" pitchFamily="34" charset="-79"/>
              </a:rPr>
              <a:t>יח</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וְיַהְצָה</a:t>
            </a:r>
            <a:r>
              <a:rPr lang="he-IL" sz="3100" dirty="0">
                <a:latin typeface="David" panose="020E0502060401010101" pitchFamily="34" charset="-79"/>
                <a:cs typeface="David" panose="020E0502060401010101" pitchFamily="34" charset="-79"/>
              </a:rPr>
              <a:t> וּקְדֵמֹת </a:t>
            </a:r>
            <a:r>
              <a:rPr lang="he-IL" sz="3100" dirty="0" err="1">
                <a:latin typeface="David" panose="020E0502060401010101" pitchFamily="34" charset="-79"/>
                <a:cs typeface="David" panose="020E0502060401010101" pitchFamily="34" charset="-79"/>
              </a:rPr>
              <a:t>וּמֵפָעַת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יט</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וְקִרְיָתַיִם</a:t>
            </a:r>
            <a:r>
              <a:rPr lang="he-IL" sz="3100" dirty="0">
                <a:latin typeface="David" panose="020E0502060401010101" pitchFamily="34" charset="-79"/>
                <a:cs typeface="David" panose="020E0502060401010101" pitchFamily="34" charset="-79"/>
              </a:rPr>
              <a:t> וְשִׂבְמָה וְצֶרֶת הַשַּׁחַר בְּהַר הָעֵמֶק: כ וּבֵית פְּעוֹר וְאַשְׁדּוֹת הַפִּסְגָּה וּבֵית </a:t>
            </a:r>
            <a:r>
              <a:rPr lang="he-IL" sz="3100" dirty="0" err="1">
                <a:latin typeface="David" panose="020E0502060401010101" pitchFamily="34" charset="-79"/>
                <a:cs typeface="David" panose="020E0502060401010101" pitchFamily="34" charset="-79"/>
              </a:rPr>
              <a:t>הַיְשִׁמוֹת</a:t>
            </a:r>
            <a:r>
              <a:rPr lang="he-IL" sz="3100" dirty="0">
                <a:latin typeface="David" panose="020E0502060401010101" pitchFamily="34" charset="-79"/>
                <a:cs typeface="David" panose="020E0502060401010101" pitchFamily="34" charset="-79"/>
              </a:rPr>
              <a:t>: </a:t>
            </a:r>
            <a:r>
              <a:rPr lang="he-IL" sz="3100" dirty="0" err="1">
                <a:latin typeface="David" panose="020E0502060401010101" pitchFamily="34" charset="-79"/>
                <a:cs typeface="David" panose="020E0502060401010101" pitchFamily="34" charset="-79"/>
              </a:rPr>
              <a:t>כא</a:t>
            </a:r>
            <a:r>
              <a:rPr lang="he-IL" sz="3100" dirty="0">
                <a:latin typeface="David" panose="020E0502060401010101" pitchFamily="34" charset="-79"/>
                <a:cs typeface="David" panose="020E0502060401010101" pitchFamily="34" charset="-79"/>
              </a:rPr>
              <a:t> וְכֹל עָרֵי הַמִּישֹׁר וְכָל מַמְלְכוּת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מֶלֶךְ </a:t>
            </a:r>
            <a:r>
              <a:rPr lang="he-IL" sz="3100" dirty="0" err="1">
                <a:latin typeface="David" panose="020E0502060401010101" pitchFamily="34" charset="-79"/>
                <a:cs typeface="David" panose="020E0502060401010101" pitchFamily="34" charset="-79"/>
              </a:rPr>
              <a:t>הָאֱמֹרִי</a:t>
            </a:r>
            <a:r>
              <a:rPr lang="he-IL" sz="3100" dirty="0">
                <a:latin typeface="David" panose="020E0502060401010101" pitchFamily="34" charset="-79"/>
                <a:cs typeface="David" panose="020E0502060401010101" pitchFamily="34" charset="-79"/>
              </a:rPr>
              <a:t> אֲשֶׁר מָלַךְ בְּחֶשְׁבּוֹן אֲשֶׁר הִכָּה מֹשֶׁה אֹתוֹ וְאֶת נְשִׂיאֵי מִדְיָן אֶת אֱוִי וְאֶת רֶקֶם וְאֶת צוּר וְאֶת חוּר וְאֶת רֶבַע נְסִיכֵי </a:t>
            </a:r>
            <a:r>
              <a:rPr lang="he-IL" sz="3100" dirty="0" err="1">
                <a:latin typeface="David" panose="020E0502060401010101" pitchFamily="34" charset="-79"/>
                <a:cs typeface="David" panose="020E0502060401010101" pitchFamily="34" charset="-79"/>
              </a:rPr>
              <a:t>סִיחוֹן</a:t>
            </a:r>
            <a:r>
              <a:rPr lang="he-IL" sz="3100" dirty="0">
                <a:latin typeface="David" panose="020E0502060401010101" pitchFamily="34" charset="-79"/>
                <a:cs typeface="David" panose="020E0502060401010101" pitchFamily="34" charset="-79"/>
              </a:rPr>
              <a:t> יֹשְׁבֵי הָאָרֶץ </a:t>
            </a:r>
            <a:r>
              <a:rPr lang="he-IL" sz="3100" dirty="0" err="1">
                <a:latin typeface="David" panose="020E0502060401010101" pitchFamily="34" charset="-79"/>
                <a:cs typeface="David" panose="020E0502060401010101" pitchFamily="34" charset="-79"/>
              </a:rPr>
              <a:t>כב</a:t>
            </a:r>
            <a:r>
              <a:rPr lang="he-IL" sz="3100" dirty="0">
                <a:latin typeface="David" panose="020E0502060401010101" pitchFamily="34" charset="-79"/>
                <a:cs typeface="David" panose="020E0502060401010101" pitchFamily="34" charset="-79"/>
              </a:rPr>
              <a:t> וְאֶת בִּלְעָם בֶּן בְּעוֹר הַקּוֹסֵם הָרְגוּ בְנֵי יִשְׂרָאֵל בַּחֶרֶב אֶל חַלְלֵיהֶם: </a:t>
            </a:r>
            <a:r>
              <a:rPr lang="he-IL" sz="3100" dirty="0" err="1">
                <a:latin typeface="David" panose="020E0502060401010101" pitchFamily="34" charset="-79"/>
                <a:cs typeface="David" panose="020E0502060401010101" pitchFamily="34" charset="-79"/>
              </a:rPr>
              <a:t>כג</a:t>
            </a:r>
            <a:r>
              <a:rPr lang="he-IL" sz="3100" dirty="0">
                <a:latin typeface="David" panose="020E0502060401010101" pitchFamily="34" charset="-79"/>
                <a:cs typeface="David" panose="020E0502060401010101" pitchFamily="34" charset="-79"/>
              </a:rPr>
              <a:t> וַיְהִי גְּבוּל בְּנֵי רְאוּבֵן הַיַּרְדֵּן וּגְבוּל זֹאת נַחֲלַת בְּנֵי רְאוּבֵן לְמִשְׁפְּחֹתָם הֶעָרִים </a:t>
            </a:r>
            <a:r>
              <a:rPr lang="he-IL" sz="3100" dirty="0" err="1">
                <a:latin typeface="David" panose="020E0502060401010101" pitchFamily="34" charset="-79"/>
                <a:cs typeface="David" panose="020E0502060401010101" pitchFamily="34" charset="-79"/>
              </a:rPr>
              <a:t>וְחַצְרֵיהֶן</a:t>
            </a:r>
            <a:r>
              <a:rPr lang="en-US" sz="3100" dirty="0">
                <a:latin typeface="David" panose="020E0502060401010101" pitchFamily="34" charset="-79"/>
                <a:cs typeface="David" panose="020E0502060401010101" pitchFamily="34" charset="-79"/>
              </a:rPr>
              <a:t>:</a:t>
            </a: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83799" y="5155404"/>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566554" y="6013813"/>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5578636">
            <a:off x="3219800" y="4560396"/>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152983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גַּד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lnSpcReduction="10000"/>
          </a:bodyPr>
          <a:lstStyle/>
          <a:p>
            <a:r>
              <a:rPr lang="he-IL" sz="3400" b="1" dirty="0">
                <a:latin typeface="David" panose="020E0502060401010101" pitchFamily="34" charset="-79"/>
                <a:cs typeface="David" panose="020E0502060401010101" pitchFamily="34" charset="-79"/>
              </a:rPr>
              <a:t>כד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לְמַטֵּה גָד </a:t>
            </a:r>
            <a:r>
              <a:rPr lang="he-IL" sz="3400" dirty="0">
                <a:latin typeface="David" panose="020E0502060401010101" pitchFamily="34" charset="-79"/>
                <a:cs typeface="David" panose="020E0502060401010101" pitchFamily="34" charset="-79"/>
              </a:rPr>
              <a:t>לִבְנֵי גָד לְמִשְׁפְּחֹתָם: </a:t>
            </a:r>
            <a:r>
              <a:rPr lang="he-IL" sz="3400" b="1" dirty="0">
                <a:latin typeface="David" panose="020E0502060401010101" pitchFamily="34" charset="-79"/>
                <a:cs typeface="David" panose="020E0502060401010101" pitchFamily="34" charset="-79"/>
              </a:rPr>
              <a:t>כה </a:t>
            </a:r>
            <a:r>
              <a:rPr lang="he-IL" sz="3400" dirty="0">
                <a:latin typeface="David" panose="020E0502060401010101" pitchFamily="34" charset="-79"/>
                <a:cs typeface="David" panose="020E0502060401010101" pitchFamily="34" charset="-79"/>
              </a:rPr>
              <a:t>וַיְהִי לָהֶם הַגְּבוּל </a:t>
            </a:r>
            <a:r>
              <a:rPr lang="he-IL" sz="3400" dirty="0" err="1">
                <a:latin typeface="David" panose="020E0502060401010101" pitchFamily="34" charset="-79"/>
                <a:cs typeface="David" panose="020E0502060401010101" pitchFamily="34" charset="-79"/>
              </a:rPr>
              <a:t>יַעְזֵר</a:t>
            </a:r>
            <a:r>
              <a:rPr lang="he-IL" sz="3400" dirty="0">
                <a:latin typeface="David" panose="020E0502060401010101" pitchFamily="34" charset="-79"/>
                <a:cs typeface="David" panose="020E0502060401010101" pitchFamily="34" charset="-79"/>
              </a:rPr>
              <a:t> וְכָל עָרֵי הַגִּלְעָד וַחֲצִי אֶרֶץ בְּנֵי עַמּוֹן עַד עֲרוֹעֵר אֲשֶׁר עַל פְּנֵי רַבָּה: </a:t>
            </a:r>
            <a:r>
              <a:rPr lang="he-IL" sz="3400" b="1" dirty="0" err="1">
                <a:latin typeface="David" panose="020E0502060401010101" pitchFamily="34" charset="-79"/>
                <a:cs typeface="David" panose="020E0502060401010101" pitchFamily="34" charset="-79"/>
              </a:rPr>
              <a:t>כו</a:t>
            </a:r>
            <a:r>
              <a:rPr lang="he-IL" sz="3400" b="1" dirty="0">
                <a:latin typeface="David" panose="020E0502060401010101" pitchFamily="34" charset="-79"/>
                <a:cs typeface="David" panose="020E0502060401010101" pitchFamily="34" charset="-79"/>
              </a:rPr>
              <a:t> </a:t>
            </a:r>
            <a:r>
              <a:rPr lang="he-IL" sz="3400" dirty="0">
                <a:latin typeface="David" panose="020E0502060401010101" pitchFamily="34" charset="-79"/>
                <a:cs typeface="David" panose="020E0502060401010101" pitchFamily="34" charset="-79"/>
              </a:rPr>
              <a:t>וּמֵחֶשְׁבּוֹן עַד רָמַת הַמִּצְפֶּה וּבְטֹנִים </a:t>
            </a:r>
            <a:r>
              <a:rPr lang="he-IL" sz="3400" dirty="0" err="1">
                <a:latin typeface="David" panose="020E0502060401010101" pitchFamily="34" charset="-79"/>
                <a:cs typeface="David" panose="020E0502060401010101" pitchFamily="34" charset="-79"/>
              </a:rPr>
              <a:t>וּמִמַּחֲנַיִם</a:t>
            </a:r>
            <a:r>
              <a:rPr lang="he-IL" sz="3400" dirty="0">
                <a:latin typeface="David" panose="020E0502060401010101" pitchFamily="34" charset="-79"/>
                <a:cs typeface="David" panose="020E0502060401010101" pitchFamily="34" charset="-79"/>
              </a:rPr>
              <a:t> עַד גְּבוּל לִדְבִר: </a:t>
            </a:r>
            <a:r>
              <a:rPr lang="he-IL" sz="3400" b="1" dirty="0" err="1">
                <a:latin typeface="David" panose="020E0502060401010101" pitchFamily="34" charset="-79"/>
                <a:cs typeface="David" panose="020E0502060401010101" pitchFamily="34" charset="-79"/>
              </a:rPr>
              <a:t>כז</a:t>
            </a:r>
            <a:r>
              <a:rPr lang="he-IL" sz="3400" dirty="0">
                <a:latin typeface="David" panose="020E0502060401010101" pitchFamily="34" charset="-79"/>
                <a:cs typeface="David" panose="020E0502060401010101" pitchFamily="34" charset="-79"/>
              </a:rPr>
              <a:t> וּבָעֵמֶק בֵּית הָרָם וּבֵית נִמְרָה וְסֻכּוֹת וְצָפוֹן יֶתֶר מַמְלְכוּת </a:t>
            </a:r>
            <a:r>
              <a:rPr lang="he-IL" sz="3400" dirty="0" err="1">
                <a:latin typeface="David" panose="020E0502060401010101" pitchFamily="34" charset="-79"/>
                <a:cs typeface="David" panose="020E0502060401010101" pitchFamily="34" charset="-79"/>
              </a:rPr>
              <a:t>סִיחוֹן</a:t>
            </a:r>
            <a:r>
              <a:rPr lang="he-IL" sz="3400" dirty="0">
                <a:latin typeface="David" panose="020E0502060401010101" pitchFamily="34" charset="-79"/>
                <a:cs typeface="David" panose="020E0502060401010101" pitchFamily="34" charset="-79"/>
              </a:rPr>
              <a:t> מֶלֶךְ חֶשְׁבּוֹן הַיַּרְדֵּן וּגְבֻל עַד קְצֵה יָם כִּנֶּרֶת עֵבֶר הַיַּרְדֵּן </a:t>
            </a:r>
            <a:r>
              <a:rPr lang="he-IL" sz="3400" dirty="0" err="1">
                <a:latin typeface="David" panose="020E0502060401010101" pitchFamily="34" charset="-79"/>
                <a:cs typeface="David" panose="020E0502060401010101" pitchFamily="34" charset="-79"/>
              </a:rPr>
              <a:t>מִזְרָחָה:</a:t>
            </a:r>
            <a:r>
              <a:rPr lang="he-IL" sz="3400" b="1" dirty="0" err="1">
                <a:latin typeface="David" panose="020E0502060401010101" pitchFamily="34" charset="-79"/>
                <a:cs typeface="David" panose="020E0502060401010101" pitchFamily="34" charset="-79"/>
              </a:rPr>
              <a:t>כח</a:t>
            </a:r>
            <a:r>
              <a:rPr lang="he-IL" sz="3400" dirty="0">
                <a:latin typeface="David" panose="020E0502060401010101" pitchFamily="34" charset="-79"/>
                <a:cs typeface="David" panose="020E0502060401010101" pitchFamily="34" charset="-79"/>
              </a:rPr>
              <a:t> זֹאת נַחֲלַת בְּנֵי גָד לְמִשְׁפְּחֹתָם הֶעָרִים </a:t>
            </a:r>
            <a:r>
              <a:rPr lang="he-IL" sz="3400" dirty="0" err="1">
                <a:latin typeface="David" panose="020E0502060401010101" pitchFamily="34" charset="-79"/>
                <a:cs typeface="David" panose="020E0502060401010101" pitchFamily="34" charset="-79"/>
              </a:rPr>
              <a:t>וְחַצְרֵיהֶם</a:t>
            </a:r>
            <a:r>
              <a:rPr lang="he-IL" sz="3400" dirty="0">
                <a:latin typeface="David" panose="020E0502060401010101" pitchFamily="34" charset="-79"/>
                <a:cs typeface="David" panose="020E0502060401010101" pitchFamily="34" charset="-79"/>
              </a:rPr>
              <a:t>:</a:t>
            </a:r>
            <a:endParaRPr lang="en-US" sz="3400" dirty="0">
              <a:latin typeface="David" panose="020E0502060401010101" pitchFamily="34" charset="-79"/>
              <a:cs typeface="David" panose="020E0502060401010101" pitchFamily="34" charset="-79"/>
            </a:endParaRP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16422" y="2915950"/>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14306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גַּד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lnSpcReduction="10000"/>
          </a:bodyPr>
          <a:lstStyle/>
          <a:p>
            <a:r>
              <a:rPr lang="he-IL" sz="3400" b="1" dirty="0">
                <a:latin typeface="David" panose="020E0502060401010101" pitchFamily="34" charset="-79"/>
                <a:cs typeface="David" panose="020E0502060401010101" pitchFamily="34" charset="-79"/>
              </a:rPr>
              <a:t>כד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לְמַטֵּה גָד </a:t>
            </a:r>
            <a:r>
              <a:rPr lang="he-IL" sz="3400" dirty="0">
                <a:latin typeface="David" panose="020E0502060401010101" pitchFamily="34" charset="-79"/>
                <a:cs typeface="David" panose="020E0502060401010101" pitchFamily="34" charset="-79"/>
              </a:rPr>
              <a:t>לִבְנֵי גָד לְמִשְׁפְּחֹתָם: </a:t>
            </a:r>
            <a:r>
              <a:rPr lang="he-IL" sz="3400" b="1" dirty="0">
                <a:latin typeface="David" panose="020E0502060401010101" pitchFamily="34" charset="-79"/>
                <a:cs typeface="David" panose="020E0502060401010101" pitchFamily="34" charset="-79"/>
              </a:rPr>
              <a:t>כה </a:t>
            </a:r>
            <a:r>
              <a:rPr lang="he-IL" sz="3400" dirty="0">
                <a:latin typeface="David" panose="020E0502060401010101" pitchFamily="34" charset="-79"/>
                <a:cs typeface="David" panose="020E0502060401010101" pitchFamily="34" charset="-79"/>
              </a:rPr>
              <a:t>וַיְהִי לָהֶם הַגְּבוּל </a:t>
            </a:r>
            <a:r>
              <a:rPr lang="he-IL" sz="3400" dirty="0" err="1">
                <a:latin typeface="David" panose="020E0502060401010101" pitchFamily="34" charset="-79"/>
                <a:cs typeface="David" panose="020E0502060401010101" pitchFamily="34" charset="-79"/>
              </a:rPr>
              <a:t>יַעְזֵר</a:t>
            </a:r>
            <a:r>
              <a:rPr lang="he-IL" sz="3400" dirty="0">
                <a:latin typeface="David" panose="020E0502060401010101" pitchFamily="34" charset="-79"/>
                <a:cs typeface="David" panose="020E0502060401010101" pitchFamily="34" charset="-79"/>
              </a:rPr>
              <a:t> וְכָל עָרֵי הַגִּלְעָד וַחֲצִי אֶרֶץ בְּנֵי עַמּוֹן עַד עֲרוֹעֵר אֲשֶׁר עַל פְּנֵי רַבָּה: </a:t>
            </a:r>
            <a:r>
              <a:rPr lang="he-IL" sz="3400" b="1" dirty="0" err="1">
                <a:latin typeface="David" panose="020E0502060401010101" pitchFamily="34" charset="-79"/>
                <a:cs typeface="David" panose="020E0502060401010101" pitchFamily="34" charset="-79"/>
              </a:rPr>
              <a:t>כו</a:t>
            </a:r>
            <a:r>
              <a:rPr lang="he-IL" sz="3400" b="1" dirty="0">
                <a:latin typeface="David" panose="020E0502060401010101" pitchFamily="34" charset="-79"/>
                <a:cs typeface="David" panose="020E0502060401010101" pitchFamily="34" charset="-79"/>
              </a:rPr>
              <a:t> וּמֵחֶשְׁבּוֹן </a:t>
            </a:r>
            <a:r>
              <a:rPr lang="he-IL" sz="3400" dirty="0">
                <a:latin typeface="David" panose="020E0502060401010101" pitchFamily="34" charset="-79"/>
                <a:cs typeface="David" panose="020E0502060401010101" pitchFamily="34" charset="-79"/>
              </a:rPr>
              <a:t>עַד רָמַת הַמִּצְפֶּה וּבְטֹנִים </a:t>
            </a:r>
            <a:r>
              <a:rPr lang="he-IL" sz="3400" dirty="0" err="1">
                <a:latin typeface="David" panose="020E0502060401010101" pitchFamily="34" charset="-79"/>
                <a:cs typeface="David" panose="020E0502060401010101" pitchFamily="34" charset="-79"/>
              </a:rPr>
              <a:t>וּמִמַּחֲנַיִם</a:t>
            </a:r>
            <a:r>
              <a:rPr lang="he-IL" sz="3400" dirty="0">
                <a:latin typeface="David" panose="020E0502060401010101" pitchFamily="34" charset="-79"/>
                <a:cs typeface="David" panose="020E0502060401010101" pitchFamily="34" charset="-79"/>
              </a:rPr>
              <a:t> עַד גְּבוּל לִדְבִר: </a:t>
            </a:r>
            <a:r>
              <a:rPr lang="he-IL" sz="3400" b="1" dirty="0" err="1">
                <a:latin typeface="David" panose="020E0502060401010101" pitchFamily="34" charset="-79"/>
                <a:cs typeface="David" panose="020E0502060401010101" pitchFamily="34" charset="-79"/>
              </a:rPr>
              <a:t>כז</a:t>
            </a:r>
            <a:r>
              <a:rPr lang="he-IL" sz="3400" dirty="0">
                <a:latin typeface="David" panose="020E0502060401010101" pitchFamily="34" charset="-79"/>
                <a:cs typeface="David" panose="020E0502060401010101" pitchFamily="34" charset="-79"/>
              </a:rPr>
              <a:t> וּבָעֵמֶק בֵּית הָרָם וּבֵית נִמְרָה וְסֻכּוֹת וְצָפוֹן יֶתֶר מַמְלְכוּת </a:t>
            </a:r>
            <a:r>
              <a:rPr lang="he-IL" sz="3400" dirty="0" err="1">
                <a:latin typeface="David" panose="020E0502060401010101" pitchFamily="34" charset="-79"/>
                <a:cs typeface="David" panose="020E0502060401010101" pitchFamily="34" charset="-79"/>
              </a:rPr>
              <a:t>סִיחוֹן</a:t>
            </a:r>
            <a:r>
              <a:rPr lang="he-IL" sz="3400" dirty="0">
                <a:latin typeface="David" panose="020E0502060401010101" pitchFamily="34" charset="-79"/>
                <a:cs typeface="David" panose="020E0502060401010101" pitchFamily="34" charset="-79"/>
              </a:rPr>
              <a:t> מֶלֶךְ חֶשְׁבּוֹן הַיַּרְדֵּן וּגְבֻל עַד קְצֵה יָם כִּנֶּרֶת עֵבֶר הַיַּרְדֵּן </a:t>
            </a:r>
            <a:r>
              <a:rPr lang="he-IL" sz="3400" dirty="0" err="1">
                <a:latin typeface="David" panose="020E0502060401010101" pitchFamily="34" charset="-79"/>
                <a:cs typeface="David" panose="020E0502060401010101" pitchFamily="34" charset="-79"/>
              </a:rPr>
              <a:t>מִזְרָחָה:</a:t>
            </a:r>
            <a:r>
              <a:rPr lang="he-IL" sz="3400" b="1" dirty="0" err="1">
                <a:latin typeface="David" panose="020E0502060401010101" pitchFamily="34" charset="-79"/>
                <a:cs typeface="David" panose="020E0502060401010101" pitchFamily="34" charset="-79"/>
              </a:rPr>
              <a:t>כח</a:t>
            </a:r>
            <a:r>
              <a:rPr lang="he-IL" sz="3400" dirty="0">
                <a:latin typeface="David" panose="020E0502060401010101" pitchFamily="34" charset="-79"/>
                <a:cs typeface="David" panose="020E0502060401010101" pitchFamily="34" charset="-79"/>
              </a:rPr>
              <a:t> זֹאת נַחֲלַת בְּנֵי גָד לְמִשְׁפְּחֹתָם הֶעָרִים </a:t>
            </a:r>
            <a:r>
              <a:rPr lang="he-IL" sz="3400" dirty="0" err="1">
                <a:latin typeface="David" panose="020E0502060401010101" pitchFamily="34" charset="-79"/>
                <a:cs typeface="David" panose="020E0502060401010101" pitchFamily="34" charset="-79"/>
              </a:rPr>
              <a:t>וְחַצְרֵיהֶם</a:t>
            </a:r>
            <a:r>
              <a:rPr lang="he-IL" sz="3400" dirty="0">
                <a:latin typeface="David" panose="020E0502060401010101" pitchFamily="34" charset="-79"/>
                <a:cs typeface="David" panose="020E0502060401010101" pitchFamily="34" charset="-79"/>
              </a:rPr>
              <a:t>:</a:t>
            </a:r>
            <a:endParaRPr lang="en-US" sz="3400" dirty="0">
              <a:latin typeface="David" panose="020E0502060401010101" pitchFamily="34" charset="-79"/>
              <a:cs typeface="David" panose="020E0502060401010101" pitchFamily="34" charset="-79"/>
            </a:endParaRP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16422" y="2915950"/>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177363" y="4583085"/>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97177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גַּד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rmAutofit lnSpcReduction="10000"/>
          </a:bodyPr>
          <a:lstStyle/>
          <a:p>
            <a:r>
              <a:rPr lang="he-IL" sz="3400" b="1" dirty="0">
                <a:latin typeface="David" panose="020E0502060401010101" pitchFamily="34" charset="-79"/>
                <a:cs typeface="David" panose="020E0502060401010101" pitchFamily="34" charset="-79"/>
              </a:rPr>
              <a:t>כד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לְמַטֵּה גָד </a:t>
            </a:r>
            <a:r>
              <a:rPr lang="he-IL" sz="3400" dirty="0">
                <a:latin typeface="David" panose="020E0502060401010101" pitchFamily="34" charset="-79"/>
                <a:cs typeface="David" panose="020E0502060401010101" pitchFamily="34" charset="-79"/>
              </a:rPr>
              <a:t>לִבְנֵי גָד לְמִשְׁפְּחֹתָם: </a:t>
            </a:r>
            <a:r>
              <a:rPr lang="he-IL" sz="3400" b="1" dirty="0">
                <a:latin typeface="David" panose="020E0502060401010101" pitchFamily="34" charset="-79"/>
                <a:cs typeface="David" panose="020E0502060401010101" pitchFamily="34" charset="-79"/>
              </a:rPr>
              <a:t>כה </a:t>
            </a:r>
            <a:r>
              <a:rPr lang="he-IL" sz="3400" dirty="0">
                <a:latin typeface="David" panose="020E0502060401010101" pitchFamily="34" charset="-79"/>
                <a:cs typeface="David" panose="020E0502060401010101" pitchFamily="34" charset="-79"/>
              </a:rPr>
              <a:t>וַיְהִי לָהֶם הַגְּבוּל </a:t>
            </a:r>
            <a:r>
              <a:rPr lang="he-IL" sz="3400" dirty="0" err="1">
                <a:latin typeface="David" panose="020E0502060401010101" pitchFamily="34" charset="-79"/>
                <a:cs typeface="David" panose="020E0502060401010101" pitchFamily="34" charset="-79"/>
              </a:rPr>
              <a:t>יַעְזֵר</a:t>
            </a:r>
            <a:r>
              <a:rPr lang="he-IL" sz="3400" dirty="0">
                <a:latin typeface="David" panose="020E0502060401010101" pitchFamily="34" charset="-79"/>
                <a:cs typeface="David" panose="020E0502060401010101" pitchFamily="34" charset="-79"/>
              </a:rPr>
              <a:t> וְכָל עָרֵי הַגִּלְעָד וַחֲצִי אֶרֶץ בְּנֵי עַמּוֹן עַד עֲרוֹעֵר אֲשֶׁר עַל פְּנֵי רַבָּה: </a:t>
            </a:r>
            <a:r>
              <a:rPr lang="he-IL" sz="3400" b="1" dirty="0" err="1">
                <a:latin typeface="David" panose="020E0502060401010101" pitchFamily="34" charset="-79"/>
                <a:cs typeface="David" panose="020E0502060401010101" pitchFamily="34" charset="-79"/>
              </a:rPr>
              <a:t>כו</a:t>
            </a:r>
            <a:r>
              <a:rPr lang="he-IL" sz="3400" b="1" dirty="0">
                <a:latin typeface="David" panose="020E0502060401010101" pitchFamily="34" charset="-79"/>
                <a:cs typeface="David" panose="020E0502060401010101" pitchFamily="34" charset="-79"/>
              </a:rPr>
              <a:t> וּמֵחֶשְׁבּוֹן </a:t>
            </a:r>
            <a:r>
              <a:rPr lang="he-IL" sz="3400" dirty="0">
                <a:latin typeface="David" panose="020E0502060401010101" pitchFamily="34" charset="-79"/>
                <a:cs typeface="David" panose="020E0502060401010101" pitchFamily="34" charset="-79"/>
              </a:rPr>
              <a:t>עַד רָמַת הַמִּצְפֶּה וּבְטֹנִים </a:t>
            </a:r>
            <a:r>
              <a:rPr lang="he-IL" sz="3400" dirty="0" err="1">
                <a:latin typeface="David" panose="020E0502060401010101" pitchFamily="34" charset="-79"/>
                <a:cs typeface="David" panose="020E0502060401010101" pitchFamily="34" charset="-79"/>
              </a:rPr>
              <a:t>וּמִמַּחֲנַיִם</a:t>
            </a:r>
            <a:r>
              <a:rPr lang="he-IL" sz="3400" dirty="0">
                <a:latin typeface="David" panose="020E0502060401010101" pitchFamily="34" charset="-79"/>
                <a:cs typeface="David" panose="020E0502060401010101" pitchFamily="34" charset="-79"/>
              </a:rPr>
              <a:t> עַד גְּבוּל</a:t>
            </a:r>
            <a:r>
              <a:rPr lang="he-IL" sz="3400" b="1" dirty="0">
                <a:latin typeface="David" panose="020E0502060401010101" pitchFamily="34" charset="-79"/>
                <a:cs typeface="David" panose="020E0502060401010101" pitchFamily="34" charset="-79"/>
              </a:rPr>
              <a:t> לִדְבִר</a:t>
            </a:r>
            <a:r>
              <a:rPr lang="he-IL" sz="3400" dirty="0">
                <a:latin typeface="David" panose="020E0502060401010101" pitchFamily="34" charset="-79"/>
                <a:cs typeface="David" panose="020E0502060401010101" pitchFamily="34" charset="-79"/>
              </a:rPr>
              <a:t>: </a:t>
            </a:r>
            <a:r>
              <a:rPr lang="he-IL" sz="3400" b="1" dirty="0" err="1">
                <a:latin typeface="David" panose="020E0502060401010101" pitchFamily="34" charset="-79"/>
                <a:cs typeface="David" panose="020E0502060401010101" pitchFamily="34" charset="-79"/>
              </a:rPr>
              <a:t>כז</a:t>
            </a:r>
            <a:r>
              <a:rPr lang="he-IL" sz="3400" dirty="0">
                <a:latin typeface="David" panose="020E0502060401010101" pitchFamily="34" charset="-79"/>
                <a:cs typeface="David" panose="020E0502060401010101" pitchFamily="34" charset="-79"/>
              </a:rPr>
              <a:t> וּבָעֵמֶק בֵּית הָרָם וּבֵית נִמְרָה וְסֻכּוֹת וְצָפוֹן יֶתֶר מַמְלְכוּת </a:t>
            </a:r>
            <a:r>
              <a:rPr lang="he-IL" sz="3400" dirty="0" err="1">
                <a:latin typeface="David" panose="020E0502060401010101" pitchFamily="34" charset="-79"/>
                <a:cs typeface="David" panose="020E0502060401010101" pitchFamily="34" charset="-79"/>
              </a:rPr>
              <a:t>סִיחוֹן</a:t>
            </a:r>
            <a:r>
              <a:rPr lang="he-IL" sz="3400" dirty="0">
                <a:latin typeface="David" panose="020E0502060401010101" pitchFamily="34" charset="-79"/>
                <a:cs typeface="David" panose="020E0502060401010101" pitchFamily="34" charset="-79"/>
              </a:rPr>
              <a:t> מֶלֶךְ חֶשְׁבּוֹן הַיַּרְדֵּן וּגְבֻל עַד קְצֵה יָם כִּנֶּרֶת עֵבֶר הַיַּרְדֵּן </a:t>
            </a:r>
            <a:r>
              <a:rPr lang="he-IL" sz="3400" dirty="0" err="1">
                <a:latin typeface="David" panose="020E0502060401010101" pitchFamily="34" charset="-79"/>
                <a:cs typeface="David" panose="020E0502060401010101" pitchFamily="34" charset="-79"/>
              </a:rPr>
              <a:t>מִזְרָחָה:</a:t>
            </a:r>
            <a:r>
              <a:rPr lang="he-IL" sz="3400" b="1" dirty="0" err="1">
                <a:latin typeface="David" panose="020E0502060401010101" pitchFamily="34" charset="-79"/>
                <a:cs typeface="David" panose="020E0502060401010101" pitchFamily="34" charset="-79"/>
              </a:rPr>
              <a:t>כח</a:t>
            </a:r>
            <a:r>
              <a:rPr lang="he-IL" sz="3400" dirty="0">
                <a:latin typeface="David" panose="020E0502060401010101" pitchFamily="34" charset="-79"/>
                <a:cs typeface="David" panose="020E0502060401010101" pitchFamily="34" charset="-79"/>
              </a:rPr>
              <a:t> זֹאת נַחֲלַת בְּנֵי גָד לְמִשְׁפְּחֹתָם הֶעָרִים </a:t>
            </a:r>
            <a:r>
              <a:rPr lang="he-IL" sz="3400" dirty="0" err="1">
                <a:latin typeface="David" panose="020E0502060401010101" pitchFamily="34" charset="-79"/>
                <a:cs typeface="David" panose="020E0502060401010101" pitchFamily="34" charset="-79"/>
              </a:rPr>
              <a:t>וְחַצְרֵיהֶם</a:t>
            </a:r>
            <a:r>
              <a:rPr lang="he-IL" sz="3400" dirty="0">
                <a:latin typeface="David" panose="020E0502060401010101" pitchFamily="34" charset="-79"/>
                <a:cs typeface="David" panose="020E0502060401010101" pitchFamily="34" charset="-79"/>
              </a:rPr>
              <a:t>:</a:t>
            </a:r>
            <a:endParaRPr lang="en-US" sz="3400" dirty="0">
              <a:latin typeface="David" panose="020E0502060401010101" pitchFamily="34" charset="-79"/>
              <a:cs typeface="David" panose="020E0502060401010101" pitchFamily="34" charset="-79"/>
            </a:endParaRPr>
          </a:p>
          <a:p>
            <a:pPr marL="0" indent="0">
              <a:buNone/>
            </a:pPr>
            <a:endParaRPr lang="he-IL" sz="31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10" name="אליפסה 9"/>
          <p:cNvSpPr/>
          <p:nvPr/>
        </p:nvSpPr>
        <p:spPr>
          <a:xfrm rot="5578636">
            <a:off x="3116422" y="2915950"/>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177363" y="4583085"/>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5578636">
            <a:off x="2533735" y="1258933"/>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חץ למעלה 7"/>
          <p:cNvSpPr/>
          <p:nvPr/>
        </p:nvSpPr>
        <p:spPr>
          <a:xfrm rot="19193903">
            <a:off x="3314095" y="778184"/>
            <a:ext cx="349404" cy="312821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8868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2000" fill="hold"/>
                                        <p:tgtEl>
                                          <p:spTgt spid="8"/>
                                        </p:tgtEl>
                                        <p:attrNameLst>
                                          <p:attrName>ppt_x</p:attrName>
                                        </p:attrNameLst>
                                      </p:cBhvr>
                                      <p:tavLst>
                                        <p:tav tm="0">
                                          <p:val>
                                            <p:strVal val="1+#ppt_w/2"/>
                                          </p:val>
                                        </p:tav>
                                        <p:tav tm="100000">
                                          <p:val>
                                            <p:strVal val="#ppt_x"/>
                                          </p:val>
                                        </p:tav>
                                      </p:tavLst>
                                    </p:anim>
                                    <p:anim calcmode="lin" valueType="num">
                                      <p:cBhvr additive="base">
                                        <p:cTn id="15"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חֲצִי </a:t>
            </a:r>
            <a:r>
              <a:rPr lang="he-IL" sz="5000" b="1" dirty="0" err="1">
                <a:latin typeface="David" panose="020E0502060401010101" pitchFamily="34" charset="-79"/>
                <a:cs typeface="David" panose="020E0502060401010101" pitchFamily="34" charset="-79"/>
              </a:rPr>
              <a:t>הַמְּנַשֶּׁה</a:t>
            </a:r>
            <a:r>
              <a:rPr lang="he-IL" sz="5000" b="1" dirty="0">
                <a:latin typeface="David" panose="020E0502060401010101" pitchFamily="34" charset="-79"/>
                <a:cs typeface="David" panose="020E0502060401010101" pitchFamily="34" charset="-79"/>
              </a:rPr>
              <a:t> :</a:t>
            </a:r>
            <a:endParaRPr lang="he-IL" sz="5000" b="1" dirty="0">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5101388" y="1424539"/>
            <a:ext cx="6403223" cy="5245767"/>
          </a:xfrm>
        </p:spPr>
        <p:txBody>
          <a:bodyPr>
            <a:noAutofit/>
          </a:bodyPr>
          <a:lstStyle/>
          <a:p>
            <a:pPr marL="0" indent="0">
              <a:buNone/>
            </a:pPr>
            <a:r>
              <a:rPr lang="he-IL" sz="3400" b="1" dirty="0" err="1">
                <a:latin typeface="David" panose="020E0502060401010101" pitchFamily="34" charset="-79"/>
                <a:cs typeface="David" panose="020E0502060401010101" pitchFamily="34" charset="-79"/>
              </a:rPr>
              <a:t>כט</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לַחֲצִי שֵׁבֶט מְנַשֶּׁה </a:t>
            </a:r>
            <a:r>
              <a:rPr lang="he-IL" sz="3400" dirty="0">
                <a:latin typeface="David" panose="020E0502060401010101" pitchFamily="34" charset="-79"/>
                <a:cs typeface="David" panose="020E0502060401010101" pitchFamily="34" charset="-79"/>
              </a:rPr>
              <a:t>וַיְהִי לַחֲצִי מַטֵּה בְנֵי מְנַשֶּׁה </a:t>
            </a:r>
            <a:r>
              <a:rPr lang="he-IL" sz="3400" dirty="0" err="1">
                <a:latin typeface="David" panose="020E0502060401010101" pitchFamily="34" charset="-79"/>
                <a:cs typeface="David" panose="020E0502060401010101" pitchFamily="34" charset="-79"/>
              </a:rPr>
              <a:t>לְמִשְׁפְּחוֹתָם</a:t>
            </a:r>
            <a:r>
              <a:rPr lang="he-IL" sz="3400" dirty="0">
                <a:latin typeface="David" panose="020E0502060401010101" pitchFamily="34" charset="-79"/>
                <a:cs typeface="David" panose="020E0502060401010101" pitchFamily="34" charset="-79"/>
              </a:rPr>
              <a:t>:</a:t>
            </a:r>
            <a:r>
              <a:rPr lang="he-IL" sz="3400" b="1" dirty="0">
                <a:latin typeface="David" panose="020E0502060401010101" pitchFamily="34" charset="-79"/>
                <a:cs typeface="David" panose="020E0502060401010101" pitchFamily="34" charset="-79"/>
              </a:rPr>
              <a:t> ל </a:t>
            </a:r>
            <a:r>
              <a:rPr lang="he-IL" sz="3400" dirty="0">
                <a:latin typeface="David" panose="020E0502060401010101" pitchFamily="34" charset="-79"/>
                <a:cs typeface="David" panose="020E0502060401010101" pitchFamily="34" charset="-79"/>
              </a:rPr>
              <a:t>וַיְהִי גְבוּלָם </a:t>
            </a:r>
            <a:r>
              <a:rPr lang="he-IL" sz="3400" dirty="0" err="1">
                <a:latin typeface="David" panose="020E0502060401010101" pitchFamily="34" charset="-79"/>
                <a:cs typeface="David" panose="020E0502060401010101" pitchFamily="34" charset="-79"/>
              </a:rPr>
              <a:t>מִמַּחֲנַיִם</a:t>
            </a:r>
            <a:r>
              <a:rPr lang="he-IL" sz="3400" dirty="0">
                <a:latin typeface="David" panose="020E0502060401010101" pitchFamily="34" charset="-79"/>
                <a:cs typeface="David" panose="020E0502060401010101" pitchFamily="34" charset="-79"/>
              </a:rPr>
              <a:t> כָּל הַבָּשָׁן כָּל מַמְלְכוּת עוֹג מֶלֶךְ הַבָּשָׁן וְכָל </a:t>
            </a:r>
            <a:r>
              <a:rPr lang="he-IL" sz="3400" dirty="0" err="1">
                <a:latin typeface="David" panose="020E0502060401010101" pitchFamily="34" charset="-79"/>
                <a:cs typeface="David" panose="020E0502060401010101" pitchFamily="34" charset="-79"/>
              </a:rPr>
              <a:t>חַוֹּת</a:t>
            </a:r>
            <a:r>
              <a:rPr lang="he-IL" sz="3400" dirty="0">
                <a:latin typeface="David" panose="020E0502060401010101" pitchFamily="34" charset="-79"/>
                <a:cs typeface="David" panose="020E0502060401010101" pitchFamily="34" charset="-79"/>
              </a:rPr>
              <a:t> יָאִיר אֲשֶׁר בַּבָּשָׁן שִׁשִּׁים </a:t>
            </a:r>
            <a:r>
              <a:rPr lang="he-IL" sz="3400" dirty="0" err="1">
                <a:latin typeface="David" panose="020E0502060401010101" pitchFamily="34" charset="-79"/>
                <a:cs typeface="David" panose="020E0502060401010101" pitchFamily="34" charset="-79"/>
              </a:rPr>
              <a:t>עִיר:</a:t>
            </a:r>
            <a:r>
              <a:rPr lang="he-IL" sz="3400" b="1" dirty="0" err="1">
                <a:latin typeface="David" panose="020E0502060401010101" pitchFamily="34" charset="-79"/>
                <a:cs typeface="David" panose="020E0502060401010101" pitchFamily="34" charset="-79"/>
              </a:rPr>
              <a:t>לא</a:t>
            </a:r>
            <a:r>
              <a:rPr lang="he-IL" sz="3400" b="1" dirty="0">
                <a:latin typeface="David" panose="020E0502060401010101" pitchFamily="34" charset="-79"/>
                <a:cs typeface="David" panose="020E0502060401010101" pitchFamily="34" charset="-79"/>
              </a:rPr>
              <a:t> </a:t>
            </a:r>
            <a:r>
              <a:rPr lang="he-IL" sz="3400" dirty="0">
                <a:latin typeface="David" panose="020E0502060401010101" pitchFamily="34" charset="-79"/>
                <a:cs typeface="David" panose="020E0502060401010101" pitchFamily="34" charset="-79"/>
              </a:rPr>
              <a:t> וַחֲצִי הַגִּלְעָד </a:t>
            </a:r>
            <a:r>
              <a:rPr lang="he-IL" sz="3400" dirty="0" err="1">
                <a:latin typeface="David" panose="020E0502060401010101" pitchFamily="34" charset="-79"/>
                <a:cs typeface="David" panose="020E0502060401010101" pitchFamily="34" charset="-79"/>
              </a:rPr>
              <a:t>וְעַשְׁתָּרוֹת</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וְאֶדְרֶעִי</a:t>
            </a:r>
            <a:r>
              <a:rPr lang="he-IL" sz="3400" dirty="0">
                <a:latin typeface="David" panose="020E0502060401010101" pitchFamily="34" charset="-79"/>
                <a:cs typeface="David" panose="020E0502060401010101" pitchFamily="34" charset="-79"/>
              </a:rPr>
              <a:t> עָרֵי מַמְלְכוּת עוֹג בַּבָּשָׁן לִבְנֵי מָכִיר בֶּן מְנַשֶּׁה לַחֲצִי בְנֵי מָכִיר </a:t>
            </a:r>
            <a:r>
              <a:rPr lang="he-IL" sz="3400" dirty="0" err="1">
                <a:latin typeface="David" panose="020E0502060401010101" pitchFamily="34" charset="-79"/>
                <a:cs typeface="David" panose="020E0502060401010101" pitchFamily="34" charset="-79"/>
              </a:rPr>
              <a:t>לְמִשְׁפְּחוֹתָם</a:t>
            </a:r>
            <a:r>
              <a:rPr lang="he-IL" sz="3400" dirty="0">
                <a:latin typeface="David" panose="020E0502060401010101" pitchFamily="34" charset="-79"/>
                <a:cs typeface="David" panose="020E0502060401010101" pitchFamily="34" charset="-79"/>
              </a:rPr>
              <a:t>:</a:t>
            </a:r>
          </a:p>
        </p:txBody>
      </p:sp>
      <p:pic>
        <p:nvPicPr>
          <p:cNvPr id="8" name="תמונה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9" name="אליפסה 8"/>
          <p:cNvSpPr/>
          <p:nvPr/>
        </p:nvSpPr>
        <p:spPr>
          <a:xfrm rot="5578636">
            <a:off x="3722814" y="990895"/>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356822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101388" y="1424539"/>
            <a:ext cx="6403223" cy="5245767"/>
          </a:xfrm>
        </p:spPr>
        <p:txBody>
          <a:bodyPr>
            <a:noAutofit/>
          </a:bodyPr>
          <a:lstStyle/>
          <a:p>
            <a:pPr marL="0" indent="0">
              <a:buNone/>
            </a:pPr>
            <a:r>
              <a:rPr lang="he-IL" sz="3400" b="1" dirty="0" err="1">
                <a:latin typeface="David" panose="020E0502060401010101" pitchFamily="34" charset="-79"/>
                <a:cs typeface="David" panose="020E0502060401010101" pitchFamily="34" charset="-79"/>
              </a:rPr>
              <a:t>כט</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לַחֲצִי שֵׁבֶט מְנַשֶּׁה </a:t>
            </a:r>
            <a:r>
              <a:rPr lang="he-IL" sz="3400" dirty="0">
                <a:latin typeface="David" panose="020E0502060401010101" pitchFamily="34" charset="-79"/>
                <a:cs typeface="David" panose="020E0502060401010101" pitchFamily="34" charset="-79"/>
              </a:rPr>
              <a:t>וַיְהִי לַחֲצִי מַטֵּה בְנֵי מְנַשֶּׁה </a:t>
            </a:r>
            <a:r>
              <a:rPr lang="he-IL" sz="3400" dirty="0" err="1">
                <a:latin typeface="David" panose="020E0502060401010101" pitchFamily="34" charset="-79"/>
                <a:cs typeface="David" panose="020E0502060401010101" pitchFamily="34" charset="-79"/>
              </a:rPr>
              <a:t>לְמִשְׁפְּחוֹתָם</a:t>
            </a:r>
            <a:r>
              <a:rPr lang="he-IL" sz="3400" dirty="0">
                <a:latin typeface="David" panose="020E0502060401010101" pitchFamily="34" charset="-79"/>
                <a:cs typeface="David" panose="020E0502060401010101" pitchFamily="34" charset="-79"/>
              </a:rPr>
              <a:t>:</a:t>
            </a:r>
            <a:r>
              <a:rPr lang="he-IL" sz="3400" b="1" dirty="0">
                <a:latin typeface="David" panose="020E0502060401010101" pitchFamily="34" charset="-79"/>
                <a:cs typeface="David" panose="020E0502060401010101" pitchFamily="34" charset="-79"/>
              </a:rPr>
              <a:t> ל </a:t>
            </a:r>
            <a:r>
              <a:rPr lang="he-IL" sz="3400" dirty="0">
                <a:latin typeface="David" panose="020E0502060401010101" pitchFamily="34" charset="-79"/>
                <a:cs typeface="David" panose="020E0502060401010101" pitchFamily="34" charset="-79"/>
              </a:rPr>
              <a:t>וַיְהִי גְבוּלָם </a:t>
            </a:r>
            <a:r>
              <a:rPr lang="he-IL" sz="3400" dirty="0" err="1">
                <a:latin typeface="David" panose="020E0502060401010101" pitchFamily="34" charset="-79"/>
                <a:cs typeface="David" panose="020E0502060401010101" pitchFamily="34" charset="-79"/>
              </a:rPr>
              <a:t>מִ</a:t>
            </a:r>
            <a:r>
              <a:rPr lang="he-IL" sz="3400" b="1" dirty="0" err="1">
                <a:latin typeface="David" panose="020E0502060401010101" pitchFamily="34" charset="-79"/>
                <a:cs typeface="David" panose="020E0502060401010101" pitchFamily="34" charset="-79"/>
              </a:rPr>
              <a:t>מַּחֲנַיִם</a:t>
            </a:r>
            <a:r>
              <a:rPr lang="he-IL" sz="3400" dirty="0">
                <a:latin typeface="David" panose="020E0502060401010101" pitchFamily="34" charset="-79"/>
                <a:cs typeface="David" panose="020E0502060401010101" pitchFamily="34" charset="-79"/>
              </a:rPr>
              <a:t> כָּל הַבָּשָׁן כָּל מַמְלְכוּת עוֹג מֶלֶךְ הַבָּשָׁן וְכָל </a:t>
            </a:r>
            <a:r>
              <a:rPr lang="he-IL" sz="3400" dirty="0" err="1">
                <a:latin typeface="David" panose="020E0502060401010101" pitchFamily="34" charset="-79"/>
                <a:cs typeface="David" panose="020E0502060401010101" pitchFamily="34" charset="-79"/>
              </a:rPr>
              <a:t>חַוֹּת</a:t>
            </a:r>
            <a:r>
              <a:rPr lang="he-IL" sz="3400" dirty="0">
                <a:latin typeface="David" panose="020E0502060401010101" pitchFamily="34" charset="-79"/>
                <a:cs typeface="David" panose="020E0502060401010101" pitchFamily="34" charset="-79"/>
              </a:rPr>
              <a:t> יָאִיר אֲשֶׁר בַּבָּשָׁן שִׁשִּׁים </a:t>
            </a:r>
            <a:r>
              <a:rPr lang="he-IL" sz="3400" dirty="0" err="1">
                <a:latin typeface="David" panose="020E0502060401010101" pitchFamily="34" charset="-79"/>
                <a:cs typeface="David" panose="020E0502060401010101" pitchFamily="34" charset="-79"/>
              </a:rPr>
              <a:t>עִיר:</a:t>
            </a:r>
            <a:r>
              <a:rPr lang="he-IL" sz="3400" b="1" dirty="0" err="1">
                <a:latin typeface="David" panose="020E0502060401010101" pitchFamily="34" charset="-79"/>
                <a:cs typeface="David" panose="020E0502060401010101" pitchFamily="34" charset="-79"/>
              </a:rPr>
              <a:t>לא</a:t>
            </a:r>
            <a:r>
              <a:rPr lang="he-IL" sz="3400" b="1" dirty="0">
                <a:latin typeface="David" panose="020E0502060401010101" pitchFamily="34" charset="-79"/>
                <a:cs typeface="David" panose="020E0502060401010101" pitchFamily="34" charset="-79"/>
              </a:rPr>
              <a:t> </a:t>
            </a:r>
            <a:r>
              <a:rPr lang="he-IL" sz="3400" dirty="0">
                <a:latin typeface="David" panose="020E0502060401010101" pitchFamily="34" charset="-79"/>
                <a:cs typeface="David" panose="020E0502060401010101" pitchFamily="34" charset="-79"/>
              </a:rPr>
              <a:t> וַחֲצִי הַגִּלְעָד </a:t>
            </a:r>
            <a:r>
              <a:rPr lang="he-IL" sz="3400" dirty="0" err="1">
                <a:latin typeface="David" panose="020E0502060401010101" pitchFamily="34" charset="-79"/>
                <a:cs typeface="David" panose="020E0502060401010101" pitchFamily="34" charset="-79"/>
              </a:rPr>
              <a:t>וְעַשְׁתָּרוֹת</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וְאֶדְרֶעִי</a:t>
            </a:r>
            <a:r>
              <a:rPr lang="he-IL" sz="3400" dirty="0">
                <a:latin typeface="David" panose="020E0502060401010101" pitchFamily="34" charset="-79"/>
                <a:cs typeface="David" panose="020E0502060401010101" pitchFamily="34" charset="-79"/>
              </a:rPr>
              <a:t> עָרֵי מַמְלְכוּת עוֹג בַּבָּשָׁן לִבְנֵי מָכִיר בֶּן מְנַשֶּׁה </a:t>
            </a:r>
            <a:r>
              <a:rPr lang="he-IL" sz="3400" dirty="0" smtClean="0">
                <a:latin typeface="David" panose="020E0502060401010101" pitchFamily="34" charset="-79"/>
                <a:cs typeface="David" panose="020E0502060401010101" pitchFamily="34" charset="-79"/>
              </a:rPr>
              <a:t>לַחֲצִי </a:t>
            </a:r>
            <a:r>
              <a:rPr lang="he-IL" sz="3400" dirty="0">
                <a:latin typeface="David" panose="020E0502060401010101" pitchFamily="34" charset="-79"/>
                <a:cs typeface="David" panose="020E0502060401010101" pitchFamily="34" charset="-79"/>
              </a:rPr>
              <a:t>בְנֵי מָכִיר </a:t>
            </a:r>
            <a:r>
              <a:rPr lang="he-IL" sz="3400" dirty="0" err="1">
                <a:latin typeface="David" panose="020E0502060401010101" pitchFamily="34" charset="-79"/>
                <a:cs typeface="David" panose="020E0502060401010101" pitchFamily="34" charset="-79"/>
              </a:rPr>
              <a:t>לְמִשְׁפְּחוֹתָם</a:t>
            </a:r>
            <a:r>
              <a:rPr lang="he-IL" sz="3400" dirty="0" smtClean="0">
                <a:latin typeface="David" panose="020E0502060401010101" pitchFamily="34" charset="-79"/>
                <a:cs typeface="David" panose="020E0502060401010101" pitchFamily="34" charset="-79"/>
              </a:rPr>
              <a:t>:</a:t>
            </a:r>
          </a:p>
        </p:txBody>
      </p:sp>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חֲצִי </a:t>
            </a:r>
            <a:r>
              <a:rPr lang="he-IL" sz="5000" b="1" dirty="0" err="1">
                <a:latin typeface="David" panose="020E0502060401010101" pitchFamily="34" charset="-79"/>
                <a:cs typeface="David" panose="020E0502060401010101" pitchFamily="34" charset="-79"/>
              </a:rPr>
              <a:t>הַמְּנַשֶּׁה</a:t>
            </a:r>
            <a:r>
              <a:rPr lang="he-IL" sz="5000" b="1" dirty="0">
                <a:latin typeface="David" panose="020E0502060401010101" pitchFamily="34" charset="-79"/>
                <a:cs typeface="David" panose="020E0502060401010101" pitchFamily="34" charset="-79"/>
              </a:rPr>
              <a:t> :</a:t>
            </a:r>
            <a:endParaRPr lang="he-IL" sz="5000" b="1"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9" name="אליפסה 8"/>
          <p:cNvSpPr/>
          <p:nvPr/>
        </p:nvSpPr>
        <p:spPr>
          <a:xfrm rot="5578636">
            <a:off x="3722814" y="990895"/>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075423" y="2208922"/>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4" name="TextBox 3"/>
          <p:cNvSpPr txBox="1"/>
          <p:nvPr/>
        </p:nvSpPr>
        <p:spPr>
          <a:xfrm>
            <a:off x="3197095" y="279623"/>
            <a:ext cx="760395" cy="261610"/>
          </a:xfrm>
          <a:prstGeom prst="rect">
            <a:avLst/>
          </a:prstGeom>
          <a:noFill/>
        </p:spPr>
        <p:txBody>
          <a:bodyPr wrap="square" rtlCol="1">
            <a:spAutoFit/>
          </a:bodyPr>
          <a:lstStyle/>
          <a:p>
            <a:r>
              <a:rPr lang="he-IL" sz="1100" b="1" dirty="0" smtClean="0">
                <a:latin typeface="David" panose="020E0502060401010101" pitchFamily="34" charset="-79"/>
                <a:cs typeface="David" panose="020E0502060401010101" pitchFamily="34" charset="-79"/>
              </a:rPr>
              <a:t>בשן</a:t>
            </a:r>
            <a:endParaRPr lang="he-IL" sz="11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1407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024388" y="1424539"/>
            <a:ext cx="6480224" cy="5245767"/>
          </a:xfrm>
        </p:spPr>
        <p:txBody>
          <a:bodyPr>
            <a:noAutofit/>
          </a:bodyPr>
          <a:lstStyle/>
          <a:p>
            <a:pPr marL="0" indent="0">
              <a:buNone/>
            </a:pPr>
            <a:r>
              <a:rPr lang="he-IL" sz="3400" b="1" dirty="0" err="1">
                <a:latin typeface="David" panose="020E0502060401010101" pitchFamily="34" charset="-79"/>
                <a:cs typeface="David" panose="020E0502060401010101" pitchFamily="34" charset="-79"/>
              </a:rPr>
              <a:t>כט</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וַיִּתֵּן</a:t>
            </a:r>
            <a:r>
              <a:rPr lang="he-IL" sz="3400" dirty="0">
                <a:latin typeface="David" panose="020E0502060401010101" pitchFamily="34" charset="-79"/>
                <a:cs typeface="David" panose="020E0502060401010101" pitchFamily="34" charset="-79"/>
              </a:rPr>
              <a:t> מֹשֶׁה </a:t>
            </a:r>
            <a:r>
              <a:rPr lang="he-IL" sz="3400" b="1" dirty="0">
                <a:latin typeface="David" panose="020E0502060401010101" pitchFamily="34" charset="-79"/>
                <a:cs typeface="David" panose="020E0502060401010101" pitchFamily="34" charset="-79"/>
              </a:rPr>
              <a:t>לַחֲצִי שֵׁבֶט מְנַשֶּׁה </a:t>
            </a:r>
            <a:r>
              <a:rPr lang="he-IL" sz="3400" dirty="0">
                <a:latin typeface="David" panose="020E0502060401010101" pitchFamily="34" charset="-79"/>
                <a:cs typeface="David" panose="020E0502060401010101" pitchFamily="34" charset="-79"/>
              </a:rPr>
              <a:t>וַיְהִי לַחֲצִי מַטֵּה בְנֵי מְנַשֶּׁה </a:t>
            </a:r>
            <a:r>
              <a:rPr lang="he-IL" sz="3400" dirty="0" err="1">
                <a:latin typeface="David" panose="020E0502060401010101" pitchFamily="34" charset="-79"/>
                <a:cs typeface="David" panose="020E0502060401010101" pitchFamily="34" charset="-79"/>
              </a:rPr>
              <a:t>לְמִשְׁפְּחוֹתָם</a:t>
            </a:r>
            <a:r>
              <a:rPr lang="he-IL" sz="3400" dirty="0">
                <a:latin typeface="David" panose="020E0502060401010101" pitchFamily="34" charset="-79"/>
                <a:cs typeface="David" panose="020E0502060401010101" pitchFamily="34" charset="-79"/>
              </a:rPr>
              <a:t>:</a:t>
            </a:r>
            <a:r>
              <a:rPr lang="he-IL" sz="3400" b="1" dirty="0">
                <a:latin typeface="David" panose="020E0502060401010101" pitchFamily="34" charset="-79"/>
                <a:cs typeface="David" panose="020E0502060401010101" pitchFamily="34" charset="-79"/>
              </a:rPr>
              <a:t> ל </a:t>
            </a:r>
            <a:r>
              <a:rPr lang="he-IL" sz="3400" dirty="0">
                <a:latin typeface="David" panose="020E0502060401010101" pitchFamily="34" charset="-79"/>
                <a:cs typeface="David" panose="020E0502060401010101" pitchFamily="34" charset="-79"/>
              </a:rPr>
              <a:t>וַיְהִי גְבוּלָם </a:t>
            </a:r>
            <a:r>
              <a:rPr lang="he-IL" sz="3400" dirty="0" err="1">
                <a:latin typeface="David" panose="020E0502060401010101" pitchFamily="34" charset="-79"/>
                <a:cs typeface="David" panose="020E0502060401010101" pitchFamily="34" charset="-79"/>
              </a:rPr>
              <a:t>מִ</a:t>
            </a:r>
            <a:r>
              <a:rPr lang="he-IL" sz="3400" b="1" dirty="0" err="1">
                <a:latin typeface="David" panose="020E0502060401010101" pitchFamily="34" charset="-79"/>
                <a:cs typeface="David" panose="020E0502060401010101" pitchFamily="34" charset="-79"/>
              </a:rPr>
              <a:t>מַּחֲנַיִם</a:t>
            </a:r>
            <a:r>
              <a:rPr lang="he-IL" sz="3400" dirty="0">
                <a:latin typeface="David" panose="020E0502060401010101" pitchFamily="34" charset="-79"/>
                <a:cs typeface="David" panose="020E0502060401010101" pitchFamily="34" charset="-79"/>
              </a:rPr>
              <a:t> כָּל הַבָּשָׁן כָּל מַמְלְכוּת עוֹג מֶלֶךְ הַבָּשָׁן וְכָל </a:t>
            </a:r>
            <a:r>
              <a:rPr lang="he-IL" sz="3400" dirty="0" err="1">
                <a:latin typeface="David" panose="020E0502060401010101" pitchFamily="34" charset="-79"/>
                <a:cs typeface="David" panose="020E0502060401010101" pitchFamily="34" charset="-79"/>
              </a:rPr>
              <a:t>חַוֹּת</a:t>
            </a:r>
            <a:r>
              <a:rPr lang="he-IL" sz="3400" dirty="0">
                <a:latin typeface="David" panose="020E0502060401010101" pitchFamily="34" charset="-79"/>
                <a:cs typeface="David" panose="020E0502060401010101" pitchFamily="34" charset="-79"/>
              </a:rPr>
              <a:t> יָאִיר אֲשֶׁר בַּבָּשָׁן שִׁשִּׁים </a:t>
            </a:r>
            <a:r>
              <a:rPr lang="he-IL" sz="3400" dirty="0" err="1">
                <a:latin typeface="David" panose="020E0502060401010101" pitchFamily="34" charset="-79"/>
                <a:cs typeface="David" panose="020E0502060401010101" pitchFamily="34" charset="-79"/>
              </a:rPr>
              <a:t>עִיר:</a:t>
            </a:r>
            <a:r>
              <a:rPr lang="he-IL" sz="3400" b="1" dirty="0" err="1">
                <a:latin typeface="David" panose="020E0502060401010101" pitchFamily="34" charset="-79"/>
                <a:cs typeface="David" panose="020E0502060401010101" pitchFamily="34" charset="-79"/>
              </a:rPr>
              <a:t>לא</a:t>
            </a:r>
            <a:r>
              <a:rPr lang="he-IL" sz="3400" b="1" dirty="0">
                <a:latin typeface="David" panose="020E0502060401010101" pitchFamily="34" charset="-79"/>
                <a:cs typeface="David" panose="020E0502060401010101" pitchFamily="34" charset="-79"/>
              </a:rPr>
              <a:t> </a:t>
            </a:r>
            <a:r>
              <a:rPr lang="he-IL" sz="3400" dirty="0">
                <a:latin typeface="David" panose="020E0502060401010101" pitchFamily="34" charset="-79"/>
                <a:cs typeface="David" panose="020E0502060401010101" pitchFamily="34" charset="-79"/>
              </a:rPr>
              <a:t> וַחֲצִי הַגִּלְעָד </a:t>
            </a:r>
            <a:r>
              <a:rPr lang="he-IL" sz="3400" dirty="0" err="1">
                <a:latin typeface="David" panose="020E0502060401010101" pitchFamily="34" charset="-79"/>
                <a:cs typeface="David" panose="020E0502060401010101" pitchFamily="34" charset="-79"/>
              </a:rPr>
              <a:t>וְעַשְׁתָּרוֹת</a:t>
            </a:r>
            <a:r>
              <a:rPr lang="he-IL" sz="3400" dirty="0">
                <a:latin typeface="David" panose="020E0502060401010101" pitchFamily="34" charset="-79"/>
                <a:cs typeface="David" panose="020E0502060401010101" pitchFamily="34" charset="-79"/>
              </a:rPr>
              <a:t> </a:t>
            </a:r>
            <a:r>
              <a:rPr lang="he-IL" sz="3400" dirty="0" err="1">
                <a:latin typeface="David" panose="020E0502060401010101" pitchFamily="34" charset="-79"/>
                <a:cs typeface="David" panose="020E0502060401010101" pitchFamily="34" charset="-79"/>
              </a:rPr>
              <a:t>וְאֶדְרֶעִי</a:t>
            </a:r>
            <a:r>
              <a:rPr lang="he-IL" sz="3400" dirty="0">
                <a:latin typeface="David" panose="020E0502060401010101" pitchFamily="34" charset="-79"/>
                <a:cs typeface="David" panose="020E0502060401010101" pitchFamily="34" charset="-79"/>
              </a:rPr>
              <a:t> עָרֵי מַמְלְכוּת עוֹג בַּ</a:t>
            </a:r>
            <a:r>
              <a:rPr lang="he-IL" sz="3400" b="1" dirty="0">
                <a:latin typeface="David" panose="020E0502060401010101" pitchFamily="34" charset="-79"/>
                <a:cs typeface="David" panose="020E0502060401010101" pitchFamily="34" charset="-79"/>
              </a:rPr>
              <a:t>בָּשָׁן</a:t>
            </a:r>
            <a:r>
              <a:rPr lang="he-IL" sz="3400" dirty="0">
                <a:latin typeface="David" panose="020E0502060401010101" pitchFamily="34" charset="-79"/>
                <a:cs typeface="David" panose="020E0502060401010101" pitchFamily="34" charset="-79"/>
              </a:rPr>
              <a:t> </a:t>
            </a:r>
            <a:r>
              <a:rPr lang="he-IL" sz="3400" dirty="0" smtClean="0">
                <a:latin typeface="David" panose="020E0502060401010101" pitchFamily="34" charset="-79"/>
                <a:cs typeface="David" panose="020E0502060401010101" pitchFamily="34" charset="-79"/>
              </a:rPr>
              <a:t>לִבְנֵי מָכִיר </a:t>
            </a:r>
            <a:r>
              <a:rPr lang="he-IL" sz="3400" dirty="0">
                <a:latin typeface="David" panose="020E0502060401010101" pitchFamily="34" charset="-79"/>
                <a:cs typeface="David" panose="020E0502060401010101" pitchFamily="34" charset="-79"/>
              </a:rPr>
              <a:t>בֶּן מְנַשֶּׁה </a:t>
            </a:r>
            <a:r>
              <a:rPr lang="he-IL" sz="3400" dirty="0" smtClean="0">
                <a:latin typeface="David" panose="020E0502060401010101" pitchFamily="34" charset="-79"/>
                <a:cs typeface="David" panose="020E0502060401010101" pitchFamily="34" charset="-79"/>
              </a:rPr>
              <a:t>לַחֲצִי </a:t>
            </a:r>
            <a:r>
              <a:rPr lang="he-IL" sz="3400" dirty="0">
                <a:latin typeface="David" panose="020E0502060401010101" pitchFamily="34" charset="-79"/>
                <a:cs typeface="David" panose="020E0502060401010101" pitchFamily="34" charset="-79"/>
              </a:rPr>
              <a:t>בְנֵי מָכִיר </a:t>
            </a:r>
            <a:r>
              <a:rPr lang="he-IL" sz="3400" dirty="0" err="1">
                <a:latin typeface="David" panose="020E0502060401010101" pitchFamily="34" charset="-79"/>
                <a:cs typeface="David" panose="020E0502060401010101" pitchFamily="34" charset="-79"/>
              </a:rPr>
              <a:t>לְמִשְׁפְּחוֹתָם</a:t>
            </a:r>
            <a:r>
              <a:rPr lang="he-IL" sz="3400" dirty="0" smtClean="0">
                <a:latin typeface="David" panose="020E0502060401010101" pitchFamily="34" charset="-79"/>
                <a:cs typeface="David" panose="020E0502060401010101" pitchFamily="34" charset="-79"/>
              </a:rPr>
              <a:t>:</a:t>
            </a:r>
          </a:p>
        </p:txBody>
      </p:sp>
      <p:sp>
        <p:nvSpPr>
          <p:cNvPr id="2" name="כותרת 1"/>
          <p:cNvSpPr>
            <a:spLocks noGrp="1"/>
          </p:cNvSpPr>
          <p:nvPr>
            <p:ph type="title"/>
          </p:nvPr>
        </p:nvSpPr>
        <p:spPr/>
        <p:txBody>
          <a:bodyPr>
            <a:normAutofit/>
          </a:bodyPr>
          <a:lstStyle/>
          <a:p>
            <a:pPr marL="0" indent="0" algn="r"/>
            <a:r>
              <a:rPr lang="he-IL" sz="5000" b="1" dirty="0">
                <a:latin typeface="David" panose="020E0502060401010101" pitchFamily="34" charset="-79"/>
                <a:cs typeface="David" panose="020E0502060401010101" pitchFamily="34" charset="-79"/>
              </a:rPr>
              <a:t>נַחֲלַת חֲצִי </a:t>
            </a:r>
            <a:r>
              <a:rPr lang="he-IL" sz="5000" b="1" dirty="0" err="1">
                <a:latin typeface="David" panose="020E0502060401010101" pitchFamily="34" charset="-79"/>
                <a:cs typeface="David" panose="020E0502060401010101" pitchFamily="34" charset="-79"/>
              </a:rPr>
              <a:t>הַמְּנַשֶּׁה</a:t>
            </a:r>
            <a:r>
              <a:rPr lang="he-IL" sz="5000" b="1" dirty="0">
                <a:latin typeface="David" panose="020E0502060401010101" pitchFamily="34" charset="-79"/>
                <a:cs typeface="David" panose="020E0502060401010101" pitchFamily="34" charset="-79"/>
              </a:rPr>
              <a:t> :</a:t>
            </a:r>
            <a:endParaRPr lang="he-IL" sz="5000" b="1"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0025" y="6975"/>
            <a:ext cx="3037477" cy="6851025"/>
          </a:xfrm>
          <a:prstGeom prst="rect">
            <a:avLst/>
          </a:prstGeom>
        </p:spPr>
      </p:pic>
      <p:sp>
        <p:nvSpPr>
          <p:cNvPr id="9" name="אליפסה 8"/>
          <p:cNvSpPr/>
          <p:nvPr/>
        </p:nvSpPr>
        <p:spPr>
          <a:xfrm rot="5578636">
            <a:off x="3722814" y="990895"/>
            <a:ext cx="469353" cy="1033074"/>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rot="5578636">
            <a:off x="3075423" y="2208922"/>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4" name="TextBox 3"/>
          <p:cNvSpPr txBox="1"/>
          <p:nvPr/>
        </p:nvSpPr>
        <p:spPr>
          <a:xfrm>
            <a:off x="3197095" y="279623"/>
            <a:ext cx="760395" cy="261610"/>
          </a:xfrm>
          <a:prstGeom prst="rect">
            <a:avLst/>
          </a:prstGeom>
          <a:noFill/>
        </p:spPr>
        <p:txBody>
          <a:bodyPr wrap="square" rtlCol="1">
            <a:spAutoFit/>
          </a:bodyPr>
          <a:lstStyle/>
          <a:p>
            <a:r>
              <a:rPr lang="he-IL" sz="1100" b="1" dirty="0" smtClean="0">
                <a:latin typeface="David" panose="020E0502060401010101" pitchFamily="34" charset="-79"/>
                <a:cs typeface="David" panose="020E0502060401010101" pitchFamily="34" charset="-79"/>
              </a:rPr>
              <a:t>בשן</a:t>
            </a:r>
            <a:endParaRPr lang="he-IL" sz="1100" b="1" dirty="0">
              <a:latin typeface="David" panose="020E0502060401010101" pitchFamily="34" charset="-79"/>
              <a:cs typeface="David" panose="020E0502060401010101" pitchFamily="34" charset="-79"/>
            </a:endParaRPr>
          </a:p>
        </p:txBody>
      </p:sp>
      <p:sp>
        <p:nvSpPr>
          <p:cNvPr id="10" name="אליפסה 9"/>
          <p:cNvSpPr/>
          <p:nvPr/>
        </p:nvSpPr>
        <p:spPr>
          <a:xfrm rot="5578636">
            <a:off x="3577539" y="130647"/>
            <a:ext cx="347471" cy="62642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78070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lumMod val="75000"/>
                    <a:lumOff val="25000"/>
                  </a:schemeClr>
                </a:solidFill>
                <a:latin typeface="David" panose="020E0502060401010101" pitchFamily="34" charset="-79"/>
                <a:ea typeface="+mn-ea"/>
                <a:cs typeface="David" panose="020E0502060401010101" pitchFamily="34" charset="-79"/>
              </a:rPr>
              <a:t>לְסִכּוּם :</a:t>
            </a:r>
            <a:endParaRPr lang="he-IL" sz="5000" b="1" dirty="0">
              <a:solidFill>
                <a:schemeClr val="tx1">
                  <a:lumMod val="75000"/>
                  <a:lumOff val="25000"/>
                </a:schemeClr>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lnSpcReduction="10000"/>
          </a:bodyPr>
          <a:lstStyle/>
          <a:p>
            <a:r>
              <a:rPr lang="he-IL" sz="3100" dirty="0">
                <a:latin typeface="David" panose="020E0502060401010101" pitchFamily="34" charset="-79"/>
                <a:cs typeface="David" panose="020E0502060401010101" pitchFamily="34" charset="-79"/>
              </a:rPr>
              <a:t>בְּפֶרֶק זֶה רָאִינוּ אֶת מְקוֹמוֹ שֶׁל יְהוֹשֻׁעַ כְּמַנְהִיג לְאֻמִּי. </a:t>
            </a:r>
          </a:p>
          <a:p>
            <a:r>
              <a:rPr lang="he-IL" sz="3100" dirty="0" err="1">
                <a:latin typeface="David" panose="020E0502060401010101" pitchFamily="34" charset="-79"/>
                <a:cs typeface="David" panose="020E0502060401010101" pitchFamily="34" charset="-79"/>
              </a:rPr>
              <a:t>סִכַּמְנו</a:t>
            </a:r>
            <a:r>
              <a:rPr lang="he-IL" sz="3100" dirty="0">
                <a:latin typeface="David" panose="020E0502060401010101" pitchFamily="34" charset="-79"/>
                <a:cs typeface="David" panose="020E0502060401010101" pitchFamily="34" charset="-79"/>
              </a:rPr>
              <a:t>ּ אֶת פֶּרֶק הַמִּלְחָמוֹת שֶׁעָשָׂה עִם יִשְׂרָאֵל, כְּעַם, תַּחַת הַנְהָגָתוֹ. </a:t>
            </a:r>
          </a:p>
          <a:p>
            <a:r>
              <a:rPr lang="he-IL" sz="3100" dirty="0">
                <a:latin typeface="David" panose="020E0502060401010101" pitchFamily="34" charset="-79"/>
                <a:cs typeface="David" panose="020E0502060401010101" pitchFamily="34" charset="-79"/>
              </a:rPr>
              <a:t>כָּעֵת נוֹצֶרֶת </a:t>
            </a:r>
            <a:r>
              <a:rPr lang="he-IL" sz="3100" dirty="0" err="1">
                <a:latin typeface="David" panose="020E0502060401010101" pitchFamily="34" charset="-79"/>
                <a:cs typeface="David" panose="020E0502060401010101" pitchFamily="34" charset="-79"/>
              </a:rPr>
              <a:t>נְקֻדַּת</a:t>
            </a:r>
            <a:r>
              <a:rPr lang="he-IL" sz="3100" dirty="0">
                <a:latin typeface="David" panose="020E0502060401010101" pitchFamily="34" charset="-79"/>
                <a:cs typeface="David" panose="020E0502060401010101" pitchFamily="34" charset="-79"/>
              </a:rPr>
              <a:t> מִפְנֶה שֶׁבָּהּ יְהוֹשֻׁעַ מַתְחִיל לְהִתְכּוֹנֵן לְמוֹתוֹ, וְהוּא מֵטִיל אֶת הֶמְשֵׁךְ יְרֻשַּׁת הָאָרֶץ עַל הַשְּׁבָטִים. </a:t>
            </a:r>
          </a:p>
          <a:p>
            <a:r>
              <a:rPr lang="he-IL" sz="3100" dirty="0">
                <a:latin typeface="David" panose="020E0502060401010101" pitchFamily="34" charset="-79"/>
                <a:cs typeface="David" panose="020E0502060401010101" pitchFamily="34" charset="-79"/>
              </a:rPr>
              <a:t>יְהוֹשֻׁעַ צָרִיךְ לַעֲשׂוֹת אֶת חֲלֻקַּת הָאָרֶץ לִפְנֵי מוֹתוֹ, עַל מְנַת שֶׁזּוֹ </a:t>
            </a:r>
            <a:r>
              <a:rPr lang="he-IL" sz="3100" dirty="0" err="1">
                <a:latin typeface="David" panose="020E0502060401010101" pitchFamily="34" charset="-79"/>
                <a:cs typeface="David" panose="020E0502060401010101" pitchFamily="34" charset="-79"/>
              </a:rPr>
              <a:t>תִּתְקַיֵּם</a:t>
            </a:r>
            <a:r>
              <a:rPr lang="he-IL" sz="3100" dirty="0">
                <a:latin typeface="David" panose="020E0502060401010101" pitchFamily="34" charset="-79"/>
                <a:cs typeface="David" panose="020E0502060401010101" pitchFamily="34" charset="-79"/>
              </a:rPr>
              <a:t> מִתֹּקֶף דַּרְגָּתוֹ וְסַמְכוּתוֹ.</a:t>
            </a:r>
            <a:endParaRPr lang="he-IL" sz="31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5550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עשן מתפתל">
  <a:themeElements>
    <a:clrScheme name="עשן מתפתל">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עשן מתפתל">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עשן מתפתל">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14643</TotalTime>
  <Words>874</Words>
  <Application>Microsoft Office PowerPoint</Application>
  <PresentationFormat>מסך רחב</PresentationFormat>
  <Paragraphs>71</Paragraphs>
  <Slides>32</Slides>
  <Notes>1</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32</vt:i4>
      </vt:variant>
    </vt:vector>
  </HeadingPairs>
  <TitlesOfParts>
    <vt:vector size="39" baseType="lpstr">
      <vt:lpstr>Arial</vt:lpstr>
      <vt:lpstr>Calibri</vt:lpstr>
      <vt:lpstr>Century Gothic</vt:lpstr>
      <vt:lpstr>David</vt:lpstr>
      <vt:lpstr>Gisha</vt:lpstr>
      <vt:lpstr>Wingdings 3</vt:lpstr>
      <vt:lpstr>עשן מתפתל</vt:lpstr>
      <vt:lpstr>מצגת של PowerPoint‏</vt:lpstr>
      <vt:lpstr>סִיּוּם מִלְחֲמוֹת הַדָּרוֹם וְהַצָּפוֹן</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יְהוֹשֻׁעַ בְּזִקְנוּתוֹ</vt:lpstr>
      <vt:lpstr>כֵּיצַד זֶה יִתָּכֵן?</vt:lpstr>
      <vt:lpstr>שְׁנֵי סוּגֵי כִּבּוּשׁ</vt:lpstr>
      <vt:lpstr>שְׁנֵי סוּגֵי כִּבּוּשׁ</vt:lpstr>
      <vt:lpstr>הָאָרֶץ הַנִּשְׁאֶרֶת</vt:lpstr>
      <vt:lpstr>הָאָרֶץ הַנִּשְׁאֶרֶת</vt:lpstr>
      <vt:lpstr>הָאָרֶץ הַנִּשְׁאֶרֶת</vt:lpstr>
      <vt:lpstr>הָאָרֶץ הַנִּשְׁאֶרֶת</vt:lpstr>
      <vt:lpstr>טָעוּת בְּחֶשְׁבּוֹן?</vt:lpstr>
      <vt:lpstr>מצגת של PowerPoint‏</vt:lpstr>
      <vt:lpstr>מצגת של PowerPoint‏</vt:lpstr>
      <vt:lpstr>עֵבֶר הַיַּרְדֵּן  הַמִּזְרָחִי</vt:lpstr>
      <vt:lpstr>מצגת של PowerPoint‏</vt:lpstr>
      <vt:lpstr>מצגת של PowerPoint‏</vt:lpstr>
      <vt:lpstr>נַחֲלַת רְאוּבֵן :</vt:lpstr>
      <vt:lpstr>נַחֲלַת רְאוּבֵן :</vt:lpstr>
      <vt:lpstr>נַחֲלַת רְאוּבֵן :</vt:lpstr>
      <vt:lpstr>נַחֲלַת גַּד :</vt:lpstr>
      <vt:lpstr>נַחֲלַת גַּד :</vt:lpstr>
      <vt:lpstr>נַחֲלַת גַּד :</vt:lpstr>
      <vt:lpstr>נַחֲלַת חֲצִי הַמְּנַשֶּׁה :</vt:lpstr>
      <vt:lpstr>נַחֲלַת חֲצִי הַמְּנַשֶּׁה :</vt:lpstr>
      <vt:lpstr>נַחֲלַת חֲצִי הַמְּנַשֶּׁה :</vt:lpstr>
      <vt:lpstr>לְסִכּוּם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ישראל יוקל</dc:creator>
  <cp:lastModifiedBy>pc</cp:lastModifiedBy>
  <cp:revision>101</cp:revision>
  <dcterms:created xsi:type="dcterms:W3CDTF">2020-04-10T08:32:11Z</dcterms:created>
  <dcterms:modified xsi:type="dcterms:W3CDTF">2020-05-10T07:06:58Z</dcterms:modified>
</cp:coreProperties>
</file>