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797675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B3F746B-B7C2-4C8B-A11A-B807708EB890}">
  <a:tblStyle styleId="{1B3F746B-B7C2-4C8B-A11A-B807708EB89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fill>
          <a:solidFill>
            <a:srgbClr val="CDD4E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DD4EA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52016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74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52016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7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157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 txBox="1"/>
          <p:nvPr>
            <p:ph idx="12" type="sldNum"/>
          </p:nvPr>
        </p:nvSpPr>
        <p:spPr>
          <a:xfrm>
            <a:off x="157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p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p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35000">
              <a:srgbClr val="FFFFFF"/>
            </a:gs>
            <a:gs pos="100000">
              <a:schemeClr val="accent6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gif"/><Relationship Id="rId4" Type="http://schemas.openxmlformats.org/officeDocument/2006/relationships/image" Target="../media/image3.jpg"/><Relationship Id="rId5" Type="http://schemas.openxmlformats.org/officeDocument/2006/relationships/image" Target="../media/image5.gif"/><Relationship Id="rId6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gif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/>
          <p:nvPr/>
        </p:nvSpPr>
        <p:spPr>
          <a:xfrm>
            <a:off x="187233" y="526533"/>
            <a:ext cx="11817532" cy="646331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המלכים שכבשו משה בעבר-הירדן, ויהושע בארץ-כנען (פרק יב</a:t>
            </a:r>
            <a:r>
              <a:rPr b="1" i="0" lang="iw-IL" sz="3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i="0" sz="32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יהושע יב: &quot;כל מלכים שלשים ואחד&quot;" id="90" name="Google Shape;9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91988" y="2332994"/>
            <a:ext cx="2704011" cy="3531513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/>
          <p:nvPr/>
        </p:nvSpPr>
        <p:spPr>
          <a:xfrm>
            <a:off x="78377" y="1821706"/>
            <a:ext cx="6017623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31 מלכים שכבש יהושע בארץ-כנען </a:t>
            </a:r>
            <a:endParaRPr b="0" i="0" sz="1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Joshua – the heart thrills" id="92" name="Google Shape;9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9006" y="2332994"/>
            <a:ext cx="2891246" cy="35315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היסטוריה של ארץ ישראל: תקופת ההתנחלות" id="93" name="Google Shape;93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018384" y="-1427256"/>
            <a:ext cx="2489993" cy="3531512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 txBox="1"/>
          <p:nvPr/>
        </p:nvSpPr>
        <p:spPr>
          <a:xfrm>
            <a:off x="10777181" y="3437702"/>
            <a:ext cx="600572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iw-IL" sz="1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סיחון</a:t>
            </a:r>
            <a:endParaRPr b="1" i="0" sz="12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iw-IL" sz="1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האמורי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10777181" y="2814839"/>
            <a:ext cx="748609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iw-IL" sz="1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עוג מלך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iw-IL" sz="1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הבשן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6536437" y="1786275"/>
            <a:ext cx="5485740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2 מלכים שכבש משה בעבר הירדן </a:t>
            </a:r>
            <a:endParaRPr b="0" i="0" sz="1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תנ&quot;ך - שכבה ד חדש" id="97" name="Google Shape;97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36437" y="2332994"/>
            <a:ext cx="2834432" cy="3531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/>
          <p:nvPr/>
        </p:nvSpPr>
        <p:spPr>
          <a:xfrm>
            <a:off x="182878" y="263339"/>
            <a:ext cx="6517638" cy="150810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ההכנות לכניסה לארץ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פרקים א-ה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(מינוי יהושע, שני המרגלים ביריחו, נס מעבר הירדן, האבנים במלון,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ברית המילה, קורבן הפסח, הפסקת המן, פגישת יהושע עם מלאך ה')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182878" y="3824673"/>
            <a:ext cx="6517640" cy="12618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חלוקת הנחלות בארץ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פרקים יג-כ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(הארץ הנשארת, ההגרלות וההתנחלות, ערי המקלט)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182878" y="2063319"/>
            <a:ext cx="6517640" cy="150810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כיבוש הארץ ומלכיה ואירועים נלווים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פרקים ו-יב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(הכבוש הנסי של יריחו, שתי מערכות בכיבוש העי,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טקס בהר עיבל והמזבח, תרמית הגבעונים, מלכי הדרום, מלכי צפון)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182878" y="5356891"/>
            <a:ext cx="6517640" cy="12618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ארועים ונאומי סיום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פרקים כא-כד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(מזבח שבנו שניים וחצי השבטים בעבר הירדן, נאומי יהושע, מות יהושע)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8741597" y="1771444"/>
            <a:ext cx="3211646" cy="30469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iw-IL" sz="9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ספר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iw-IL" sz="9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יהושע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4"/>
          <p:cNvSpPr/>
          <p:nvPr/>
        </p:nvSpPr>
        <p:spPr>
          <a:xfrm rot="-5400000">
            <a:off x="7349904" y="364071"/>
            <a:ext cx="615310" cy="1306642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/>
          <p:nvPr/>
        </p:nvSpPr>
        <p:spPr>
          <a:xfrm rot="-5400000">
            <a:off x="7441342" y="5334793"/>
            <a:ext cx="615310" cy="1377764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4"/>
          <p:cNvSpPr/>
          <p:nvPr/>
        </p:nvSpPr>
        <p:spPr>
          <a:xfrm rot="-5400000">
            <a:off x="7385464" y="2211123"/>
            <a:ext cx="615310" cy="1377762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/>
          <p:cNvSpPr/>
          <p:nvPr/>
        </p:nvSpPr>
        <p:spPr>
          <a:xfrm rot="-5400000">
            <a:off x="7441342" y="3772958"/>
            <a:ext cx="615310" cy="1377763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4"/>
          <p:cNvSpPr/>
          <p:nvPr/>
        </p:nvSpPr>
        <p:spPr>
          <a:xfrm>
            <a:off x="182878" y="1968600"/>
            <a:ext cx="6705601" cy="1697541"/>
          </a:xfrm>
          <a:prstGeom prst="ellipse">
            <a:avLst/>
          </a:prstGeom>
          <a:noFill/>
          <a:ln cap="flat" cmpd="sng" w="76200">
            <a:solidFill>
              <a:srgbClr val="3856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/>
          <p:cNvSpPr/>
          <p:nvPr/>
        </p:nvSpPr>
        <p:spPr>
          <a:xfrm>
            <a:off x="8667136" y="1166842"/>
            <a:ext cx="3317241" cy="452431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iw-IL" sz="9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תקציר פרק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iw-IL" sz="9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יב</a:t>
            </a:r>
            <a:endParaRPr b="0" i="0" sz="9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5"/>
          <p:cNvSpPr/>
          <p:nvPr/>
        </p:nvSpPr>
        <p:spPr>
          <a:xfrm>
            <a:off x="290052" y="1166842"/>
            <a:ext cx="8067367" cy="4678204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פרקנו מסכם את הכיבוש: אילו ערים ואזורים נכבשו בארץ.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הפרק כולל שתי רשימות שונות: כיבוש עבר הירדן המזרחי בידי משה וכיבוש עבר הירדן בידי יהושע.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4B008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4B0082"/>
                </a:solidFill>
                <a:latin typeface="Arial"/>
                <a:ea typeface="Arial"/>
                <a:cs typeface="Arial"/>
                <a:sym typeface="Arial"/>
              </a:rPr>
              <a:t>כיבוש עבר הירדן המזרחי (א-ו)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כיבוש עבר הירדן המזרחי נעשה על ידי משה עוד לפני הכניסה לארץ ישראל. פסקה זו מביאה את כיבוש סיחון, הבשן ועוד: "מֹשֶׁה עֶבֶד ה' וּבְנֵי יִשְׂרָאֵל הִכּוּם וַיִּתְּנָהּ מֹשֶׁה עֶבֶד ה' יְרֻשָּׁה לָראוּבֵנִי וְלַגָּדִי וְלַחֲצִי שֵׁבֶט הַמְנַשֶּׁה" (ו).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4B008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4B0082"/>
                </a:solidFill>
                <a:latin typeface="Arial"/>
                <a:ea typeface="Arial"/>
                <a:cs typeface="Arial"/>
                <a:sym typeface="Arial"/>
              </a:rPr>
              <a:t>כיבוש עבר הירדן המערבי (ז-כד)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הרשימה שתופסת את רוב הפרק היא רשימת המלכים שעריהם נכבשו בעבר הירדן המערבי, על ידי יהושע. הכתוב סוקר 31 מלכים.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/>
          <p:nvPr/>
        </p:nvSpPr>
        <p:spPr>
          <a:xfrm>
            <a:off x="3256226" y="599551"/>
            <a:ext cx="6244017" cy="5324535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iw-IL" sz="4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פס' א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iw-IL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וְאֵלֶּה מַלְכֵי-הָאָרֶץ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iw-IL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אֲשֶׁר הִכּוּ בְנֵי-יִשְׂרָאֵל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iw-IL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(בתקופת משה ויהושע)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iw-IL" sz="6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וַיִּרְשׁוּ אֶת אַרְצָם</a:t>
            </a:r>
            <a:endParaRPr b="0" i="0" sz="6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/>
          <p:nvPr/>
        </p:nvSpPr>
        <p:spPr>
          <a:xfrm>
            <a:off x="1624148" y="218831"/>
            <a:ext cx="9157063" cy="7694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sng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שני המלכים שכבש משה בעבר-הירדן </a:t>
            </a:r>
            <a:r>
              <a:rPr b="1" i="0" lang="iw-IL" sz="2800" u="sng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(ב-ו)</a:t>
            </a:r>
            <a:endParaRPr b="0" i="0" sz="36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29" name="Google Shape;129;p17"/>
          <p:cNvGraphicFramePr/>
          <p:nvPr/>
        </p:nvGraphicFramePr>
        <p:xfrm>
          <a:off x="402862" y="135197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{1B3F746B-B7C2-4C8B-A11A-B807708EB890}</a:tableStyleId>
              </a:tblPr>
              <a:tblGrid>
                <a:gridCol w="560275"/>
                <a:gridCol w="1836050"/>
                <a:gridCol w="8989950"/>
              </a:tblGrid>
              <a:tr h="518575">
                <a:tc gridSpan="3"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בְּעֵבֶר-הַיַּרְדֵּן מִזְרְחָה הַשָּׁמֶש </a:t>
                      </a: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(=בעבר הירדן המזרחי):</a:t>
                      </a:r>
                      <a:r>
                        <a:rPr lang="iw-IL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מִנַּחַל-אַרְנוֹן עַד הַר-חֶרְמוֹן וְכָל הָעֲרָבָה מִזְרָחָה.</a:t>
                      </a:r>
                      <a:endParaRPr sz="16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iw-IL" sz="900" u="none" cap="none" strike="noStrike"/>
                        <a:t> 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8625" marL="586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605000">
                <a:tc gridSpan="2"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w-IL" sz="11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1" sz="1600" u="none" cap="none" strike="noStrike">
                        <a:solidFill>
                          <a:srgbClr val="C0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המלך ומקום מושבו</a:t>
                      </a:r>
                      <a:endParaRPr b="1" sz="1600" u="none" cap="none" strike="noStrike">
                        <a:solidFill>
                          <a:srgbClr val="C00000"/>
                        </a:solidFill>
                      </a:endParaRPr>
                    </a:p>
                  </a:txBody>
                  <a:tcPr marT="0" marB="0" marR="58625" marL="586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iw-IL" sz="11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1" sz="1400" u="none" cap="none" strike="noStrike">
                        <a:solidFill>
                          <a:srgbClr val="C0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מקום ממשלתו</a:t>
                      </a:r>
                      <a:endParaRPr b="1" sz="1400" u="none" cap="none" strike="noStrike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8625" marL="586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0032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iw-IL" sz="10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5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(ב-ג)</a:t>
                      </a:r>
                      <a:endParaRPr b="1" sz="105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8625" marL="586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w-IL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w-IL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w-IL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w-IL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 </a:t>
                      </a:r>
                      <a:endParaRPr sz="11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iw-IL" sz="1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סִיחוֹן מֶלֶךְ-הָאֱמֹרִי</a:t>
                      </a:r>
                      <a:endParaRPr b="1" sz="1400" u="none" cap="none" strike="noStrike">
                        <a:solidFill>
                          <a:srgbClr val="C00000"/>
                        </a:solidFill>
                      </a:endParaRPr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w-IL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הַיּוֹשֵׁב בְּחֶשְׁבּוֹן</a:t>
                      </a:r>
                      <a:endParaRPr b="1"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8625" marL="586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מֹשֵׁל </a:t>
                      </a:r>
                      <a:r>
                        <a:rPr lang="iw-IL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(=מולך, שולט) </a:t>
                      </a: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מֵעֲרוֹעֵר אֲשֶׁר עַל שְׂפַת נַחַל-אַרְנוֹן</a:t>
                      </a:r>
                      <a:r>
                        <a:rPr lang="iw-IL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iw-IL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(מושל בחבל-ארץ המתחיל מהעיר ערוער הנמצאת הגדה הצפונית של נחל ארנון</a:t>
                      </a:r>
                      <a:r>
                        <a:rPr lang="iw-IL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Arial"/>
                        <a:buNone/>
                      </a:pPr>
                      <a:r>
                        <a:t/>
                      </a:r>
                      <a:endParaRPr sz="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וְתוֹךְ הַנַּחַל </a:t>
                      </a:r>
                      <a:r>
                        <a:rPr lang="iw-IL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(עיר ושמה: 'העיר אשר בתוך הנחל' היושבת בעמק של הנחל. </a:t>
                      </a:r>
                      <a:r>
                        <a:rPr lang="iw-IL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עמק ליד נחל קרוי  'נחל' </a:t>
                      </a: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וַחֲצִי-הַגִּלְעָד וְעַד יַבֹּק-הַנַּחַל </a:t>
                      </a:r>
                      <a:r>
                        <a:rPr lang="iw-IL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(גלעד= שטח הררי מנחל ירמוך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Arial"/>
                        <a:buNone/>
                      </a:pPr>
                      <a:r>
                        <a:t/>
                      </a:r>
                      <a:endParaRPr sz="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w-IL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עד נחל חשבון,</a:t>
                      </a:r>
                      <a:r>
                        <a:rPr lang="iw-IL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iw-IL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נחל יבוק חוצה את הגלעד לשניים. נחל יבוק עצמו זורם מדרום לצפון (היבוק העליון)</a:t>
                      </a:r>
                      <a:r>
                        <a:rPr lang="iw-IL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iw-IL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והוא הגבול המזרחי של ארץ סיחון, כשארץ עמון ממזרח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w-IL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לו, היבוק חותך לכיוון מערב</a:t>
                      </a:r>
                      <a:r>
                        <a:rPr lang="iw-IL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iw-IL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(=יבוק תחתון) וחותך את הגלעד לשניים ונשפך לירדן</a:t>
                      </a: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גְּבוּל בְּנֵי-עַמּוֹן </a:t>
                      </a:r>
                      <a:r>
                        <a:rPr lang="iw-IL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(ארץ עמון נמצאת ממזרח ליבוק העליון)</a:t>
                      </a:r>
                      <a:r>
                        <a:rPr lang="iw-IL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Arial"/>
                        <a:buNone/>
                      </a:pPr>
                      <a:r>
                        <a:t/>
                      </a:r>
                      <a:endParaRPr sz="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וְהָעֲרָבָה עַד יָם-כִּנְרוֹת מִזְרָחָה, וְעַד יָם-הָעֲרָבָה יָם-הַמֶּלַח מִזְרָחָה</a:t>
                      </a:r>
                      <a:r>
                        <a:rPr lang="iw-IL" sz="16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iw-IL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(=הגבול לא הולך לאורך חוף ים-המלח אלא בקצה צפוני מזרחי נוטה מזרחה אל:</a:t>
                      </a:r>
                      <a:endParaRPr sz="16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"/>
                        <a:buFont typeface="Arial"/>
                        <a:buNone/>
                      </a:pPr>
                      <a:r>
                        <a:t/>
                      </a:r>
                      <a:endParaRPr sz="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דֶּרֶךְ בֵּית-הַיְשִׁמוֹת, וּמִתֵּימָן </a:t>
                      </a:r>
                      <a:r>
                        <a:rPr lang="iw-IL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</a:t>
                      </a:r>
                      <a:r>
                        <a:rPr lang="iw-IL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ועובר דרכה מדרום אל:)  </a:t>
                      </a: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תַּחַת אַשְׁדּוֹת-הַפִּסְגָּה  </a:t>
                      </a:r>
                      <a:r>
                        <a:rPr lang="iw-IL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(=למרגלות המורדות של הר ושמו 'פיסגה')</a:t>
                      </a:r>
                      <a:endParaRPr sz="1600" u="none" cap="none" strike="noStrike"/>
                    </a:p>
                  </a:txBody>
                  <a:tcPr marT="0" marB="0" marR="58625" marL="586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35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iw-IL" sz="10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iw-IL" sz="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(ד-ה)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8625" marL="586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"/>
                        <a:buFont typeface="Arial"/>
                        <a:buNone/>
                      </a:pPr>
                      <a:r>
                        <a:rPr lang="iw-IL" sz="3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w-IL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וּגְבל </a:t>
                      </a:r>
                      <a:r>
                        <a:rPr b="1" lang="iw-IL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b="1" lang="iw-IL" sz="16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עוֹג מֶלֶךְ-הַבָּשָׁן</a:t>
                      </a:r>
                      <a:endParaRPr b="1" sz="1600" u="none" cap="none" strike="noStrike">
                        <a:solidFill>
                          <a:srgbClr val="C0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w-IL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מִיֶּתֶר-הָרְפָאִים</a:t>
                      </a:r>
                      <a:endParaRPr sz="12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w-IL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הַיּוֹשֵׁב בְּעַשְׁתָּרוֹת וּבְאֶדְרֶעִי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8625" marL="586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w-IL" sz="7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וּמֹשֵׁל בְּהַר-חֶרְמוֹן וּבְסַלְכָה וּבְכָל הַבָּשָׁן   (=העיר סלכה מציינת את הגבול דרום-מזרחי של ממלכת עוג)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עַד גְּבוּל הַגְּשׁוּרִי וְהַמַּעֲכָתִי </a:t>
                      </a:r>
                      <a:r>
                        <a:rPr lang="iw-IL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(ממלכות ארמיות שממזרח לכנרת ומדרום לחרמון)</a:t>
                      </a:r>
                      <a:endParaRPr sz="16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וַחֲצִי-הַגִּלְעָד גְּבוּל סִיחוֹן מֶלֶךְ-חֶשְׁבּוֹן </a:t>
                      </a:r>
                      <a:r>
                        <a:rPr lang="iw-IL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(=חצי הגלעד הוא צפון גבול סיחון, דרום ממלכת עוג)</a:t>
                      </a:r>
                      <a:endParaRPr sz="16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/>
                        <a:t> 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58625" marL="586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3575">
                <a:tc gridSpan="3"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w-IL" sz="7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מֹשֶׁה עֶבֶד-ה' וּבְנֵי-יִשְׂרָאֵל הִכּוּם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iw-IL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 ½2 השבטים נוחלים את ארץ סיחון ועוג</a:t>
                      </a:r>
                      <a:r>
                        <a:rPr lang="iw-IL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(ו)</a:t>
                      </a: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  </a:t>
                      </a:r>
                      <a:r>
                        <a:rPr lang="iw-IL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וַיִּתְּנָהּ מֹשֶׁה עֶבֶד-ה' יְרֻשָּׁה לָראוּבֵנִי וְלַגָּדִי וְלַחֲצִי שֵׁבֶט-הַמְנַשֶּׁה</a:t>
                      </a:r>
                      <a:endParaRPr sz="1400" u="none" cap="none" strike="noStrike"/>
                    </a:p>
                  </a:txBody>
                  <a:tcPr marT="0" marB="0" marR="58625" marL="5862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</a:tbl>
          </a:graphicData>
        </a:graphic>
      </p:graphicFrame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/>
          <p:nvPr/>
        </p:nvSpPr>
        <p:spPr>
          <a:xfrm>
            <a:off x="3212037" y="527539"/>
            <a:ext cx="5767925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sng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31 המלכים שכבש יהושע </a:t>
            </a:r>
            <a:r>
              <a:rPr b="1" i="0" lang="iw-IL" sz="2800" u="sng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(ז-כד)</a:t>
            </a:r>
            <a:endParaRPr b="0" i="0" sz="28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35" name="Google Shape;135;p18"/>
          <p:cNvGraphicFramePr/>
          <p:nvPr/>
        </p:nvGraphicFramePr>
        <p:xfrm>
          <a:off x="507272" y="148302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{1B3F746B-B7C2-4C8B-A11A-B807708EB890}</a:tableStyleId>
              </a:tblPr>
              <a:tblGrid>
                <a:gridCol w="1625275"/>
                <a:gridCol w="3529675"/>
                <a:gridCol w="6248950"/>
              </a:tblGrid>
              <a:tr h="2540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iw-IL" sz="105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1" sz="1050" u="none" cap="none" strike="noStrike">
                        <a:solidFill>
                          <a:srgbClr val="C0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המלך</a:t>
                      </a:r>
                      <a:endParaRPr b="1" sz="2000" u="none" cap="none" strike="noStrike">
                        <a:solidFill>
                          <a:srgbClr val="C00000"/>
                        </a:solidFill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iw-IL" sz="105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1" sz="1050" u="none" cap="none" strike="noStrike">
                        <a:solidFill>
                          <a:srgbClr val="C0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מיקום העיר</a:t>
                      </a:r>
                      <a:endParaRPr b="1" sz="2000" u="none" cap="none" strike="noStrike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b="1" lang="iw-IL" sz="9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1" sz="900" u="none" cap="none" strike="noStrike">
                        <a:solidFill>
                          <a:srgbClr val="C0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b="1" lang="iw-IL" sz="20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היכן הוזכר שנכבשה / הערות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b="1" sz="900" u="none" cap="none" strike="noStrike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מֶלֶך-יְרִיחוֹ אֶחָד</a:t>
                      </a:r>
                      <a:endParaRPr b="0" sz="1500" u="none" cap="none" strike="noStrike"/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בקעת הירדן, מול ערבות מואב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ראה פרק ו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815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מֶלֶךְ-הָעַי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אֲשֶׁר מִצַּד בֵּית-אֵל אֶחָד</a:t>
                      </a:r>
                      <a:endParaRPr b="0" sz="1500" u="none" cap="none" strike="noStrike"/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בהר באזור בית-אל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פרקים: ז-ח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87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מֶלֶךְ יְרוּשָׁלִַם אֶחָד</a:t>
                      </a:r>
                      <a:endParaRPr b="0" sz="1500" u="none" cap="none" strike="noStrike"/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גבול בין הר-יהודה להר-אפרים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7"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ראה פרק י   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הערה: העיר גזר עצמה לא נכבשה למרות שצבאה הובס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בשדה המערכה</a:t>
                      </a:r>
                      <a:r>
                        <a:rPr lang="iw-IL" sz="14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כשבאו לעזור ללכיש.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מלֶךְ-חֶבְרוֹן אֶחָד</a:t>
                      </a:r>
                      <a:endParaRPr sz="1400" u="none" cap="none" strike="noStrike"/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הר- יהודה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2602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מֶלֶךְ-יַרְמוּת אֶחָד</a:t>
                      </a:r>
                      <a:endParaRPr b="0" sz="1500" u="none" cap="none" strike="noStrike"/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צפון השפלה, ליד בית-שמש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887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מֶלֶךְ-לָכִישׁ אֶחָד</a:t>
                      </a:r>
                      <a:endParaRPr b="0" sz="1500" u="none" cap="none" strike="noStrike"/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ליד מושב לכיש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887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מֶלֶךְ-עֶגְלוֹן אֶחָד</a:t>
                      </a:r>
                      <a:endParaRPr b="0" sz="1500" u="none" cap="none" strike="noStrike"/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דרומה ללכיש בדרך לחברון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887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מֶלֶךְ-גֶּזֶר אֶחָד</a:t>
                      </a:r>
                      <a:endParaRPr sz="1400" u="none" cap="none" strike="noStrike"/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עיר בצפון השפלה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3645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מֶלֶךְ-דְּבִר אֶחָד</a:t>
                      </a:r>
                      <a:endParaRPr b="0" sz="1500" u="none" cap="none" strike="noStrike"/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Arial"/>
                        <a:buNone/>
                      </a:pPr>
                      <a:r>
                        <a:rPr lang="iw-IL" sz="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 ק"מ דרום מערב לחברון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05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מֶלֶךְ-גֶּדֶר אֶחָד</a:t>
                      </a:r>
                      <a:endParaRPr b="0" sz="1500" u="none" cap="none" strike="noStrike"/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"/>
                        <a:buFont typeface="Arial"/>
                        <a:buNone/>
                      </a:pPr>
                      <a:r>
                        <a:rPr lang="iw-IL" sz="3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עיר לא ידועה, ישבה כנראה בגבול ההר והנגב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אין פרטים על כיבושה (אולי כלולה באמירה שיהושע הכה את הנגב, ראה סוף פרק י)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מֶלֶךְ-חָרְמָה אֶחָד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"/>
                        <a:buFont typeface="Arial"/>
                        <a:buNone/>
                      </a:pPr>
                      <a:r>
                        <a:rPr lang="iw-IL" sz="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iw-IL" sz="13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לא ברור אם נמצאת בוואדי אל-עריש או ליד גרר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אין פרטים על כיבושה </a:t>
                      </a:r>
                      <a:r>
                        <a:rPr lang="iw-IL" sz="1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(אולי כלולה באמירה שיהושע הכה את הנגב, ראה סוף פרק י,  שופטים פרק א)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0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מֶלֶךְ-עֲרָד אֶחָד</a:t>
                      </a:r>
                      <a:endParaRPr b="0" sz="1500" u="none" cap="none" strike="noStrike"/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"/>
                        <a:buFont typeface="Arial"/>
                        <a:buNone/>
                      </a:pPr>
                      <a:r>
                        <a:rPr lang="iw-IL" sz="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9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בתחום הנגב, קרוב לתל- ערד  הקדומה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אין פרטים על כיבושה, (אולי כלולה באמירה שיהושע הכה את הנגב, ראה סוף פרק י)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87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מֶלֶךְ-לִבְנָה אֶחָד</a:t>
                      </a:r>
                      <a:endParaRPr b="0" sz="1500" u="none" cap="none" strike="noStrike"/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שפילה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ראה פרק י.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98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מֶלֶךְ-עֲדֻלָּם אֶחָד</a:t>
                      </a:r>
                      <a:endParaRPr b="0" sz="1500" u="none" cap="none" strike="noStrike"/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אין פרטים על כיבוש (אולי כלולה בפרק י, פס' מ בתיאור כיבוש השפלה)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05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מֶלֶךְ-מַקֵּדָה אֶחָד</a:t>
                      </a:r>
                      <a:endParaRPr b="0" sz="1500" u="none" cap="none" strike="noStrike"/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ראה פרק י.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987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מֶלֶךְ בֵּית-אֵל אֶחָד</a:t>
                      </a:r>
                      <a:endParaRPr b="0" sz="15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הר-אפרים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ראה פרק ח, שופטים א.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87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מֶלֶךְ-תַּפּוּחַ אֶחָד</a:t>
                      </a:r>
                      <a:endParaRPr b="0" sz="1500" u="none" cap="none" strike="noStrike"/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הר-אפרים, לא רחוק משכם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אין פרטים על כיבושה.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49950" marL="499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0" name="Google Shape;140;p19"/>
          <p:cNvGraphicFramePr/>
          <p:nvPr/>
        </p:nvGraphicFramePr>
        <p:xfrm>
          <a:off x="738214" y="16459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{1B3F746B-B7C2-4C8B-A11A-B807708EB890}</a:tableStyleId>
              </a:tblPr>
              <a:tblGrid>
                <a:gridCol w="2082025"/>
                <a:gridCol w="4989300"/>
                <a:gridCol w="3863925"/>
              </a:tblGrid>
              <a:tr h="3048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iw-IL" sz="2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המלך</a:t>
                      </a:r>
                      <a:endParaRPr b="1" sz="2400" u="none" cap="none" strike="noStrike">
                        <a:solidFill>
                          <a:srgbClr val="C00000"/>
                        </a:solidFill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iw-IL" sz="2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מיקום העיר</a:t>
                      </a:r>
                      <a:endParaRPr b="1" sz="2400" u="none" cap="none" strike="noStrike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400"/>
                        <a:buFont typeface="Arial"/>
                        <a:buNone/>
                      </a:pPr>
                      <a:r>
                        <a:rPr b="1" lang="iw-IL" sz="2400" u="none" cap="none" strike="noStrike">
                          <a:solidFill>
                            <a:srgbClr val="C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היכן הוזכר שנכבשה / הערות</a:t>
                      </a:r>
                      <a:endParaRPr sz="1400" u="none" cap="none" strike="noStrike"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02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מֶלֶךְ-חֵפֶר אֶחָד</a:t>
                      </a:r>
                      <a:endParaRPr b="0" sz="15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לא ידוע מיקומה, כנראה ליד תפוח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אין פרטים על כיבושה.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מֶלֶךְ-אֲפֵק אֶחָד</a:t>
                      </a:r>
                      <a:endParaRPr b="0" sz="15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אולי אפק ליד הירקון, אולי אפק ביששכר אולי אפק סמוך ללבנון</a:t>
                      </a:r>
                      <a:endParaRPr sz="1400" u="none" cap="none" strike="noStrike"/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אין פרטים על כיבושה.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 מֶלֶךְ-לַשָּׁרוֹן אֶחָד</a:t>
                      </a:r>
                      <a:endParaRPr b="0" sz="15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iw-IL" sz="13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יש בארץ הרבה אזורים שנקראו שרון,</a:t>
                      </a:r>
                      <a:r>
                        <a:rPr lang="iw-IL" sz="13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iw-IL" sz="13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שרון זו היא אולי שרון שליד חוף הים,</a:t>
                      </a:r>
                      <a:endParaRPr sz="13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אין פרטים על כיבושה.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מֶלֶךְ-מָדוֹן אֶחָד</a:t>
                      </a:r>
                      <a:endParaRPr b="0" sz="15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כנראה סמוך לטבריה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4"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ראה פרק יא.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מֶלֶךְ-חָצוֹר אֶחָד</a:t>
                      </a:r>
                      <a:endParaRPr b="0" sz="15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בצפון (אצבע הגליל)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05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מֶלֶךְ-שִׁמְרוֹן, מְרֹאון אֶחָד</a:t>
                      </a:r>
                      <a:endParaRPr b="0" sz="15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באזור הצפון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9042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מֶלֶךְ-אַכְשָׁף אֶחָד</a:t>
                      </a:r>
                      <a:endParaRPr b="0" sz="15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 vMerge="1"/>
              </a:tr>
              <a:tr h="1905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מֶלֶךְ-תַּעְנַךְ אֶחָד</a:t>
                      </a:r>
                      <a:endParaRPr b="0" sz="15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דרום עמק-יזרעאל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 אין פרטים על כיבושה.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827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מֶלֶךְ-מְגִדּוֹ אֶחָד</a:t>
                      </a:r>
                      <a:endParaRPr b="0" sz="15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 בפתח עמק יזרעאל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 הערה: לפי יהושע יז, שופטים א, עיר זו כלל לא נכבשה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מֶלֶךְ-קֶדֶשׁ אֶחָד</a:t>
                      </a:r>
                      <a:endParaRPr b="0" sz="15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לא ברור אם קדש זו היא בנפתלי או ביששכר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אין פרטים על כיבושה.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5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מֶלֶךְ-יָקְנְעָם לַכַּרְמֶל אֶחָד</a:t>
                      </a:r>
                      <a:endParaRPr b="0" sz="15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.באזור זבולון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אין פרטים על כיבושה.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מֶלֶךְ-דּוֹר לְנָפַת-דּוֹר אֶחָד</a:t>
                      </a:r>
                      <a:endParaRPr b="0" sz="15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באזור תל-דור ליד קיבוץ נחשולים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ראה פרק יא.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מֶלֶךְ-גּוֹיִם לְגִלְגָּל אֶחָד</a:t>
                      </a:r>
                      <a:endParaRPr b="0" sz="15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אולי מדובר על חרושת הגוים שבגליל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אין פרטים על כיבושה.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lang="iw-IL" sz="1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מֶלֶךְ-תִּרְצָה אֶחָד</a:t>
                      </a:r>
                      <a:endParaRPr b="0" sz="15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תרצה נמצאת בין שכם לתבץ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אין פרטים על כיבושה.</a:t>
                      </a:r>
                      <a:endParaRPr sz="14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1" name="Google Shape;141;p19"/>
          <p:cNvSpPr/>
          <p:nvPr/>
        </p:nvSpPr>
        <p:spPr>
          <a:xfrm>
            <a:off x="4576192" y="5524471"/>
            <a:ext cx="3039615" cy="7694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iw-IL" sz="4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כָּל מְלָכִים: 31</a:t>
            </a:r>
            <a:endParaRPr b="0" i="0" sz="44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9"/>
          <p:cNvSpPr/>
          <p:nvPr/>
        </p:nvSpPr>
        <p:spPr>
          <a:xfrm>
            <a:off x="2957448" y="669669"/>
            <a:ext cx="6747360" cy="5847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המשך . . . 31 המלכים שכבש יהושע </a:t>
            </a:r>
            <a:r>
              <a:rPr b="1" i="0" lang="iw-IL" sz="2400" u="sng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(ז-כד)</a:t>
            </a:r>
            <a:endParaRPr b="0" i="0" sz="24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מחלנים את התנך ל929 חלונות | סיכום ניצחונות - יהושע י&quot;ב | עופר בורין" id="143" name="Google Shape;14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8214" y="199618"/>
            <a:ext cx="1901962" cy="1262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0"/>
          <p:cNvPicPr preferRelativeResize="0"/>
          <p:nvPr/>
        </p:nvPicPr>
        <p:blipFill rotWithShape="1">
          <a:blip r:embed="rId3">
            <a:alphaModFix/>
          </a:blip>
          <a:srcRect b="0" l="2220" r="1" t="2091"/>
          <a:stretch/>
        </p:blipFill>
        <p:spPr>
          <a:xfrm>
            <a:off x="8107678" y="1320915"/>
            <a:ext cx="3845351" cy="5383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0"/>
          <p:cNvPicPr preferRelativeResize="0"/>
          <p:nvPr/>
        </p:nvPicPr>
        <p:blipFill rotWithShape="1">
          <a:blip r:embed="rId4">
            <a:alphaModFix/>
          </a:blip>
          <a:srcRect b="4343" l="6215" r="3651" t="3244"/>
          <a:stretch/>
        </p:blipFill>
        <p:spPr>
          <a:xfrm>
            <a:off x="782324" y="1499516"/>
            <a:ext cx="3820159" cy="5071561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0"/>
          <p:cNvSpPr/>
          <p:nvPr/>
        </p:nvSpPr>
        <p:spPr>
          <a:xfrm>
            <a:off x="5364482" y="3307408"/>
            <a:ext cx="2011680" cy="1015343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0"/>
          <p:cNvSpPr/>
          <p:nvPr/>
        </p:nvSpPr>
        <p:spPr>
          <a:xfrm>
            <a:off x="8411159" y="153666"/>
            <a:ext cx="3238387" cy="83099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עמי האזור בסביבות הארץ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לפני כיבושי משה ויהושע</a:t>
            </a:r>
            <a:endParaRPr b="0" i="0" sz="18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" name="Google Shape;152;p20"/>
          <p:cNvSpPr/>
          <p:nvPr/>
        </p:nvSpPr>
        <p:spPr>
          <a:xfrm>
            <a:off x="782323" y="326987"/>
            <a:ext cx="3820160" cy="83099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תמונת הארץ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לאחר כיבושי משה ויהושע</a:t>
            </a:r>
            <a:endParaRPr b="0" i="0" sz="18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