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12192000"/>
  <p:notesSz cx="6797675" cy="9926625"/>
  <p:embeddedFontLst>
    <p:embeddedFont>
      <p:font typeface="Arial Black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C4B2F2D-133A-4F81-BE64-83B05C9B6823}">
  <a:tblStyle styleId="{1C4B2F2D-133A-4F81-BE64-83B05C9B682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ArialBlack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52016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74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52016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" name="Google Shape;169;p1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12:notes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1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1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1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5.jpg"/><Relationship Id="rId5" Type="http://schemas.openxmlformats.org/officeDocument/2006/relationships/image" Target="../media/image4.jpg"/><Relationship Id="rId6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10.png"/><Relationship Id="rId5" Type="http://schemas.openxmlformats.org/officeDocument/2006/relationships/image" Target="../media/image9.jpg"/><Relationship Id="rId6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image" Target="../media/image11.jpg"/><Relationship Id="rId5" Type="http://schemas.openxmlformats.org/officeDocument/2006/relationships/image" Target="../media/image13.jpg"/><Relationship Id="rId6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266551" y="273545"/>
            <a:ext cx="11658898" cy="14465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כיבוש העי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המעמד בהר-עיבל (פרק ח)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oom 49 – Virtual Mishnah, a Translation, Commentary, Visual Aids ..." id="89" name="Google Shape;89;p13"/>
          <p:cNvPicPr preferRelativeResize="0"/>
          <p:nvPr/>
        </p:nvPicPr>
        <p:blipFill rotWithShape="1">
          <a:blip r:embed="rId3">
            <a:alphaModFix/>
          </a:blip>
          <a:srcRect b="7250" l="6443" r="5304" t="9123"/>
          <a:stretch/>
        </p:blipFill>
        <p:spPr>
          <a:xfrm>
            <a:off x="3165899" y="1720097"/>
            <a:ext cx="4920200" cy="479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1572265" y="301246"/>
            <a:ext cx="10017900" cy="4506300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baseline="-2500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iw-IL" sz="27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הוראות ה' בעניין כיבוש העי </a:t>
            </a:r>
            <a:r>
              <a:rPr b="1" i="0" lang="iw-IL" sz="19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(א-ב)</a:t>
            </a:r>
            <a:endParaRPr b="0" i="0" sz="19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וַיֹּאמֶר ה' אֶל-יְהוֹשֻׁעַ: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rPr b="0" i="0" lang="iw-IL" sz="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9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הציווי להילחם ב'העי</a:t>
            </a:r>
            <a:r>
              <a:rPr b="0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'   אַל-תִּירָא וְאַל-תֵּחָת </a:t>
            </a: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(=אל תישבר מרוב פחד !) 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קַח עִמְּךָ אֵת כָּל עַם-הַמִּלְחָמָה </a:t>
            </a: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(=קח אתך את כל הלוחמים, לא כמו בניסיון כיבוש העי הקודם שאז עלו רק 3,000 לוחמים  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כמתואר בתחילת פרק ז)</a:t>
            </a: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וְקוּם עֲלֵה הָעָי !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ההבטחה</a:t>
            </a:r>
            <a:r>
              <a:rPr b="1" i="0" lang="iw-IL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                    </a:t>
            </a:r>
            <a:r>
              <a:rPr b="0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רְאֵה נָתַתִּי בְיָדְךָ אֶת מֶלֶךְ-הָעַי וְאֶת עַמּוֹ, וְאֶת עִירוֹ וְאֶת אַרְצוֹ !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baseline="-25000" i="0" lang="iw-IL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baseline="-25000" i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הריגת העיר והמלך:     </a:t>
            </a:r>
            <a:r>
              <a:rPr b="0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וְעָשִׂיתָ לָעַי וּלְמַלְכָּהּ כַּאֲשֶׁר עָשִׂיתָ לִירִיחוֹ וּלְמַלְכָּהּ !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(למרות שלא נאמר בפרק ו' מה עשו למלך יריחו אנו למדים מתלייתו של מלך העי (פס' כט') שתלו את מלך-יריחו)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דין שלל העיר</a:t>
            </a:r>
            <a:r>
              <a:rPr b="1" i="0" lang="iw-IL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            </a:t>
            </a:r>
            <a:r>
              <a:rPr b="0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רַק שְׁלָלָהּ וּבְהֶמְתָּהּ תָּבֹזּוּ לָכֶם </a:t>
            </a: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(=מותר לכם לקחת את שלל העיר ובהמותיה.. (זאת בניגוד ליריחו שכל שללה הוקדש לה'))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1" i="0" lang="iw-IL" sz="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אופן הכיבוש</a:t>
            </a:r>
            <a:r>
              <a:rPr b="1" i="0" lang="iw-IL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             </a:t>
            </a:r>
            <a:r>
              <a:rPr b="0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שִׂים-לְךָ אֹרֵב </a:t>
            </a: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(=שים כוח חיילים במארב)</a:t>
            </a:r>
            <a:r>
              <a:rPr b="0" i="0" lang="iw-IL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לָעִיר מֵאַחֲרֶיהָ !  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הערה הבהרה: ה' מורה ליהושע לנקוט בתכסיס צבאי. זאת בניגוד ליריחו שלאחר שנפלו חומותיה בדרך נס היא נכבשה באופן רגיל ללא תכסיסים).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יהושע פרק ח' - כיתות ד'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0320" y="5074155"/>
            <a:ext cx="3502397" cy="16366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קובץ:Book of Joshua Chapter 8-9 (Bible Illustrations by Sweet ..." id="96" name="Google Shape;96;p14"/>
          <p:cNvPicPr preferRelativeResize="0"/>
          <p:nvPr/>
        </p:nvPicPr>
        <p:blipFill rotWithShape="1">
          <a:blip r:embed="rId4">
            <a:alphaModFix/>
          </a:blip>
          <a:srcRect b="4101" l="3969" r="3105" t="3178"/>
          <a:stretch/>
        </p:blipFill>
        <p:spPr>
          <a:xfrm>
            <a:off x="5108027" y="5074155"/>
            <a:ext cx="1975945" cy="16366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ספר יהושע - אלבום ציורים" id="97" name="Google Shape;97;p14"/>
          <p:cNvPicPr preferRelativeResize="0"/>
          <p:nvPr/>
        </p:nvPicPr>
        <p:blipFill rotWithShape="1">
          <a:blip r:embed="rId5">
            <a:alphaModFix/>
          </a:blip>
          <a:srcRect b="18014" l="12187" r="60156" t="0"/>
          <a:stretch/>
        </p:blipFill>
        <p:spPr>
          <a:xfrm>
            <a:off x="7399282" y="5074155"/>
            <a:ext cx="1770975" cy="16366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reeBibleimages :: Achan disobeys and brings defeat :: Achan ..." id="98" name="Google Shape;98;p14"/>
          <p:cNvPicPr preferRelativeResize="0"/>
          <p:nvPr/>
        </p:nvPicPr>
        <p:blipFill rotWithShape="1">
          <a:blip r:embed="rId6">
            <a:alphaModFix/>
          </a:blip>
          <a:srcRect b="0" l="63979" r="0" t="0"/>
          <a:stretch/>
        </p:blipFill>
        <p:spPr>
          <a:xfrm>
            <a:off x="9537104" y="5074155"/>
            <a:ext cx="1770976" cy="163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oogle Shape;103;p15"/>
          <p:cNvGraphicFramePr/>
          <p:nvPr/>
        </p:nvGraphicFramePr>
        <p:xfrm>
          <a:off x="1076960" y="1257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{1C4B2F2D-133A-4F81-BE64-83B05C9B6823}</a:tableStyleId>
              </a:tblPr>
              <a:tblGrid>
                <a:gridCol w="4673600"/>
                <a:gridCol w="5557525"/>
              </a:tblGrid>
              <a:tr h="369125">
                <a:tc gridSpan="2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וַיָּקָם יְהוֹשֻׁעַ וְכָל עַם-הַמִּלְחָמָה לַעֲלוֹת הָעָי, וַיִּבְחַר יְהוֹשֻׁעַ 30,000 אִישׁ גִּבּוֹרֵי-הַחַיִל, וַיִּשְׁלָחֵם לָיְלָה.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/>
                        <a:t> 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2584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iw-IL" sz="1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4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30,000 האורבים  </a:t>
                      </a:r>
                      <a:endParaRPr b="1" sz="20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iw-IL" sz="9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2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iw-IL" sz="12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20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יהושע והכח אשר אתו</a:t>
                      </a:r>
                      <a:endParaRPr b="1" sz="20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600">
                <a:tc gridSpan="2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שלב א: יהושע מתדרך את הכוחות </a:t>
                      </a:r>
                      <a:r>
                        <a:rPr b="1"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(ג-ח)</a:t>
                      </a:r>
                      <a:endParaRPr b="1" sz="16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0335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פס' ג. 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וַיְצַו אֹתָם לֵאמֹר: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רְאוּ, אַתֶּם אֹרְבִים לָעִיר מֵאַחֲרֵי-הָעִיר,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אַל תַּרְחִיקוּ מִן הָעִיר, וִהְיִיתֶם כֻּלְּכֶם נְכֹנִים !</a:t>
                      </a: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(=תהיו נכונים= מוכנים, מוכנים להיכנס ולשרוף את העיר לפי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t/>
                      </a:r>
                      <a:endParaRPr sz="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סימן שתקבלו ממני)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פס' ד. 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וַאֲנִי וְכָל הָעָם אֲשֶׁר אִתִּי נִקְרַב אֶל-הָעִיר,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iw-IL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וְהָיָה כִּי יֵצְאוּ לִקְרָאתֵנוּ כַּאֲשֶׁר בָּרִאשֹׁנָה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(כשיצאו אלינו כמו שקרה בניסיון כיבוש העי הקודם, פרק ז)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t/>
                      </a:r>
                      <a:endParaRPr sz="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וְנַסְנוּ לִפְנֵיהֶם, וְיָצְאוּ אַחֲרֵינוּ עַד הַתִּיקֵנוּ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(=שננתק)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אוֹתָם מִן הָעִיר,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(הם יתפתו לרדוף אחרינו:)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כִּי יֹאמְרוּ: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נָסִים לְפָנֵינוּ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(בנ"י)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כַּאֲשֶׁר בָּרִאשֹׁנָה, וְנַסְנוּ לִפְנֵיהֶם !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/>
                        <a:t> </a:t>
                      </a:r>
                      <a:endParaRPr sz="10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35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פס' ז. 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וְאַתֶּם: תָּקֻמוּ מֵהָאוֹרֵב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(=מן המארב), 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וְהוֹרַשְׁתֶּם אֶת הָעִיר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(=תקחו אותה לידכם)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rPr lang="iw-IL" sz="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וּנְתָנָהּ ה'-אֱלֹהֵיכֶם בְּיֶדְכֶם !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פס' ח. 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וְהָיָה כְּתָפְשְׂכֶם אֶת הָעִיר,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t/>
                      </a:r>
                      <a:endParaRPr sz="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תַּצִּיתוּ אֶת הָעִיר בָּאֵשׁ !</a:t>
                      </a:r>
                      <a:endParaRPr sz="18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כִּדְבַר ה' תַּעֲשׂוּ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(=אזהרה כללית על הוראות ה'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t/>
                      </a:r>
                      <a:endParaRPr sz="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לכיבוש העיר),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רְאוּ צִוִּיתִי אֶתְכֶם.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/>
                        <a:t> </a:t>
                      </a:r>
                      <a:endParaRPr sz="10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/>
                        <a:t> </a:t>
                      </a:r>
                      <a:endParaRPr sz="10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Joshua had taken about 5000 men and set them in ambush between Bethel and" id="104" name="Google Shape;104;p15"/>
          <p:cNvPicPr preferRelativeResize="0"/>
          <p:nvPr/>
        </p:nvPicPr>
        <p:blipFill rotWithShape="1">
          <a:blip r:embed="rId3">
            <a:alphaModFix/>
          </a:blip>
          <a:srcRect b="14672" l="1708" r="2657" t="34621"/>
          <a:stretch/>
        </p:blipFill>
        <p:spPr>
          <a:xfrm>
            <a:off x="5923879" y="4517385"/>
            <a:ext cx="5384201" cy="21602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ספר יהושע - אלבום ציורים" id="105" name="Google Shape;105;p15"/>
          <p:cNvPicPr preferRelativeResize="0"/>
          <p:nvPr/>
        </p:nvPicPr>
        <p:blipFill rotWithShape="1">
          <a:blip r:embed="rId4">
            <a:alphaModFix/>
          </a:blip>
          <a:srcRect b="18014" l="12187" r="60156" t="11323"/>
          <a:stretch/>
        </p:blipFill>
        <p:spPr>
          <a:xfrm>
            <a:off x="6704999" y="5090160"/>
            <a:ext cx="964749" cy="1014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Google Shape;110;p16"/>
          <p:cNvGraphicFramePr/>
          <p:nvPr/>
        </p:nvGraphicFramePr>
        <p:xfrm>
          <a:off x="767255" y="3336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{1C4B2F2D-133A-4F81-BE64-83B05C9B6823}</a:tableStyleId>
              </a:tblPr>
              <a:tblGrid>
                <a:gridCol w="3921900"/>
                <a:gridCol w="6366850"/>
              </a:tblGrid>
              <a:tr h="2584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w-IL" sz="11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8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הכוחות האורבים  </a:t>
                      </a:r>
                      <a:endParaRPr b="1" sz="18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w-IL" sz="11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8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w-IL" sz="11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8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יהושע והכח אשר אתו</a:t>
                      </a:r>
                      <a:endParaRPr b="1" sz="18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600">
                <a:tc gridSpan="2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b="1" lang="iw-IL" sz="8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iw-IL" sz="18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שלב ב: המארב וההתארגנות (ט-יג)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t/>
                      </a:r>
                      <a:endParaRPr b="1" sz="8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16426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iw-IL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פס' ט.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וַיִּשְׁלָחֵם יְהוֹשֻׁעַ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וַיֵּלְכוּ אֶל הַמַּאְרָב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וַיֵּשְׁבוּ בֵּין בֵּית-אֵל וּבֵין הָעַי, 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מִיָּם לָעָי</a:t>
                      </a: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(=ממערב להעי)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פס' ט.  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וַיָּלֶן יְהוֹשֻׁעַ בַּלַּיְלָה הַהוּא בְּתוֹךְ הָעָם.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פס' י.  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וַיַּשְׁכֵּם יְהוֹשֻׁעַ בַּבֹּקֶר וַיִּפְקֹד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(=ויספור)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אֶת הָעָם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וַיַּעַל הוּא וְזִקְנֵי-יִשְׂרָאֵל לִפְנֵי הָעָם הָעָי,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פס' יא.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וְכָל הָעָם-הַמִּלְחָמָה אֲשֶׁר אִתּוֹ עָלוּ, וַיִּגְּשׁוּ,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    וַיָּבֹאוּ נֶגֶד הָעִיר, וַיַּחֲנוּ מִצְּפוֹן לָעַי, וְהַגַּי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(=העמק)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בֵּינָו וּבֵין-הָעָי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/>
                        <a:t> </a:t>
                      </a:r>
                      <a:endParaRPr sz="10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987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פס' יב.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וַיִּקַּח כַּ- 5,000 אִישׁ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(=כוח מארב נוסף, אולי מקשר אל  ה-30,000 שבמארב)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וַיָּשֶׂם אוֹתָם אֹרֵב בֵּין בֵּית-אֵל וּבֵין הָעַי,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t/>
                      </a:r>
                      <a:endParaRPr sz="3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מִיָּם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(=ממערב)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לָעִיר.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וַיָּשִׂימוּ הָעָם אֶת כָּל הַמַּחֲנֶה אֲשֶׁר מִצְּפוֹן לָעִיר.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7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(=הציב את מחנה המלחמה של יהושע מצפון לעי).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1750" marL="417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987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/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וְאֶת עֲקֵבוֹ מִיָּם לָעִיר.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rPr lang="iw-IL" sz="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(=הציבו את הכח האורב של ה-5,000 שהיה בעקב (=מאחור), ממערב לעיר)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וַיֵּלֶךְ יְהוֹשֻׁעַ בַּלַּיְלָה-הַהוּא בְּתוֹךְ הָעֵמֶק.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/>
                        <a:t> </a:t>
                      </a:r>
                      <a:endParaRPr sz="20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(=הלך ממקום למקום וארגן המתקפה, ולא ישן כבלילה הקודם).</a:t>
                      </a:r>
                      <a:endParaRPr sz="20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/>
                        <a:t> </a:t>
                      </a:r>
                      <a:endParaRPr sz="20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1" name="Google Shape;111;p16"/>
          <p:cNvSpPr/>
          <p:nvPr/>
        </p:nvSpPr>
        <p:spPr>
          <a:xfrm>
            <a:off x="767255" y="6164427"/>
            <a:ext cx="10288753" cy="53860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rPr b="0" i="0" lang="iw-IL" sz="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(יהושע והכוח שאתו עומדים בהר שמצפון לעי כשעמק מפריד בינם לבין העיר. עמידה בהר נועדה ל- 2 מטרות: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1. כדי שאנשי העיר יראו אותם ויבואו לרדוף אחריהם.  2. לגרום לאנשי העי מאמץ והתשה, שכן הם חייבים לרדת לעמק ולעלות ולרדוף</a:t>
            </a:r>
            <a:r>
              <a:rPr b="0" i="0" lang="iw-IL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אחריהם, התשתם חשובה להמשך)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oshua had taken about 5000 men and set them in ambush between Bethel and" id="116" name="Google Shape;116;p17"/>
          <p:cNvPicPr preferRelativeResize="0"/>
          <p:nvPr/>
        </p:nvPicPr>
        <p:blipFill rotWithShape="1">
          <a:blip r:embed="rId3">
            <a:alphaModFix/>
          </a:blip>
          <a:srcRect b="27182" l="2613" r="78718" t="46479"/>
          <a:stretch/>
        </p:blipFill>
        <p:spPr>
          <a:xfrm>
            <a:off x="2103563" y="3213536"/>
            <a:ext cx="777767" cy="8303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oshua had taken about 5000 men and set them in ambush between Bethel and" id="117" name="Google Shape;117;p17"/>
          <p:cNvPicPr preferRelativeResize="0"/>
          <p:nvPr/>
        </p:nvPicPr>
        <p:blipFill rotWithShape="1">
          <a:blip r:embed="rId3">
            <a:alphaModFix/>
          </a:blip>
          <a:srcRect b="13120" l="19452" r="46104" t="36173"/>
          <a:stretch/>
        </p:blipFill>
        <p:spPr>
          <a:xfrm>
            <a:off x="5007899" y="1703192"/>
            <a:ext cx="3905381" cy="435061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7"/>
          <p:cNvSpPr/>
          <p:nvPr/>
        </p:nvSpPr>
        <p:spPr>
          <a:xfrm>
            <a:off x="5007901" y="6009325"/>
            <a:ext cx="10332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דרום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Joshua had taken about 5000 men and set them in ambush between Bethel and" id="119" name="Google Shape;119;p17"/>
          <p:cNvPicPr preferRelativeResize="0"/>
          <p:nvPr/>
        </p:nvPicPr>
        <p:blipFill rotWithShape="1">
          <a:blip r:embed="rId3">
            <a:alphaModFix/>
          </a:blip>
          <a:srcRect b="14673" l="70227" r="5140" t="56536"/>
          <a:stretch/>
        </p:blipFill>
        <p:spPr>
          <a:xfrm>
            <a:off x="6634767" y="64565"/>
            <a:ext cx="1033212" cy="9139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oshua had taken about 5000 men and set them in ambush between Bethel and" id="120" name="Google Shape;120;p17"/>
          <p:cNvPicPr preferRelativeResize="0"/>
          <p:nvPr/>
        </p:nvPicPr>
        <p:blipFill rotWithShape="1">
          <a:blip r:embed="rId3">
            <a:alphaModFix/>
          </a:blip>
          <a:srcRect b="38372" l="53028" r="28863" t="34621"/>
          <a:stretch/>
        </p:blipFill>
        <p:spPr>
          <a:xfrm>
            <a:off x="159167" y="2477796"/>
            <a:ext cx="1499368" cy="169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/>
          <p:nvPr/>
        </p:nvSpPr>
        <p:spPr>
          <a:xfrm>
            <a:off x="686063" y="3044259"/>
            <a:ext cx="839939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בית-אל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2090726" y="2567205"/>
            <a:ext cx="69602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w-IL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30,000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w-IL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מארב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Joshua had taken about 5000 men and set them in ambush between Bethel and" id="123" name="Google Shape;123;p17"/>
          <p:cNvPicPr preferRelativeResize="0"/>
          <p:nvPr/>
        </p:nvPicPr>
        <p:blipFill rotWithShape="1">
          <a:blip r:embed="rId3">
            <a:alphaModFix/>
          </a:blip>
          <a:srcRect b="27182" l="2613" r="78718" t="46479"/>
          <a:stretch/>
        </p:blipFill>
        <p:spPr>
          <a:xfrm>
            <a:off x="3277469" y="4401718"/>
            <a:ext cx="777767" cy="830317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/>
          <p:nvPr/>
        </p:nvSpPr>
        <p:spPr>
          <a:xfrm>
            <a:off x="3364828" y="3878498"/>
            <a:ext cx="6030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w-IL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5,000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w-IL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מארב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227498" y="4401718"/>
            <a:ext cx="1298503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מערב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4919617" y="1364638"/>
            <a:ext cx="762000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צפון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8913273" y="3533100"/>
            <a:ext cx="840000" cy="33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מזרח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6538948" y="1116725"/>
            <a:ext cx="1048787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גיא (עמק)</a:t>
            </a: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Google Shape;133;p18"/>
          <p:cNvGraphicFramePr/>
          <p:nvPr/>
        </p:nvGraphicFramePr>
        <p:xfrm>
          <a:off x="3911598" y="3276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{1C4B2F2D-133A-4F81-BE64-83B05C9B6823}</a:tableStyleId>
              </a:tblPr>
              <a:tblGrid>
                <a:gridCol w="4048350"/>
                <a:gridCol w="3957750"/>
              </a:tblGrid>
              <a:tr h="1359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solidFill>
                            <a:srgbClr val="CC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rgbClr val="CC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rgbClr val="CC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אנשי העי</a:t>
                      </a:r>
                      <a:endParaRPr sz="2400" u="none" cap="none" strike="noStrike">
                        <a:solidFill>
                          <a:srgbClr val="CC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solidFill>
                            <a:srgbClr val="CC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rgbClr val="CC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rgbClr val="CC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יהושע והכח</a:t>
                      </a:r>
                      <a:endParaRPr sz="2400" u="none" cap="none" strike="noStrike">
                        <a:solidFill>
                          <a:srgbClr val="CC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solidFill>
                            <a:srgbClr val="CC0000"/>
                          </a:solidFill>
                        </a:rPr>
                        <a:t> </a:t>
                      </a:r>
                      <a:endParaRPr sz="2400" u="none" cap="none" strike="noStrike">
                        <a:solidFill>
                          <a:srgbClr val="CC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600">
                <a:tc gridSpan="2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w-IL" sz="1200" u="none" cap="none" strike="noStrike">
                          <a:solidFill>
                            <a:srgbClr val="CC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>
                        <a:solidFill>
                          <a:srgbClr val="CC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rgbClr val="CC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שלב ג: מלך העי רודף אחרי יהושע והעם אשר אתו</a:t>
                      </a:r>
                      <a:r>
                        <a:rPr lang="iw-IL" sz="2800" u="none" cap="none" strike="noStrike">
                          <a:solidFill>
                            <a:srgbClr val="CC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w-IL" sz="1600" u="none" cap="none" strike="noStrike">
                          <a:solidFill>
                            <a:srgbClr val="CC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(יד-יז)</a:t>
                      </a:r>
                      <a:endParaRPr sz="1600" u="none" cap="none" strike="noStrike">
                        <a:solidFill>
                          <a:srgbClr val="CC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w-IL" sz="1200" u="none" cap="none" strike="noStrike">
                          <a:solidFill>
                            <a:srgbClr val="CC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rgbClr val="CC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3048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וַיְהִי כִּרְאוֹת מֶלֶךְ-הָעַי,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וַיְמַהֲרוּ וַיַּשְׁכִּימוּ וַיֵּצְאוּ אַנְשֵׁי-הָעִיר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לִקְרַאת יִשְׂרָאֵל לַמִּלְחָמָה,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הוּא וְכָל-עַמּוֹ לַמּוֹעֵד לִפְנֵי הָעֲרָבָה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(=למקום הקרב שממזרח העיר שפונה לערבות הירדן)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וְהוּא לֹא יָדַע כִּי אֹרֵב לוֹ מֵאַחֲרֵי הָעִיר !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וַיִּנָּגְעוּ יְהוֹשֻׁעַ וְכָל-יִשְׂרָאֵל לִפְנֵיהֶם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(=יהושע הראה עצמו כאילו נ'נגעים' ונפגעים ונסים)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וַיָּנֻסוּ דֶּרֶךְ-הַמִּדְבָּר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(=כמו בקרב הראשון,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ראה פרק ז', בדרך היורדת מן ההר למדבר)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וַיִּזָּעֲקוּ כָּל-הָעָם אֲשֶׁר בָּעַי לִרְדֹּף אַחֲרֵיהֶם,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וַיִּרְדְּפוּ אַחֲרֵי יְהוֹשֻׁעַ, וַיִּנָּתְקוּ מִן-הָעִיר,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וְלֹא נִשְׁאַר אִישׁ בָּעַי וּבֵית-אֵל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iw-IL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אֲשֶׁר לֹא יָצְאוּ אַחֲרֵי יִשְׂרָאֵל !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(=גם אנשי בית-אל לא שמו לב למארב בנ"י, והצטרפו ללוחמי העי במרדף אחרי הכח של יהושע)</a:t>
                      </a: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chemeClr val="dk1"/>
                          </a:solidFill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iw-IL" sz="2800" u="none" cap="none" strike="noStrike">
                          <a:solidFill>
                            <a:schemeClr val="dk1"/>
                          </a:solidFill>
                        </a:rPr>
                        <a:t> </a:t>
                      </a:r>
                      <a:endParaRPr sz="2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/>
          <p:nvPr/>
        </p:nvSpPr>
        <p:spPr>
          <a:xfrm>
            <a:off x="4190584" y="4816411"/>
            <a:ext cx="7818535" cy="1384995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וַיַּעַזְבוּ אֶת הָעִיר פְּתוּחָה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וַיִּרְדְּפוּ אַחֲרֵי יִשְׂרָאֵל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יהושע פרק ח' - כיתות ד'" id="139" name="Google Shape;139;p19"/>
          <p:cNvPicPr preferRelativeResize="0"/>
          <p:nvPr/>
        </p:nvPicPr>
        <p:blipFill rotWithShape="1">
          <a:blip r:embed="rId3">
            <a:alphaModFix/>
          </a:blip>
          <a:srcRect b="56611" l="72519" r="0" t="1"/>
          <a:stretch/>
        </p:blipFill>
        <p:spPr>
          <a:xfrm>
            <a:off x="182881" y="1946646"/>
            <a:ext cx="3728414" cy="2391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/>
          <p:nvPr/>
        </p:nvSpPr>
        <p:spPr>
          <a:xfrm>
            <a:off x="6455233" y="4016889"/>
            <a:ext cx="5497282" cy="2769989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וַיֹּאמֶר ה' אֶל-יְהוֹשֻׁעַ: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נְטֵה בַּכִּידוֹן אֲשֶׁר בְּיָדְךָ אֶל-הָעַי, כִּי בְיָדְךָ אֶתְּנֶנָּה !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וַיֵּט יְהוֹשֻׁעַ בַּכִּידוֹן אֲשֶׁר-בְּיָדוֹ, אֶל </a:t>
            </a: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(=לכיוון)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הָעִיר.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(לכידון שני תפקידים:</a:t>
            </a: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לסמן לאורב לצאת מן המארב.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להביא להצלחת בנ"י במלחמה. כמו משה שהרים את מטה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האלהים במלחמת עמלק במשך כל זמן המלחמה </a:t>
            </a: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(שמות יז)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כך יהושע המשיך להרים את הכידון כל זמן המלחמה, ראה פס' כו)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0"/>
          <p:cNvSpPr/>
          <p:nvPr/>
        </p:nvSpPr>
        <p:spPr>
          <a:xfrm>
            <a:off x="55514" y="5478441"/>
            <a:ext cx="6096000" cy="1231106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וְהָאוֹרֵב קָם מְהֵרָה מִמְּקוֹמוֹ, וַיָּרוּצוּ כִּנְטוֹת יָדוֹ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(=הכח האורב שראה את יהושע נוטה את ידו בכידון, קם מהר ממקום המארב:)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וַיָּבֹאוּ הָעִיר וַיִּלְכְּדוּהָ, וַיְמַהֲרוּ, וַיַּצִּיתוּ אֶת הָעִיר בָּאֵשׁ 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Joshua 8 Commentary | Old Testament | Matthew Henry | St-Takla.org" id="146" name="Google Shape;146;p20"/>
          <p:cNvPicPr preferRelativeResize="0"/>
          <p:nvPr/>
        </p:nvPicPr>
        <p:blipFill rotWithShape="1">
          <a:blip r:embed="rId3">
            <a:alphaModFix/>
          </a:blip>
          <a:srcRect b="50426" l="0" r="63976" t="0"/>
          <a:stretch/>
        </p:blipFill>
        <p:spPr>
          <a:xfrm>
            <a:off x="2872737" y="2798913"/>
            <a:ext cx="2864030" cy="2453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" name="Google Shape;151;p21"/>
          <p:cNvGraphicFramePr/>
          <p:nvPr/>
        </p:nvGraphicFramePr>
        <p:xfrm>
          <a:off x="-2079811" y="-5984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{1C4B2F2D-133A-4F81-BE64-83B05C9B6823}</a:tableStyleId>
              </a:tblPr>
              <a:tblGrid>
                <a:gridCol w="1359450"/>
                <a:gridCol w="2039175"/>
                <a:gridCol w="1189525"/>
              </a:tblGrid>
              <a:tr h="5801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iw-IL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</a:txBody>
                  <a:tcPr marT="0" marB="0" marR="40975" marL="409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/>
                        <a:t> 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0975" marL="409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</a:txBody>
                  <a:tcPr marT="0" marB="0" marR="40975" marL="409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2" name="Google Shape;152;p21"/>
          <p:cNvSpPr/>
          <p:nvPr/>
        </p:nvSpPr>
        <p:spPr>
          <a:xfrm>
            <a:off x="180515" y="167074"/>
            <a:ext cx="6188717" cy="141577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פס' כ.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ויִּפְנוּ אַנְשֵׁי הָעַי אַחֲרֵיהֶם וַיִּרְאוּ,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וְהִנֵּה עָלָה עֲשַׁן-הָעִיר הַשָּׁמַיְמָה,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וְלֹא הָיָה בָהֶם יָדַיִם </a:t>
            </a: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(=לא היה בהם כוח)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לָנוּס הֵנָּה וָהֵנָּה.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1"/>
          <p:cNvSpPr/>
          <p:nvPr/>
        </p:nvSpPr>
        <p:spPr>
          <a:xfrm>
            <a:off x="165274" y="1724705"/>
            <a:ext cx="6188717" cy="2769989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כוח יהושע הפך להיות רודף אחרי לוחמי העי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פס' כ. 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וְהָעָם הַנָּס הַמִּדְבָּר נֶהְפַּךְ אֶל הָרוֹדֵף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iw-IL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(=ממצב  נרדפים בידי העי,</a:t>
            </a: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הפכו יהושע והעם שאתו, להיות הרודפים)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iw-IL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פס' כא.  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וִיהוֹשֻׁעַ וְכָל-יִשְׂרָאֵל רָאוּ:</a:t>
            </a: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כִּי לָכַד הָאֹרֵב אֶת הָעִיר וְכִי עָלָה עֲשַׁן-הָעִיר: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iw-IL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וַיָּשֻׁבוּ, וַיַּכּוּ אֶת אַנְשֵׁי-הָעָי 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1"/>
          <p:cNvSpPr/>
          <p:nvPr/>
        </p:nvSpPr>
        <p:spPr>
          <a:xfrm>
            <a:off x="7281762" y="164331"/>
            <a:ext cx="4712046" cy="150810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שלב ה: לוחמי העי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נכנסים למלכודת (כ-כב)</a:t>
            </a:r>
            <a:endParaRPr b="1" i="0" sz="36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21"/>
          <p:cNvSpPr/>
          <p:nvPr/>
        </p:nvSpPr>
        <p:spPr>
          <a:xfrm>
            <a:off x="165275" y="4656240"/>
            <a:ext cx="6188717" cy="204671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לוחמי העי לכודים בתווך בין הכוחות השונים של לוחמי בנ"י</a:t>
            </a:r>
            <a:endParaRPr b="1" i="0" sz="18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וְאֵלֶּה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(לוחמי המארב) 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יָצְאוּ מִן הָעִיר לִקְרָאתָם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וַיִּהְיוּ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(לוחמי העי) 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לְיִשְׂרָאֵל בַּתָּוֶךְ,</a:t>
            </a: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אֵלֶּה </a:t>
            </a: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(לוחמי המארב ששרפו את העיר ויצאו ממנה)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מִזֶּה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(מצד אחד)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וְאֵלֶּה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(הכוח של יהושע...) </a:t>
            </a:r>
            <a:r>
              <a:rPr b="0" i="0" lang="iw-IL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מִזֶּה 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(מהצד השני)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/>
          <p:nvPr/>
        </p:nvSpPr>
        <p:spPr>
          <a:xfrm>
            <a:off x="2294488" y="651315"/>
            <a:ext cx="9553849" cy="555536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sng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הכאת תושבי העי, תפיסת המלך בחיים </a:t>
            </a:r>
            <a:r>
              <a:rPr b="1" i="0" lang="iw-IL" sz="32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(כב-כו)</a:t>
            </a:r>
            <a:endParaRPr b="0" i="0" sz="32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1" i="0" sz="32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הכאת העיר</a:t>
            </a:r>
            <a:r>
              <a:rPr b="1" i="0" lang="iw-IL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(כב)</a:t>
            </a:r>
            <a:r>
              <a:rPr b="1" i="0" lang="iw-IL" sz="2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וַיַּכּוּ אוֹתָם עַד בִּלְתִּי הִשְׁאִיר-לוֹ שָׂרִיד וּפָלִיט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תפיסת מלך העי</a:t>
            </a:r>
            <a:r>
              <a:rPr b="1" i="0" lang="iw-IL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(כג)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1" i="0" sz="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וְאֶת מֶלֶךְ-הָעַי תָּפְשׂוּ חָי !  וַיַּקְרִבוּ אֹתוֹ אֶל יְהוֹשֻׁעַ.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הרג לוחמי העי ותושביה </a:t>
            </a:r>
            <a:r>
              <a:rPr b="1" i="0" lang="iw-IL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(כד-כו)</a:t>
            </a:r>
            <a:endParaRPr b="0" i="0" sz="2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וַיְהִי כְּכַלּוֹת יִשְׂרָאֵל לַהֲרֹג אֶת כָּל יֹשְׁבֵי-הָעַי בּשָּׂדֶה בַּמִּדְבָּר אֲשֶׁר רְדָפוּם בּו,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וַיִּפְּלוּ כֻלָּם לְפִי-חֶרֶב עַד תֻּמָּם !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וַיָּשֻׁבוּ כָל יִשְׂרָאֵל הָעַי, וַיַּכּוּ אֹתָהּ לְפִי-חָרֶב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וַיְהִי כָל הַנֹּפְלִים בַּיּוֹם-הַהוּא, מֵאִישׁ וְעַד-אִשָּׁה: 12,000 כֹּל אַנְשֵׁי הָעָי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וִיהוֹשֻׁעַ לֹא הֵשִׁיב יָדוֹ אֲשֶׁר נָטָה בַּכִּידוֹן, עַד אֲשֶׁר הֶחֱרִים 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(=הרג)</a:t>
            </a: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אֵת כָּל יֹשְׁבֵי-הָעָי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Joshua 8 Commentary | Old Testament | Matthew Henry | St-Takla.org" id="161" name="Google Shape;161;p22"/>
          <p:cNvPicPr preferRelativeResize="0"/>
          <p:nvPr/>
        </p:nvPicPr>
        <p:blipFill rotWithShape="1">
          <a:blip r:embed="rId3">
            <a:alphaModFix/>
          </a:blip>
          <a:srcRect b="46230" l="25978" r="6727" t="-152"/>
          <a:stretch/>
        </p:blipFill>
        <p:spPr>
          <a:xfrm rot="-2263183">
            <a:off x="162414" y="4986509"/>
            <a:ext cx="1928030" cy="13256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2000 plus fans - All About Belgaum" id="162" name="Google Shape;162;p22"/>
          <p:cNvPicPr preferRelativeResize="0"/>
          <p:nvPr/>
        </p:nvPicPr>
        <p:blipFill rotWithShape="1">
          <a:blip r:embed="rId4">
            <a:alphaModFix/>
          </a:blip>
          <a:srcRect b="14074" l="0" r="0" t="8998"/>
          <a:stretch/>
        </p:blipFill>
        <p:spPr>
          <a:xfrm rot="-2205655">
            <a:off x="10024" y="605803"/>
            <a:ext cx="2288252" cy="7938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וְעַתָּה שְׁמַע לְקוֹל דִּבְרֵי ה'&quot; – אתר תנ&quot;ך ממלכתי" id="163" name="Google Shape;163;p22"/>
          <p:cNvPicPr preferRelativeResize="0"/>
          <p:nvPr/>
        </p:nvPicPr>
        <p:blipFill rotWithShape="1">
          <a:blip r:embed="rId5">
            <a:alphaModFix/>
          </a:blip>
          <a:srcRect b="13459" l="27523" r="42034" t="44967"/>
          <a:stretch/>
        </p:blipFill>
        <p:spPr>
          <a:xfrm>
            <a:off x="2830164" y="2112950"/>
            <a:ext cx="1428423" cy="17176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oshua 8 Commentary | Old Testament | Matthew Henry | St-Takla.org" id="164" name="Google Shape;164;p22"/>
          <p:cNvPicPr preferRelativeResize="0"/>
          <p:nvPr/>
        </p:nvPicPr>
        <p:blipFill rotWithShape="1">
          <a:blip r:embed="rId3">
            <a:alphaModFix/>
          </a:blip>
          <a:srcRect b="62008" l="52467" r="25014" t="-151"/>
          <a:stretch/>
        </p:blipFill>
        <p:spPr>
          <a:xfrm>
            <a:off x="4518374" y="2112950"/>
            <a:ext cx="1370918" cy="171769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/>
          <p:nvPr/>
        </p:nvSpPr>
        <p:spPr>
          <a:xfrm>
            <a:off x="2941469" y="1743618"/>
            <a:ext cx="2947823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הבאת מֶלֶךְ-הָעַי בחיים ליהושע </a:t>
            </a:r>
            <a:endParaRPr b="1" i="0" sz="1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5365" y="2322755"/>
            <a:ext cx="1599336" cy="2005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/>
          <p:nvPr/>
        </p:nvSpPr>
        <p:spPr>
          <a:xfrm>
            <a:off x="7067007" y="250194"/>
            <a:ext cx="4598124" cy="240065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לקיחת השלל (כז)</a:t>
            </a:r>
            <a:endParaRPr b="1" i="0" sz="4000" u="sng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1" i="0" sz="18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רַק הַבְּהֵמָה וּשְׁלַל הָעִיר הַהִיא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בָּזְזוּ לָהֶם יִשְׂרָאֵל, כִּדְבַר ה'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אֲשֶׁר צִוָּה אֶת יְהוֹשֻׁעַ.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23"/>
          <p:cNvSpPr/>
          <p:nvPr/>
        </p:nvSpPr>
        <p:spPr>
          <a:xfrm>
            <a:off x="365760" y="250194"/>
            <a:ext cx="5538651" cy="227754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שריפת העיר </a:t>
            </a:r>
            <a:r>
              <a:rPr b="1" i="0" lang="iw-IL" sz="32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(כח)</a:t>
            </a:r>
            <a:endParaRPr b="0" i="0" sz="32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1" i="0" sz="36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וַיִּשְׂרֹף יְהוֹשֻׁעַ אֶת הָעָי,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וַיְשִׂימֶהָ תֵּל-עוֹלָם שְׁמָמָה עַד הַיּוֹם-הַזֶּה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iw-IL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(=דאג שלא תיבנה יותר, והיא לא נבנתה עד מועד כתיבת סיפור פרק זה) </a:t>
            </a:r>
            <a:endParaRPr b="0" i="0" sz="1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ספר יהושע - אלבום ציורים" id="173" name="Google Shape;173;p23"/>
          <p:cNvPicPr preferRelativeResize="0"/>
          <p:nvPr/>
        </p:nvPicPr>
        <p:blipFill rotWithShape="1">
          <a:blip r:embed="rId3">
            <a:alphaModFix/>
          </a:blip>
          <a:srcRect b="18014" l="12187" r="60156" t="0"/>
          <a:stretch/>
        </p:blipFill>
        <p:spPr>
          <a:xfrm>
            <a:off x="365760" y="2819874"/>
            <a:ext cx="5538651" cy="3787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/>
          <p:nvPr/>
        </p:nvSpPr>
        <p:spPr>
          <a:xfrm>
            <a:off x="1386840" y="374255"/>
            <a:ext cx="9616440" cy="221599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תליית מלך העי והשלכת נבלתו </a:t>
            </a:r>
            <a:r>
              <a:rPr b="1" i="0" lang="iw-IL" sz="2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(כט)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וְאֶת מֶלֶךְ-הָעַי תָּלָה עַל הָעֵץ עַד עֵת-הָעָרֶב,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וּכְבוֹא הַשֶּׁמֶשׁ </a:t>
            </a: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(=בשקיעת השמש)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צִוָּה יְהוֹשֻׁעַ וַיֹּרִידוּ אֶת נִבְלָתוֹ מִן-הָעֵץ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(יהושע מקיים את הנאמר בספר דברים כא: "לא תלין נבלתו על העץ" - כשתולים מישהו אין להשאיר את גופתו בלילה על העץ, אלא יש להורידה.)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וַיַּשְׁלִיכוּ אוֹתָהּ אֶל פֶּתַח שַׁעַר-הָעִיר,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t/>
            </a:r>
            <a:endParaRPr b="0" i="0" sz="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וַיָּקִימוּ עָלָיו גַּל-אֲבָנִים גָּדוֹל עַד הַיּוֹם-הַזֶּה </a:t>
            </a: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(=הגל נשאר לפחות עד מועד כתיבת סיפור פרק זה.)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קובץ:Book of Joshua Chapter 8-9 (Bible Illustrations by Sweet ..." id="180" name="Google Shape;180;p24"/>
          <p:cNvPicPr preferRelativeResize="0"/>
          <p:nvPr/>
        </p:nvPicPr>
        <p:blipFill rotWithShape="1">
          <a:blip r:embed="rId3">
            <a:alphaModFix/>
          </a:blip>
          <a:srcRect b="4101" l="3969" r="3105" t="3178"/>
          <a:stretch/>
        </p:blipFill>
        <p:spPr>
          <a:xfrm>
            <a:off x="1386840" y="2869305"/>
            <a:ext cx="3308239" cy="28609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erusalem Ruins Stock Illustrations – 25 Jerusalem Ruins Stock ..." id="181" name="Google Shape;181;p24"/>
          <p:cNvPicPr preferRelativeResize="0"/>
          <p:nvPr/>
        </p:nvPicPr>
        <p:blipFill rotWithShape="1">
          <a:blip r:embed="rId4">
            <a:alphaModFix/>
          </a:blip>
          <a:srcRect b="-5475" l="1966" r="7432" t="29459"/>
          <a:stretch/>
        </p:blipFill>
        <p:spPr>
          <a:xfrm>
            <a:off x="4907280" y="2869305"/>
            <a:ext cx="6096000" cy="30816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ספר יהושע - אלבום ציורים" id="182" name="Google Shape;182;p24"/>
          <p:cNvPicPr preferRelativeResize="0"/>
          <p:nvPr/>
        </p:nvPicPr>
        <p:blipFill rotWithShape="1">
          <a:blip r:embed="rId5">
            <a:alphaModFix/>
          </a:blip>
          <a:srcRect b="0" l="8408" r="20640" t="38600"/>
          <a:stretch/>
        </p:blipFill>
        <p:spPr>
          <a:xfrm>
            <a:off x="9642849" y="4200291"/>
            <a:ext cx="1360431" cy="14401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קובץ:Book of Joshua Chapter 8-9 (Bible Illustrations by Sweet ..." id="183" name="Google Shape;183;p24"/>
          <p:cNvPicPr preferRelativeResize="0"/>
          <p:nvPr/>
        </p:nvPicPr>
        <p:blipFill rotWithShape="1">
          <a:blip r:embed="rId3">
            <a:alphaModFix/>
          </a:blip>
          <a:srcRect b="50165" l="56122" r="32484" t="16721"/>
          <a:stretch/>
        </p:blipFill>
        <p:spPr>
          <a:xfrm rot="6998192">
            <a:off x="10133354" y="4685379"/>
            <a:ext cx="387129" cy="1017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4"/>
          <p:cNvPicPr preferRelativeResize="0"/>
          <p:nvPr/>
        </p:nvPicPr>
        <p:blipFill rotWithShape="1">
          <a:blip r:embed="rId6">
            <a:alphaModFix/>
          </a:blip>
          <a:srcRect b="39408" l="33132" r="41341" t="19282"/>
          <a:stretch/>
        </p:blipFill>
        <p:spPr>
          <a:xfrm rot="-2713396">
            <a:off x="9869711" y="4774513"/>
            <a:ext cx="532493" cy="7162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480" y="197899"/>
            <a:ext cx="6462548" cy="6462202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/>
          <p:nvPr/>
        </p:nvSpPr>
        <p:spPr>
          <a:xfrm>
            <a:off x="7522631" y="394980"/>
            <a:ext cx="4152099" cy="5909310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בניית המזבח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והקמת אבנים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------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מעמד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הברכה והקללה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בהר-עיבל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(ל-לב)</a:t>
            </a:r>
            <a:r>
              <a:rPr b="1" i="0" lang="iw-IL" sz="5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32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" name="Google Shape;191;p25"/>
          <p:cNvSpPr/>
          <p:nvPr/>
        </p:nvSpPr>
        <p:spPr>
          <a:xfrm>
            <a:off x="2728603" y="478175"/>
            <a:ext cx="1633911" cy="674601"/>
          </a:xfrm>
          <a:prstGeom prst="ellipse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5"/>
          <p:cNvSpPr/>
          <p:nvPr/>
        </p:nvSpPr>
        <p:spPr>
          <a:xfrm>
            <a:off x="2895646" y="2260566"/>
            <a:ext cx="1010213" cy="33855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פרקים ז-ח</a:t>
            </a:r>
            <a:endParaRPr b="0" i="0" sz="1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25"/>
          <p:cNvSpPr/>
          <p:nvPr/>
        </p:nvSpPr>
        <p:spPr>
          <a:xfrm>
            <a:off x="4249306" y="2663932"/>
            <a:ext cx="604653" cy="33855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פרק ו</a:t>
            </a:r>
            <a:endParaRPr b="0" i="0" sz="1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" name="Google Shape;194;p25"/>
          <p:cNvSpPr/>
          <p:nvPr/>
        </p:nvSpPr>
        <p:spPr>
          <a:xfrm>
            <a:off x="2593319" y="1152776"/>
            <a:ext cx="1421633" cy="33855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פרק ו</a:t>
            </a:r>
            <a:endParaRPr b="0" i="0" sz="1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5" name="Google Shape;195;p25"/>
          <p:cNvSpPr/>
          <p:nvPr/>
        </p:nvSpPr>
        <p:spPr>
          <a:xfrm>
            <a:off x="4405230" y="669137"/>
            <a:ext cx="1158874" cy="1200329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אירועי פרקים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א-ח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5"/>
          <p:cNvSpPr/>
          <p:nvPr/>
        </p:nvSpPr>
        <p:spPr>
          <a:xfrm>
            <a:off x="5564104" y="2340703"/>
            <a:ext cx="1067921" cy="33855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פרקים א-ה</a:t>
            </a:r>
            <a:endParaRPr b="0" i="0" sz="1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/>
          <p:nvPr/>
        </p:nvSpPr>
        <p:spPr>
          <a:xfrm>
            <a:off x="2646177" y="239877"/>
            <a:ext cx="689964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בניית המזבח בהר-עיבל </a:t>
            </a:r>
            <a:r>
              <a:rPr b="1" i="0" lang="iw-IL" sz="36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(ל-לב)</a:t>
            </a:r>
            <a:r>
              <a:rPr b="1" i="0" lang="iw-IL" sz="44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36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26"/>
          <p:cNvSpPr/>
          <p:nvPr/>
        </p:nvSpPr>
        <p:spPr>
          <a:xfrm>
            <a:off x="692333" y="1231386"/>
            <a:ext cx="10479534" cy="535531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הסבר מקדים:</a:t>
            </a:r>
            <a:endParaRPr b="1" i="0" sz="1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לאחר שיהושע כבש את העי התפנתה הדרך המובילה לשכם. ליד שכם נמצאים שני הרים, הר גרזים והר-עיבל. על ההרים ולידם מחויבים 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בנ"י לקיים כמה מצוות, כנאמר בספר-דברים: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הקמת אבנים וסיודם בסיד על-מנת לכתוב עליהם את דברי התורה: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"וְהָיָה בַּיּוֹם אֲשֶׁר תַּעַבְרוּ אֶת הַיַּרְדֵּן אֶל הָאָרֶץ אֲשֶׁר ה'-אֱלֹהֶיךָ נֹתֵן לָךְ: וַהֲקֵמֹתָ לְךָ אֲבָנִים-גְּדֹלוֹת וְשַׂדְתָּ אֹתָם בַּשִּׂיד 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וְכָתַבְתָּ עֲלֵיהֶן אֶת כָּל דִּבְרֵי-הַתּוֹרָה הַזֹּאת בְּעָבְרֶךָ, לְמַעַן אֲשֶׁר תָּבֹא אֶל-הָאָרֶץ.... כַּאֲשֶׁר דִּבֶּר ה' אֱלֹהֵי-אֲבֹתֶיךָ לָךְ"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הקמת האבנים תתבצע בהר-עיבל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"וְהָיָה בְּעָבְרְכֶם אֶת הַיַּרְדֵּן תָּקִימוּ אֶת הָאֲבָנִים-הָאֵלֶּה אֲשֶׁר אָנֹכִי מְצַוֶּה אֶתְכֶם הַיּוֹם בְּהַר-עֵיבָל, וְשַׂדְתָּ אוֹתָם בַּשִּׂיד"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בניית מזבח אבנים-שלמות, לא להניף ברזל לצורך בניית המזבח.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"וּבָנִיתָ שָּׁם מִזְבֵּחַ לַה'-אֱלֹהֶיךָ, מִזְבַּח אֲבָנִים. לֹא תָנִיף עֲלֵיהֶם בַּרְזֶל !  אֲבָנִים-שְׁלֵמוֹת תִּבְנֶה אֶת מִזְבַּח ה'-אֱלֹהֶיךָ !"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העלאת עולות ושלמים, שמחה לפני ה':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"וְהַעֲלִיתָ עָלָיו עוֹלֹת לַה'-אֱלֹהֶיךָ, וְזָבַחְתָּ שְׁלָמִים וְאָכַלְתָּ שָּׁם וְשָׂמַחְתָּ לִפְנֵי ה'-אֱלֹהֶיךָ"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/>
          <p:nvPr/>
        </p:nvSpPr>
        <p:spPr>
          <a:xfrm>
            <a:off x="5885793" y="1313213"/>
            <a:ext cx="5791200" cy="406265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בניית מזבח בהר-עיבל</a:t>
            </a:r>
            <a:r>
              <a:rPr b="1" i="0" lang="iw-IL" sz="16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(לג-לה)</a:t>
            </a:r>
            <a:endParaRPr b="0" i="0" sz="2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אָז יִבְנֶה יְהוֹשֻׁעַ מִזְבֵּחַ לַה' אֱלֹהֵי-יִשְׂרָאֵל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בְּהַר-עֵיבָל 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(=בהר ליד העיר שכם)</a:t>
            </a: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כַּאֲשֶׁר צִוָּה מֹשֶׁה עֶבֶד-ה' אֶת בְּנֵי-יִשְׂרָאֵל,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כַּכָּתוּב בְּסֵפֶר תּוֹרַת-מֹשֶׁה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מִזְבַּח אֲבָנִים שְׁלֵמוֹת אֲשֶׁר לֹא הֵנִיף עֲלֵיהֶן בַּרְזֶל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(=אין להשתמש בברזל ככלי סיתות לאבני המזבח, על האבנים להיות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שלמות ולא חתוכות ומשויפות, יש פירושים נוספים)</a:t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as Joshua's Altar Been Found on Mt. Ebal? · The BAS Library" id="208" name="Google Shape;208;p27"/>
          <p:cNvPicPr preferRelativeResize="0"/>
          <p:nvPr/>
        </p:nvPicPr>
        <p:blipFill rotWithShape="1">
          <a:blip r:embed="rId3">
            <a:alphaModFix/>
          </a:blip>
          <a:srcRect b="5111" l="3539" r="4841" t="3306"/>
          <a:stretch/>
        </p:blipFill>
        <p:spPr>
          <a:xfrm>
            <a:off x="378372" y="1313213"/>
            <a:ext cx="4824248" cy="4062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"/>
          <p:cNvSpPr/>
          <p:nvPr/>
        </p:nvSpPr>
        <p:spPr>
          <a:xfrm>
            <a:off x="6879320" y="205981"/>
            <a:ext cx="5168537" cy="233910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rPr b="1" i="0" lang="iw-IL" sz="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הקרבת קורבנות על המזבח </a:t>
            </a:r>
            <a:r>
              <a:rPr b="1" i="0" lang="iw-IL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(לא)</a:t>
            </a:r>
            <a:endParaRPr b="1" i="0" sz="24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וַיַּעֲלוּ עָלָיו עֹלוֹת לַה',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וַיִּזְבְּחוּ שְׁלָמִים.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28"/>
          <p:cNvSpPr/>
          <p:nvPr/>
        </p:nvSpPr>
        <p:spPr>
          <a:xfrm>
            <a:off x="217715" y="205981"/>
            <a:ext cx="4890314" cy="434734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b="1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כתיבת משנה-תורה</a:t>
            </a:r>
            <a:r>
              <a:rPr b="1" i="0" lang="iw-IL" sz="20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(לב)</a:t>
            </a:r>
            <a:endParaRPr b="0" i="0" sz="36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w-IL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וַיִּכְתָּב שָׁם עַל הָאֲבָנִים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אֵת מִשְׁנֵה תּוֹרַת-מֹשֶׁה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אֲשֶׁר כָּתַב לִפְנֵי בְּנֵי-יִשְׂרָאֵל.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iw-IL" sz="10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(=כתבו על אבנים מיוחדות או על אבני המזבח,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 "משנה תורת משה" כלומר חלק מהתורה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(לא ברור איזה חלק, אולי ספר דברים, יש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פירושים נוספים בעניין זה.))</a:t>
            </a:r>
            <a:endParaRPr b="0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Room 49 – Virtual Mishnah, a Translation, Commentary, Visual Aids ..." id="215" name="Google Shape;215;p28"/>
          <p:cNvPicPr preferRelativeResize="0"/>
          <p:nvPr/>
        </p:nvPicPr>
        <p:blipFill rotWithShape="1">
          <a:blip r:embed="rId3">
            <a:alphaModFix/>
          </a:blip>
          <a:srcRect b="7250" l="6443" r="5304" t="9123"/>
          <a:stretch/>
        </p:blipFill>
        <p:spPr>
          <a:xfrm>
            <a:off x="6879320" y="2822255"/>
            <a:ext cx="5168537" cy="38297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10-Joshua - revised3:Experiencing-Joshua" id="216" name="Google Shape;216;p28"/>
          <p:cNvPicPr preferRelativeResize="0"/>
          <p:nvPr/>
        </p:nvPicPr>
        <p:blipFill rotWithShape="1">
          <a:blip r:embed="rId4">
            <a:alphaModFix/>
          </a:blip>
          <a:srcRect b="38622" l="0" r="0" t="19755"/>
          <a:stretch/>
        </p:blipFill>
        <p:spPr>
          <a:xfrm>
            <a:off x="294290" y="4715149"/>
            <a:ext cx="4813739" cy="1936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/>
          <p:nvPr/>
        </p:nvSpPr>
        <p:spPr>
          <a:xfrm>
            <a:off x="485502" y="220483"/>
            <a:ext cx="11220995" cy="6694140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מעמד הברכה והקללה </a:t>
            </a:r>
            <a:r>
              <a:rPr b="1" i="0" lang="iw-IL" sz="36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(לג-לה)</a:t>
            </a:r>
            <a:endParaRPr b="0" i="0" sz="36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1" i="0" lang="iw-IL" sz="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הסבר מקדים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א.  בספר דברים (פרק יא) נצטוו בנ"י לקיים בהר גריזים ובהר עיבל טקסי ברכה וקללה, לאחר שנכנסים לארץ-כנען: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iw-IL" sz="7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b="0" i="0" lang="iw-IL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טקס ברכה וקללה: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"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וְהָיָה כִּי יְבִיאֲךָ ה'-אֱלֹהֶיךָ אֶל הָאָרֶץ אֲשֶׁר אַתָּה בָא שָׁמָּה לְרִשְׁתָּהּ:  וְנָתַתָּה אֶת הַבְּרָכָה עַל הַר-גְּרִזִים וְאֶת הַקְּלָלָה עַל הַר-עֵיבָל "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מיקומם של ההרים:  "הלֹא-הֵמָּה בְּעֵבֶר הַיַּרְדֵּן, אַחֲרֵי דֶּרֶךְ מְבוֹא הַשֶּׁמֶשׁ, בְּאֶרֶץ הַכְּנַעֲנִי הַיֹּשֵׁב בָּעֲרָבָה, מוּל הַגִּלְגָּל, אֵצֶל אֵלוֹנֵי-מֹרֶה "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rPr b="0" i="0" lang="iw-IL" sz="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 בספר דברים בפרק כז, התורה מפרטת יותר בעניין מצווה זו: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השבטים שיעמדו על הר-גרזים והשבטים שיעמדו על הר-עיבל 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(כנראה כוונת התורה לעמידה בעמק מול ההר, ולא עמידה על ההר עצמם)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"וַיְצַו מֹשֶׁה אֶת הָעָם בַּיּוֹם-הַהוּא לֵאמֹר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אֵלֶּה יַעַמְדוּ לְבָרֵךְ אֶת הָעָם עַל הַר-גְּרִזִים, בְּעָבְרְכֶם אֶת הַיַּרְדֵּן: שִׁמְעוֹן וְלֵוִי וִיהוּדָה וְיִשָּׂשכָר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וְיוֹסֵף וּבִנְיָמִן, וְאֵלֶּה יַעַמְדוּ עַל הַקְּלָלָה בְּהַר-עֵיבָל: רְאוּבֵן גָּד וְאָשֵׁר וּזְבוּלֻן דָּן וְנַפְתָּלִי !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הלויים פונים אל איש ישראל ואומרים "ארור", ישראל עונים "אמן" אחרי דברי הלויים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וְעָנוּ הַלְוִיִּם וְאָמְרוּ אֶל כָּל אִישׁ-יִשְׂרָאֵל קוֹל רָם: אָרוּר הָאִישׁ אֲשֶׁר יַעֲשֶׂה פֶסֶל וּמַסֵּכָה, תּוֹעֲבַת ה', מַעֲשֵׂה יְדֵי חָרָשׁ וְשָׂם בַּסָּתֶר, וְעָנוּ כָל-הָעָם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וְאָמְרוּ: אָמֵן אָרוּר מַקְלֶה אָבִיו וְאִמּוֹ....אָרוּר אֲשֶׁר לֹא יָקִים אֶת דִּבְרֵי-הַתּוֹרָה הַזֹּאת לַעֲשׂוֹת אוֹתָם,  וְאָמַר כָּל-הָעָם: אָמֵן !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 הערה: הלויים לא אמרו רק דברי "ארורין" כפי שמצויין בתורה בפירוש, אלא גם דברי ברכה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("</a:t>
            </a:r>
            <a:r>
              <a:rPr b="0" i="0" lang="iw-IL" sz="1400" u="sng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ברוך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האיש אשר לא יעשה פסל ומסכה")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יהושע כפי שנראה מקיים את הטקס כנאמר בתורה: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/>
          <p:nvPr/>
        </p:nvSpPr>
        <p:spPr>
          <a:xfrm>
            <a:off x="596537" y="278137"/>
            <a:ext cx="10998925" cy="6301725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תיאור המעמד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וכָל-יִשְׂרָאֵל וּזְקֵנָיו וְשֹׁטְרִים וְשֹׁפְטָיו, עֹמְדִים מִזֶּה וּמִזֶּה לָאָרוֹן,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נֶגֶד הַכֹּהֲנִים הַלְוִיִּם נֹשְׂאֵי אֲרוֹן בְּרִית-ה',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כַּגֵּר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(=גוי שהסתפח לישראל)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כָּאֶזְרָח, 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חֶצְיוֹ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(=חצי מהעם, 6 שבטים)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אֶל מוּל הַר-גְּרִזִים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וְהַחֶצְיוֹ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(=חצי מהעם, 6 שבטים)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אֶל מוּל הַר-עֵיבָל,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כַּאֲשֶׁר צִוָּה מֹשֶׁה עֶבֶד-ה' לְבָרֵךְ אֶת הָעָם-יִשְׂרָאֵל בָּרִאשֹׁנָה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(=ציווה שבתחילת הטקס יאמרו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ברכה ואח"כ קללה).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וְאַחֲרֵי-כֵן קָרָא אֶת כָּל דִּבְרֵי-הַתּוֹרָה, הַבְּרָכָה וְהַקְּלָלָה, כְּכָל הַכָּתוּב בְּסֵפֶר-הַתּוֹרָה.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לֹא הָיָה דָבָר מִכֹּל אֲשֶׁר צִוָּה מֹשֶׁה אֲשֶׁר לֹא קָרָא יְהוֹשֻׁעַ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נֶגֶד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(=מול)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כָּל קְהַל-יִשְׂרָאֵל, וְהַנָּשִׁים וְהַטַּף וְהַגֵּר הַהֹלֵךְ בְּקִרְבָּם.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8723" y="184647"/>
            <a:ext cx="3223884" cy="6488706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1"/>
          <p:cNvSpPr/>
          <p:nvPr/>
        </p:nvSpPr>
        <p:spPr>
          <a:xfrm>
            <a:off x="5570483" y="1491889"/>
            <a:ext cx="5791200" cy="227754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שליטת יהושע באזור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עד לאחר כיבוש העי והטקס בהר עיבל</a:t>
            </a:r>
            <a:endParaRPr b="0" i="0" sz="115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22860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