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6858000" cx="12192000"/>
  <p:notesSz cx="6797675" cy="9926625"/>
  <p:embeddedFontLst>
    <p:embeddedFont>
      <p:font typeface="NTR"/>
      <p:regular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D43E0EC-6CCE-451D-89C3-61E5586DEF02}">
  <a:tblStyle styleId="{CD43E0EC-6CCE-451D-89C3-61E5586DEF02}"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b="off" i="off"/>
      <a:tcStyle>
        <a:fill>
          <a:solidFill>
            <a:srgbClr val="CDD4EA"/>
          </a:solidFill>
        </a:fill>
      </a:tcStyle>
    </a:band1H>
    <a:band2H>
      <a:tcTxStyle b="off" i="off"/>
    </a:band2H>
    <a:band1V>
      <a:tcTxStyle b="off" i="off"/>
      <a:tcStyle>
        <a:fill>
          <a:solidFill>
            <a:srgbClr val="CDD4EA"/>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NTR-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3852016" y="0"/>
            <a:ext cx="2945659" cy="498056"/>
          </a:xfrm>
          <a:prstGeom prst="rect">
            <a:avLst/>
          </a:prstGeom>
          <a:noFill/>
          <a:ln>
            <a:noFill/>
          </a:ln>
        </p:spPr>
        <p:txBody>
          <a:bodyPr anchorCtr="0" anchor="t"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1574" y="0"/>
            <a:ext cx="2945659" cy="498056"/>
          </a:xfrm>
          <a:prstGeom prst="rect">
            <a:avLst/>
          </a:prstGeom>
          <a:noFill/>
          <a:ln>
            <a:noFill/>
          </a:ln>
        </p:spPr>
        <p:txBody>
          <a:bodyPr anchorCtr="0" anchor="t" bIns="45700" lIns="91425" spcFirstLastPara="1" rIns="91425" wrap="square" tIns="45700">
            <a:noAutofit/>
          </a:bodyPr>
          <a:lstStyle>
            <a:lvl1pPr lvl="0" marR="0" rtl="1"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lvl1pPr indent="-228600" lvl="0" marL="4572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3852016" y="9428584"/>
            <a:ext cx="2945659" cy="498055"/>
          </a:xfrm>
          <a:prstGeom prst="rect">
            <a:avLst/>
          </a:prstGeom>
          <a:noFill/>
          <a:ln>
            <a:noFill/>
          </a:ln>
        </p:spPr>
        <p:txBody>
          <a:bodyPr anchorCtr="0" anchor="b"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1574" y="9428584"/>
            <a:ext cx="2945659" cy="498055"/>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Arial"/>
              <a:buNone/>
            </a:pPr>
            <a:fld id="{00000000-1234-1234-1234-123412341234}" type="slidenum">
              <a:rPr b="0" i="0" lang="iw-I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2: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SzPts val="1400"/>
              <a:buNone/>
            </a:pPr>
            <a:r>
              <a:t/>
            </a:r>
            <a:endParaRPr/>
          </a:p>
        </p:txBody>
      </p:sp>
      <p:sp>
        <p:nvSpPr>
          <p:cNvPr id="95" name="Google Shape;95;p2:notes"/>
          <p:cNvSpPr txBox="1"/>
          <p:nvPr>
            <p:ph idx="12" type="sldNum"/>
          </p:nvPr>
        </p:nvSpPr>
        <p:spPr>
          <a:xfrm>
            <a:off x="1574" y="9428584"/>
            <a:ext cx="2945659" cy="498055"/>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 name="Google Shape;110;p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4: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SzPts val="1400"/>
              <a:buNone/>
            </a:pPr>
            <a:r>
              <a:t/>
            </a:r>
            <a:endParaRPr/>
          </a:p>
        </p:txBody>
      </p:sp>
      <p:sp>
        <p:nvSpPr>
          <p:cNvPr id="117" name="Google Shape;117;p4:notes"/>
          <p:cNvSpPr txBox="1"/>
          <p:nvPr>
            <p:ph idx="12" type="sldNum"/>
          </p:nvPr>
        </p:nvSpPr>
        <p:spPr>
          <a:xfrm>
            <a:off x="1574" y="9428584"/>
            <a:ext cx="2945659" cy="498055"/>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5: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 name="Google Shape;132;p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9" name="Google Shape;139;p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7: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7" name="Google Shape;147;p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8: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 name="Google Shape;158;p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9: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 name="Google Shape;165;p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0: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1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1: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9" name="Google Shape;179;p1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2: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 name="Google Shape;186;p1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7" name="Google Shape;17;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8" name="Google Shape;18;p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9" name="Shape 19"/>
        <p:cNvGrpSpPr/>
        <p:nvPr/>
      </p:nvGrpSpPr>
      <p:grpSpPr>
        <a:xfrm>
          <a:off x="0" y="0"/>
          <a:ext cx="0" cy="0"/>
          <a:chOff x="0" y="0"/>
          <a:chExt cx="0" cy="0"/>
        </a:xfrm>
      </p:grpSpPr>
      <p:sp>
        <p:nvSpPr>
          <p:cNvPr id="20" name="Google Shape;20;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rtl="1"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rtl="1" algn="ctr">
              <a:lnSpc>
                <a:spcPct val="90000"/>
              </a:lnSpc>
              <a:spcBef>
                <a:spcPts val="1000"/>
              </a:spcBef>
              <a:spcAft>
                <a:spcPts val="0"/>
              </a:spcAft>
              <a:buClr>
                <a:schemeClr val="dk1"/>
              </a:buClr>
              <a:buSzPts val="2400"/>
              <a:buNone/>
              <a:defRPr sz="2400"/>
            </a:lvl1pPr>
            <a:lvl2pPr lvl="1" rtl="1" algn="ctr">
              <a:lnSpc>
                <a:spcPct val="90000"/>
              </a:lnSpc>
              <a:spcBef>
                <a:spcPts val="500"/>
              </a:spcBef>
              <a:spcAft>
                <a:spcPts val="0"/>
              </a:spcAft>
              <a:buClr>
                <a:schemeClr val="dk1"/>
              </a:buClr>
              <a:buSzPts val="2000"/>
              <a:buNone/>
              <a:defRPr sz="2000"/>
            </a:lvl2pPr>
            <a:lvl3pPr lvl="2" rtl="1" algn="ctr">
              <a:lnSpc>
                <a:spcPct val="90000"/>
              </a:lnSpc>
              <a:spcBef>
                <a:spcPts val="500"/>
              </a:spcBef>
              <a:spcAft>
                <a:spcPts val="0"/>
              </a:spcAft>
              <a:buClr>
                <a:schemeClr val="dk1"/>
              </a:buClr>
              <a:buSzPts val="1800"/>
              <a:buNone/>
              <a:defRPr sz="1800"/>
            </a:lvl3pPr>
            <a:lvl4pPr lvl="3" rtl="1" algn="ctr">
              <a:lnSpc>
                <a:spcPct val="90000"/>
              </a:lnSpc>
              <a:spcBef>
                <a:spcPts val="500"/>
              </a:spcBef>
              <a:spcAft>
                <a:spcPts val="0"/>
              </a:spcAft>
              <a:buClr>
                <a:schemeClr val="dk1"/>
              </a:buClr>
              <a:buSzPts val="1600"/>
              <a:buNone/>
              <a:defRPr sz="1600"/>
            </a:lvl4pPr>
            <a:lvl5pPr lvl="4" rtl="1" algn="ctr">
              <a:lnSpc>
                <a:spcPct val="90000"/>
              </a:lnSpc>
              <a:spcBef>
                <a:spcPts val="500"/>
              </a:spcBef>
              <a:spcAft>
                <a:spcPts val="0"/>
              </a:spcAft>
              <a:buClr>
                <a:schemeClr val="dk1"/>
              </a:buClr>
              <a:buSzPts val="1600"/>
              <a:buNone/>
              <a:defRPr sz="1600"/>
            </a:lvl5pPr>
            <a:lvl6pPr lvl="5" rtl="1" algn="ctr">
              <a:lnSpc>
                <a:spcPct val="90000"/>
              </a:lnSpc>
              <a:spcBef>
                <a:spcPts val="500"/>
              </a:spcBef>
              <a:spcAft>
                <a:spcPts val="0"/>
              </a:spcAft>
              <a:buClr>
                <a:schemeClr val="dk1"/>
              </a:buClr>
              <a:buSzPts val="1600"/>
              <a:buNone/>
              <a:defRPr sz="1600"/>
            </a:lvl6pPr>
            <a:lvl7pPr lvl="6" rtl="1" algn="ctr">
              <a:lnSpc>
                <a:spcPct val="90000"/>
              </a:lnSpc>
              <a:spcBef>
                <a:spcPts val="500"/>
              </a:spcBef>
              <a:spcAft>
                <a:spcPts val="0"/>
              </a:spcAft>
              <a:buClr>
                <a:schemeClr val="dk1"/>
              </a:buClr>
              <a:buSzPts val="1600"/>
              <a:buNone/>
              <a:defRPr sz="1600"/>
            </a:lvl7pPr>
            <a:lvl8pPr lvl="7" rtl="1" algn="ctr">
              <a:lnSpc>
                <a:spcPct val="90000"/>
              </a:lnSpc>
              <a:spcBef>
                <a:spcPts val="500"/>
              </a:spcBef>
              <a:spcAft>
                <a:spcPts val="0"/>
              </a:spcAft>
              <a:buClr>
                <a:schemeClr val="dk1"/>
              </a:buClr>
              <a:buSzPts val="1600"/>
              <a:buNone/>
              <a:defRPr sz="1600"/>
            </a:lvl8pPr>
            <a:lvl9pPr lvl="8" rtl="1" algn="ctr">
              <a:lnSpc>
                <a:spcPct val="90000"/>
              </a:lnSpc>
              <a:spcBef>
                <a:spcPts val="500"/>
              </a:spcBef>
              <a:spcAft>
                <a:spcPts val="0"/>
              </a:spcAft>
              <a:buClr>
                <a:schemeClr val="dk1"/>
              </a:buClr>
              <a:buSzPts val="1600"/>
              <a:buNone/>
              <a:defRPr sz="1600"/>
            </a:lvl9pPr>
          </a:lstStyle>
          <a:p/>
        </p:txBody>
      </p:sp>
      <p:sp>
        <p:nvSpPr>
          <p:cNvPr id="22" name="Google Shape;22;p3"/>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3" name="Google Shape;23;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4" name="Google Shape;24;p3"/>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25" name="Shape 25"/>
        <p:cNvGrpSpPr/>
        <p:nvPr/>
      </p:nvGrpSpPr>
      <p:grpSpPr>
        <a:xfrm>
          <a:off x="0" y="0"/>
          <a:ext cx="0" cy="0"/>
          <a:chOff x="0" y="0"/>
          <a:chExt cx="0" cy="0"/>
        </a:xfrm>
      </p:grpSpPr>
      <p:sp>
        <p:nvSpPr>
          <p:cNvPr id="26" name="Google Shape;26;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8" name="Google Shape;28;p4"/>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9" name="Google Shape;29;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0" name="Google Shape;30;p4"/>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888888"/>
              </a:buClr>
              <a:buSzPts val="2400"/>
              <a:buNone/>
              <a:defRPr sz="2400">
                <a:solidFill>
                  <a:srgbClr val="888888"/>
                </a:solidFill>
              </a:defRPr>
            </a:lvl1pPr>
            <a:lvl2pPr indent="-228600" lvl="1" marL="914400" rtl="1" algn="r">
              <a:lnSpc>
                <a:spcPct val="90000"/>
              </a:lnSpc>
              <a:spcBef>
                <a:spcPts val="500"/>
              </a:spcBef>
              <a:spcAft>
                <a:spcPts val="0"/>
              </a:spcAft>
              <a:buClr>
                <a:srgbClr val="888888"/>
              </a:buClr>
              <a:buSzPts val="2000"/>
              <a:buNone/>
              <a:defRPr sz="2000">
                <a:solidFill>
                  <a:srgbClr val="888888"/>
                </a:solidFill>
              </a:defRPr>
            </a:lvl2pPr>
            <a:lvl3pPr indent="-228600" lvl="2" marL="1371600" rtl="1" algn="r">
              <a:lnSpc>
                <a:spcPct val="90000"/>
              </a:lnSpc>
              <a:spcBef>
                <a:spcPts val="500"/>
              </a:spcBef>
              <a:spcAft>
                <a:spcPts val="0"/>
              </a:spcAft>
              <a:buClr>
                <a:srgbClr val="888888"/>
              </a:buClr>
              <a:buSzPts val="1800"/>
              <a:buNone/>
              <a:defRPr sz="1800">
                <a:solidFill>
                  <a:srgbClr val="888888"/>
                </a:solidFill>
              </a:defRPr>
            </a:lvl3pPr>
            <a:lvl4pPr indent="-228600" lvl="3" marL="1828800" rtl="1" algn="r">
              <a:lnSpc>
                <a:spcPct val="90000"/>
              </a:lnSpc>
              <a:spcBef>
                <a:spcPts val="500"/>
              </a:spcBef>
              <a:spcAft>
                <a:spcPts val="0"/>
              </a:spcAft>
              <a:buClr>
                <a:srgbClr val="888888"/>
              </a:buClr>
              <a:buSzPts val="1600"/>
              <a:buNone/>
              <a:defRPr sz="1600">
                <a:solidFill>
                  <a:srgbClr val="888888"/>
                </a:solidFill>
              </a:defRPr>
            </a:lvl4pPr>
            <a:lvl5pPr indent="-228600" lvl="4" marL="2286000" rtl="1" algn="r">
              <a:lnSpc>
                <a:spcPct val="90000"/>
              </a:lnSpc>
              <a:spcBef>
                <a:spcPts val="500"/>
              </a:spcBef>
              <a:spcAft>
                <a:spcPts val="0"/>
              </a:spcAft>
              <a:buClr>
                <a:srgbClr val="888888"/>
              </a:buClr>
              <a:buSzPts val="1600"/>
              <a:buNone/>
              <a:defRPr sz="1600">
                <a:solidFill>
                  <a:srgbClr val="888888"/>
                </a:solidFill>
              </a:defRPr>
            </a:lvl5pPr>
            <a:lvl6pPr indent="-228600" lvl="5" marL="2743200" rtl="1" algn="r">
              <a:lnSpc>
                <a:spcPct val="90000"/>
              </a:lnSpc>
              <a:spcBef>
                <a:spcPts val="500"/>
              </a:spcBef>
              <a:spcAft>
                <a:spcPts val="0"/>
              </a:spcAft>
              <a:buClr>
                <a:srgbClr val="888888"/>
              </a:buClr>
              <a:buSzPts val="1600"/>
              <a:buNone/>
              <a:defRPr sz="1600">
                <a:solidFill>
                  <a:srgbClr val="888888"/>
                </a:solidFill>
              </a:defRPr>
            </a:lvl6pPr>
            <a:lvl7pPr indent="-228600" lvl="6" marL="3200400" rtl="1" algn="r">
              <a:lnSpc>
                <a:spcPct val="90000"/>
              </a:lnSpc>
              <a:spcBef>
                <a:spcPts val="500"/>
              </a:spcBef>
              <a:spcAft>
                <a:spcPts val="0"/>
              </a:spcAft>
              <a:buClr>
                <a:srgbClr val="888888"/>
              </a:buClr>
              <a:buSzPts val="1600"/>
              <a:buNone/>
              <a:defRPr sz="1600">
                <a:solidFill>
                  <a:srgbClr val="888888"/>
                </a:solidFill>
              </a:defRPr>
            </a:lvl7pPr>
            <a:lvl8pPr indent="-228600" lvl="7" marL="3657600" rtl="1" algn="r">
              <a:lnSpc>
                <a:spcPct val="90000"/>
              </a:lnSpc>
              <a:spcBef>
                <a:spcPts val="500"/>
              </a:spcBef>
              <a:spcAft>
                <a:spcPts val="0"/>
              </a:spcAft>
              <a:buClr>
                <a:srgbClr val="888888"/>
              </a:buClr>
              <a:buSzPts val="1600"/>
              <a:buNone/>
              <a:defRPr sz="1600">
                <a:solidFill>
                  <a:srgbClr val="888888"/>
                </a:solidFill>
              </a:defRPr>
            </a:lvl8pPr>
            <a:lvl9pPr indent="-228600" lvl="8" marL="4114800" rtl="1" algn="r">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5" name="Google Shape;35;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6" name="Google Shape;36;p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2" name="Google Shape;42;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3" name="Google Shape;43;p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1" name="Google Shape;51;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2" name="Google Shape;52;p7"/>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7" name="Google Shape;57;p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rtl="1" algn="r">
              <a:lnSpc>
                <a:spcPct val="90000"/>
              </a:lnSpc>
              <a:spcBef>
                <a:spcPts val="1000"/>
              </a:spcBef>
              <a:spcAft>
                <a:spcPts val="0"/>
              </a:spcAft>
              <a:buClr>
                <a:schemeClr val="dk1"/>
              </a:buClr>
              <a:buSzPts val="3200"/>
              <a:buChar char="•"/>
              <a:defRPr sz="3200"/>
            </a:lvl1pPr>
            <a:lvl2pPr indent="-406400" lvl="1" marL="914400" rtl="1" algn="r">
              <a:lnSpc>
                <a:spcPct val="90000"/>
              </a:lnSpc>
              <a:spcBef>
                <a:spcPts val="500"/>
              </a:spcBef>
              <a:spcAft>
                <a:spcPts val="0"/>
              </a:spcAft>
              <a:buClr>
                <a:schemeClr val="dk1"/>
              </a:buClr>
              <a:buSzPts val="2800"/>
              <a:buChar char="•"/>
              <a:defRPr sz="2800"/>
            </a:lvl2pPr>
            <a:lvl3pPr indent="-381000" lvl="2" marL="1371600" rtl="1" algn="r">
              <a:lnSpc>
                <a:spcPct val="90000"/>
              </a:lnSpc>
              <a:spcBef>
                <a:spcPts val="500"/>
              </a:spcBef>
              <a:spcAft>
                <a:spcPts val="0"/>
              </a:spcAft>
              <a:buClr>
                <a:schemeClr val="dk1"/>
              </a:buClr>
              <a:buSzPts val="2400"/>
              <a:buChar char="•"/>
              <a:defRPr sz="2400"/>
            </a:lvl3pPr>
            <a:lvl4pPr indent="-355600" lvl="3" marL="1828800" rtl="1" algn="r">
              <a:lnSpc>
                <a:spcPct val="90000"/>
              </a:lnSpc>
              <a:spcBef>
                <a:spcPts val="500"/>
              </a:spcBef>
              <a:spcAft>
                <a:spcPts val="0"/>
              </a:spcAft>
              <a:buClr>
                <a:schemeClr val="dk1"/>
              </a:buClr>
              <a:buSzPts val="2000"/>
              <a:buChar char="•"/>
              <a:defRPr sz="2000"/>
            </a:lvl4pPr>
            <a:lvl5pPr indent="-355600" lvl="4" marL="2286000" rtl="1" algn="r">
              <a:lnSpc>
                <a:spcPct val="90000"/>
              </a:lnSpc>
              <a:spcBef>
                <a:spcPts val="500"/>
              </a:spcBef>
              <a:spcAft>
                <a:spcPts val="0"/>
              </a:spcAft>
              <a:buClr>
                <a:schemeClr val="dk1"/>
              </a:buClr>
              <a:buSzPts val="2000"/>
              <a:buChar char="•"/>
              <a:defRPr sz="2000"/>
            </a:lvl5pPr>
            <a:lvl6pPr indent="-355600" lvl="5" marL="2743200" rtl="1" algn="r">
              <a:lnSpc>
                <a:spcPct val="90000"/>
              </a:lnSpc>
              <a:spcBef>
                <a:spcPts val="500"/>
              </a:spcBef>
              <a:spcAft>
                <a:spcPts val="0"/>
              </a:spcAft>
              <a:buClr>
                <a:schemeClr val="dk1"/>
              </a:buClr>
              <a:buSzPts val="2000"/>
              <a:buChar char="•"/>
              <a:defRPr sz="2000"/>
            </a:lvl6pPr>
            <a:lvl7pPr indent="-355600" lvl="6" marL="3200400" rtl="1" algn="r">
              <a:lnSpc>
                <a:spcPct val="90000"/>
              </a:lnSpc>
              <a:spcBef>
                <a:spcPts val="500"/>
              </a:spcBef>
              <a:spcAft>
                <a:spcPts val="0"/>
              </a:spcAft>
              <a:buClr>
                <a:schemeClr val="dk1"/>
              </a:buClr>
              <a:buSzPts val="2000"/>
              <a:buChar char="•"/>
              <a:defRPr sz="2000"/>
            </a:lvl7pPr>
            <a:lvl8pPr indent="-355600" lvl="7" marL="3657600" rtl="1" algn="r">
              <a:lnSpc>
                <a:spcPct val="90000"/>
              </a:lnSpc>
              <a:spcBef>
                <a:spcPts val="500"/>
              </a:spcBef>
              <a:spcAft>
                <a:spcPts val="0"/>
              </a:spcAft>
              <a:buClr>
                <a:schemeClr val="dk1"/>
              </a:buClr>
              <a:buSzPts val="2000"/>
              <a:buChar char="•"/>
              <a:defRPr sz="2000"/>
            </a:lvl8pPr>
            <a:lvl9pPr indent="-355600" lvl="8" marL="4114800" rtl="1" algn="r">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4" name="Google Shape;64;p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1" name="Google Shape;71;p1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7" name="Google Shape;77;p1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3" name="Google Shape;83;p1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chemeClr val="accent6"/>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1" algn="r">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1" algn="r">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1" algn="r">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1" algn="r">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200">
        <p14:prism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5.jpg"/><Relationship Id="rId5"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3"/>
          <p:cNvSpPr/>
          <p:nvPr/>
        </p:nvSpPr>
        <p:spPr>
          <a:xfrm>
            <a:off x="266551" y="273545"/>
            <a:ext cx="11658898" cy="1446550"/>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4400"/>
              <a:buFont typeface="Arial"/>
              <a:buNone/>
            </a:pPr>
            <a:r>
              <a:rPr b="0" i="0" lang="iw-IL" sz="4400" u="none" cap="none" strike="noStrike">
                <a:solidFill>
                  <a:srgbClr val="CC0000"/>
                </a:solidFill>
                <a:latin typeface="Arial"/>
                <a:ea typeface="Arial"/>
                <a:cs typeface="Arial"/>
                <a:sym typeface="Arial"/>
              </a:rPr>
              <a:t>הכשלון בכיבוש העי</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400"/>
              <a:buFont typeface="Arial"/>
              <a:buNone/>
            </a:pPr>
            <a:r>
              <a:rPr b="0" i="0" lang="iw-IL" sz="4400" u="none" cap="none" strike="noStrike">
                <a:solidFill>
                  <a:srgbClr val="CC0000"/>
                </a:solidFill>
                <a:latin typeface="Arial"/>
                <a:ea typeface="Arial"/>
                <a:cs typeface="Arial"/>
                <a:sym typeface="Arial"/>
              </a:rPr>
              <a:t>סיפור עכן והמעילה בחרם יריחו (פרק ז)</a:t>
            </a:r>
            <a:endParaRPr b="0" i="0" sz="1400" u="none" cap="none" strike="noStrike">
              <a:solidFill>
                <a:srgbClr val="000000"/>
              </a:solidFill>
              <a:latin typeface="Arial"/>
              <a:ea typeface="Arial"/>
              <a:cs typeface="Arial"/>
              <a:sym typeface="Arial"/>
            </a:endParaRPr>
          </a:p>
        </p:txBody>
      </p:sp>
      <p:pic>
        <p:nvPicPr>
          <p:cNvPr descr="Wednesday: Toward a First-Generation Faith | Sabbath School Net" id="89" name="Google Shape;89;p13"/>
          <p:cNvPicPr preferRelativeResize="0"/>
          <p:nvPr/>
        </p:nvPicPr>
        <p:blipFill rotWithShape="1">
          <a:blip r:embed="rId3">
            <a:alphaModFix/>
          </a:blip>
          <a:srcRect b="0" l="0" r="0" t="0"/>
          <a:stretch/>
        </p:blipFill>
        <p:spPr>
          <a:xfrm>
            <a:off x="264161" y="1994764"/>
            <a:ext cx="3332248" cy="4669594"/>
          </a:xfrm>
          <a:prstGeom prst="rect">
            <a:avLst/>
          </a:prstGeom>
          <a:noFill/>
          <a:ln>
            <a:noFill/>
          </a:ln>
        </p:spPr>
      </p:pic>
      <p:pic>
        <p:nvPicPr>
          <p:cNvPr id="90" name="Google Shape;90;p13"/>
          <p:cNvPicPr preferRelativeResize="0"/>
          <p:nvPr/>
        </p:nvPicPr>
        <p:blipFill rotWithShape="1">
          <a:blip r:embed="rId4">
            <a:alphaModFix/>
          </a:blip>
          <a:srcRect b="0" l="12232" r="0" t="0"/>
          <a:stretch/>
        </p:blipFill>
        <p:spPr>
          <a:xfrm>
            <a:off x="7917627" y="1908701"/>
            <a:ext cx="4007821" cy="4675754"/>
          </a:xfrm>
          <a:prstGeom prst="rect">
            <a:avLst/>
          </a:prstGeom>
          <a:noFill/>
          <a:ln>
            <a:noFill/>
          </a:ln>
        </p:spPr>
      </p:pic>
      <p:pic>
        <p:nvPicPr>
          <p:cNvPr id="91" name="Google Shape;91;p13"/>
          <p:cNvPicPr preferRelativeResize="0"/>
          <p:nvPr/>
        </p:nvPicPr>
        <p:blipFill rotWithShape="1">
          <a:blip r:embed="rId5">
            <a:alphaModFix/>
          </a:blip>
          <a:srcRect b="0" l="0" r="0" t="0"/>
          <a:stretch/>
        </p:blipFill>
        <p:spPr>
          <a:xfrm>
            <a:off x="3896853" y="1908701"/>
            <a:ext cx="3720329" cy="4669595"/>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4"/>
          <p:cNvSpPr/>
          <p:nvPr/>
        </p:nvSpPr>
        <p:spPr>
          <a:xfrm>
            <a:off x="182878" y="263339"/>
            <a:ext cx="6517638" cy="1508105"/>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ההכנות לכניסה לארץ</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א-ה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(מינוי יהושע, שני המרגלים ביריחו, נס מעבר הירדן, האבנים במלון,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ברית המילה, קורבן הפסח, הפסקת המן, פגישת יהושע עם מלאך ה')</a:t>
            </a:r>
            <a:endParaRPr b="0" i="0" sz="1400" u="none" cap="none" strike="noStrike">
              <a:solidFill>
                <a:srgbClr val="000000"/>
              </a:solidFill>
              <a:latin typeface="Arial"/>
              <a:ea typeface="Arial"/>
              <a:cs typeface="Arial"/>
              <a:sym typeface="Arial"/>
            </a:endParaRPr>
          </a:p>
        </p:txBody>
      </p:sp>
      <p:sp>
        <p:nvSpPr>
          <p:cNvPr id="98" name="Google Shape;98;p14"/>
          <p:cNvSpPr/>
          <p:nvPr/>
        </p:nvSpPr>
        <p:spPr>
          <a:xfrm>
            <a:off x="182878" y="3824673"/>
            <a:ext cx="6517640" cy="1261884"/>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חלוקת הנחלות בארץ</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יג-כ</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(הארץ הנשארת, ההגרלות וההתנחלות, ערי המקלט)</a:t>
            </a:r>
            <a:endParaRPr b="0" i="0" sz="1400" u="none" cap="none" strike="noStrike">
              <a:solidFill>
                <a:srgbClr val="000000"/>
              </a:solidFill>
              <a:latin typeface="Arial"/>
              <a:ea typeface="Arial"/>
              <a:cs typeface="Arial"/>
              <a:sym typeface="Arial"/>
            </a:endParaRPr>
          </a:p>
        </p:txBody>
      </p:sp>
      <p:sp>
        <p:nvSpPr>
          <p:cNvPr id="99" name="Google Shape;99;p14"/>
          <p:cNvSpPr/>
          <p:nvPr/>
        </p:nvSpPr>
        <p:spPr>
          <a:xfrm>
            <a:off x="182878" y="2063319"/>
            <a:ext cx="6517640" cy="1508105"/>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כיבוש הארץ ומלכיה ואירועים נלווים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ו-יב</a:t>
            </a:r>
            <a:endParaRPr b="0" i="0" sz="28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(הכיבוש הנסי של יריחו, שתי מערכות בכיבוש העי,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טקס בהר עיבל והמזבח, תרמית הגבעונים, מלכי הדרום, מלכי צפון)</a:t>
            </a:r>
            <a:endParaRPr b="0" i="0" sz="1400" u="none" cap="none" strike="noStrike">
              <a:solidFill>
                <a:srgbClr val="000000"/>
              </a:solidFill>
              <a:latin typeface="Arial"/>
              <a:ea typeface="Arial"/>
              <a:cs typeface="Arial"/>
              <a:sym typeface="Arial"/>
            </a:endParaRPr>
          </a:p>
        </p:txBody>
      </p:sp>
      <p:sp>
        <p:nvSpPr>
          <p:cNvPr id="100" name="Google Shape;100;p14"/>
          <p:cNvSpPr/>
          <p:nvPr/>
        </p:nvSpPr>
        <p:spPr>
          <a:xfrm>
            <a:off x="182878" y="5356891"/>
            <a:ext cx="6517640" cy="1261884"/>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ארועים ונאומי סיום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כא-כד</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(מזבח שבנו שניים וחצי השבטים בעבר הירדן, נאומי יהושע, מות יהושע)</a:t>
            </a:r>
            <a:endParaRPr b="0" i="0" sz="1400" u="none" cap="none" strike="noStrike">
              <a:solidFill>
                <a:srgbClr val="000000"/>
              </a:solidFill>
              <a:latin typeface="Arial"/>
              <a:ea typeface="Arial"/>
              <a:cs typeface="Arial"/>
              <a:sym typeface="Arial"/>
            </a:endParaRPr>
          </a:p>
        </p:txBody>
      </p:sp>
      <p:sp>
        <p:nvSpPr>
          <p:cNvPr id="101" name="Google Shape;101;p14"/>
          <p:cNvSpPr/>
          <p:nvPr/>
        </p:nvSpPr>
        <p:spPr>
          <a:xfrm>
            <a:off x="8741597" y="1771444"/>
            <a:ext cx="3211646" cy="3046988"/>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9600"/>
              <a:buFont typeface="Arial"/>
              <a:buNone/>
            </a:pPr>
            <a:r>
              <a:rPr b="0" i="0" lang="iw-IL" sz="9600" u="none" cap="none" strike="noStrike">
                <a:solidFill>
                  <a:schemeClr val="lt1"/>
                </a:solidFill>
                <a:latin typeface="Arial"/>
                <a:ea typeface="Arial"/>
                <a:cs typeface="Arial"/>
                <a:sym typeface="Arial"/>
              </a:rPr>
              <a:t>ספר</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600"/>
              <a:buFont typeface="Arial"/>
              <a:buNone/>
            </a:pPr>
            <a:r>
              <a:rPr b="0" i="0" lang="iw-IL" sz="9600" u="none" cap="none" strike="noStrike">
                <a:solidFill>
                  <a:schemeClr val="lt1"/>
                </a:solidFill>
                <a:latin typeface="Arial"/>
                <a:ea typeface="Arial"/>
                <a:cs typeface="Arial"/>
                <a:sym typeface="Arial"/>
              </a:rPr>
              <a:t>יהושע</a:t>
            </a:r>
            <a:endParaRPr b="0" i="0" sz="1400" u="none" cap="none" strike="noStrike">
              <a:solidFill>
                <a:srgbClr val="000000"/>
              </a:solidFill>
              <a:latin typeface="Arial"/>
              <a:ea typeface="Arial"/>
              <a:cs typeface="Arial"/>
              <a:sym typeface="Arial"/>
            </a:endParaRPr>
          </a:p>
        </p:txBody>
      </p:sp>
      <p:sp>
        <p:nvSpPr>
          <p:cNvPr id="102" name="Google Shape;102;p14"/>
          <p:cNvSpPr/>
          <p:nvPr/>
        </p:nvSpPr>
        <p:spPr>
          <a:xfrm rot="-5400000">
            <a:off x="7349904" y="364071"/>
            <a:ext cx="615310" cy="1306642"/>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3" name="Google Shape;103;p14"/>
          <p:cNvSpPr/>
          <p:nvPr/>
        </p:nvSpPr>
        <p:spPr>
          <a:xfrm rot="-5400000">
            <a:off x="7441342" y="5334793"/>
            <a:ext cx="615310" cy="1377764"/>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4" name="Google Shape;104;p14"/>
          <p:cNvSpPr/>
          <p:nvPr/>
        </p:nvSpPr>
        <p:spPr>
          <a:xfrm rot="-5400000">
            <a:off x="7385464" y="2211123"/>
            <a:ext cx="615310" cy="1377762"/>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5" name="Google Shape;105;p14"/>
          <p:cNvSpPr/>
          <p:nvPr/>
        </p:nvSpPr>
        <p:spPr>
          <a:xfrm rot="-5400000">
            <a:off x="7441342" y="3772958"/>
            <a:ext cx="615310" cy="1377763"/>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6" name="Google Shape;106;p14"/>
          <p:cNvSpPr/>
          <p:nvPr/>
        </p:nvSpPr>
        <p:spPr>
          <a:xfrm>
            <a:off x="1188713" y="2766056"/>
            <a:ext cx="2428247" cy="579120"/>
          </a:xfrm>
          <a:prstGeom prst="ellipse">
            <a:avLst/>
          </a:prstGeom>
          <a:noFill/>
          <a:ln cap="flat" cmpd="sng" w="76200">
            <a:solidFill>
              <a:srgbClr val="38562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7" name="Google Shape;107;p14"/>
          <p:cNvSpPr/>
          <p:nvPr/>
        </p:nvSpPr>
        <p:spPr>
          <a:xfrm>
            <a:off x="-60960" y="2000507"/>
            <a:ext cx="6705601" cy="1697541"/>
          </a:xfrm>
          <a:prstGeom prst="ellipse">
            <a:avLst/>
          </a:prstGeom>
          <a:noFill/>
          <a:ln cap="flat" cmpd="sng" w="76200">
            <a:solidFill>
              <a:srgbClr val="38562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12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2000"/>
                                        <p:tgtEl>
                                          <p:spTgt spid="1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2000"/>
                                        <p:tgtEl>
                                          <p:spTgt spid="1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5"/>
          <p:cNvSpPr/>
          <p:nvPr/>
        </p:nvSpPr>
        <p:spPr>
          <a:xfrm>
            <a:off x="8848866" y="1905506"/>
            <a:ext cx="3211646" cy="3046988"/>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9600"/>
              <a:buFont typeface="Arial"/>
              <a:buNone/>
            </a:pPr>
            <a:r>
              <a:rPr b="0" i="0" lang="iw-IL" sz="9600" u="none" cap="none" strike="noStrike">
                <a:solidFill>
                  <a:schemeClr val="lt1"/>
                </a:solidFill>
                <a:latin typeface="Arial"/>
                <a:ea typeface="Arial"/>
                <a:cs typeface="Arial"/>
                <a:sym typeface="Arial"/>
              </a:rPr>
              <a:t>תקציר פרק ז</a:t>
            </a:r>
            <a:endParaRPr b="0" i="0" sz="1400" u="none" cap="none" strike="noStrike">
              <a:solidFill>
                <a:srgbClr val="000000"/>
              </a:solidFill>
              <a:latin typeface="Arial"/>
              <a:ea typeface="Arial"/>
              <a:cs typeface="Arial"/>
              <a:sym typeface="Arial"/>
            </a:endParaRPr>
          </a:p>
        </p:txBody>
      </p:sp>
      <p:sp>
        <p:nvSpPr>
          <p:cNvPr id="113" name="Google Shape;113;p15"/>
          <p:cNvSpPr/>
          <p:nvPr/>
        </p:nvSpPr>
        <p:spPr>
          <a:xfrm>
            <a:off x="131488" y="885976"/>
            <a:ext cx="8601740" cy="5355312"/>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NTR"/>
                <a:ea typeface="NTR"/>
                <a:cs typeface="NTR"/>
                <a:sym typeface="NTR"/>
              </a:rPr>
              <a:t>לאחר הכיבוש המוצלח ביריחו, עם ישראל פונים לכבוש את העיר הבאה: העי. עוד לפני שמסופר דבר על המלחמה, הפרק נפתח באקורד שלילי: "וַיִּמְעֲלוּ בְנֵי יִשְׂרָאֵל מַעַל בַּחֵרֶם וַיִּקַּח עָכָן בֶּן כַּרְמִי בֶן זַבְדִּי בֶן זֶרַח לְמַטֵּה יְהוּדָה מִן הַחֵרֶם וַיִּחַר אַף ה' בִּבְנֵי יִשְׂרָאֵל"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1" i="0" lang="iw-IL" sz="1800" u="none" cap="none" strike="noStrike">
                <a:solidFill>
                  <a:srgbClr val="4B0082"/>
                </a:solidFill>
                <a:latin typeface="NTR"/>
                <a:ea typeface="NTR"/>
                <a:cs typeface="NTR"/>
                <a:sym typeface="NTR"/>
              </a:rPr>
              <a:t>מלחמת העי הראשונה והכישלון </a:t>
            </a:r>
            <a:endParaRPr b="0" i="0" sz="1800" u="none" cap="none" strike="noStrike">
              <a:solidFill>
                <a:srgbClr val="000000"/>
              </a:solidFill>
              <a:latin typeface="NTR"/>
              <a:ea typeface="NTR"/>
              <a:cs typeface="NTR"/>
              <a:sym typeface="NTR"/>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NTR"/>
                <a:ea typeface="NTR"/>
                <a:cs typeface="NTR"/>
                <a:sym typeface="NTR"/>
              </a:rPr>
              <a:t>יהושע שולח מרגלים לעי, כפי שגם עשה לפני כיבוש יריחו. בניגוד לסיפור המרגלים ביריחו, כאן הכתוב לא טורח לספר על מעלליהם של המרגלים בעי אלא רק את מסקנתם: "אַל יַעַל כָּל הָעָם כְּאַלְפַּיִם אִישׁ אוֹ כִּשְׁלֹשֶׁת אֲלָפִים אִישׁ יַעֲלוּ וְיַכּוּ אֶת הָעָי אַל תְּיַגַּע שָׁמָּה אֶת כָּל הָעָם כִּי מְעַט הֵמָּה" וכך גם יהושע עושה, אלא שבמהרה מתברר שמדובר בטעות ונהרגים כ -36. התגובה במחנה ישראל קשה: "וַיִּמַּס לְבַב הָעָם וַיְהִי לְמָיִם".</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1" i="0" lang="iw-IL" sz="1800" u="none" cap="none" strike="noStrike">
                <a:solidFill>
                  <a:srgbClr val="4B0082"/>
                </a:solidFill>
                <a:latin typeface="NTR"/>
                <a:ea typeface="NTR"/>
                <a:cs typeface="NTR"/>
                <a:sym typeface="NTR"/>
              </a:rPr>
              <a:t>ה' ויהושע </a:t>
            </a:r>
            <a:endParaRPr b="0" i="0" sz="1800" u="none" cap="none" strike="noStrike">
              <a:solidFill>
                <a:srgbClr val="000000"/>
              </a:solidFill>
              <a:latin typeface="NTR"/>
              <a:ea typeface="NTR"/>
              <a:cs typeface="NTR"/>
              <a:sym typeface="NTR"/>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NTR"/>
                <a:ea typeface="NTR"/>
                <a:cs typeface="NTR"/>
                <a:sym typeface="NTR"/>
              </a:rPr>
              <a:t>יהושע פונה לה' בזעקה ואף מערער על עצם הכניסה לארץ. בנקודה הזו יהושע נשמע כמו עם ישראל בתלונותיו במדבר. ה' מרגיע את יהושע ואומר לו "קֻם לָךְ לָמָּה זֶּה אַתָּה נֹפֵל עַל פָּנֶיךָ?"  ומגלה לו את מה שאנחנו כבר יודעים מתחילת הפרק – עם ישראל מעל בחרם, מישהו לקח מהשלל של יריחו שהיה מוקדש לה'. כדי לגלות מי חטא יש לערוך גורל ולהעניש אותו "יִשָּׂרֵף בָּאֵשׁ אֹתוֹ וְאֶת כָּל אֲשֶׁר לוֹ"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1" i="0" lang="iw-IL" sz="1800" u="none" cap="none" strike="noStrike">
                <a:solidFill>
                  <a:srgbClr val="4B0082"/>
                </a:solidFill>
                <a:latin typeface="NTR"/>
                <a:ea typeface="NTR"/>
                <a:cs typeface="NTR"/>
                <a:sym typeface="NTR"/>
              </a:rPr>
              <a:t>ביצוע הגורל ולכידת עכן</a:t>
            </a:r>
            <a:endParaRPr b="0" i="0" sz="1800" u="none" cap="none" strike="noStrike">
              <a:solidFill>
                <a:srgbClr val="000000"/>
              </a:solidFill>
              <a:latin typeface="NTR"/>
              <a:ea typeface="NTR"/>
              <a:cs typeface="NTR"/>
              <a:sym typeface="NTR"/>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NTR"/>
                <a:ea typeface="NTR"/>
                <a:cs typeface="NTR"/>
                <a:sym typeface="NTR"/>
              </a:rPr>
              <a:t>יהושע משכים בבוקר, ומתחיל לבצע את הגורל, בסופו של דבר נלכד עכן משבט יהודה, והוא אף מודה בחטאו. יהושע שולח אנשים לרוקן את אוהלו של עכן מהשלל של יריחו, ועם ישראל רוגמים אותו באבנים. המקום שבו עכן נענש נקרא "עֵמֶק עָכוֹר" .</a:t>
            </a:r>
            <a:endParaRPr b="0" i="0" sz="1800" u="none" cap="none" strike="noStrike">
              <a:solidFill>
                <a:srgbClr val="000000"/>
              </a:solidFill>
              <a:latin typeface="NTR"/>
              <a:ea typeface="NTR"/>
              <a:cs typeface="NTR"/>
              <a:sym typeface="NTR"/>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6"/>
          <p:cNvSpPr/>
          <p:nvPr/>
        </p:nvSpPr>
        <p:spPr>
          <a:xfrm>
            <a:off x="6455565" y="202183"/>
            <a:ext cx="5503521" cy="6140142"/>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00"/>
              <a:buFont typeface="Arial"/>
              <a:buNone/>
            </a:pPr>
            <a:r>
              <a:t/>
            </a:r>
            <a:endParaRPr b="0" i="0" sz="2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100"/>
              <a:buFont typeface="Arial"/>
              <a:buNone/>
            </a:pPr>
            <a:r>
              <a:t/>
            </a:r>
            <a:endParaRPr b="1" i="0" sz="11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יהושע שולח מרגלים ל"העי" (ב)</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וַיִּשְׁלַח יְהוֹשֻׁעַ אֲנָשִׁים מִירִיחוֹ </a:t>
            </a:r>
            <a:r>
              <a:rPr b="0" i="0" lang="iw-IL" sz="1100" u="none" cap="none" strike="noStrike">
                <a:solidFill>
                  <a:schemeClr val="dk1"/>
                </a:solidFill>
                <a:latin typeface="Times New Roman"/>
                <a:ea typeface="Times New Roman"/>
                <a:cs typeface="Times New Roman"/>
                <a:sym typeface="Times New Roman"/>
              </a:rPr>
              <a:t>(=ממחנה ישראל הסמוך ליריחו)</a:t>
            </a:r>
            <a:r>
              <a:rPr b="0" i="0" lang="iw-IL" sz="1600" u="none" cap="none" strike="noStrike">
                <a:solidFill>
                  <a:schemeClr val="dk1"/>
                </a:solidFill>
                <a:latin typeface="Times New Roman"/>
                <a:ea typeface="Times New Roman"/>
                <a:cs typeface="Times New Roman"/>
                <a:sym typeface="Times New Roman"/>
              </a:rPr>
              <a:t> הָעַי </a:t>
            </a:r>
            <a:r>
              <a:rPr b="0" i="0" lang="iw-IL" sz="1100" u="none" cap="none" strike="noStrike">
                <a:solidFill>
                  <a:schemeClr val="dk1"/>
                </a:solidFill>
                <a:latin typeface="Times New Roman"/>
                <a:ea typeface="Times New Roman"/>
                <a:cs typeface="Times New Roman"/>
                <a:sym typeface="Times New Roman"/>
              </a:rPr>
              <a:t>(=אל העיר 'העי'),</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600"/>
              <a:buFont typeface="Arial"/>
              <a:buNone/>
            </a:pPr>
            <a:r>
              <a:rPr b="0" i="0" lang="iw-IL" sz="6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אֲשֶׁר עִם בֵּית-אָוֶן מִקֶּדֶם לְבֵית-אֵל </a:t>
            </a:r>
            <a:r>
              <a:rPr b="0" i="0" lang="iw-IL" sz="1100" u="none" cap="none" strike="noStrike">
                <a:solidFill>
                  <a:schemeClr val="dk1"/>
                </a:solidFill>
                <a:latin typeface="Times New Roman"/>
                <a:ea typeface="Times New Roman"/>
                <a:cs typeface="Times New Roman"/>
                <a:sym typeface="Times New Roman"/>
              </a:rPr>
              <a:t>(=העיר העי הייתה ממוקמת בסמוך ל"בית און"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100"/>
              <a:buFont typeface="Arial"/>
              <a:buNone/>
            </a:pPr>
            <a:r>
              <a:rPr b="0" i="0" lang="iw-IL" sz="1100" u="none" cap="none" strike="noStrike">
                <a:solidFill>
                  <a:schemeClr val="dk1"/>
                </a:solidFill>
                <a:latin typeface="Times New Roman"/>
                <a:ea typeface="Times New Roman"/>
                <a:cs typeface="Times New Roman"/>
                <a:sym typeface="Times New Roman"/>
              </a:rPr>
              <a:t>(=גבול יהודה ובנימין) וממזרח לעיר בית-אל).</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600"/>
              <a:buFont typeface="Arial"/>
              <a:buNone/>
            </a:pPr>
            <a:r>
              <a:rPr b="0" i="0" lang="iw-IL" sz="6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וַיֹּאמֶר אֲלֵיהֶם לֵאמֹר: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00"/>
              <a:buFont typeface="Arial"/>
              <a:buNone/>
            </a:pPr>
            <a:r>
              <a:t/>
            </a:r>
            <a:endParaRPr b="0" i="0" sz="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עֲלוּ </a:t>
            </a:r>
            <a:r>
              <a:rPr b="0" i="0" lang="iw-IL" sz="1100" u="none" cap="none" strike="noStrike">
                <a:solidFill>
                  <a:schemeClr val="dk1"/>
                </a:solidFill>
                <a:latin typeface="Times New Roman"/>
                <a:ea typeface="Times New Roman"/>
                <a:cs typeface="Times New Roman"/>
                <a:sym typeface="Times New Roman"/>
              </a:rPr>
              <a:t>(העי נמצאת בהר, יהושע ובנ"י בעמק יריחו)</a:t>
            </a:r>
            <a:r>
              <a:rPr b="0" i="0" lang="iw-IL" sz="1600" u="none" cap="none" strike="noStrike">
                <a:solidFill>
                  <a:schemeClr val="dk1"/>
                </a:solidFill>
                <a:latin typeface="Times New Roman"/>
                <a:ea typeface="Times New Roman"/>
                <a:cs typeface="Times New Roman"/>
                <a:sym typeface="Times New Roman"/>
              </a:rPr>
              <a:t> וְרַגְּלוּ אֶת הָאָרֶץ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400"/>
              <a:buFont typeface="Arial"/>
              <a:buNone/>
            </a:pPr>
            <a:r>
              <a:t/>
            </a:r>
            <a:endParaRPr b="1" i="0" sz="1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400"/>
              <a:buFont typeface="Arial"/>
              <a:buNone/>
            </a:pPr>
            <a:r>
              <a:rPr b="1" i="0" lang="iw-IL" sz="1400" u="none" cap="none" strike="noStrike">
                <a:solidFill>
                  <a:srgbClr val="C00000"/>
                </a:solidFill>
                <a:latin typeface="Times New Roman"/>
                <a:ea typeface="Times New Roman"/>
                <a:cs typeface="Times New Roman"/>
                <a:sym typeface="Times New Roman"/>
              </a:rPr>
              <a:t> </a:t>
            </a:r>
            <a:endParaRPr b="1" i="0" sz="1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הריגול (ב)</a:t>
            </a:r>
            <a:endParaRPr b="1" i="0" sz="18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וַיַּעֲלוּ הָאֲנָשִׁים, וַיְרַגְּלוּ אֶת הָעָי !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t/>
            </a:r>
            <a:endParaRPr b="1" i="0" sz="1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t/>
            </a:r>
            <a:endParaRPr b="1" i="0" sz="1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המרגלים שבים ומציעים ליהושע שרק כוח מצומצם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b="1" i="0" sz="6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 יעלה למלחמה מול העי (ג)</a:t>
            </a:r>
            <a:endParaRPr b="0" i="0" sz="18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l">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וַיָּשֻׁבוּ אֶל יְהוֹשֻׁעַ, וַיֹּאמְרוּ אֵלָיו:</a:t>
            </a:r>
            <a:endParaRPr b="0" i="0" sz="1800" u="none" cap="none" strike="noStrike">
              <a:solidFill>
                <a:schemeClr val="dk1"/>
              </a:solidFill>
              <a:latin typeface="Times New Roman"/>
              <a:ea typeface="Times New Roman"/>
              <a:cs typeface="Times New Roman"/>
              <a:sym typeface="Times New Roman"/>
            </a:endParaRPr>
          </a:p>
          <a:p>
            <a:pPr indent="0" lvl="0" marL="0" marR="0" rtl="1" algn="l">
              <a:lnSpc>
                <a:spcPct val="100000"/>
              </a:lnSpc>
              <a:spcBef>
                <a:spcPts val="0"/>
              </a:spcBef>
              <a:spcAft>
                <a:spcPts val="0"/>
              </a:spcAft>
              <a:buClr>
                <a:srgbClr val="000000"/>
              </a:buClr>
              <a:buSzPts val="600"/>
              <a:buFont typeface="Arial"/>
              <a:buNone/>
            </a:pPr>
            <a:r>
              <a:rPr b="0" i="0" lang="iw-IL" sz="6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l">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אַל יַעַל כָּל הָעָם </a:t>
            </a:r>
            <a:r>
              <a:rPr b="0" i="0" lang="iw-IL" sz="1100" u="none" cap="none" strike="noStrike">
                <a:solidFill>
                  <a:schemeClr val="dk1"/>
                </a:solidFill>
                <a:latin typeface="Times New Roman"/>
                <a:ea typeface="Times New Roman"/>
                <a:cs typeface="Times New Roman"/>
                <a:sym typeface="Times New Roman"/>
              </a:rPr>
              <a:t>(=אין צורך שכל הלוחמים יעלו, אלא:),</a:t>
            </a:r>
            <a:r>
              <a:rPr b="0" i="0" lang="iw-IL" sz="1600" u="none" cap="none" strike="noStrike">
                <a:solidFill>
                  <a:schemeClr val="dk1"/>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a:p>
            <a:pPr indent="0" lvl="0" marL="0" marR="0" rtl="1"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l">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כְּ- 2,000 אִיש אוֹ כִּ- 3,000 אִישׁ יַעֲלוּ, וְיַכּוּ אֶת הָעָי.</a:t>
            </a:r>
            <a:endParaRPr b="0" i="0" sz="1800" u="none" cap="none" strike="noStrike">
              <a:solidFill>
                <a:schemeClr val="dk1"/>
              </a:solidFill>
              <a:latin typeface="Times New Roman"/>
              <a:ea typeface="Times New Roman"/>
              <a:cs typeface="Times New Roman"/>
              <a:sym typeface="Times New Roman"/>
            </a:endParaRPr>
          </a:p>
          <a:p>
            <a:pPr indent="0" lvl="0" marL="0" marR="0" rtl="1" algn="l">
              <a:lnSpc>
                <a:spcPct val="100000"/>
              </a:lnSpc>
              <a:spcBef>
                <a:spcPts val="0"/>
              </a:spcBef>
              <a:spcAft>
                <a:spcPts val="0"/>
              </a:spcAft>
              <a:buClr>
                <a:srgbClr val="000000"/>
              </a:buClr>
              <a:buSzPts val="600"/>
              <a:buFont typeface="Arial"/>
              <a:buNone/>
            </a:pPr>
            <a:r>
              <a:rPr b="0" i="0" lang="iw-IL" sz="6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l">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אַל תְּיַגַּע </a:t>
            </a:r>
            <a:r>
              <a:rPr b="0" i="0" lang="iw-IL" sz="1100" u="none" cap="none" strike="noStrike">
                <a:solidFill>
                  <a:schemeClr val="dk1"/>
                </a:solidFill>
                <a:latin typeface="Times New Roman"/>
                <a:ea typeface="Times New Roman"/>
                <a:cs typeface="Times New Roman"/>
                <a:sym typeface="Times New Roman"/>
              </a:rPr>
              <a:t>(=אל תטריח)</a:t>
            </a:r>
            <a:r>
              <a:rPr b="0" i="0" lang="iw-IL" sz="1600" u="none" cap="none" strike="noStrike">
                <a:solidFill>
                  <a:schemeClr val="dk1"/>
                </a:solidFill>
                <a:latin typeface="Times New Roman"/>
                <a:ea typeface="Times New Roman"/>
                <a:cs typeface="Times New Roman"/>
                <a:sym typeface="Times New Roman"/>
              </a:rPr>
              <a:t> שָׁמָּה אֶת כָּל-הָעָם</a:t>
            </a:r>
            <a:endParaRPr b="0" i="0" sz="1400" u="none" cap="none" strike="noStrike">
              <a:solidFill>
                <a:srgbClr val="000000"/>
              </a:solidFill>
              <a:latin typeface="Arial"/>
              <a:ea typeface="Arial"/>
              <a:cs typeface="Arial"/>
              <a:sym typeface="Arial"/>
            </a:endParaRPr>
          </a:p>
          <a:p>
            <a:pPr indent="0" lvl="0" marL="0" marR="0" rtl="1" algn="l">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l">
              <a:lnSpc>
                <a:spcPct val="100000"/>
              </a:lnSpc>
              <a:spcBef>
                <a:spcPts val="0"/>
              </a:spcBef>
              <a:spcAft>
                <a:spcPts val="0"/>
              </a:spcAft>
              <a:buClr>
                <a:srgbClr val="000000"/>
              </a:buClr>
              <a:buSzPts val="1100"/>
              <a:buFont typeface="Arial"/>
              <a:buNone/>
            </a:pPr>
            <a:r>
              <a:rPr b="0" i="0" lang="iw-IL" sz="1100" u="none" cap="none" strike="noStrike">
                <a:solidFill>
                  <a:schemeClr val="dk1"/>
                </a:solidFill>
                <a:latin typeface="Times New Roman"/>
                <a:ea typeface="Times New Roman"/>
                <a:cs typeface="Times New Roman"/>
                <a:sym typeface="Times New Roman"/>
              </a:rPr>
              <a:t>נימוק:</a:t>
            </a:r>
            <a:r>
              <a:rPr b="0" i="0" lang="iw-IL" sz="1600" u="none" cap="none" strike="noStrike">
                <a:solidFill>
                  <a:schemeClr val="dk1"/>
                </a:solidFill>
                <a:latin typeface="Times New Roman"/>
                <a:ea typeface="Times New Roman"/>
                <a:cs typeface="Times New Roman"/>
                <a:sym typeface="Times New Roman"/>
              </a:rPr>
              <a:t> כִּי מְעַט הֵמָּה </a:t>
            </a:r>
            <a:r>
              <a:rPr b="0" i="0" lang="iw-IL" sz="1100" u="none" cap="none" strike="noStrike">
                <a:solidFill>
                  <a:schemeClr val="dk1"/>
                </a:solidFill>
                <a:latin typeface="Times New Roman"/>
                <a:ea typeface="Times New Roman"/>
                <a:cs typeface="Times New Roman"/>
                <a:sym typeface="Times New Roman"/>
              </a:rPr>
              <a:t>(=אנשי העי מועטים, ולכן אין צורך שנשתמש בכל הצבא)</a:t>
            </a:r>
            <a:endParaRPr b="0" i="0" sz="1400" u="none" cap="none" strike="noStrike">
              <a:solidFill>
                <a:srgbClr val="000000"/>
              </a:solidFill>
              <a:latin typeface="Arial"/>
              <a:ea typeface="Arial"/>
              <a:cs typeface="Arial"/>
              <a:sym typeface="Arial"/>
            </a:endParaRPr>
          </a:p>
        </p:txBody>
      </p:sp>
      <p:pic>
        <p:nvPicPr>
          <p:cNvPr descr="Download Airport Spy - Spy Icon - Full Size PNG Image - PNGkit" id="120" name="Google Shape;120;p16"/>
          <p:cNvPicPr preferRelativeResize="0"/>
          <p:nvPr/>
        </p:nvPicPr>
        <p:blipFill rotWithShape="1">
          <a:blip r:embed="rId3">
            <a:alphaModFix/>
          </a:blip>
          <a:srcRect b="0" l="0" r="0" t="0"/>
          <a:stretch/>
        </p:blipFill>
        <p:spPr>
          <a:xfrm>
            <a:off x="9998337" y="4673474"/>
            <a:ext cx="408158" cy="407338"/>
          </a:xfrm>
          <a:prstGeom prst="rect">
            <a:avLst/>
          </a:prstGeom>
          <a:noFill/>
          <a:ln>
            <a:noFill/>
          </a:ln>
        </p:spPr>
      </p:pic>
      <p:pic>
        <p:nvPicPr>
          <p:cNvPr descr="Download Airport Spy - Spy Icon - Full Size PNG Image - PNGkit" id="121" name="Google Shape;121;p16"/>
          <p:cNvPicPr preferRelativeResize="0"/>
          <p:nvPr/>
        </p:nvPicPr>
        <p:blipFill rotWithShape="1">
          <a:blip r:embed="rId3">
            <a:alphaModFix/>
          </a:blip>
          <a:srcRect b="0" l="0" r="0" t="0"/>
          <a:stretch/>
        </p:blipFill>
        <p:spPr>
          <a:xfrm>
            <a:off x="10341601" y="4448313"/>
            <a:ext cx="408158" cy="407338"/>
          </a:xfrm>
          <a:prstGeom prst="rect">
            <a:avLst/>
          </a:prstGeom>
          <a:noFill/>
          <a:ln>
            <a:noFill/>
          </a:ln>
        </p:spPr>
      </p:pic>
      <p:pic>
        <p:nvPicPr>
          <p:cNvPr descr="Business man - advice Icons PNG - Free PNG and Icons Downloads" id="122" name="Google Shape;122;p16"/>
          <p:cNvPicPr preferRelativeResize="0"/>
          <p:nvPr/>
        </p:nvPicPr>
        <p:blipFill rotWithShape="1">
          <a:blip r:embed="rId4">
            <a:alphaModFix/>
          </a:blip>
          <a:srcRect b="0" l="0" r="0" t="0"/>
          <a:stretch/>
        </p:blipFill>
        <p:spPr>
          <a:xfrm>
            <a:off x="10710816" y="4319379"/>
            <a:ext cx="1099356" cy="1847741"/>
          </a:xfrm>
          <a:prstGeom prst="rect">
            <a:avLst/>
          </a:prstGeom>
          <a:noFill/>
          <a:ln>
            <a:noFill/>
          </a:ln>
        </p:spPr>
      </p:pic>
      <p:pic>
        <p:nvPicPr>
          <p:cNvPr descr="Download Airport Spy - Spy Icon - Full Size PNG Image - PNGkit" id="123" name="Google Shape;123;p16"/>
          <p:cNvPicPr preferRelativeResize="0"/>
          <p:nvPr/>
        </p:nvPicPr>
        <p:blipFill rotWithShape="1">
          <a:blip r:embed="rId3">
            <a:alphaModFix/>
          </a:blip>
          <a:srcRect b="0" l="0" r="0" t="0"/>
          <a:stretch/>
        </p:blipFill>
        <p:spPr>
          <a:xfrm>
            <a:off x="10785273" y="4144174"/>
            <a:ext cx="1248270" cy="1394952"/>
          </a:xfrm>
          <a:prstGeom prst="rect">
            <a:avLst/>
          </a:prstGeom>
          <a:noFill/>
          <a:ln>
            <a:noFill/>
          </a:ln>
        </p:spPr>
      </p:pic>
      <p:pic>
        <p:nvPicPr>
          <p:cNvPr descr="Download Airport Spy - Spy Icon - Full Size PNG Image - PNGkit" id="124" name="Google Shape;124;p16"/>
          <p:cNvPicPr preferRelativeResize="0"/>
          <p:nvPr/>
        </p:nvPicPr>
        <p:blipFill rotWithShape="1">
          <a:blip r:embed="rId3">
            <a:alphaModFix/>
          </a:blip>
          <a:srcRect b="0" l="0" r="0" t="0"/>
          <a:stretch/>
        </p:blipFill>
        <p:spPr>
          <a:xfrm>
            <a:off x="2388613" y="3352986"/>
            <a:ext cx="707355" cy="705934"/>
          </a:xfrm>
          <a:prstGeom prst="rect">
            <a:avLst/>
          </a:prstGeom>
          <a:noFill/>
          <a:ln>
            <a:noFill/>
          </a:ln>
        </p:spPr>
      </p:pic>
      <p:pic>
        <p:nvPicPr>
          <p:cNvPr descr="FreeBibleimages :: Joshua: The second attack on Ai :: Joshua sets ..." id="125" name="Google Shape;125;p16"/>
          <p:cNvPicPr preferRelativeResize="0"/>
          <p:nvPr/>
        </p:nvPicPr>
        <p:blipFill rotWithShape="1">
          <a:blip r:embed="rId5">
            <a:alphaModFix/>
          </a:blip>
          <a:srcRect b="0" l="0" r="0" t="0"/>
          <a:stretch/>
        </p:blipFill>
        <p:spPr>
          <a:xfrm>
            <a:off x="158457" y="297465"/>
            <a:ext cx="5999280" cy="6111041"/>
          </a:xfrm>
          <a:prstGeom prst="rect">
            <a:avLst/>
          </a:prstGeom>
          <a:noFill/>
          <a:ln>
            <a:noFill/>
          </a:ln>
        </p:spPr>
      </p:pic>
      <p:sp>
        <p:nvSpPr>
          <p:cNvPr id="126" name="Google Shape;126;p16"/>
          <p:cNvSpPr/>
          <p:nvPr/>
        </p:nvSpPr>
        <p:spPr>
          <a:xfrm rot="1692783">
            <a:off x="2771580" y="4160063"/>
            <a:ext cx="489972" cy="247046"/>
          </a:xfrm>
          <a:prstGeom prst="leftArrow">
            <a:avLst>
              <a:gd fmla="val 49035" name="adj1"/>
              <a:gd fmla="val 50000" name="adj2"/>
            </a:avLst>
          </a:prstGeom>
          <a:solidFill>
            <a:srgbClr val="FFC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Download Airport Spy - Spy Icon - Full Size PNG Image - PNGkit" id="127" name="Google Shape;127;p16"/>
          <p:cNvPicPr preferRelativeResize="0"/>
          <p:nvPr/>
        </p:nvPicPr>
        <p:blipFill rotWithShape="1">
          <a:blip r:embed="rId3">
            <a:alphaModFix/>
          </a:blip>
          <a:srcRect b="0" l="0" r="0" t="0"/>
          <a:stretch/>
        </p:blipFill>
        <p:spPr>
          <a:xfrm>
            <a:off x="1930592" y="3158585"/>
            <a:ext cx="767128" cy="638699"/>
          </a:xfrm>
          <a:prstGeom prst="rect">
            <a:avLst/>
          </a:prstGeom>
          <a:noFill/>
          <a:ln>
            <a:noFill/>
          </a:ln>
        </p:spPr>
      </p:pic>
      <p:pic>
        <p:nvPicPr>
          <p:cNvPr descr="Download Airport Spy - Spy Icon - Full Size PNG Image - PNGkit" id="128" name="Google Shape;128;p16"/>
          <p:cNvPicPr preferRelativeResize="0"/>
          <p:nvPr/>
        </p:nvPicPr>
        <p:blipFill rotWithShape="1">
          <a:blip r:embed="rId3">
            <a:alphaModFix/>
          </a:blip>
          <a:srcRect b="0" l="0" r="0" t="0"/>
          <a:stretch/>
        </p:blipFill>
        <p:spPr>
          <a:xfrm>
            <a:off x="2697720" y="2678407"/>
            <a:ext cx="767128" cy="765585"/>
          </a:xfrm>
          <a:prstGeom prst="rect">
            <a:avLst/>
          </a:prstGeom>
          <a:noFill/>
          <a:ln>
            <a:noFill/>
          </a:ln>
        </p:spPr>
      </p:pic>
      <p:pic>
        <p:nvPicPr>
          <p:cNvPr descr="Download Airport Spy - Spy Icon - Full Size PNG Image - PNGkit" id="129" name="Google Shape;129;p16"/>
          <p:cNvPicPr preferRelativeResize="0"/>
          <p:nvPr/>
        </p:nvPicPr>
        <p:blipFill rotWithShape="1">
          <a:blip r:embed="rId3">
            <a:alphaModFix/>
          </a:blip>
          <a:srcRect b="0" l="0" r="0" t="0"/>
          <a:stretch/>
        </p:blipFill>
        <p:spPr>
          <a:xfrm>
            <a:off x="2160848" y="3856285"/>
            <a:ext cx="418059" cy="526827"/>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id="134" name="Google Shape;134;p17"/>
          <p:cNvPicPr preferRelativeResize="0"/>
          <p:nvPr/>
        </p:nvPicPr>
        <p:blipFill rotWithShape="1">
          <a:blip r:embed="rId3">
            <a:alphaModFix/>
          </a:blip>
          <a:srcRect b="0" l="0" r="0" t="0"/>
          <a:stretch/>
        </p:blipFill>
        <p:spPr>
          <a:xfrm>
            <a:off x="944880" y="2785678"/>
            <a:ext cx="10546080" cy="3869121"/>
          </a:xfrm>
          <a:prstGeom prst="rect">
            <a:avLst/>
          </a:prstGeom>
          <a:noFill/>
          <a:ln>
            <a:noFill/>
          </a:ln>
        </p:spPr>
      </p:pic>
      <p:sp>
        <p:nvSpPr>
          <p:cNvPr id="135" name="Google Shape;135;p17"/>
          <p:cNvSpPr/>
          <p:nvPr/>
        </p:nvSpPr>
        <p:spPr>
          <a:xfrm>
            <a:off x="853440" y="297587"/>
            <a:ext cx="10637520" cy="1862048"/>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1" i="0" lang="iw-IL" sz="2800" u="sng" cap="none" strike="noStrike">
                <a:solidFill>
                  <a:srgbClr val="C00000"/>
                </a:solidFill>
                <a:latin typeface="Times New Roman"/>
                <a:ea typeface="Times New Roman"/>
                <a:cs typeface="Times New Roman"/>
                <a:sym typeface="Times New Roman"/>
              </a:rPr>
              <a:t>הרקע לכישלון שיבוא: מעילה בחרם יריחו </a:t>
            </a:r>
            <a:r>
              <a:rPr b="1" i="0" lang="iw-IL" sz="2000" u="sng" cap="none" strike="noStrike">
                <a:solidFill>
                  <a:srgbClr val="C00000"/>
                </a:solidFill>
                <a:latin typeface="Times New Roman"/>
                <a:ea typeface="Times New Roman"/>
                <a:cs typeface="Times New Roman"/>
                <a:sym typeface="Times New Roman"/>
              </a:rPr>
              <a:t>(א)</a:t>
            </a:r>
            <a:endParaRPr b="0" i="0" sz="2000" u="none"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200"/>
              <a:buFont typeface="Arial"/>
              <a:buNone/>
            </a:pPr>
            <a:r>
              <a:rPr b="1" i="0" lang="iw-IL" sz="12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1" i="0" lang="iw-IL" sz="1800" u="none" cap="none" strike="noStrike">
                <a:solidFill>
                  <a:schemeClr val="dk1"/>
                </a:solidFill>
                <a:latin typeface="Times New Roman"/>
                <a:ea typeface="Times New Roman"/>
                <a:cs typeface="Times New Roman"/>
                <a:sym typeface="Times New Roman"/>
              </a:rPr>
              <a:t> המעל בחרם יריחו</a:t>
            </a:r>
            <a:r>
              <a:rPr b="1" i="0" lang="iw-IL" sz="2000" u="none" cap="none" strike="noStrike">
                <a:solidFill>
                  <a:schemeClr val="dk1"/>
                </a:solidFill>
                <a:latin typeface="Times New Roman"/>
                <a:ea typeface="Times New Roman"/>
                <a:cs typeface="Times New Roman"/>
                <a:sym typeface="Times New Roman"/>
              </a:rPr>
              <a:t>  </a:t>
            </a:r>
            <a:r>
              <a:rPr b="0" i="0" lang="iw-IL" sz="1800" u="none" cap="none" strike="noStrike">
                <a:solidFill>
                  <a:schemeClr val="dk1"/>
                </a:solidFill>
                <a:latin typeface="Times New Roman"/>
                <a:ea typeface="Times New Roman"/>
                <a:cs typeface="Times New Roman"/>
                <a:sym typeface="Times New Roman"/>
              </a:rPr>
              <a:t>וַיִּמְעֲלוּ בְנֵי-יִשְׂרָאֵל מַעַל בַּחֵרֶם </a:t>
            </a:r>
            <a:r>
              <a:rPr b="0" i="0" lang="iw-IL" sz="1200" u="none" cap="none" strike="noStrike">
                <a:solidFill>
                  <a:schemeClr val="dk1"/>
                </a:solidFill>
                <a:latin typeface="Times New Roman"/>
                <a:ea typeface="Times New Roman"/>
                <a:cs typeface="Times New Roman"/>
                <a:sym typeface="Times New Roman"/>
              </a:rPr>
              <a:t>(=בגדו באמון שנתן בהם יהושע שלא ייקחו משלל העיר יריחו לעצמם,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00"/>
              <a:buFont typeface="Arial"/>
              <a:buNone/>
            </a:pPr>
            <a:r>
              <a:t/>
            </a:r>
            <a:endParaRPr b="0" i="0" sz="2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300"/>
              <a:buFont typeface="Arial"/>
              <a:buNone/>
            </a:pPr>
            <a:r>
              <a:t/>
            </a:r>
            <a:endParaRPr b="0" i="0" sz="3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Times New Roman"/>
                <a:ea typeface="Times New Roman"/>
                <a:cs typeface="Times New Roman"/>
                <a:sym typeface="Times New Roman"/>
              </a:rPr>
              <a:t>                                  השלל שהיה מוקדש לה')</a:t>
            </a:r>
            <a:r>
              <a:rPr b="0" i="0" lang="iw-IL" sz="1800" u="none" cap="none" strike="noStrike">
                <a:solidFill>
                  <a:schemeClr val="dk1"/>
                </a:solidFill>
                <a:latin typeface="Times New Roman"/>
                <a:ea typeface="Times New Roman"/>
                <a:cs typeface="Times New Roman"/>
                <a:sym typeface="Times New Roman"/>
              </a:rPr>
              <a:t>  וַיִּקַּח עָכָן בֶּן-כַּרְמִי בֶן-זַבְדִּי בֶן-זֶרַח לְמַטֵּה-יְהוּדָה, מִן הַחֵרֶם.</a:t>
            </a:r>
            <a:r>
              <a:rPr b="1" i="0" lang="iw-IL" sz="11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1" i="0" lang="iw-IL" sz="1800" u="none" cap="none" strike="noStrike">
                <a:solidFill>
                  <a:schemeClr val="dk1"/>
                </a:solidFill>
                <a:latin typeface="Times New Roman"/>
                <a:ea typeface="Times New Roman"/>
                <a:cs typeface="Times New Roman"/>
                <a:sym typeface="Times New Roman"/>
              </a:rPr>
              <a:t>חרון אף-ה' בבנ"י</a:t>
            </a:r>
            <a:r>
              <a:rPr b="1" i="0" lang="iw-IL" sz="2000" u="none" cap="none" strike="noStrike">
                <a:solidFill>
                  <a:schemeClr val="dk1"/>
                </a:solidFill>
                <a:latin typeface="Times New Roman"/>
                <a:ea typeface="Times New Roman"/>
                <a:cs typeface="Times New Roman"/>
                <a:sym typeface="Times New Roman"/>
              </a:rPr>
              <a:t>: </a:t>
            </a:r>
            <a:r>
              <a:rPr b="0" i="0" lang="iw-IL" sz="1800" u="none" cap="none" strike="noStrike">
                <a:solidFill>
                  <a:schemeClr val="dk1"/>
                </a:solidFill>
                <a:latin typeface="Times New Roman"/>
                <a:ea typeface="Times New Roman"/>
                <a:cs typeface="Times New Roman"/>
                <a:sym typeface="Times New Roman"/>
              </a:rPr>
              <a:t>וַיִּחַר אַף ה' בִּבְנֵי-יִשְׂרָאֵל.</a:t>
            </a:r>
            <a:r>
              <a:rPr b="1" i="0" lang="iw-IL" sz="11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p:txBody>
      </p:sp>
      <p:sp>
        <p:nvSpPr>
          <p:cNvPr id="136" name="Google Shape;136;p17"/>
          <p:cNvSpPr/>
          <p:nvPr/>
        </p:nvSpPr>
        <p:spPr>
          <a:xfrm>
            <a:off x="7487920" y="3700046"/>
            <a:ext cx="624840" cy="646331"/>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0" i="0" lang="iw-IL" sz="2800" u="none" cap="none" strike="noStrike">
                <a:solidFill>
                  <a:srgbClr val="C00000"/>
                </a:solidFill>
                <a:latin typeface="Times New Roman"/>
                <a:ea typeface="Times New Roman"/>
                <a:cs typeface="Times New Roman"/>
                <a:sym typeface="Times New Roman"/>
              </a:rPr>
              <a:t>עָכָן</a:t>
            </a:r>
            <a:r>
              <a:rPr b="0" i="0" lang="iw-IL" sz="3600" u="none" cap="none" strike="noStrike">
                <a:solidFill>
                  <a:srgbClr val="C00000"/>
                </a:solidFill>
                <a:latin typeface="Times New Roman"/>
                <a:ea typeface="Times New Roman"/>
                <a:cs typeface="Times New Roman"/>
                <a:sym typeface="Times New Roman"/>
              </a:rPr>
              <a:t> </a:t>
            </a:r>
            <a:endParaRPr b="0" i="0" sz="3600" u="none" cap="none" strike="noStrike">
              <a:solidFill>
                <a:srgbClr val="C00000"/>
              </a:solidFill>
              <a:latin typeface="Calibri"/>
              <a:ea typeface="Calibri"/>
              <a:cs typeface="Calibri"/>
              <a:sym typeface="Calibri"/>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8"/>
          <p:cNvSpPr/>
          <p:nvPr/>
        </p:nvSpPr>
        <p:spPr>
          <a:xfrm>
            <a:off x="6543039" y="412770"/>
            <a:ext cx="5273040" cy="2492990"/>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Arial"/>
              <a:buNone/>
            </a:pPr>
            <a:r>
              <a:rPr b="1" i="0" lang="iw-IL" sz="2400" u="none" cap="none" strike="noStrike">
                <a:solidFill>
                  <a:srgbClr val="C00000"/>
                </a:solidFill>
                <a:latin typeface="Times New Roman"/>
                <a:ea typeface="Times New Roman"/>
                <a:cs typeface="Times New Roman"/>
                <a:sym typeface="Times New Roman"/>
              </a:rPr>
              <a:t>המערכה ב"העי" וכישלונה </a:t>
            </a:r>
            <a:r>
              <a:rPr b="1" i="0" lang="iw-IL" sz="1600" u="none" cap="none" strike="noStrike">
                <a:solidFill>
                  <a:srgbClr val="C00000"/>
                </a:solidFill>
                <a:latin typeface="Times New Roman"/>
                <a:ea typeface="Times New Roman"/>
                <a:cs typeface="Times New Roman"/>
                <a:sym typeface="Times New Roman"/>
              </a:rPr>
              <a:t>(ד-ה)</a:t>
            </a:r>
            <a:endParaRPr b="0" i="0" sz="28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וַיַּעֲלוּ מִן הָעָם שָׁמָּה כִּ- 3,000 אִישׁ: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וַיָּנֻסוּ לִפְנֵי אַנְשֵׁי-הָעָי,</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וַיַּכּוּ מֵהֶם אַנְשֵׁי-הָעַי כִּ- 36 אִישׁ </a:t>
            </a:r>
            <a:r>
              <a:rPr b="0" i="0" lang="iw-IL" sz="1200" u="none" cap="none" strike="noStrike">
                <a:solidFill>
                  <a:schemeClr val="dk1"/>
                </a:solidFill>
                <a:latin typeface="Times New Roman"/>
                <a:ea typeface="Times New Roman"/>
                <a:cs typeface="Times New Roman"/>
                <a:sym typeface="Times New Roman"/>
              </a:rPr>
              <a:t>(מישראל)</a:t>
            </a:r>
            <a:r>
              <a:rPr b="0" i="0" lang="iw-IL" sz="1800" u="none" cap="none" strike="noStrike">
                <a:solidFill>
                  <a:schemeClr val="dk1"/>
                </a:solidFill>
                <a:latin typeface="Times New Roman"/>
                <a:ea typeface="Times New Roman"/>
                <a:cs typeface="Times New Roman"/>
                <a:sym typeface="Times New Roman"/>
              </a:rPr>
              <a:t>.</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וַיִּרְדְּפוּם לִפְנֵי הַשַּׁעַר עַד הַשְּׁבָרִים,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וַיַּכּוּם בַּמּוֹרָד </a:t>
            </a:r>
            <a:r>
              <a:rPr b="0" i="0" lang="iw-IL" sz="1200" u="none" cap="none" strike="noStrike">
                <a:solidFill>
                  <a:schemeClr val="dk1"/>
                </a:solidFill>
                <a:latin typeface="Times New Roman"/>
                <a:ea typeface="Times New Roman"/>
                <a:cs typeface="Times New Roman"/>
                <a:sym typeface="Times New Roman"/>
              </a:rPr>
              <a:t>(=רדפו והכו את בנ"י משער-העיר ועד לאזור התלול היורד מזרחה !) </a:t>
            </a:r>
            <a:endParaRPr b="0" i="0" sz="2000" u="none" cap="none" strike="noStrike">
              <a:solidFill>
                <a:schemeClr val="dk1"/>
              </a:solidFill>
              <a:latin typeface="Times New Roman"/>
              <a:ea typeface="Times New Roman"/>
              <a:cs typeface="Times New Roman"/>
              <a:sym typeface="Times New Roman"/>
            </a:endParaRPr>
          </a:p>
        </p:txBody>
      </p:sp>
      <p:sp>
        <p:nvSpPr>
          <p:cNvPr descr="bible: Picture 1. Joshua Fights The Amalekites. Exodus 17:8-13" id="142" name="Google Shape;142;p18"/>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descr="bible: Picture 1. Joshua Fights The Amalekites. Exodus 17:8-13" id="143" name="Google Shape;143;p18"/>
          <p:cNvSpPr/>
          <p:nvPr/>
        </p:nvSpPr>
        <p:spPr>
          <a:xfrm>
            <a:off x="6096000" y="3429000"/>
            <a:ext cx="304800" cy="304800"/>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44" name="Google Shape;144;p18"/>
          <p:cNvPicPr preferRelativeResize="0"/>
          <p:nvPr/>
        </p:nvPicPr>
        <p:blipFill rotWithShape="1">
          <a:blip r:embed="rId3">
            <a:alphaModFix/>
          </a:blip>
          <a:srcRect b="0" l="0" r="0" t="0"/>
          <a:stretch/>
        </p:blipFill>
        <p:spPr>
          <a:xfrm>
            <a:off x="294641" y="3084908"/>
            <a:ext cx="5384799" cy="3583339"/>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9"/>
          <p:cNvSpPr/>
          <p:nvPr/>
        </p:nvSpPr>
        <p:spPr>
          <a:xfrm>
            <a:off x="10403840" y="117335"/>
            <a:ext cx="1689100" cy="1231106"/>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Arial"/>
              <a:buNone/>
            </a:pPr>
            <a:r>
              <a:rPr b="1" i="0" lang="iw-IL" sz="2400" u="none" cap="none" strike="noStrike">
                <a:solidFill>
                  <a:srgbClr val="C00000"/>
                </a:solidFill>
                <a:latin typeface="Times New Roman"/>
                <a:ea typeface="Times New Roman"/>
                <a:cs typeface="Times New Roman"/>
                <a:sym typeface="Times New Roman"/>
              </a:rPr>
              <a:t>פחד העם </a:t>
            </a:r>
            <a:r>
              <a:rPr b="1" i="0" lang="iw-IL" sz="1800" u="none" cap="none" strike="noStrike">
                <a:solidFill>
                  <a:srgbClr val="C00000"/>
                </a:solidFill>
                <a:latin typeface="Times New Roman"/>
                <a:ea typeface="Times New Roman"/>
                <a:cs typeface="Times New Roman"/>
                <a:sym typeface="Times New Roman"/>
              </a:rPr>
              <a:t>(ה)</a:t>
            </a:r>
            <a:endParaRPr b="0" i="0" sz="18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וַיִּמַּס לְבַב-הָעָם,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וַיְהִי לְמָיִם.</a:t>
            </a:r>
            <a:r>
              <a:rPr b="1" i="0" lang="iw-IL" sz="1200" u="none" cap="none" strike="noStrike">
                <a:solidFill>
                  <a:schemeClr val="dk1"/>
                </a:solidFill>
                <a:latin typeface="Times New Roman"/>
                <a:ea typeface="Times New Roman"/>
                <a:cs typeface="Times New Roman"/>
                <a:sym typeface="Times New Roman"/>
              </a:rPr>
              <a:t>	</a:t>
            </a:r>
            <a:r>
              <a:rPr b="1" i="0" lang="iw-IL" sz="1800" u="none" cap="none" strike="noStrike">
                <a:solidFill>
                  <a:schemeClr val="dk1"/>
                </a:solidFill>
                <a:latin typeface="Times New Roman"/>
                <a:ea typeface="Times New Roman"/>
                <a:cs typeface="Times New Roman"/>
                <a:sym typeface="Times New Roman"/>
              </a:rPr>
              <a:t> </a:t>
            </a:r>
            <a:r>
              <a:rPr b="1" i="0" lang="iw-IL" sz="1400" u="none" cap="none" strike="noStrike">
                <a:solidFill>
                  <a:schemeClr val="dk1"/>
                </a:solidFill>
                <a:latin typeface="Times New Roman"/>
                <a:ea typeface="Times New Roman"/>
                <a:cs typeface="Times New Roman"/>
                <a:sym typeface="Times New Roman"/>
              </a:rPr>
              <a:t> </a:t>
            </a:r>
            <a:endParaRPr b="1" i="0" sz="1400" u="sng" cap="none" strike="noStrike">
              <a:solidFill>
                <a:schemeClr val="dk1"/>
              </a:solidFill>
              <a:latin typeface="Times New Roman"/>
              <a:ea typeface="Times New Roman"/>
              <a:cs typeface="Times New Roman"/>
              <a:sym typeface="Times New Roman"/>
            </a:endParaRPr>
          </a:p>
        </p:txBody>
      </p:sp>
      <p:sp>
        <p:nvSpPr>
          <p:cNvPr id="150" name="Google Shape;150;p19"/>
          <p:cNvSpPr/>
          <p:nvPr/>
        </p:nvSpPr>
        <p:spPr>
          <a:xfrm>
            <a:off x="7459980" y="732888"/>
            <a:ext cx="2806700" cy="2446824"/>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Arial"/>
              <a:buNone/>
            </a:pPr>
            <a:r>
              <a:rPr b="1" i="0" lang="iw-IL" sz="2400" u="none" cap="none" strike="noStrike">
                <a:solidFill>
                  <a:srgbClr val="C00000"/>
                </a:solidFill>
                <a:latin typeface="Times New Roman"/>
                <a:ea typeface="Times New Roman"/>
                <a:cs typeface="Times New Roman"/>
                <a:sym typeface="Times New Roman"/>
              </a:rPr>
              <a:t>אבל יהושע והזקנים </a:t>
            </a:r>
            <a:r>
              <a:rPr b="1" i="0" lang="iw-IL" sz="1800" u="none" cap="none" strike="noStrike">
                <a:solidFill>
                  <a:srgbClr val="C00000"/>
                </a:solidFill>
                <a:latin typeface="Times New Roman"/>
                <a:ea typeface="Times New Roman"/>
                <a:cs typeface="Times New Roman"/>
                <a:sym typeface="Times New Roman"/>
              </a:rPr>
              <a:t>(ו)</a:t>
            </a:r>
            <a:endParaRPr b="0" i="0" sz="1800" u="none"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200"/>
              <a:buFont typeface="Arial"/>
              <a:buNone/>
            </a:pPr>
            <a:r>
              <a:rPr b="1" i="0" lang="iw-IL" sz="1200" u="none" cap="none" strike="noStrike">
                <a:solidFill>
                  <a:schemeClr val="dk1"/>
                </a:solidFill>
                <a:latin typeface="Times New Roman"/>
                <a:ea typeface="Times New Roman"/>
                <a:cs typeface="Times New Roman"/>
                <a:sym typeface="Times New Roman"/>
              </a:rPr>
              <a:t>	</a:t>
            </a:r>
            <a:r>
              <a:rPr b="1"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1. וַיִּקְרַע יְהוֹשֻׁעַ שִׂמְלֹתָיו.</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2. וַיִּפֹּל עַל פָּנָיו אַרְצָה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לִפְנֵי אֲרוֹן-ה' עַד הָעֶרֶב,</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הוּא וְזִקְנֵי-יִשְׂרָאֵל.</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3. וַיַּעֲלוּ עָפָר עַל רֹאשָׁם.</a:t>
            </a:r>
            <a:endParaRPr b="0" i="0" sz="2000" u="none" cap="none" strike="noStrike">
              <a:solidFill>
                <a:schemeClr val="dk1"/>
              </a:solidFill>
              <a:latin typeface="Times New Roman"/>
              <a:ea typeface="Times New Roman"/>
              <a:cs typeface="Times New Roman"/>
              <a:sym typeface="Times New Roman"/>
            </a:endParaRPr>
          </a:p>
        </p:txBody>
      </p:sp>
      <p:sp>
        <p:nvSpPr>
          <p:cNvPr id="151" name="Google Shape;151;p19"/>
          <p:cNvSpPr/>
          <p:nvPr/>
        </p:nvSpPr>
        <p:spPr>
          <a:xfrm>
            <a:off x="127000" y="1989782"/>
            <a:ext cx="7195820" cy="4678204"/>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1" i="0" lang="iw-IL" sz="2800" u="none" cap="none" strike="noStrike">
                <a:solidFill>
                  <a:srgbClr val="C00000"/>
                </a:solidFill>
                <a:latin typeface="Times New Roman"/>
                <a:ea typeface="Times New Roman"/>
                <a:cs typeface="Times New Roman"/>
                <a:sym typeface="Times New Roman"/>
              </a:rPr>
              <a:t>טענות יהושע אל ה' </a:t>
            </a:r>
            <a:r>
              <a:rPr b="1" i="0" lang="iw-IL" sz="2000" u="none" cap="none" strike="noStrike">
                <a:solidFill>
                  <a:srgbClr val="C00000"/>
                </a:solidFill>
                <a:latin typeface="Times New Roman"/>
                <a:ea typeface="Times New Roman"/>
                <a:cs typeface="Times New Roman"/>
                <a:sym typeface="Times New Roman"/>
              </a:rPr>
              <a:t>(ז-ט)</a:t>
            </a:r>
            <a:r>
              <a:rPr b="1" i="0" lang="iw-IL" sz="1200" u="none" cap="none" strike="noStrike">
                <a:solidFill>
                  <a:schemeClr val="dk1"/>
                </a:solidFill>
                <a:latin typeface="Times New Roman"/>
                <a:ea typeface="Times New Roman"/>
                <a:cs typeface="Times New Roman"/>
                <a:sym typeface="Times New Roman"/>
              </a:rPr>
              <a:t> </a:t>
            </a:r>
            <a:r>
              <a:rPr b="1" i="0" lang="iw-IL" sz="1800" u="none" cap="none" strike="noStrike">
                <a:solidFill>
                  <a:schemeClr val="dk1"/>
                </a:solidFill>
                <a:latin typeface="Times New Roman"/>
                <a:ea typeface="Times New Roman"/>
                <a:cs typeface="Times New Roman"/>
                <a:sym typeface="Times New Roman"/>
              </a:rPr>
              <a:t> </a:t>
            </a: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וַיֹּאמֶר יְהוֹשֻׁע:</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600"/>
              <a:buFont typeface="Arial"/>
              <a:buNone/>
            </a:pPr>
            <a:r>
              <a:rPr b="1" i="0" lang="iw-IL" sz="1600" u="none" cap="none" strike="noStrike">
                <a:solidFill>
                  <a:srgbClr val="C00000"/>
                </a:solidFill>
                <a:latin typeface="Times New Roman"/>
                <a:ea typeface="Times New Roman"/>
                <a:cs typeface="Times New Roman"/>
                <a:sym typeface="Times New Roman"/>
              </a:rPr>
              <a:t>1. לא הרווחנו כלום מכניסתנו לארץ אם אנו מפסידים לאויבנו (ז)</a:t>
            </a:r>
            <a:endParaRPr b="0" i="0" sz="2800" u="none"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אֲהָהּ </a:t>
            </a:r>
            <a:r>
              <a:rPr b="0" i="0" lang="iw-IL" sz="1200" u="none" cap="none" strike="noStrike">
                <a:solidFill>
                  <a:schemeClr val="dk1"/>
                </a:solidFill>
                <a:latin typeface="Times New Roman"/>
                <a:ea typeface="Times New Roman"/>
                <a:cs typeface="Times New Roman"/>
                <a:sym typeface="Times New Roman"/>
              </a:rPr>
              <a:t>(=קריאת צער)</a:t>
            </a:r>
            <a:r>
              <a:rPr b="0" i="0" lang="iw-IL" sz="1800" u="none" cap="none" strike="noStrike">
                <a:solidFill>
                  <a:schemeClr val="dk1"/>
                </a:solidFill>
                <a:latin typeface="Times New Roman"/>
                <a:ea typeface="Times New Roman"/>
                <a:cs typeface="Times New Roman"/>
                <a:sym typeface="Times New Roman"/>
              </a:rPr>
              <a:t>, אֲדֹנָי ה',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לָמָה הֵעֲבַרְתָּ הַעֲבִיר אֶת הָעָם-הַזֶּה אֶת הַיַּרְדֵּן</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לָתֵת אֹתָנו בְּיַד הָאֱמֹרִי </a:t>
            </a:r>
            <a:r>
              <a:rPr b="0" i="0" lang="iw-IL" sz="1200" u="none" cap="none" strike="noStrike">
                <a:solidFill>
                  <a:schemeClr val="dk1"/>
                </a:solidFill>
                <a:latin typeface="Times New Roman"/>
                <a:ea typeface="Times New Roman"/>
                <a:cs typeface="Times New Roman"/>
                <a:sym typeface="Times New Roman"/>
              </a:rPr>
              <a:t>(=הכנענים)</a:t>
            </a:r>
            <a:r>
              <a:rPr b="0" i="0" lang="iw-IL" sz="1800" u="none" cap="none" strike="noStrike">
                <a:solidFill>
                  <a:schemeClr val="dk1"/>
                </a:solidFill>
                <a:latin typeface="Times New Roman"/>
                <a:ea typeface="Times New Roman"/>
                <a:cs typeface="Times New Roman"/>
                <a:sym typeface="Times New Roman"/>
              </a:rPr>
              <a:t> לְהַאֲבִידֵנוּ ?!</a:t>
            </a:r>
            <a:endParaRPr b="0" i="0" sz="2000" u="none" cap="none" strike="noStrike">
              <a:solidFill>
                <a:schemeClr val="dk1"/>
              </a:solidFill>
              <a:latin typeface="Times New Roman"/>
              <a:ea typeface="Times New Roman"/>
              <a:cs typeface="Times New Roman"/>
              <a:sym typeface="Times New Roman"/>
            </a:endParaRPr>
          </a:p>
          <a:p>
            <a:pPr indent="0" lvl="0" marL="144780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וְלוּ הוֹאַלְנוּ וַנֵּשֶׁב</a:t>
            </a:r>
            <a:r>
              <a:rPr b="0" i="0" lang="iw-IL" sz="1200" u="none" cap="none" strike="noStrike">
                <a:solidFill>
                  <a:schemeClr val="dk1"/>
                </a:solidFill>
                <a:latin typeface="Times New Roman"/>
                <a:ea typeface="Times New Roman"/>
                <a:cs typeface="Times New Roman"/>
                <a:sym typeface="Times New Roman"/>
              </a:rPr>
              <a:t> </a:t>
            </a:r>
            <a:r>
              <a:rPr b="0" i="0" lang="iw-IL" sz="1800" u="none" cap="none" strike="noStrike">
                <a:solidFill>
                  <a:schemeClr val="dk1"/>
                </a:solidFill>
                <a:latin typeface="Times New Roman"/>
                <a:ea typeface="Times New Roman"/>
                <a:cs typeface="Times New Roman"/>
                <a:sym typeface="Times New Roman"/>
              </a:rPr>
              <a:t>בְּעֵבֶר-הַיַּרְדֵּן</a:t>
            </a:r>
            <a:r>
              <a:rPr b="0" i="0" lang="iw-IL" sz="1200" u="none" cap="none" strike="noStrike">
                <a:solidFill>
                  <a:schemeClr val="dk1"/>
                </a:solidFill>
                <a:latin typeface="Times New Roman"/>
                <a:ea typeface="Times New Roman"/>
                <a:cs typeface="Times New Roman"/>
                <a:sym typeface="Times New Roman"/>
              </a:rPr>
              <a:t> (=הלוואי ורצינו להמשיך לשבת בעבר הירדן המזרחי ולא לעבור את הירדן !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200"/>
              <a:buFont typeface="Arial"/>
              <a:buNone/>
            </a:pPr>
            <a:r>
              <a:rPr b="1" i="0" lang="iw-IL" sz="12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600"/>
              <a:buFont typeface="Arial"/>
              <a:buNone/>
            </a:pPr>
            <a:r>
              <a:rPr b="1" i="0" lang="iw-IL" sz="1600" u="none" cap="none" strike="noStrike">
                <a:solidFill>
                  <a:srgbClr val="C00000"/>
                </a:solidFill>
                <a:latin typeface="Times New Roman"/>
                <a:ea typeface="Times New Roman"/>
                <a:cs typeface="Times New Roman"/>
                <a:sym typeface="Times New Roman"/>
              </a:rPr>
              <a:t>2.  הפסד ישראל הוא חילול שם ה' בכנען וסביבה (ח-ט)</a:t>
            </a:r>
            <a:endParaRPr b="0" i="0" sz="2800" u="none"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1"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בִּי-אֲדֹנָי </a:t>
            </a:r>
            <a:r>
              <a:rPr b="0" i="0" lang="iw-IL" sz="1200" u="none" cap="none" strike="noStrike">
                <a:solidFill>
                  <a:schemeClr val="dk1"/>
                </a:solidFill>
                <a:latin typeface="Times New Roman"/>
                <a:ea typeface="Times New Roman"/>
                <a:cs typeface="Times New Roman"/>
                <a:sym typeface="Times New Roman"/>
              </a:rPr>
              <a:t>(=נא ה' = ביטוי של בקשת תחנונים),</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מָה אֹמַר אַחֲרֵי אֲשֶׁר הָפַךְ יִשְׂרָאֵל עֹרֶף לִפְנֵי אֹיְבָיו </a:t>
            </a:r>
            <a:r>
              <a:rPr b="0" i="0" lang="iw-IL" sz="1200" u="none" cap="none" strike="noStrike">
                <a:solidFill>
                  <a:schemeClr val="dk1"/>
                </a:solidFill>
                <a:latin typeface="Times New Roman"/>
                <a:ea typeface="Times New Roman"/>
                <a:cs typeface="Times New Roman"/>
                <a:sym typeface="Times New Roman"/>
              </a:rPr>
              <a:t>(=הפנה את עורפו כלפי האויב =ברח מן האויב)</a:t>
            </a:r>
            <a:r>
              <a:rPr b="0" i="0" lang="iw-IL" sz="1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וְיִשְׁמְעוּ הַכְּנַעֲנִי וְכֹל יֹשְׁבֵי-הָאָרֶץ </a:t>
            </a:r>
            <a:r>
              <a:rPr b="0" i="0" lang="iw-IL" sz="1200" u="none" cap="none" strike="noStrike">
                <a:solidFill>
                  <a:schemeClr val="dk1"/>
                </a:solidFill>
                <a:latin typeface="Times New Roman"/>
                <a:ea typeface="Times New Roman"/>
                <a:cs typeface="Times New Roman"/>
                <a:sym typeface="Times New Roman"/>
              </a:rPr>
              <a:t>(וגם כל יושבים מסביב לכנען):</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וְנָסַבּוּ עָלֵינוּ </a:t>
            </a:r>
            <a:r>
              <a:rPr b="0" i="0" lang="iw-IL" sz="1200" u="none" cap="none" strike="noStrike">
                <a:solidFill>
                  <a:schemeClr val="dk1"/>
                </a:solidFill>
                <a:latin typeface="Times New Roman"/>
                <a:ea typeface="Times New Roman"/>
                <a:cs typeface="Times New Roman"/>
                <a:sym typeface="Times New Roman"/>
              </a:rPr>
              <a:t>(=יקיפו אותנו)</a:t>
            </a:r>
            <a:r>
              <a:rPr b="0" i="0" lang="iw-IL" sz="1800" u="none" cap="none" strike="noStrike">
                <a:solidFill>
                  <a:schemeClr val="dk1"/>
                </a:solidFill>
                <a:latin typeface="Times New Roman"/>
                <a:ea typeface="Times New Roman"/>
                <a:cs typeface="Times New Roman"/>
                <a:sym typeface="Times New Roman"/>
              </a:rPr>
              <a:t> וְהִכְרִיתוּ אֶת שְׁמֵנוּ מִן-הָאָרֶץ,</a:t>
            </a:r>
            <a:r>
              <a:rPr b="0" i="0" lang="iw-IL" sz="1200" u="none" cap="none" strike="noStrike">
                <a:solidFill>
                  <a:schemeClr val="dk1"/>
                </a:solidFill>
                <a:latin typeface="Times New Roman"/>
                <a:ea typeface="Times New Roman"/>
                <a:cs typeface="Times New Roman"/>
                <a:sym typeface="Times New Roman"/>
              </a:rPr>
              <a:t> </a:t>
            </a:r>
            <a:r>
              <a:rPr b="0" i="0" lang="iw-IL" sz="1800" u="none" cap="none" strike="noStrike">
                <a:solidFill>
                  <a:schemeClr val="dk1"/>
                </a:solidFill>
                <a:latin typeface="Times New Roman"/>
                <a:ea typeface="Times New Roman"/>
                <a:cs typeface="Times New Roman"/>
                <a:sym typeface="Times New Roman"/>
              </a:rPr>
              <a:t>וּמַה תַּעֲשֵׂה לְשִׁמְךָ-הַגָּדוֹל ?!</a:t>
            </a:r>
            <a:r>
              <a:rPr b="1" i="0" lang="iw-IL" sz="1400" u="none" cap="none" strike="noStrike">
                <a:solidFill>
                  <a:schemeClr val="dk1"/>
                </a:solidFill>
                <a:latin typeface="Times New Roman"/>
                <a:ea typeface="Times New Roman"/>
                <a:cs typeface="Times New Roman"/>
                <a:sym typeface="Times New Roman"/>
              </a:rPr>
              <a:t> </a:t>
            </a:r>
            <a:endParaRPr b="1" i="0" sz="1400" u="sng" cap="none" strike="noStrike">
              <a:solidFill>
                <a:schemeClr val="dk1"/>
              </a:solidFill>
              <a:latin typeface="Times New Roman"/>
              <a:ea typeface="Times New Roman"/>
              <a:cs typeface="Times New Roman"/>
              <a:sym typeface="Times New Roman"/>
            </a:endParaRPr>
          </a:p>
        </p:txBody>
      </p:sp>
      <p:sp>
        <p:nvSpPr>
          <p:cNvPr id="152" name="Google Shape;152;p19"/>
          <p:cNvSpPr/>
          <p:nvPr/>
        </p:nvSpPr>
        <p:spPr>
          <a:xfrm>
            <a:off x="9296400" y="4608633"/>
            <a:ext cx="2768600" cy="1938992"/>
          </a:xfrm>
          <a:prstGeom prst="rect">
            <a:avLst/>
          </a:prstGeom>
          <a:solidFill>
            <a:srgbClr val="FFC000"/>
          </a:solidFill>
          <a:ln cap="flat" cmpd="sng" w="3810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6000"/>
              <a:buFont typeface="Arial"/>
              <a:buNone/>
            </a:pPr>
            <a:r>
              <a:rPr b="1" i="0" lang="iw-IL" sz="6000" u="none" cap="none" strike="noStrike">
                <a:solidFill>
                  <a:srgbClr val="C00000"/>
                </a:solidFill>
                <a:latin typeface="Times New Roman"/>
                <a:ea typeface="Times New Roman"/>
                <a:cs typeface="Times New Roman"/>
                <a:sym typeface="Times New Roman"/>
              </a:rPr>
              <a:t>בעקבות</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0"/>
              <a:buFont typeface="Arial"/>
              <a:buNone/>
            </a:pPr>
            <a:r>
              <a:rPr b="1" i="0" lang="iw-IL" sz="6000" u="none" cap="none" strike="noStrike">
                <a:solidFill>
                  <a:srgbClr val="C00000"/>
                </a:solidFill>
                <a:latin typeface="Times New Roman"/>
                <a:ea typeface="Times New Roman"/>
                <a:cs typeface="Times New Roman"/>
                <a:sym typeface="Times New Roman"/>
              </a:rPr>
              <a:t> הכישלון </a:t>
            </a:r>
            <a:endParaRPr b="0" i="0" sz="1400" u="none" cap="none" strike="noStrike">
              <a:solidFill>
                <a:srgbClr val="000000"/>
              </a:solidFill>
              <a:latin typeface="Arial"/>
              <a:ea typeface="Arial"/>
              <a:cs typeface="Arial"/>
              <a:sym typeface="Arial"/>
            </a:endParaRPr>
          </a:p>
        </p:txBody>
      </p:sp>
      <p:sp>
        <p:nvSpPr>
          <p:cNvPr id="153" name="Google Shape;153;p19"/>
          <p:cNvSpPr/>
          <p:nvPr/>
        </p:nvSpPr>
        <p:spPr>
          <a:xfrm rot="-2574910">
            <a:off x="9303059" y="3291258"/>
            <a:ext cx="678180" cy="1104968"/>
          </a:xfrm>
          <a:prstGeom prst="upArrow">
            <a:avLst>
              <a:gd fmla="val 50000" name="adj1"/>
              <a:gd fmla="val 50000" name="adj2"/>
            </a:avLst>
          </a:prstGeom>
          <a:solidFill>
            <a:schemeClr val="accent4"/>
          </a:solidFill>
          <a:ln cap="flat" cmpd="sng" w="381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4" name="Google Shape;154;p19"/>
          <p:cNvSpPr/>
          <p:nvPr/>
        </p:nvSpPr>
        <p:spPr>
          <a:xfrm>
            <a:off x="10943590" y="1477821"/>
            <a:ext cx="751840" cy="2664568"/>
          </a:xfrm>
          <a:prstGeom prst="upArrow">
            <a:avLst>
              <a:gd fmla="val 50000" name="adj1"/>
              <a:gd fmla="val 50000" name="adj2"/>
            </a:avLst>
          </a:prstGeom>
          <a:solidFill>
            <a:schemeClr val="accent4"/>
          </a:solidFill>
          <a:ln cap="flat" cmpd="sng" w="381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5" name="Google Shape;155;p19"/>
          <p:cNvSpPr/>
          <p:nvPr/>
        </p:nvSpPr>
        <p:spPr>
          <a:xfrm rot="-5400000">
            <a:off x="7953907" y="4549861"/>
            <a:ext cx="711406" cy="1385604"/>
          </a:xfrm>
          <a:prstGeom prst="upArrow">
            <a:avLst>
              <a:gd fmla="val 50000" name="adj1"/>
              <a:gd fmla="val 50000" name="adj2"/>
            </a:avLst>
          </a:prstGeom>
          <a:solidFill>
            <a:schemeClr val="accent4"/>
          </a:solidFill>
          <a:ln cap="flat" cmpd="sng" w="381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0"/>
          <p:cNvSpPr/>
          <p:nvPr/>
        </p:nvSpPr>
        <p:spPr>
          <a:xfrm>
            <a:off x="243841" y="146266"/>
            <a:ext cx="11790440" cy="707886"/>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4000"/>
              <a:buFont typeface="Arial"/>
              <a:buNone/>
            </a:pPr>
            <a:r>
              <a:rPr b="1" i="0" lang="iw-IL" sz="4000" u="none" cap="none" strike="noStrike">
                <a:solidFill>
                  <a:srgbClr val="C00000"/>
                </a:solidFill>
                <a:latin typeface="Times New Roman"/>
                <a:ea typeface="Times New Roman"/>
                <a:cs typeface="Times New Roman"/>
                <a:sym typeface="Times New Roman"/>
              </a:rPr>
              <a:t>פתרון המשבר על-ידי גילוי זהות המועל בחרם </a:t>
            </a:r>
            <a:r>
              <a:rPr b="1" i="0" lang="iw-IL" sz="3200" u="none" cap="none" strike="noStrike">
                <a:solidFill>
                  <a:srgbClr val="C00000"/>
                </a:solidFill>
                <a:latin typeface="Times New Roman"/>
                <a:ea typeface="Times New Roman"/>
                <a:cs typeface="Times New Roman"/>
                <a:sym typeface="Times New Roman"/>
              </a:rPr>
              <a:t>(י-יח)</a:t>
            </a:r>
            <a:endParaRPr b="1" i="0" sz="2000" u="none" cap="none" strike="noStrike">
              <a:solidFill>
                <a:srgbClr val="C00000"/>
              </a:solidFill>
              <a:latin typeface="Times New Roman"/>
              <a:ea typeface="Times New Roman"/>
              <a:cs typeface="Times New Roman"/>
              <a:sym typeface="Times New Roman"/>
            </a:endParaRPr>
          </a:p>
        </p:txBody>
      </p:sp>
      <p:graphicFrame>
        <p:nvGraphicFramePr>
          <p:cNvPr id="161" name="Google Shape;161;p20"/>
          <p:cNvGraphicFramePr/>
          <p:nvPr/>
        </p:nvGraphicFramePr>
        <p:xfrm>
          <a:off x="157714" y="968736"/>
          <a:ext cx="3000000" cy="3000000"/>
        </p:xfrm>
        <a:graphic>
          <a:graphicData uri="http://schemas.openxmlformats.org/drawingml/2006/table">
            <a:tbl>
              <a:tblPr>
                <a:noFill/>
                <a:tableStyleId>{CD43E0EC-6CCE-451D-89C3-61E5586DEF02}</a:tableStyleId>
              </a:tblPr>
              <a:tblGrid>
                <a:gridCol w="2938425"/>
                <a:gridCol w="8938150"/>
              </a:tblGrid>
              <a:tr h="340250">
                <a:tc>
                  <a:txBody>
                    <a:bodyPr/>
                    <a:lstStyle/>
                    <a:p>
                      <a:pPr indent="0" lvl="0" marL="0" marR="0" rtl="1" algn="ctr">
                        <a:lnSpc>
                          <a:spcPct val="100000"/>
                        </a:lnSpc>
                        <a:spcBef>
                          <a:spcPts val="0"/>
                        </a:spcBef>
                        <a:spcAft>
                          <a:spcPts val="0"/>
                        </a:spcAft>
                        <a:buClr>
                          <a:srgbClr val="000000"/>
                        </a:buClr>
                        <a:buSzPts val="2800"/>
                        <a:buFont typeface="Arial"/>
                        <a:buNone/>
                      </a:pPr>
                      <a:r>
                        <a:rPr b="1" lang="iw-IL" sz="2800" u="none" cap="none" strike="noStrike">
                          <a:solidFill>
                            <a:srgbClr val="C00000"/>
                          </a:solidFill>
                          <a:latin typeface="Arial"/>
                          <a:ea typeface="Arial"/>
                          <a:cs typeface="Arial"/>
                          <a:sym typeface="Arial"/>
                        </a:rPr>
                        <a:t>יהושע</a:t>
                      </a:r>
                      <a:r>
                        <a:rPr lang="iw-IL" sz="2000" u="none" cap="none" strike="noStrike">
                          <a:solidFill>
                            <a:srgbClr val="C00000"/>
                          </a:solidFill>
                          <a:latin typeface="Arial"/>
                          <a:ea typeface="Arial"/>
                          <a:cs typeface="Arial"/>
                          <a:sym typeface="Arial"/>
                        </a:rPr>
                        <a:t>  </a:t>
                      </a:r>
                      <a:endParaRPr sz="2000" u="none" cap="none" strike="noStrike">
                        <a:solidFill>
                          <a:srgbClr val="C00000"/>
                        </a:solidFill>
                      </a:endParaRPr>
                    </a:p>
                  </a:txBody>
                  <a:tcPr marT="0" marB="0" marR="42850" marL="4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2800"/>
                        <a:buFont typeface="Arial"/>
                        <a:buNone/>
                      </a:pPr>
                      <a:r>
                        <a:rPr b="1" lang="iw-IL" sz="2800" u="none" cap="none" strike="noStrike">
                          <a:solidFill>
                            <a:srgbClr val="C00000"/>
                          </a:solidFill>
                          <a:latin typeface="Arial"/>
                          <a:ea typeface="Arial"/>
                          <a:cs typeface="Arial"/>
                          <a:sym typeface="Arial"/>
                        </a:rPr>
                        <a:t>ה'</a:t>
                      </a:r>
                      <a:endParaRPr sz="2000" u="none" cap="none" strike="noStrike">
                        <a:solidFill>
                          <a:srgbClr val="C00000"/>
                        </a:solidFill>
                      </a:endParaRPr>
                    </a:p>
                  </a:txBody>
                  <a:tcPr marT="0" marB="0" marR="42850" marL="4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922875">
                <a:tc>
                  <a:txBody>
                    <a:bodyPr/>
                    <a:lstStyle/>
                    <a:p>
                      <a:pPr indent="0" lvl="0" marL="0" marR="0" rtl="1" algn="ctr">
                        <a:lnSpc>
                          <a:spcPct val="100000"/>
                        </a:lnSpc>
                        <a:spcBef>
                          <a:spcPts val="0"/>
                        </a:spcBef>
                        <a:spcAft>
                          <a:spcPts val="0"/>
                        </a:spcAft>
                        <a:buClr>
                          <a:srgbClr val="000000"/>
                        </a:buClr>
                        <a:buSzPts val="700"/>
                        <a:buFont typeface="Arial"/>
                        <a:buNone/>
                      </a:pPr>
                      <a:r>
                        <a:rPr lang="iw-IL" sz="700" u="none" cap="none" strike="noStrike"/>
                        <a:t> </a:t>
                      </a:r>
                      <a:r>
                        <a:rPr lang="iw-IL" sz="1600" u="none" cap="none" strike="noStrike">
                          <a:latin typeface="Arial"/>
                          <a:ea typeface="Arial"/>
                          <a:cs typeface="Arial"/>
                          <a:sym typeface="Arial"/>
                        </a:rPr>
                        <a:t>וַיַּשְׁכֵּם יְהוֹשֻׁעַ בַּבֹּקֶר,</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05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וַיַּקְרֵב אֶת יִשְׂרָאֵל לִשְׁבָטָיו</a:t>
                      </a:r>
                      <a:endParaRPr sz="1400" u="none" cap="none" strike="noStrike"/>
                    </a:p>
                    <a:p>
                      <a:pPr indent="0" lvl="0" marL="0" marR="0" rtl="1" algn="ctr">
                        <a:lnSpc>
                          <a:spcPct val="100000"/>
                        </a:lnSpc>
                        <a:spcBef>
                          <a:spcPts val="0"/>
                        </a:spcBef>
                        <a:spcAft>
                          <a:spcPts val="0"/>
                        </a:spcAft>
                        <a:buClr>
                          <a:srgbClr val="000000"/>
                        </a:buClr>
                        <a:buSzPts val="500"/>
                        <a:buFont typeface="Arial"/>
                        <a:buNone/>
                      </a:pPr>
                      <a:r>
                        <a:t/>
                      </a:r>
                      <a:endParaRPr sz="5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וַיִּלָּכֵד שֵׁבֶט-יְהוּדָה,</a:t>
                      </a:r>
                      <a:endParaRPr sz="1600" u="none" cap="none" strike="noStrike"/>
                    </a:p>
                    <a:p>
                      <a:pPr indent="0" lvl="0" marL="0" marR="0" rtl="1" algn="ctr">
                        <a:lnSpc>
                          <a:spcPct val="100000"/>
                        </a:lnSpc>
                        <a:spcBef>
                          <a:spcPts val="0"/>
                        </a:spcBef>
                        <a:spcAft>
                          <a:spcPts val="0"/>
                        </a:spcAft>
                        <a:buClr>
                          <a:srgbClr val="000000"/>
                        </a:buClr>
                        <a:buSzPts val="1200"/>
                        <a:buFont typeface="Arial"/>
                        <a:buNone/>
                      </a:pPr>
                      <a:r>
                        <a:rPr lang="iw-IL" sz="1200" u="none" cap="none" strike="noStrike">
                          <a:latin typeface="Arial"/>
                          <a:ea typeface="Arial"/>
                          <a:cs typeface="Arial"/>
                          <a:sym typeface="Arial"/>
                        </a:rPr>
                        <a:t> </a:t>
                      </a:r>
                      <a:endParaRPr sz="12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וַיַּקְרֵב אֶת מִשְׁפַּחַת-יְהוּדָה </a:t>
                      </a:r>
                      <a:endParaRPr sz="1400" u="none" cap="none" strike="noStrike"/>
                    </a:p>
                    <a:p>
                      <a:pPr indent="0" lvl="0" marL="0" marR="0" rtl="1" algn="ctr">
                        <a:lnSpc>
                          <a:spcPct val="100000"/>
                        </a:lnSpc>
                        <a:spcBef>
                          <a:spcPts val="0"/>
                        </a:spcBef>
                        <a:spcAft>
                          <a:spcPts val="0"/>
                        </a:spcAft>
                        <a:buClr>
                          <a:srgbClr val="000000"/>
                        </a:buClr>
                        <a:buSzPts val="400"/>
                        <a:buFont typeface="Arial"/>
                        <a:buNone/>
                      </a:pPr>
                      <a:r>
                        <a:t/>
                      </a:r>
                      <a:endParaRPr sz="4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וַיִּלְכֹּד אֵת מִשְׁפַּחַת-הַזַּרְחִי</a:t>
                      </a:r>
                      <a:endParaRPr sz="1600" u="none" cap="none" strike="noStrike"/>
                    </a:p>
                    <a:p>
                      <a:pPr indent="0" lvl="0" marL="0" marR="0" rtl="1" algn="ctr">
                        <a:lnSpc>
                          <a:spcPct val="100000"/>
                        </a:lnSpc>
                        <a:spcBef>
                          <a:spcPts val="0"/>
                        </a:spcBef>
                        <a:spcAft>
                          <a:spcPts val="0"/>
                        </a:spcAft>
                        <a:buClr>
                          <a:srgbClr val="000000"/>
                        </a:buClr>
                        <a:buSzPts val="1100"/>
                        <a:buFont typeface="Arial"/>
                        <a:buNone/>
                      </a:pPr>
                      <a:r>
                        <a:rPr lang="iw-IL" sz="11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וַיַּקְרֵב אֶת מִשְׁפַּחַת-הַזַּרְחִי לַגְּבָרִים, </a:t>
                      </a:r>
                      <a:endParaRPr sz="1400" u="none" cap="none" strike="noStrike"/>
                    </a:p>
                    <a:p>
                      <a:pPr indent="0" lvl="0" marL="0" marR="0" rtl="1" algn="ctr">
                        <a:lnSpc>
                          <a:spcPct val="100000"/>
                        </a:lnSpc>
                        <a:spcBef>
                          <a:spcPts val="0"/>
                        </a:spcBef>
                        <a:spcAft>
                          <a:spcPts val="0"/>
                        </a:spcAft>
                        <a:buClr>
                          <a:srgbClr val="000000"/>
                        </a:buClr>
                        <a:buSzPts val="400"/>
                        <a:buFont typeface="Arial"/>
                        <a:buNone/>
                      </a:pPr>
                      <a:r>
                        <a:t/>
                      </a:r>
                      <a:endParaRPr sz="4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וַיִּלָּכֵד זַבְדִּי</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05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וַיַּקְרֵב אֶת בֵּיתוֹ לַגְּבָרִים,</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וַיִּלָּכֵד עָכָן בֶּן-כַּרְמי בֶן-זַבְדִּי בֶּן-זֶרַח, </a:t>
                      </a:r>
                      <a:endParaRPr sz="1400" u="none" cap="none" strike="noStrike"/>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00"/>
                        <a:buFont typeface="Arial"/>
                        <a:buNone/>
                      </a:pPr>
                      <a:r>
                        <a:t/>
                      </a:r>
                      <a:endParaRPr sz="1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לְמַטֵּה-יְהוּדָה    </a:t>
                      </a:r>
                      <a:r>
                        <a:rPr lang="iw-IL" sz="1600" u="none" cap="none" strike="noStrike">
                          <a:solidFill>
                            <a:srgbClr val="C00000"/>
                          </a:solidFill>
                          <a:latin typeface="Arial"/>
                          <a:ea typeface="Arial"/>
                          <a:cs typeface="Arial"/>
                          <a:sym typeface="Arial"/>
                        </a:rPr>
                        <a:t>(טז-יח)</a:t>
                      </a:r>
                      <a:endParaRPr sz="1600" u="none" cap="none" strike="noStrike">
                        <a:solidFill>
                          <a:srgbClr val="C00000"/>
                        </a:solidFill>
                        <a:latin typeface="Times New Roman"/>
                        <a:ea typeface="Times New Roman"/>
                        <a:cs typeface="Times New Roman"/>
                        <a:sym typeface="Times New Roman"/>
                      </a:endParaRPr>
                    </a:p>
                  </a:txBody>
                  <a:tcPr marT="0" marB="0" marR="42850" marL="4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200"/>
                        <a:buFont typeface="Arial"/>
                        <a:buNone/>
                      </a:pPr>
                      <a:r>
                        <a:rPr lang="iw-IL" sz="200" u="none" cap="none" strike="noStrike"/>
                        <a:t> </a:t>
                      </a:r>
                      <a:endParaRPr sz="700" u="none" cap="none" strike="noStrike"/>
                    </a:p>
                    <a:p>
                      <a:pPr indent="0" lvl="0" marL="0" marR="0" rtl="1" algn="ctr">
                        <a:lnSpc>
                          <a:spcPct val="100000"/>
                        </a:lnSpc>
                        <a:spcBef>
                          <a:spcPts val="0"/>
                        </a:spcBef>
                        <a:spcAft>
                          <a:spcPts val="0"/>
                        </a:spcAft>
                        <a:buClr>
                          <a:srgbClr val="000000"/>
                        </a:buClr>
                        <a:buSzPts val="700"/>
                        <a:buFont typeface="Arial"/>
                        <a:buNone/>
                      </a:pPr>
                      <a:r>
                        <a:t/>
                      </a:r>
                      <a:endParaRPr sz="700" u="none" cap="none" strike="noStrike">
                        <a:solidFill>
                          <a:srgbClr val="C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1" lang="iw-IL" sz="1800" u="none" cap="none" strike="noStrike">
                          <a:solidFill>
                            <a:srgbClr val="C00000"/>
                          </a:solidFill>
                          <a:latin typeface="Arial"/>
                          <a:ea typeface="Arial"/>
                          <a:cs typeface="Arial"/>
                          <a:sym typeface="Arial"/>
                        </a:rPr>
                        <a:t>סיבת כישלון כיבוש 'העי</a:t>
                      </a:r>
                      <a:r>
                        <a:rPr b="1" lang="iw-IL" sz="1600" u="none" cap="none" strike="noStrike">
                          <a:solidFill>
                            <a:srgbClr val="C00000"/>
                          </a:solidFill>
                          <a:latin typeface="Arial"/>
                          <a:ea typeface="Arial"/>
                          <a:cs typeface="Arial"/>
                          <a:sym typeface="Arial"/>
                        </a:rPr>
                        <a:t>' (י-יב)</a:t>
                      </a:r>
                      <a:endParaRPr b="1" sz="1800" u="none" cap="none" strike="noStrike">
                        <a:solidFill>
                          <a:srgbClr val="C00000"/>
                        </a:solidFill>
                      </a:endParaRPr>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וַיֹּאמֶר ה' אֶל יְהוֹשֻׁע:</a:t>
                      </a:r>
                      <a:r>
                        <a:rPr lang="iw-IL" sz="1600" u="none" cap="none" strike="noStrike">
                          <a:latin typeface="Calibri"/>
                          <a:ea typeface="Calibri"/>
                          <a:cs typeface="Calibri"/>
                          <a:sym typeface="Calibri"/>
                        </a:rPr>
                        <a:t> </a:t>
                      </a:r>
                      <a:r>
                        <a:rPr lang="iw-IL" sz="1600" u="none" cap="none" strike="noStrike">
                          <a:latin typeface="Arial"/>
                          <a:ea typeface="Arial"/>
                          <a:cs typeface="Arial"/>
                          <a:sym typeface="Arial"/>
                        </a:rPr>
                        <a:t>קֻם לָךְ !  לָמָּה זֶּה אַתָּה נֹפֵל עַל פָּנֶיךָ ?!</a:t>
                      </a:r>
                      <a:r>
                        <a:rPr lang="iw-IL" sz="1600" u="none" cap="none" strike="noStrike">
                          <a:latin typeface="Calibri"/>
                          <a:ea typeface="Calibri"/>
                          <a:cs typeface="Calibri"/>
                          <a:sym typeface="Calibri"/>
                        </a:rPr>
                        <a:t> </a:t>
                      </a:r>
                      <a:r>
                        <a:rPr lang="iw-IL" sz="1600" u="none" cap="none" strike="noStrike">
                          <a:latin typeface="Arial"/>
                          <a:ea typeface="Arial"/>
                          <a:cs typeface="Arial"/>
                          <a:sym typeface="Arial"/>
                        </a:rPr>
                        <a:t>חָטָא יִשְׂרָאֵל וְגַם עָבְרוּ אֶת בְּרִיתִי אֲשֶׁר צִוִּיתִי אוֹתָם.</a:t>
                      </a:r>
                      <a:endParaRPr sz="16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1100" u="none" cap="none" strike="noStrike"/>
                    </a:p>
                    <a:p>
                      <a:pPr indent="0" lvl="0" marL="0" marR="0" rtl="0"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וְגַם לָקְחוּ מִן הַחֵרֶם וְגַם גָּנְבוּ ! וְגַם כִּחֲשׁוּ </a:t>
                      </a:r>
                      <a:r>
                        <a:rPr lang="iw-IL" sz="1200" u="none" cap="none" strike="noStrike">
                          <a:solidFill>
                            <a:schemeClr val="dk1"/>
                          </a:solidFill>
                          <a:latin typeface="Arial"/>
                          <a:ea typeface="Arial"/>
                          <a:cs typeface="Arial"/>
                          <a:sym typeface="Arial"/>
                        </a:rPr>
                        <a:t>(=הכחישו שגנבו)</a:t>
                      </a:r>
                      <a:r>
                        <a:rPr lang="iw-IL" sz="1400" u="none" cap="none" strike="noStrike">
                          <a:latin typeface="Arial"/>
                          <a:ea typeface="Arial"/>
                          <a:cs typeface="Arial"/>
                          <a:sym typeface="Arial"/>
                        </a:rPr>
                        <a:t> </a:t>
                      </a:r>
                      <a:r>
                        <a:rPr lang="iw-IL" sz="1600" u="none" cap="none" strike="noStrike">
                          <a:latin typeface="Arial"/>
                          <a:ea typeface="Arial"/>
                          <a:cs typeface="Arial"/>
                          <a:sym typeface="Arial"/>
                        </a:rPr>
                        <a:t>וְגַם שָׂמוּ </a:t>
                      </a:r>
                      <a:r>
                        <a:rPr lang="iw-IL" sz="1200" u="none" cap="none" strike="noStrike">
                          <a:solidFill>
                            <a:schemeClr val="dk1"/>
                          </a:solidFill>
                          <a:latin typeface="Arial"/>
                          <a:ea typeface="Arial"/>
                          <a:cs typeface="Arial"/>
                          <a:sym typeface="Arial"/>
                        </a:rPr>
                        <a:t>(את השלל) </a:t>
                      </a:r>
                      <a:r>
                        <a:rPr lang="iw-IL" sz="1600" u="none" cap="none" strike="noStrike">
                          <a:latin typeface="Arial"/>
                          <a:ea typeface="Arial"/>
                          <a:cs typeface="Arial"/>
                          <a:sym typeface="Arial"/>
                        </a:rPr>
                        <a:t>בִכְלֵיהֶם.</a:t>
                      </a:r>
                      <a:endParaRPr sz="1600" u="none" cap="none" strike="noStrike"/>
                    </a:p>
                    <a:p>
                      <a:pPr indent="0" lvl="0" marL="0" marR="0" rtl="0"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וְלֹא יֻכְלוּ בְּנֵי-יִשְׂרָאֵל לָקוּם לִפְנֵי אֹיְבֵיהֶם </a:t>
                      </a:r>
                      <a:r>
                        <a:rPr lang="iw-IL" sz="1400" u="none" cap="none" strike="noStrike">
                          <a:latin typeface="Arial"/>
                          <a:ea typeface="Arial"/>
                          <a:cs typeface="Arial"/>
                          <a:sym typeface="Arial"/>
                        </a:rPr>
                        <a:t>(</a:t>
                      </a:r>
                      <a:r>
                        <a:rPr lang="iw-IL" sz="1200" u="none" cap="none" strike="noStrike">
                          <a:solidFill>
                            <a:schemeClr val="dk1"/>
                          </a:solidFill>
                          <a:latin typeface="Arial"/>
                          <a:ea typeface="Arial"/>
                          <a:cs typeface="Arial"/>
                          <a:sym typeface="Arial"/>
                        </a:rPr>
                        <a:t>=לעמוד מול האויבים) </a:t>
                      </a:r>
                      <a:r>
                        <a:rPr lang="iw-IL" sz="1600" u="none" cap="none" strike="noStrike">
                          <a:latin typeface="Arial"/>
                          <a:ea typeface="Arial"/>
                          <a:cs typeface="Arial"/>
                          <a:sym typeface="Arial"/>
                        </a:rPr>
                        <a:t>עֹרֶף יִפְנוּ לִפְנֵי אֹיְבֵיהֶם </a:t>
                      </a:r>
                      <a:r>
                        <a:rPr lang="iw-IL" sz="1200" u="none" cap="none" strike="noStrike">
                          <a:solidFill>
                            <a:schemeClr val="dk1"/>
                          </a:solidFill>
                          <a:latin typeface="Arial"/>
                          <a:ea typeface="Arial"/>
                          <a:cs typeface="Arial"/>
                          <a:sym typeface="Arial"/>
                        </a:rPr>
                        <a:t>(=בנ"י ינוסו מהאויבים)</a:t>
                      </a:r>
                      <a:endParaRPr sz="1200" u="none" cap="none" strike="noStrike">
                        <a:solidFill>
                          <a:schemeClr val="dk1"/>
                        </a:solidFill>
                      </a:endParaRPr>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כִּי הָיוּ לְחֵרֶם</a:t>
                      </a:r>
                      <a:r>
                        <a:rPr lang="iw-IL" sz="1400" u="none" cap="none" strike="noStrike">
                          <a:latin typeface="Arial"/>
                          <a:ea typeface="Arial"/>
                          <a:cs typeface="Arial"/>
                          <a:sym typeface="Arial"/>
                        </a:rPr>
                        <a:t> </a:t>
                      </a:r>
                      <a:r>
                        <a:rPr lang="iw-IL" sz="1200" u="none" cap="none" strike="noStrike">
                          <a:latin typeface="Arial"/>
                          <a:ea typeface="Arial"/>
                          <a:cs typeface="Arial"/>
                          <a:sym typeface="Arial"/>
                        </a:rPr>
                        <a:t>(כי מי שלוקח מהחרם דינו שהוא בעצמו יהיה מוחרם)</a:t>
                      </a:r>
                      <a:r>
                        <a:rPr lang="iw-IL" sz="1400" u="none" cap="none" strike="noStrike">
                          <a:latin typeface="Arial"/>
                          <a:ea typeface="Arial"/>
                          <a:cs typeface="Arial"/>
                          <a:sym typeface="Arial"/>
                        </a:rPr>
                        <a:t> </a:t>
                      </a:r>
                      <a:r>
                        <a:rPr lang="iw-IL" sz="1600" u="none" cap="none" strike="noStrike">
                          <a:latin typeface="Arial"/>
                          <a:ea typeface="Arial"/>
                          <a:cs typeface="Arial"/>
                          <a:sym typeface="Arial"/>
                        </a:rPr>
                        <a:t>לֹא אוֹסִיף לִהְיוֹת עִמָּכֶם אִם לֹא תַשְׁמִידוּ הַחֵרֶם מִקִּרְבְּכֶם !</a:t>
                      </a:r>
                      <a:endParaRPr sz="1600" u="none" cap="none" strike="noStrike"/>
                    </a:p>
                    <a:p>
                      <a:pPr indent="0" lvl="0" marL="0" marR="0" rtl="1" algn="ctr">
                        <a:lnSpc>
                          <a:spcPct val="100000"/>
                        </a:lnSpc>
                        <a:spcBef>
                          <a:spcPts val="0"/>
                        </a:spcBef>
                        <a:spcAft>
                          <a:spcPts val="0"/>
                        </a:spcAft>
                        <a:buClr>
                          <a:srgbClr val="000000"/>
                        </a:buClr>
                        <a:buSzPts val="1200"/>
                        <a:buFont typeface="Arial"/>
                        <a:buNone/>
                      </a:pPr>
                      <a:r>
                        <a:rPr lang="iw-IL" sz="1200" u="none" cap="none" strike="noStrike"/>
                        <a:t> </a:t>
                      </a:r>
                      <a:endParaRPr sz="14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solidFill>
                            <a:srgbClr val="C00000"/>
                          </a:solidFill>
                          <a:latin typeface="Arial"/>
                          <a:ea typeface="Arial"/>
                          <a:cs typeface="Arial"/>
                          <a:sym typeface="Arial"/>
                        </a:rPr>
                        <a:t>התהליך בו יילכד המועל בחרם  (יג-יד)</a:t>
                      </a:r>
                      <a:endParaRPr sz="1800" u="none" cap="none" strike="noStrike">
                        <a:solidFill>
                          <a:srgbClr val="C00000"/>
                        </a:solidFill>
                      </a:endParaRPr>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קֻם קַדֵּשׁ (</a:t>
                      </a:r>
                      <a:r>
                        <a:rPr lang="iw-IL" sz="1200" u="none" cap="none" strike="noStrike">
                          <a:solidFill>
                            <a:schemeClr val="dk1"/>
                          </a:solidFill>
                          <a:latin typeface="Arial"/>
                          <a:ea typeface="Arial"/>
                          <a:cs typeface="Arial"/>
                          <a:sym typeface="Arial"/>
                        </a:rPr>
                        <a:t>=להכין ו/או לטהר) </a:t>
                      </a:r>
                      <a:r>
                        <a:rPr lang="iw-IL" sz="1600" u="none" cap="none" strike="noStrike">
                          <a:latin typeface="Arial"/>
                          <a:ea typeface="Arial"/>
                          <a:cs typeface="Arial"/>
                          <a:sym typeface="Arial"/>
                        </a:rPr>
                        <a:t>אֶת הָעָם,</a:t>
                      </a:r>
                      <a:endParaRPr sz="1600" u="none" cap="none" strike="noStrike"/>
                    </a:p>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endParaRPr sz="8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וְאָמַרְתָּ: הִתְקַדְּשׁוּ לְמָחָר </a:t>
                      </a:r>
                      <a:r>
                        <a:rPr lang="iw-IL" sz="1200" u="none" cap="none" strike="noStrike">
                          <a:solidFill>
                            <a:schemeClr val="dk1"/>
                          </a:solidFill>
                          <a:latin typeface="Arial"/>
                          <a:ea typeface="Arial"/>
                          <a:cs typeface="Arial"/>
                          <a:sym typeface="Arial"/>
                        </a:rPr>
                        <a:t>(=הכינו עצמכם למעמד. אולי ע"י כיבוס בגדים והימנעות ממגע מיני עם אישה, כמו התקדשות בנ"י לפני מעמד הר-סיני)</a:t>
                      </a:r>
                      <a:endParaRPr sz="1200" u="none" cap="none" strike="noStrike">
                        <a:solidFill>
                          <a:schemeClr val="dk1"/>
                        </a:solidFill>
                      </a:endParaRPr>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7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כִּי כֹה אָמַר ה' אֱלֹהֵי-יִשְׂרָאֵל:  חֵרֶם בְּקִרְבְּךָ </a:t>
                      </a:r>
                      <a:r>
                        <a:rPr lang="iw-IL" sz="1200" u="none" cap="none" strike="noStrike">
                          <a:solidFill>
                            <a:schemeClr val="dk1"/>
                          </a:solidFill>
                          <a:latin typeface="Arial"/>
                          <a:ea typeface="Arial"/>
                          <a:cs typeface="Arial"/>
                          <a:sym typeface="Arial"/>
                        </a:rPr>
                        <a:t>(=בתוכך) </a:t>
                      </a:r>
                      <a:r>
                        <a:rPr lang="iw-IL" sz="1600" u="none" cap="none" strike="noStrike">
                          <a:latin typeface="Arial"/>
                          <a:ea typeface="Arial"/>
                          <a:cs typeface="Arial"/>
                          <a:sym typeface="Arial"/>
                        </a:rPr>
                        <a:t>יִשְׂרָאֵל. לֹא תוּכַל לָקוּם לִפְנֵי אֹיְבֶיךָ עַד הֲסִירְכֶם הַחֵרֶם מִקִּרְבְּכֶם. </a:t>
                      </a:r>
                      <a:endParaRPr sz="16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7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וְנִקְרַבְתֶּם בַּבֹּקֶר לְשִׁבְטֵיכֶם </a:t>
                      </a:r>
                      <a:r>
                        <a:rPr lang="iw-IL" sz="1200" u="none" cap="none" strike="noStrike">
                          <a:solidFill>
                            <a:schemeClr val="dk1"/>
                          </a:solidFill>
                          <a:latin typeface="Arial"/>
                          <a:ea typeface="Arial"/>
                          <a:cs typeface="Arial"/>
                          <a:sym typeface="Arial"/>
                        </a:rPr>
                        <a:t>(התכנסות בבקר למקום ההגרלה),</a:t>
                      </a:r>
                      <a:r>
                        <a:rPr lang="iw-IL" sz="1200" u="none" cap="none" strike="noStrike">
                          <a:solidFill>
                            <a:schemeClr val="dk1"/>
                          </a:solidFill>
                          <a:latin typeface="Calibri"/>
                          <a:ea typeface="Calibri"/>
                          <a:cs typeface="Calibri"/>
                          <a:sym typeface="Calibri"/>
                        </a:rPr>
                        <a:t> </a:t>
                      </a:r>
                      <a:r>
                        <a:rPr lang="iw-IL" sz="1600" u="none" cap="none" strike="noStrike">
                          <a:latin typeface="Arial"/>
                          <a:ea typeface="Arial"/>
                          <a:cs typeface="Arial"/>
                          <a:sym typeface="Arial"/>
                        </a:rPr>
                        <a:t>וְהָיָה הַשֵּׁבֶט אֲשֶׁר יִלְכְּדֶנּוּ ה' </a:t>
                      </a:r>
                      <a:r>
                        <a:rPr lang="iw-IL" sz="1200" u="none" cap="none" strike="noStrike">
                          <a:solidFill>
                            <a:schemeClr val="dk1"/>
                          </a:solidFill>
                          <a:latin typeface="Arial"/>
                          <a:ea typeface="Arial"/>
                          <a:cs typeface="Arial"/>
                          <a:sym typeface="Arial"/>
                        </a:rPr>
                        <a:t>(=השבט שיעלה ה' בגורל:) </a:t>
                      </a:r>
                      <a:r>
                        <a:rPr lang="iw-IL" sz="1600" u="none" cap="none" strike="noStrike">
                          <a:latin typeface="Arial"/>
                          <a:ea typeface="Arial"/>
                          <a:cs typeface="Arial"/>
                          <a:sym typeface="Arial"/>
                        </a:rPr>
                        <a:t>יִקְרַב לַמִּשְׁפָּחוֹת</a:t>
                      </a:r>
                      <a:endParaRPr sz="1400" u="none" cap="none" strike="noStrike"/>
                    </a:p>
                    <a:p>
                      <a:pPr indent="0" lvl="0" marL="0" marR="0" rtl="1" algn="ctr">
                        <a:lnSpc>
                          <a:spcPct val="100000"/>
                        </a:lnSpc>
                        <a:spcBef>
                          <a:spcPts val="0"/>
                        </a:spcBef>
                        <a:spcAft>
                          <a:spcPts val="0"/>
                        </a:spcAft>
                        <a:buClr>
                          <a:srgbClr val="000000"/>
                        </a:buClr>
                        <a:buSzPts val="800"/>
                        <a:buFont typeface="Arial"/>
                        <a:buNone/>
                      </a:pPr>
                      <a:r>
                        <a:t/>
                      </a:r>
                      <a:endParaRPr sz="8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r>
                        <a:rPr lang="iw-IL" sz="1200" u="none" cap="none" strike="noStrike">
                          <a:latin typeface="Arial"/>
                          <a:ea typeface="Arial"/>
                          <a:cs typeface="Arial"/>
                          <a:sym typeface="Arial"/>
                        </a:rPr>
                        <a:t>(והייתה) </a:t>
                      </a:r>
                      <a:r>
                        <a:rPr lang="iw-IL" sz="1600" u="none" cap="none" strike="noStrike">
                          <a:latin typeface="Arial"/>
                          <a:ea typeface="Arial"/>
                          <a:cs typeface="Arial"/>
                          <a:sym typeface="Arial"/>
                        </a:rPr>
                        <a:t>הַמִּשְׁפָּחָה אֲשֶׁר יִלְכְּדֶנָּה ה': תִּקְרַב לַבָּתִּים וְהַבַּיִת אֲשֶׁר יִלְכְּדֶנּוּ ה': יִקְרַב לַגְּבָרִים</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05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(הערה: לא ברור האם הלכידה במקרה זה נעשתה ע"י גורל או ע"י שאילה באמצעות ה'אורים ותומים' שבחושן כהן-גדול)</a:t>
                      </a:r>
                      <a:endParaRPr sz="1400" u="none" cap="none" strike="noStrike"/>
                    </a:p>
                    <a:p>
                      <a:pPr indent="0" lvl="0" marL="0" marR="0" rtl="1" algn="ctr">
                        <a:lnSpc>
                          <a:spcPct val="100000"/>
                        </a:lnSpc>
                        <a:spcBef>
                          <a:spcPts val="0"/>
                        </a:spcBef>
                        <a:spcAft>
                          <a:spcPts val="0"/>
                        </a:spcAft>
                        <a:buClr>
                          <a:srgbClr val="000000"/>
                        </a:buClr>
                        <a:buSzPts val="1100"/>
                        <a:buFont typeface="Arial"/>
                        <a:buNone/>
                      </a:pPr>
                      <a:r>
                        <a:rPr lang="iw-IL" sz="11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solidFill>
                            <a:srgbClr val="C00000"/>
                          </a:solidFill>
                          <a:latin typeface="Arial"/>
                          <a:ea typeface="Arial"/>
                          <a:cs typeface="Arial"/>
                          <a:sym typeface="Arial"/>
                        </a:rPr>
                        <a:t>דינו של המועל בחרם (טו)</a:t>
                      </a:r>
                      <a:endParaRPr sz="1800" u="none" cap="none" strike="noStrike">
                        <a:solidFill>
                          <a:srgbClr val="C00000"/>
                        </a:solidFill>
                      </a:endParaRPr>
                    </a:p>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endParaRPr sz="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וְהָיָה הַנִּלְכָּד בַּחֵרֶם </a:t>
                      </a:r>
                      <a:r>
                        <a:rPr lang="iw-IL" sz="1200" u="none" cap="none" strike="noStrike">
                          <a:latin typeface="Arial"/>
                          <a:ea typeface="Arial"/>
                          <a:cs typeface="Arial"/>
                          <a:sym typeface="Arial"/>
                        </a:rPr>
                        <a:t>(=מי שיילכד כתוצאה מכך שלקח מהחרם) </a:t>
                      </a:r>
                      <a:r>
                        <a:rPr lang="iw-IL" sz="1600" u="none" cap="none" strike="noStrike">
                          <a:latin typeface="Arial"/>
                          <a:ea typeface="Arial"/>
                          <a:cs typeface="Arial"/>
                          <a:sym typeface="Arial"/>
                        </a:rPr>
                        <a:t>יִשָּׂרֵף בָּאֵשׁ אֹתוֹ וְאֶת כָּל אֲשֶׁר-לוֹ.</a:t>
                      </a:r>
                      <a:endParaRPr sz="1600" u="none" cap="none" strike="noStrike"/>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נימוק: כִּי עָבַר אֶת בְּרִית-ה'  וְכִי עָשָׂה נְבָלָה </a:t>
                      </a:r>
                      <a:r>
                        <a:rPr lang="iw-IL" sz="1200" u="none" cap="none" strike="noStrike">
                          <a:latin typeface="Arial"/>
                          <a:ea typeface="Arial"/>
                          <a:cs typeface="Arial"/>
                          <a:sym typeface="Arial"/>
                        </a:rPr>
                        <a:t>(=עשה מעשה נתעב ובזוי בעיני הציבור) </a:t>
                      </a:r>
                      <a:r>
                        <a:rPr lang="iw-IL" sz="1600" u="none" cap="none" strike="noStrike">
                          <a:latin typeface="Arial"/>
                          <a:ea typeface="Arial"/>
                          <a:cs typeface="Arial"/>
                          <a:sym typeface="Arial"/>
                        </a:rPr>
                        <a:t>בְּיִשְׂרָאֵל.</a:t>
                      </a:r>
                      <a:endParaRPr sz="1600" u="none" cap="none" strike="noStrike"/>
                    </a:p>
                    <a:p>
                      <a:pPr indent="0" lvl="0" marL="0" marR="0" rtl="1" algn="ctr">
                        <a:lnSpc>
                          <a:spcPct val="100000"/>
                        </a:lnSpc>
                        <a:spcBef>
                          <a:spcPts val="0"/>
                        </a:spcBef>
                        <a:spcAft>
                          <a:spcPts val="0"/>
                        </a:spcAft>
                        <a:buClr>
                          <a:srgbClr val="000000"/>
                        </a:buClr>
                        <a:buSzPts val="200"/>
                        <a:buFont typeface="Arial"/>
                        <a:buNone/>
                      </a:pPr>
                      <a:r>
                        <a:rPr lang="iw-IL" sz="200" u="none" cap="none" strike="noStrike">
                          <a:latin typeface="Arial"/>
                          <a:ea typeface="Arial"/>
                          <a:cs typeface="Arial"/>
                          <a:sym typeface="Arial"/>
                        </a:rPr>
                        <a:t> </a:t>
                      </a:r>
                      <a:endParaRPr sz="700" u="none" cap="none" strike="noStrike"/>
                    </a:p>
                    <a:p>
                      <a:pPr indent="0" lvl="0" marL="0" marR="0" rtl="1" algn="ctr">
                        <a:lnSpc>
                          <a:spcPct val="100000"/>
                        </a:lnSpc>
                        <a:spcBef>
                          <a:spcPts val="0"/>
                        </a:spcBef>
                        <a:spcAft>
                          <a:spcPts val="0"/>
                        </a:spcAft>
                        <a:buClr>
                          <a:srgbClr val="000000"/>
                        </a:buClr>
                        <a:buSzPts val="200"/>
                        <a:buFont typeface="Arial"/>
                        <a:buNone/>
                      </a:pPr>
                      <a:r>
                        <a:rPr lang="iw-IL" sz="200" u="none" cap="none" strike="noStrike"/>
                        <a:t> </a:t>
                      </a:r>
                      <a:endParaRPr sz="700" u="none" cap="none" strike="noStrike">
                        <a:latin typeface="Times New Roman"/>
                        <a:ea typeface="Times New Roman"/>
                        <a:cs typeface="Times New Roman"/>
                        <a:sym typeface="Times New Roman"/>
                      </a:endParaRPr>
                    </a:p>
                  </a:txBody>
                  <a:tcPr marT="0" marB="0" marR="42850" marL="4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pic>
        <p:nvPicPr>
          <p:cNvPr id="162" name="Google Shape;162;p20"/>
          <p:cNvPicPr preferRelativeResize="0"/>
          <p:nvPr/>
        </p:nvPicPr>
        <p:blipFill rotWithShape="1">
          <a:blip r:embed="rId3">
            <a:alphaModFix/>
          </a:blip>
          <a:srcRect b="0" l="0" r="0" t="0"/>
          <a:stretch/>
        </p:blipFill>
        <p:spPr>
          <a:xfrm>
            <a:off x="812564" y="5003969"/>
            <a:ext cx="1585196" cy="1854031"/>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1"/>
          <p:cNvSpPr/>
          <p:nvPr/>
        </p:nvSpPr>
        <p:spPr>
          <a:xfrm>
            <a:off x="2772495" y="520407"/>
            <a:ext cx="6862776" cy="707886"/>
          </a:xfrm>
          <a:prstGeom prst="rect">
            <a:avLst/>
          </a:prstGeom>
          <a:solidFill>
            <a:schemeClr val="lt1"/>
          </a:solidFill>
          <a:ln cap="flat" cmpd="sng" w="3810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4000"/>
              <a:buFont typeface="Arial"/>
              <a:buNone/>
            </a:pPr>
            <a:r>
              <a:rPr b="1" i="0" lang="iw-IL" sz="4000" u="none" cap="none" strike="noStrike">
                <a:solidFill>
                  <a:srgbClr val="C00000"/>
                </a:solidFill>
                <a:latin typeface="Times New Roman"/>
                <a:ea typeface="Times New Roman"/>
                <a:cs typeface="Times New Roman"/>
                <a:sym typeface="Times New Roman"/>
              </a:rPr>
              <a:t>יהושע גורם לעכן להתוודות </a:t>
            </a:r>
            <a:r>
              <a:rPr b="1" i="0" lang="iw-IL" sz="3200" u="none" cap="none" strike="noStrike">
                <a:solidFill>
                  <a:srgbClr val="C00000"/>
                </a:solidFill>
                <a:latin typeface="Times New Roman"/>
                <a:ea typeface="Times New Roman"/>
                <a:cs typeface="Times New Roman"/>
                <a:sym typeface="Times New Roman"/>
              </a:rPr>
              <a:t>(יט-כא)</a:t>
            </a:r>
            <a:endParaRPr b="1" i="0" sz="2000" u="none" cap="none" strike="noStrike">
              <a:solidFill>
                <a:srgbClr val="C00000"/>
              </a:solidFill>
              <a:latin typeface="Times New Roman"/>
              <a:ea typeface="Times New Roman"/>
              <a:cs typeface="Times New Roman"/>
              <a:sym typeface="Times New Roman"/>
            </a:endParaRPr>
          </a:p>
        </p:txBody>
      </p:sp>
      <p:graphicFrame>
        <p:nvGraphicFramePr>
          <p:cNvPr id="168" name="Google Shape;168;p21"/>
          <p:cNvGraphicFramePr/>
          <p:nvPr/>
        </p:nvGraphicFramePr>
        <p:xfrm>
          <a:off x="4446531" y="1905557"/>
          <a:ext cx="3000000" cy="3000000"/>
        </p:xfrm>
        <a:graphic>
          <a:graphicData uri="http://schemas.openxmlformats.org/drawingml/2006/table">
            <a:tbl>
              <a:tblPr>
                <a:noFill/>
                <a:tableStyleId>{CD43E0EC-6CCE-451D-89C3-61E5586DEF02}</a:tableStyleId>
              </a:tblPr>
              <a:tblGrid>
                <a:gridCol w="2941200"/>
                <a:gridCol w="4584300"/>
              </a:tblGrid>
              <a:tr h="406400">
                <a:tc>
                  <a:txBody>
                    <a:bodyPr/>
                    <a:lstStyle/>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2000" u="none" cap="none" strike="noStrike"/>
                    </a:p>
                    <a:p>
                      <a:pPr indent="0" lvl="0" marL="0" marR="0" rtl="1" algn="ctr">
                        <a:lnSpc>
                          <a:spcPct val="100000"/>
                        </a:lnSpc>
                        <a:spcBef>
                          <a:spcPts val="0"/>
                        </a:spcBef>
                        <a:spcAft>
                          <a:spcPts val="0"/>
                        </a:spcAft>
                        <a:buClr>
                          <a:srgbClr val="000000"/>
                        </a:buClr>
                        <a:buSzPts val="3200"/>
                        <a:buFont typeface="Arial"/>
                        <a:buNone/>
                      </a:pPr>
                      <a:r>
                        <a:rPr lang="iw-IL" sz="3200" u="none" cap="none" strike="noStrike">
                          <a:solidFill>
                            <a:srgbClr val="C00000"/>
                          </a:solidFill>
                          <a:latin typeface="Arial"/>
                          <a:ea typeface="Arial"/>
                          <a:cs typeface="Arial"/>
                          <a:sym typeface="Arial"/>
                        </a:rPr>
                        <a:t>יהושע</a:t>
                      </a:r>
                      <a:r>
                        <a:rPr lang="iw-IL" sz="3200" u="none" cap="none" strike="noStrike">
                          <a:solidFill>
                            <a:srgbClr val="C00000"/>
                          </a:solidFill>
                          <a:latin typeface="Calibri"/>
                          <a:ea typeface="Calibri"/>
                          <a:cs typeface="Calibri"/>
                          <a:sym typeface="Calibri"/>
                        </a:rPr>
                        <a:t> </a:t>
                      </a:r>
                      <a:r>
                        <a:rPr lang="iw-IL" sz="1800" u="none" cap="none" strike="noStrike">
                          <a:solidFill>
                            <a:srgbClr val="C00000"/>
                          </a:solidFill>
                          <a:latin typeface="Arial"/>
                          <a:ea typeface="Arial"/>
                          <a:cs typeface="Arial"/>
                          <a:sym typeface="Arial"/>
                        </a:rPr>
                        <a:t>(יט)</a:t>
                      </a:r>
                      <a:endParaRPr sz="2000" u="none" cap="none" strike="noStrike">
                        <a:solidFill>
                          <a:srgbClr val="C00000"/>
                        </a:solidFill>
                      </a:endParaRPr>
                    </a:p>
                    <a:p>
                      <a:pPr indent="0" lvl="0" marL="0" marR="0" rtl="1" algn="ctr">
                        <a:lnSpc>
                          <a:spcPct val="100000"/>
                        </a:lnSpc>
                        <a:spcBef>
                          <a:spcPts val="0"/>
                        </a:spcBef>
                        <a:spcAft>
                          <a:spcPts val="0"/>
                        </a:spcAft>
                        <a:buClr>
                          <a:srgbClr val="000000"/>
                        </a:buClr>
                        <a:buSzPts val="1000"/>
                        <a:buFont typeface="Arial"/>
                        <a:buNone/>
                      </a:pPr>
                      <a:r>
                        <a:rPr lang="iw-IL" sz="1000" u="none" cap="none" strike="noStrike"/>
                        <a:t> </a:t>
                      </a:r>
                      <a:endParaRPr sz="3200" u="none" cap="none" strike="noStrike">
                        <a:latin typeface="Times New Roman"/>
                        <a:ea typeface="Times New Roman"/>
                        <a:cs typeface="Times New Roman"/>
                        <a:sym typeface="Times New Roman"/>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2000" u="none" cap="none" strike="noStrike"/>
                    </a:p>
                    <a:p>
                      <a:pPr indent="0" lvl="0" marL="0" marR="0" rtl="1" algn="ctr">
                        <a:lnSpc>
                          <a:spcPct val="100000"/>
                        </a:lnSpc>
                        <a:spcBef>
                          <a:spcPts val="0"/>
                        </a:spcBef>
                        <a:spcAft>
                          <a:spcPts val="0"/>
                        </a:spcAft>
                        <a:buClr>
                          <a:srgbClr val="000000"/>
                        </a:buClr>
                        <a:buSzPts val="3200"/>
                        <a:buFont typeface="Arial"/>
                        <a:buNone/>
                      </a:pPr>
                      <a:r>
                        <a:rPr lang="iw-IL" sz="3200" u="none" cap="none" strike="noStrike">
                          <a:solidFill>
                            <a:srgbClr val="C00000"/>
                          </a:solidFill>
                          <a:latin typeface="Arial"/>
                          <a:ea typeface="Arial"/>
                          <a:cs typeface="Arial"/>
                          <a:sym typeface="Arial"/>
                        </a:rPr>
                        <a:t>עכן </a:t>
                      </a:r>
                      <a:r>
                        <a:rPr lang="iw-IL" sz="2000" u="none" cap="none" strike="noStrike">
                          <a:solidFill>
                            <a:srgbClr val="C00000"/>
                          </a:solidFill>
                          <a:latin typeface="Arial"/>
                          <a:ea typeface="Arial"/>
                          <a:cs typeface="Arial"/>
                          <a:sym typeface="Arial"/>
                        </a:rPr>
                        <a:t>(כ-כא)</a:t>
                      </a:r>
                      <a:endParaRPr sz="1400" u="none" cap="none" strike="noStrike">
                        <a:solidFill>
                          <a:srgbClr val="C00000"/>
                        </a:solidFill>
                      </a:endParaRPr>
                    </a:p>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endParaRPr sz="1600" u="none" cap="none" strike="noStrike"/>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54000">
                <a:tc>
                  <a:txBody>
                    <a:bodyPr/>
                    <a:lstStyle/>
                    <a:p>
                      <a:pPr indent="0" lvl="0" marL="0" marR="0" rtl="1" algn="ctr">
                        <a:lnSpc>
                          <a:spcPct val="100000"/>
                        </a:lnSpc>
                        <a:spcBef>
                          <a:spcPts val="0"/>
                        </a:spcBef>
                        <a:spcAft>
                          <a:spcPts val="0"/>
                        </a:spcAft>
                        <a:buClr>
                          <a:srgbClr val="000000"/>
                        </a:buClr>
                        <a:buSzPts val="1200"/>
                        <a:buFont typeface="Arial"/>
                        <a:buNone/>
                      </a:pPr>
                      <a:r>
                        <a:t/>
                      </a:r>
                      <a:endParaRPr sz="1200" u="none" cap="none" strike="noStrike"/>
                    </a:p>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r>
                        <a:rPr lang="iw-IL" sz="2000" u="none" cap="none" strike="noStrike">
                          <a:latin typeface="Arial"/>
                          <a:ea typeface="Arial"/>
                          <a:cs typeface="Arial"/>
                          <a:sym typeface="Arial"/>
                        </a:rPr>
                        <a:t>וַיֹּאמֶר יְהוֹשֻׁעַ אֶל עָכָן:</a:t>
                      </a:r>
                      <a:endParaRPr sz="24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2400" u="none" cap="none" strike="noStrike"/>
                    </a:p>
                    <a:p>
                      <a:pPr indent="0" lvl="0" marL="0" marR="0" rtl="1" algn="ctr">
                        <a:lnSpc>
                          <a:spcPct val="100000"/>
                        </a:lnSpc>
                        <a:spcBef>
                          <a:spcPts val="0"/>
                        </a:spcBef>
                        <a:spcAft>
                          <a:spcPts val="0"/>
                        </a:spcAft>
                        <a:buClr>
                          <a:srgbClr val="000000"/>
                        </a:buClr>
                        <a:buSzPts val="2000"/>
                        <a:buFont typeface="Arial"/>
                        <a:buNone/>
                      </a:pPr>
                      <a:r>
                        <a:rPr lang="iw-IL" sz="2000" u="none" cap="none" strike="noStrike">
                          <a:latin typeface="Arial"/>
                          <a:ea typeface="Arial"/>
                          <a:cs typeface="Arial"/>
                          <a:sym typeface="Arial"/>
                        </a:rPr>
                        <a:t>בְּנִי, </a:t>
                      </a:r>
                      <a:endParaRPr sz="1400" u="none" cap="none" strike="noStrike"/>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2000"/>
                        <a:buFont typeface="Arial"/>
                        <a:buNone/>
                      </a:pPr>
                      <a:r>
                        <a:rPr lang="iw-IL" sz="2000" u="none" cap="none" strike="noStrike">
                          <a:latin typeface="Arial"/>
                          <a:ea typeface="Arial"/>
                          <a:cs typeface="Arial"/>
                          <a:sym typeface="Arial"/>
                        </a:rPr>
                        <a:t>שִׂים-נָא כָבוֹד </a:t>
                      </a:r>
                      <a:endParaRPr sz="1400" u="none" cap="none" strike="noStrike"/>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2000"/>
                        <a:buFont typeface="Arial"/>
                        <a:buNone/>
                      </a:pPr>
                      <a:r>
                        <a:rPr lang="iw-IL" sz="2000" u="none" cap="none" strike="noStrike">
                          <a:latin typeface="Arial"/>
                          <a:ea typeface="Arial"/>
                          <a:cs typeface="Arial"/>
                          <a:sym typeface="Arial"/>
                        </a:rPr>
                        <a:t>לַה' אֱלֹהֵי-יִשְׂרָאֵל</a:t>
                      </a:r>
                      <a:endParaRPr sz="24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2400" u="none" cap="none" strike="noStrike"/>
                    </a:p>
                    <a:p>
                      <a:pPr indent="0" lvl="0" marL="0" marR="0" rtl="1" algn="ctr">
                        <a:lnSpc>
                          <a:spcPct val="100000"/>
                        </a:lnSpc>
                        <a:spcBef>
                          <a:spcPts val="0"/>
                        </a:spcBef>
                        <a:spcAft>
                          <a:spcPts val="0"/>
                        </a:spcAft>
                        <a:buClr>
                          <a:srgbClr val="000000"/>
                        </a:buClr>
                        <a:buSzPts val="2000"/>
                        <a:buFont typeface="Arial"/>
                        <a:buNone/>
                      </a:pPr>
                      <a:r>
                        <a:rPr lang="iw-IL" sz="2000" u="none" cap="none" strike="noStrike">
                          <a:latin typeface="Arial"/>
                          <a:ea typeface="Arial"/>
                          <a:cs typeface="Arial"/>
                          <a:sym typeface="Arial"/>
                        </a:rPr>
                        <a:t>וְתֶן לוֹ תוֹדָה </a:t>
                      </a:r>
                      <a:endParaRPr sz="1400" u="none" cap="none" strike="noStrike"/>
                    </a:p>
                    <a:p>
                      <a:pPr indent="0" lvl="0" marL="0" marR="0" rtl="1" algn="ctr">
                        <a:lnSpc>
                          <a:spcPct val="100000"/>
                        </a:lnSpc>
                        <a:spcBef>
                          <a:spcPts val="0"/>
                        </a:spcBef>
                        <a:spcAft>
                          <a:spcPts val="0"/>
                        </a:spcAft>
                        <a:buClr>
                          <a:srgbClr val="000000"/>
                        </a:buClr>
                        <a:buSzPts val="700"/>
                        <a:buFont typeface="Arial"/>
                        <a:buNone/>
                      </a:pPr>
                      <a:r>
                        <a:t/>
                      </a:r>
                      <a:endParaRPr sz="7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(=תן לו הודאה, תתודה שמעלת בחרם)                                                                                         </a:t>
                      </a:r>
                      <a:endParaRPr sz="24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2400" u="none" cap="none" strike="noStrike"/>
                    </a:p>
                    <a:p>
                      <a:pPr indent="0" lvl="0" marL="0" marR="0" rtl="1" algn="ctr">
                        <a:lnSpc>
                          <a:spcPct val="100000"/>
                        </a:lnSpc>
                        <a:spcBef>
                          <a:spcPts val="0"/>
                        </a:spcBef>
                        <a:spcAft>
                          <a:spcPts val="0"/>
                        </a:spcAft>
                        <a:buClr>
                          <a:srgbClr val="000000"/>
                        </a:buClr>
                        <a:buSzPts val="2000"/>
                        <a:buFont typeface="Arial"/>
                        <a:buNone/>
                      </a:pPr>
                      <a:r>
                        <a:rPr lang="iw-IL" sz="2000" u="none" cap="none" strike="noStrike">
                          <a:latin typeface="Arial"/>
                          <a:ea typeface="Arial"/>
                          <a:cs typeface="Arial"/>
                          <a:sym typeface="Arial"/>
                        </a:rPr>
                        <a:t>וְהַגֶּד נָא לִי מֶה עָשִׂיתָ,</a:t>
                      </a:r>
                      <a:endParaRPr sz="24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2400" u="none" cap="none" strike="noStrike"/>
                    </a:p>
                    <a:p>
                      <a:pPr indent="0" lvl="0" marL="0" marR="0" rtl="1" algn="ctr">
                        <a:lnSpc>
                          <a:spcPct val="100000"/>
                        </a:lnSpc>
                        <a:spcBef>
                          <a:spcPts val="0"/>
                        </a:spcBef>
                        <a:spcAft>
                          <a:spcPts val="0"/>
                        </a:spcAft>
                        <a:buClr>
                          <a:srgbClr val="000000"/>
                        </a:buClr>
                        <a:buSzPts val="2000"/>
                        <a:buFont typeface="Arial"/>
                        <a:buNone/>
                      </a:pPr>
                      <a:r>
                        <a:rPr lang="iw-IL" sz="2000" u="none" cap="none" strike="noStrike">
                          <a:latin typeface="Arial"/>
                          <a:ea typeface="Arial"/>
                          <a:cs typeface="Arial"/>
                          <a:sym typeface="Arial"/>
                        </a:rPr>
                        <a:t>אַל תְּכַחֵד </a:t>
                      </a:r>
                      <a:r>
                        <a:rPr lang="iw-IL" sz="1400" u="none" cap="none" strike="noStrike">
                          <a:latin typeface="Arial"/>
                          <a:ea typeface="Arial"/>
                          <a:cs typeface="Arial"/>
                          <a:sym typeface="Arial"/>
                        </a:rPr>
                        <a:t>(=תכחש, תשקר) </a:t>
                      </a:r>
                      <a:r>
                        <a:rPr lang="iw-IL" sz="2000" u="none" cap="none" strike="noStrike">
                          <a:latin typeface="Arial"/>
                          <a:ea typeface="Arial"/>
                          <a:cs typeface="Arial"/>
                          <a:sym typeface="Arial"/>
                        </a:rPr>
                        <a:t>מִמֶּנִּי.</a:t>
                      </a:r>
                      <a:endParaRPr sz="2400" u="none" cap="none" strike="noStrike">
                        <a:latin typeface="Times New Roman"/>
                        <a:ea typeface="Times New Roman"/>
                        <a:cs typeface="Times New Roman"/>
                        <a:sym typeface="Times New Roman"/>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300"/>
                        <a:buFont typeface="Arial"/>
                        <a:buNone/>
                      </a:pPr>
                      <a:r>
                        <a:rPr lang="iw-IL" sz="300" u="none" cap="none" strike="noStrike">
                          <a:latin typeface="Arial"/>
                          <a:ea typeface="Arial"/>
                          <a:cs typeface="Arial"/>
                          <a:sym typeface="Arial"/>
                        </a:rPr>
                        <a:t> </a:t>
                      </a:r>
                      <a:endParaRPr sz="1200" u="none" cap="none" strike="noStrike"/>
                    </a:p>
                    <a:p>
                      <a:pPr indent="0" lvl="0" marL="0" marR="0" rtl="1" algn="ctr">
                        <a:lnSpc>
                          <a:spcPct val="100000"/>
                        </a:lnSpc>
                        <a:spcBef>
                          <a:spcPts val="0"/>
                        </a:spcBef>
                        <a:spcAft>
                          <a:spcPts val="0"/>
                        </a:spcAft>
                        <a:buClr>
                          <a:srgbClr val="000000"/>
                        </a:buClr>
                        <a:buSzPts val="300"/>
                        <a:buFont typeface="Arial"/>
                        <a:buNone/>
                      </a:pPr>
                      <a:r>
                        <a:rPr lang="iw-IL" sz="300" u="none" cap="none" strike="noStrike">
                          <a:latin typeface="Arial"/>
                          <a:ea typeface="Arial"/>
                          <a:cs typeface="Arial"/>
                          <a:sym typeface="Arial"/>
                        </a:rPr>
                        <a:t> </a:t>
                      </a:r>
                      <a:endParaRPr sz="12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וַיַּעַן עָכָן אֶת יְהוֹשֻׁעַ, וַיֹּאמַר:</a:t>
                      </a:r>
                      <a:endParaRPr sz="20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20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אָמְנָה </a:t>
                      </a:r>
                      <a:r>
                        <a:rPr lang="iw-IL" sz="1200" u="none" cap="none" strike="noStrike">
                          <a:latin typeface="Arial"/>
                          <a:ea typeface="Arial"/>
                          <a:cs typeface="Arial"/>
                          <a:sym typeface="Arial"/>
                        </a:rPr>
                        <a:t>(=אמנם אמת ש:)</a:t>
                      </a:r>
                      <a:r>
                        <a:rPr lang="iw-IL" sz="1800" u="none" cap="none" strike="noStrike">
                          <a:latin typeface="Arial"/>
                          <a:ea typeface="Arial"/>
                          <a:cs typeface="Arial"/>
                          <a:sym typeface="Arial"/>
                        </a:rPr>
                        <a:t> אָנֹכִי חָטָאתִי לַה' אֱלֹהֵי-יִשְׂרָאֵל,</a:t>
                      </a:r>
                      <a:endParaRPr sz="20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20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וְכָזֹאת וְכָזֹאת עָשִׂיתִי, וָאֵרֶא בַשָּׁלָל:</a:t>
                      </a:r>
                      <a:endParaRPr sz="20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20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אַדֶּרֶת-שִׁנְעָר אַחַת טוֹבָה </a:t>
                      </a:r>
                      <a:r>
                        <a:rPr lang="iw-IL" sz="1200" u="none" cap="none" strike="noStrike">
                          <a:latin typeface="Arial"/>
                          <a:ea typeface="Arial"/>
                          <a:cs typeface="Arial"/>
                          <a:sym typeface="Arial"/>
                        </a:rPr>
                        <a:t>(=בגד עליון איכותי הבא מארץ שנער </a:t>
                      </a:r>
                      <a:endParaRPr sz="20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2000" u="none" cap="none" strike="noStrike"/>
                    </a:p>
                    <a:p>
                      <a:pPr indent="0" lvl="0" marL="0" marR="0" rtl="1" algn="ctr">
                        <a:lnSpc>
                          <a:spcPct val="100000"/>
                        </a:lnSpc>
                        <a:spcBef>
                          <a:spcPts val="0"/>
                        </a:spcBef>
                        <a:spcAft>
                          <a:spcPts val="0"/>
                        </a:spcAft>
                        <a:buClr>
                          <a:srgbClr val="000000"/>
                        </a:buClr>
                        <a:buSzPts val="1200"/>
                        <a:buFont typeface="Arial"/>
                        <a:buNone/>
                      </a:pPr>
                      <a:r>
                        <a:rPr lang="iw-IL" sz="1200" u="none" cap="none" strike="noStrike">
                          <a:latin typeface="Arial"/>
                          <a:ea typeface="Arial"/>
                          <a:cs typeface="Arial"/>
                          <a:sym typeface="Arial"/>
                        </a:rPr>
                        <a:t>שבאזור בבל)</a:t>
                      </a:r>
                      <a:r>
                        <a:rPr lang="iw-IL" sz="1800" u="none" cap="none" strike="noStrike">
                          <a:latin typeface="Arial"/>
                          <a:ea typeface="Arial"/>
                          <a:cs typeface="Arial"/>
                          <a:sym typeface="Arial"/>
                        </a:rPr>
                        <a:t> וּ- 200 שְׁקָלִים כֶּסֶף </a:t>
                      </a:r>
                      <a:r>
                        <a:rPr lang="iw-IL" sz="1200" u="none" cap="none" strike="noStrike">
                          <a:latin typeface="Arial"/>
                          <a:ea typeface="Arial"/>
                          <a:cs typeface="Arial"/>
                          <a:sym typeface="Arial"/>
                        </a:rPr>
                        <a:t>(קצת יותר מ- 2 ק"ג כסף)</a:t>
                      </a:r>
                      <a:endParaRPr sz="20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20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וּלְשׁוֹן-זָהָב </a:t>
                      </a:r>
                      <a:r>
                        <a:rPr lang="iw-IL" sz="1200" u="none" cap="none" strike="noStrike">
                          <a:latin typeface="Arial"/>
                          <a:ea typeface="Arial"/>
                          <a:cs typeface="Arial"/>
                          <a:sym typeface="Arial"/>
                        </a:rPr>
                        <a:t>(=מטיל זהב בצורת לשון:) </a:t>
                      </a:r>
                      <a:r>
                        <a:rPr lang="iw-IL" sz="1800" u="none" cap="none" strike="noStrike">
                          <a:latin typeface="Arial"/>
                          <a:ea typeface="Arial"/>
                          <a:cs typeface="Arial"/>
                          <a:sym typeface="Arial"/>
                        </a:rPr>
                        <a:t>50 שְׁקָלִים מִשְׁקָלוֹ.</a:t>
                      </a:r>
                      <a:endParaRPr sz="20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20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וָאֶחְמְדֵם </a:t>
                      </a:r>
                      <a:r>
                        <a:rPr lang="iw-IL" sz="1200" u="none" cap="none" strike="noStrike">
                          <a:latin typeface="Arial"/>
                          <a:ea typeface="Arial"/>
                          <a:cs typeface="Arial"/>
                          <a:sym typeface="Arial"/>
                        </a:rPr>
                        <a:t>(=רציתי אותם לעצמי)</a:t>
                      </a:r>
                      <a:r>
                        <a:rPr lang="iw-IL" sz="1800" u="none" cap="none" strike="noStrike">
                          <a:latin typeface="Arial"/>
                          <a:ea typeface="Arial"/>
                          <a:cs typeface="Arial"/>
                          <a:sym typeface="Arial"/>
                        </a:rPr>
                        <a:t> וָאֶקָּחֵם.</a:t>
                      </a:r>
                      <a:endParaRPr sz="20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20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וְהִנָּם טְמוּנִים בָּאָרֶץ </a:t>
                      </a:r>
                      <a:r>
                        <a:rPr lang="iw-IL" sz="1200" u="none" cap="none" strike="noStrike">
                          <a:latin typeface="Arial"/>
                          <a:ea typeface="Arial"/>
                          <a:cs typeface="Arial"/>
                          <a:sym typeface="Arial"/>
                        </a:rPr>
                        <a:t>(בקרקע) </a:t>
                      </a:r>
                      <a:r>
                        <a:rPr lang="iw-IL" sz="1800" u="none" cap="none" strike="noStrike">
                          <a:latin typeface="Arial"/>
                          <a:ea typeface="Arial"/>
                          <a:cs typeface="Arial"/>
                          <a:sym typeface="Arial"/>
                        </a:rPr>
                        <a:t>בְּתוֹךְ הָאָהֳלִי </a:t>
                      </a:r>
                      <a:r>
                        <a:rPr lang="iw-IL" sz="1200" u="none" cap="none" strike="noStrike">
                          <a:latin typeface="Arial"/>
                          <a:ea typeface="Arial"/>
                          <a:cs typeface="Arial"/>
                          <a:sym typeface="Arial"/>
                        </a:rPr>
                        <a:t>(=בתוך האהל שלי)</a:t>
                      </a:r>
                      <a:endParaRPr sz="20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20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וְהַכֶּסֶף תַּחְתֶּיהָ </a:t>
                      </a:r>
                      <a:r>
                        <a:rPr lang="iw-IL" sz="1200" u="none" cap="none" strike="noStrike">
                          <a:latin typeface="Arial"/>
                          <a:ea typeface="Arial"/>
                          <a:cs typeface="Arial"/>
                          <a:sym typeface="Arial"/>
                        </a:rPr>
                        <a:t>(הכסף המונח מתחת לאדרת-השנער).</a:t>
                      </a:r>
                      <a:endParaRPr sz="2000" u="none" cap="none" strike="noStrike"/>
                    </a:p>
                    <a:p>
                      <a:pPr indent="0" lvl="0" marL="0" marR="0" rtl="1" algn="ctr">
                        <a:lnSpc>
                          <a:spcPct val="100000"/>
                        </a:lnSpc>
                        <a:spcBef>
                          <a:spcPts val="0"/>
                        </a:spcBef>
                        <a:spcAft>
                          <a:spcPts val="0"/>
                        </a:spcAft>
                        <a:buClr>
                          <a:srgbClr val="000000"/>
                        </a:buClr>
                        <a:buSzPts val="300"/>
                        <a:buFont typeface="Arial"/>
                        <a:buNone/>
                      </a:pPr>
                      <a:r>
                        <a:rPr lang="iw-IL" sz="300" u="none" cap="none" strike="noStrike">
                          <a:latin typeface="Arial"/>
                          <a:ea typeface="Arial"/>
                          <a:cs typeface="Arial"/>
                          <a:sym typeface="Arial"/>
                        </a:rPr>
                        <a:t> </a:t>
                      </a:r>
                      <a:endParaRPr sz="1200" u="none" cap="none" strike="noStrike"/>
                    </a:p>
                    <a:p>
                      <a:pPr indent="0" lvl="0" marL="0" marR="0" rtl="1" algn="ctr">
                        <a:lnSpc>
                          <a:spcPct val="100000"/>
                        </a:lnSpc>
                        <a:spcBef>
                          <a:spcPts val="0"/>
                        </a:spcBef>
                        <a:spcAft>
                          <a:spcPts val="0"/>
                        </a:spcAft>
                        <a:buClr>
                          <a:srgbClr val="000000"/>
                        </a:buClr>
                        <a:buSzPts val="300"/>
                        <a:buFont typeface="Arial"/>
                        <a:buNone/>
                      </a:pPr>
                      <a:r>
                        <a:rPr lang="iw-IL" sz="300" u="none" cap="none" strike="noStrike"/>
                        <a:t> </a:t>
                      </a:r>
                      <a:endParaRPr sz="1200" u="none" cap="none" strike="noStrike">
                        <a:latin typeface="Times New Roman"/>
                        <a:ea typeface="Times New Roman"/>
                        <a:cs typeface="Times New Roman"/>
                        <a:sym typeface="Times New Roman"/>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pic>
        <p:nvPicPr>
          <p:cNvPr descr="Achan had directly disobeyed God's command not to take anything ..." id="169" name="Google Shape;169;p21"/>
          <p:cNvPicPr preferRelativeResize="0"/>
          <p:nvPr/>
        </p:nvPicPr>
        <p:blipFill rotWithShape="1">
          <a:blip r:embed="rId3">
            <a:alphaModFix/>
          </a:blip>
          <a:srcRect b="0" l="0" r="0" t="0"/>
          <a:stretch/>
        </p:blipFill>
        <p:spPr>
          <a:xfrm>
            <a:off x="129578" y="1880714"/>
            <a:ext cx="3995382" cy="4347367"/>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2"/>
          <p:cNvSpPr/>
          <p:nvPr/>
        </p:nvSpPr>
        <p:spPr>
          <a:xfrm>
            <a:off x="7132320" y="312486"/>
            <a:ext cx="4673600" cy="4154984"/>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500"/>
              <a:buFont typeface="Arial"/>
              <a:buNone/>
            </a:pPr>
            <a:r>
              <a:t/>
            </a:r>
            <a:endParaRPr b="1" i="0" sz="5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3600"/>
              <a:buFont typeface="Arial"/>
              <a:buNone/>
            </a:pPr>
            <a:r>
              <a:rPr b="1" i="0" lang="iw-IL" sz="3600" u="none" cap="none" strike="noStrike">
                <a:solidFill>
                  <a:srgbClr val="C00000"/>
                </a:solidFill>
                <a:latin typeface="Times New Roman"/>
                <a:ea typeface="Times New Roman"/>
                <a:cs typeface="Times New Roman"/>
                <a:sym typeface="Times New Roman"/>
              </a:rPr>
              <a:t>מציאת השלל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600"/>
              <a:buFont typeface="Arial"/>
              <a:buNone/>
            </a:pPr>
            <a:r>
              <a:rPr b="1" i="0" lang="iw-IL" sz="3600" u="none" cap="none" strike="noStrike">
                <a:solidFill>
                  <a:srgbClr val="C00000"/>
                </a:solidFill>
                <a:latin typeface="Times New Roman"/>
                <a:ea typeface="Times New Roman"/>
                <a:cs typeface="Times New Roman"/>
                <a:sym typeface="Times New Roman"/>
              </a:rPr>
              <a:t>באוהל עכן </a:t>
            </a:r>
            <a:r>
              <a:rPr b="1" i="0" lang="iw-IL" sz="2400" u="none" cap="none" strike="noStrike">
                <a:solidFill>
                  <a:srgbClr val="C00000"/>
                </a:solidFill>
                <a:latin typeface="Times New Roman"/>
                <a:ea typeface="Times New Roman"/>
                <a:cs typeface="Times New Roman"/>
                <a:sym typeface="Times New Roman"/>
              </a:rPr>
              <a:t>(כב)</a:t>
            </a:r>
            <a:endParaRPr b="0" i="0" sz="40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t/>
            </a:r>
            <a:endParaRPr b="1" i="0" sz="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Times New Roman"/>
                <a:ea typeface="Times New Roman"/>
                <a:cs typeface="Times New Roman"/>
                <a:sym typeface="Times New Roman"/>
              </a:rPr>
              <a:t>וַיִּשְׁלַח יְהוֹשֻׁעַ מַלְאָכִים </a:t>
            </a:r>
            <a:r>
              <a:rPr b="0" i="0" lang="iw-IL" sz="1800" u="none" cap="none" strike="noStrike">
                <a:solidFill>
                  <a:schemeClr val="dk1"/>
                </a:solidFill>
                <a:latin typeface="Times New Roman"/>
                <a:ea typeface="Times New Roman"/>
                <a:cs typeface="Times New Roman"/>
                <a:sym typeface="Times New Roman"/>
              </a:rPr>
              <a:t>(=שליחים):</a:t>
            </a:r>
            <a:endParaRPr b="0" i="0" sz="32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Times New Roman"/>
                <a:ea typeface="Times New Roman"/>
                <a:cs typeface="Times New Roman"/>
                <a:sym typeface="Times New Roman"/>
              </a:rPr>
              <a:t> </a:t>
            </a:r>
            <a:endParaRPr b="0" i="0" sz="32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Times New Roman"/>
                <a:ea typeface="Times New Roman"/>
                <a:cs typeface="Times New Roman"/>
                <a:sym typeface="Times New Roman"/>
              </a:rPr>
              <a:t> וַיָּרֻצוּ הָאֹהֱלָה,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50"/>
              <a:buFont typeface="Arial"/>
              <a:buNone/>
            </a:pPr>
            <a:r>
              <a:t/>
            </a:r>
            <a:endParaRPr b="0" i="0" sz="105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Times New Roman"/>
                <a:ea typeface="Times New Roman"/>
                <a:cs typeface="Times New Roman"/>
                <a:sym typeface="Times New Roman"/>
              </a:rPr>
              <a:t>וְהִנֵּה טְמוּנָה בְּאָהֳלוֹ וְהַכֶּסֶף תַּחְתֶּיהָ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50"/>
              <a:buFont typeface="Arial"/>
              <a:buNone/>
            </a:pPr>
            <a:r>
              <a:t/>
            </a:r>
            <a:endParaRPr b="0" i="0" sz="105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(הכסף מתחת לאדרת-שנער)</a:t>
            </a:r>
            <a:endParaRPr b="0" i="0" sz="32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Times New Roman"/>
                <a:ea typeface="Times New Roman"/>
                <a:cs typeface="Times New Roman"/>
                <a:sym typeface="Times New Roman"/>
              </a:rPr>
              <a:t> </a:t>
            </a:r>
            <a:endParaRPr b="0" i="0" sz="3200" u="none" cap="none" strike="noStrike">
              <a:solidFill>
                <a:schemeClr val="dk1"/>
              </a:solidFill>
              <a:latin typeface="Times New Roman"/>
              <a:ea typeface="Times New Roman"/>
              <a:cs typeface="Times New Roman"/>
              <a:sym typeface="Times New Roman"/>
            </a:endParaRPr>
          </a:p>
          <a:p>
            <a:pPr indent="0" lvl="0" marL="0" marR="228600" rtl="1"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Times New Roman"/>
                <a:ea typeface="Times New Roman"/>
                <a:cs typeface="Times New Roman"/>
                <a:sym typeface="Times New Roman"/>
              </a:rPr>
              <a:t>וַיִּקָּחוּם מִתּוֹךְ הָאֹהֶל,</a:t>
            </a:r>
            <a:endParaRPr b="0" i="0" sz="1400" u="none" cap="none" strike="noStrike">
              <a:solidFill>
                <a:srgbClr val="000000"/>
              </a:solidFill>
              <a:latin typeface="Arial"/>
              <a:ea typeface="Arial"/>
              <a:cs typeface="Arial"/>
              <a:sym typeface="Arial"/>
            </a:endParaRPr>
          </a:p>
        </p:txBody>
      </p:sp>
      <p:pic>
        <p:nvPicPr>
          <p:cNvPr descr="Joshua 7 - What is the sin of Achan? | Joshua, Ananias and ..." id="175" name="Google Shape;175;p22"/>
          <p:cNvPicPr preferRelativeResize="0"/>
          <p:nvPr/>
        </p:nvPicPr>
        <p:blipFill rotWithShape="1">
          <a:blip r:embed="rId3">
            <a:alphaModFix/>
          </a:blip>
          <a:srcRect b="0" l="0" r="0" t="0"/>
          <a:stretch/>
        </p:blipFill>
        <p:spPr>
          <a:xfrm>
            <a:off x="579755" y="312486"/>
            <a:ext cx="6247765" cy="4154984"/>
          </a:xfrm>
          <a:prstGeom prst="rect">
            <a:avLst/>
          </a:prstGeom>
          <a:noFill/>
          <a:ln>
            <a:noFill/>
          </a:ln>
        </p:spPr>
      </p:pic>
      <p:sp>
        <p:nvSpPr>
          <p:cNvPr id="176" name="Google Shape;176;p22"/>
          <p:cNvSpPr/>
          <p:nvPr/>
        </p:nvSpPr>
        <p:spPr>
          <a:xfrm>
            <a:off x="670560" y="5437518"/>
            <a:ext cx="11135360" cy="1107996"/>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400"/>
              <a:buFont typeface="Arial"/>
              <a:buNone/>
            </a:pPr>
            <a:r>
              <a:t/>
            </a:r>
            <a:endParaRPr b="1" i="0" sz="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800"/>
              <a:buFont typeface="Arial"/>
              <a:buNone/>
            </a:pPr>
            <a:r>
              <a:rPr b="1" i="0" lang="iw-IL" sz="2800" u="none" cap="none" strike="noStrike">
                <a:solidFill>
                  <a:srgbClr val="C00000"/>
                </a:solidFill>
                <a:latin typeface="Times New Roman"/>
                <a:ea typeface="Times New Roman"/>
                <a:cs typeface="Times New Roman"/>
                <a:sym typeface="Times New Roman"/>
              </a:rPr>
              <a:t>הצגתו לראווה</a:t>
            </a:r>
            <a:r>
              <a:rPr b="1" i="0" lang="iw-IL" sz="1800" u="none" cap="none" strike="noStrike">
                <a:solidFill>
                  <a:srgbClr val="C00000"/>
                </a:solidFill>
                <a:latin typeface="Times New Roman"/>
                <a:ea typeface="Times New Roman"/>
                <a:cs typeface="Times New Roman"/>
                <a:sym typeface="Times New Roman"/>
              </a:rPr>
              <a:t> (כב-כג)</a:t>
            </a:r>
            <a:r>
              <a:rPr b="1" i="0" lang="iw-IL" sz="800" u="none" cap="none" strike="noStrike">
                <a:solidFill>
                  <a:schemeClr val="dk1"/>
                </a:solidFill>
                <a:latin typeface="Times New Roman"/>
                <a:ea typeface="Times New Roman"/>
                <a:cs typeface="Times New Roman"/>
                <a:sym typeface="Times New Roman"/>
              </a:rPr>
              <a:t> </a:t>
            </a:r>
            <a:endParaRPr b="0" i="0" sz="1050" u="none" cap="none" strike="noStrike">
              <a:solidFill>
                <a:schemeClr val="dk1"/>
              </a:solidFill>
              <a:latin typeface="Times New Roman"/>
              <a:ea typeface="Times New Roman"/>
              <a:cs typeface="Times New Roman"/>
              <a:sym typeface="Times New Roman"/>
            </a:endParaRPr>
          </a:p>
          <a:p>
            <a:pPr indent="0" lvl="0" marL="0" marR="228600" rtl="1" algn="ctr">
              <a:lnSpc>
                <a:spcPct val="100000"/>
              </a:lnSpc>
              <a:spcBef>
                <a:spcPts val="0"/>
              </a:spcBef>
              <a:spcAft>
                <a:spcPts val="0"/>
              </a:spcAft>
              <a:buClr>
                <a:srgbClr val="000000"/>
              </a:buClr>
              <a:buSzPts val="200"/>
              <a:buFont typeface="Arial"/>
              <a:buNone/>
            </a:pPr>
            <a:r>
              <a:t/>
            </a:r>
            <a:endParaRPr b="0" i="0" sz="200" u="none" cap="none" strike="noStrike">
              <a:solidFill>
                <a:schemeClr val="dk1"/>
              </a:solidFill>
              <a:latin typeface="Times New Roman"/>
              <a:ea typeface="Times New Roman"/>
              <a:cs typeface="Times New Roman"/>
              <a:sym typeface="Times New Roman"/>
            </a:endParaRPr>
          </a:p>
          <a:p>
            <a:pPr indent="0" lvl="0" marL="0" marR="22860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a:t>
            </a:r>
            <a:r>
              <a:rPr b="0" i="0" lang="iw-IL" sz="2000" u="none" cap="none" strike="noStrike">
                <a:solidFill>
                  <a:schemeClr val="dk1"/>
                </a:solidFill>
                <a:latin typeface="Times New Roman"/>
                <a:ea typeface="Times New Roman"/>
                <a:cs typeface="Times New Roman"/>
                <a:sym typeface="Times New Roman"/>
              </a:rPr>
              <a:t>וַיְבִאוּם אֶל יְהוֹשֻׁעַ וְאֶל כָּל בְּנֵי-יִשְׂרָאֵל,  וַיַּצִּקֻם </a:t>
            </a:r>
            <a:r>
              <a:rPr b="0" i="0" lang="iw-IL" sz="1400" u="none" cap="none" strike="noStrike">
                <a:solidFill>
                  <a:schemeClr val="dk1"/>
                </a:solidFill>
                <a:latin typeface="Times New Roman"/>
                <a:ea typeface="Times New Roman"/>
                <a:cs typeface="Times New Roman"/>
                <a:sym typeface="Times New Roman"/>
              </a:rPr>
              <a:t>(=הציגו לראווה את פרטי השלל שמצאו)</a:t>
            </a:r>
            <a:r>
              <a:rPr b="0" i="0" lang="iw-IL" sz="2000" u="none" cap="none" strike="noStrike">
                <a:solidFill>
                  <a:schemeClr val="dk1"/>
                </a:solidFill>
                <a:latin typeface="Times New Roman"/>
                <a:ea typeface="Times New Roman"/>
                <a:cs typeface="Times New Roman"/>
                <a:sym typeface="Times New Roman"/>
              </a:rPr>
              <a:t> לִפְנֵי ה' </a:t>
            </a:r>
            <a:r>
              <a:rPr b="0" i="0" lang="iw-IL" sz="1400" u="none" cap="none" strike="noStrike">
                <a:solidFill>
                  <a:schemeClr val="dk1"/>
                </a:solidFill>
                <a:latin typeface="Times New Roman"/>
                <a:ea typeface="Times New Roman"/>
                <a:cs typeface="Times New Roman"/>
                <a:sym typeface="Times New Roman"/>
              </a:rPr>
              <a:t>(=לפני ארון ה').</a:t>
            </a:r>
            <a:endParaRPr b="0" i="0" sz="2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3"/>
          <p:cNvSpPr/>
          <p:nvPr/>
        </p:nvSpPr>
        <p:spPr>
          <a:xfrm>
            <a:off x="4579087" y="377377"/>
            <a:ext cx="7456965" cy="861774"/>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000"/>
              <a:buFont typeface="Arial"/>
              <a:buNone/>
            </a:pPr>
            <a:r>
              <a:t/>
            </a:r>
            <a:endParaRPr b="1" i="0" sz="10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3200"/>
              <a:buFont typeface="Arial"/>
              <a:buNone/>
            </a:pPr>
            <a:r>
              <a:rPr b="1" i="0" lang="iw-IL" sz="3200" u="none" cap="none" strike="noStrike">
                <a:solidFill>
                  <a:srgbClr val="C00000"/>
                </a:solidFill>
                <a:latin typeface="Times New Roman"/>
                <a:ea typeface="Times New Roman"/>
                <a:cs typeface="Times New Roman"/>
                <a:sym typeface="Times New Roman"/>
              </a:rPr>
              <a:t>סופו של עכן וכל אשר לו ב'עמק-עכור' </a:t>
            </a:r>
            <a:r>
              <a:rPr b="1" i="0" lang="iw-IL" sz="2000" u="none" cap="none" strike="noStrike">
                <a:solidFill>
                  <a:srgbClr val="C00000"/>
                </a:solidFill>
                <a:latin typeface="Times New Roman"/>
                <a:ea typeface="Times New Roman"/>
                <a:cs typeface="Times New Roman"/>
                <a:sym typeface="Times New Roman"/>
              </a:rPr>
              <a:t>(כד-כה)</a:t>
            </a:r>
            <a:endParaRPr b="0" i="0" sz="36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p:txBody>
      </p:sp>
      <p:sp>
        <p:nvSpPr>
          <p:cNvPr id="182" name="Google Shape;182;p23"/>
          <p:cNvSpPr/>
          <p:nvPr/>
        </p:nvSpPr>
        <p:spPr>
          <a:xfrm>
            <a:off x="4554278" y="1617753"/>
            <a:ext cx="7506584" cy="4862870"/>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600"/>
              <a:buFont typeface="Arial"/>
              <a:buNone/>
            </a:pPr>
            <a:r>
              <a:rPr b="0" i="0" lang="iw-IL" sz="600" u="none" cap="none" strike="noStrike">
                <a:solidFill>
                  <a:schemeClr val="dk1"/>
                </a:solidFill>
                <a:latin typeface="Times New Roman"/>
                <a:ea typeface="Times New Roman"/>
                <a:cs typeface="Times New Roman"/>
                <a:sym typeface="Times New Roman"/>
              </a:rPr>
              <a:t> </a:t>
            </a:r>
            <a:endParaRPr b="0" i="0" sz="2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וַיִּקַּח יְהוֹשֻׁעַ:</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אֶת עָכָן בֶּן-זֶרַח, וְאֶת הַכֶּסֶף וְאֶת הָאַדֶּרֶת וְאֶת לְשׁוֹן-הַזָּהָב,</a:t>
            </a:r>
            <a:endParaRPr b="0" i="0" sz="2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2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וְאֶת בָּנָיו וְאֶת בְּנֹתָיו, וְאֶת שׁוֹרוֹ וְאֶת חֲמֹרוֹ וְאֶת צֹאנוֹ וְאֶת אָהֳלוֹ,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וְאֶת כָּל אֲשֶׁר לוֹ,</a:t>
            </a:r>
            <a:r>
              <a:rPr b="0" i="0" lang="iw-IL" sz="2800" u="none" cap="none" strike="noStrike">
                <a:solidFill>
                  <a:schemeClr val="dk1"/>
                </a:solidFill>
                <a:latin typeface="Times New Roman"/>
                <a:ea typeface="Times New Roman"/>
                <a:cs typeface="Times New Roman"/>
                <a:sym typeface="Times New Roman"/>
              </a:rPr>
              <a:t> </a:t>
            </a:r>
            <a:r>
              <a:rPr b="0" i="0" lang="iw-IL" sz="2400" u="none" cap="none" strike="noStrike">
                <a:solidFill>
                  <a:schemeClr val="dk1"/>
                </a:solidFill>
                <a:latin typeface="Times New Roman"/>
                <a:ea typeface="Times New Roman"/>
                <a:cs typeface="Times New Roman"/>
                <a:sym typeface="Times New Roman"/>
              </a:rPr>
              <a:t>וְכָל-יִשְׂרָאֵל עִמּוֹ, וַיַּעֲלוּ אֹתָם עֵמֶק-עָכוֹר.</a:t>
            </a:r>
            <a:endParaRPr b="0" i="0" sz="2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Times New Roman"/>
                <a:ea typeface="Times New Roman"/>
                <a:cs typeface="Times New Roman"/>
                <a:sym typeface="Times New Roman"/>
              </a:rPr>
              <a:t> </a:t>
            </a:r>
            <a:endParaRPr b="0" i="0" sz="32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וַיֹּאמֶר יְהוֹשֻׁעַ: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00"/>
              <a:buFont typeface="Arial"/>
              <a:buNone/>
            </a:pPr>
            <a:r>
              <a:t/>
            </a:r>
            <a:endParaRPr b="0" i="0" sz="3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מֶה עֲכַרְתָּנוּ </a:t>
            </a:r>
            <a:r>
              <a:rPr b="0" i="0" lang="iw-IL" sz="1600" u="none" cap="none" strike="noStrike">
                <a:solidFill>
                  <a:schemeClr val="dk1"/>
                </a:solidFill>
                <a:latin typeface="Times New Roman"/>
                <a:ea typeface="Times New Roman"/>
                <a:cs typeface="Times New Roman"/>
                <a:sym typeface="Times New Roman"/>
              </a:rPr>
              <a:t>(=כמו שהבאת עלינו רעה, השחתה, השמדה:)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00"/>
              <a:buFont typeface="Arial"/>
              <a:buNone/>
            </a:pPr>
            <a:r>
              <a:t/>
            </a:r>
            <a:endParaRPr b="0" i="0" sz="3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 </a:t>
            </a:r>
            <a:r>
              <a:rPr b="0" i="0" lang="iw-IL" sz="2400" u="none" cap="none" strike="noStrike">
                <a:solidFill>
                  <a:schemeClr val="dk1"/>
                </a:solidFill>
                <a:latin typeface="Times New Roman"/>
                <a:ea typeface="Times New Roman"/>
                <a:cs typeface="Times New Roman"/>
                <a:sym typeface="Times New Roman"/>
              </a:rPr>
              <a:t>יַעְכָּרְךָ ה' </a:t>
            </a:r>
            <a:r>
              <a:rPr b="0" i="0" lang="iw-IL" sz="1600" u="none" cap="none" strike="noStrike">
                <a:solidFill>
                  <a:schemeClr val="dk1"/>
                </a:solidFill>
                <a:latin typeface="Times New Roman"/>
                <a:ea typeface="Times New Roman"/>
                <a:cs typeface="Times New Roman"/>
                <a:sym typeface="Times New Roman"/>
              </a:rPr>
              <a:t>(=כך ה' ישחיתך, ישמידך)</a:t>
            </a:r>
            <a:r>
              <a:rPr b="0" i="0" lang="iw-IL" sz="2400" u="none" cap="none" strike="noStrike">
                <a:solidFill>
                  <a:schemeClr val="dk1"/>
                </a:solidFill>
                <a:latin typeface="Times New Roman"/>
                <a:ea typeface="Times New Roman"/>
                <a:cs typeface="Times New Roman"/>
                <a:sym typeface="Times New Roman"/>
              </a:rPr>
              <a:t> בַּיּוֹם-הַזֶּה.</a:t>
            </a:r>
            <a:endParaRPr b="0" i="0" sz="2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וַיִּרְגְּמוּ אֹתוֹ כָל יִשְׂרָאֵל אֶבֶן, וַיִּשְׂרְפוּ אֹתָם בָּאֵשׁ, וַיִּסְקְלוּ אֹתָם בָּאֲבָנִים</a:t>
            </a:r>
            <a:endParaRPr b="0" i="0" sz="2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וַיָּקִימוּ עָלָיו גַּל-אֲבָנִים גָּדוֹל עַד הַיּוֹם-הַזֶּה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(גל אבנים גדול אשר נשאר עד מועד כתיבת סיפור זה)</a:t>
            </a:r>
            <a:endParaRPr b="0" i="0" sz="1400" u="none" cap="none" strike="noStrike">
              <a:solidFill>
                <a:srgbClr val="000000"/>
              </a:solidFill>
              <a:latin typeface="Arial"/>
              <a:ea typeface="Arial"/>
              <a:cs typeface="Arial"/>
              <a:sym typeface="Arial"/>
            </a:endParaRPr>
          </a:p>
        </p:txBody>
      </p:sp>
      <p:pic>
        <p:nvPicPr>
          <p:cNvPr descr="Wednesday: Toward a First-Generation Faith | Sabbath School Net" id="183" name="Google Shape;183;p23"/>
          <p:cNvPicPr preferRelativeResize="0"/>
          <p:nvPr/>
        </p:nvPicPr>
        <p:blipFill rotWithShape="1">
          <a:blip r:embed="rId3">
            <a:alphaModFix/>
          </a:blip>
          <a:srcRect b="0" l="0" r="0" t="0"/>
          <a:stretch/>
        </p:blipFill>
        <p:spPr>
          <a:xfrm>
            <a:off x="131138" y="377377"/>
            <a:ext cx="4260110" cy="6103246"/>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4"/>
          <p:cNvSpPr/>
          <p:nvPr/>
        </p:nvSpPr>
        <p:spPr>
          <a:xfrm>
            <a:off x="5114260" y="2299758"/>
            <a:ext cx="6901404" cy="4324261"/>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228600" rtl="1" algn="ctr">
              <a:lnSpc>
                <a:spcPct val="100000"/>
              </a:lnSpc>
              <a:spcBef>
                <a:spcPts val="0"/>
              </a:spcBef>
              <a:spcAft>
                <a:spcPts val="0"/>
              </a:spcAft>
              <a:buClr>
                <a:srgbClr val="000000"/>
              </a:buClr>
              <a:buSzPts val="1400"/>
              <a:buFont typeface="Arial"/>
              <a:buNone/>
            </a:pPr>
            <a:r>
              <a:rPr b="0" i="0" lang="iw-IL" sz="1400" u="none" cap="none" strike="noStrike">
                <a:solidFill>
                  <a:schemeClr val="dk1"/>
                </a:solidFill>
                <a:latin typeface="Times New Roman"/>
                <a:ea typeface="Times New Roman"/>
                <a:cs typeface="Times New Roman"/>
                <a:sym typeface="Times New Roman"/>
              </a:rPr>
              <a:t> </a:t>
            </a:r>
            <a:endParaRPr b="0" i="0" sz="6000" u="none" cap="none" strike="noStrike">
              <a:solidFill>
                <a:schemeClr val="dk1"/>
              </a:solidFill>
              <a:latin typeface="Times New Roman"/>
              <a:ea typeface="Times New Roman"/>
              <a:cs typeface="Times New Roman"/>
              <a:sym typeface="Times New Roman"/>
            </a:endParaRPr>
          </a:p>
          <a:p>
            <a:pPr indent="0" lvl="0" marL="0" marR="228600" rtl="1" algn="ctr">
              <a:lnSpc>
                <a:spcPct val="100000"/>
              </a:lnSpc>
              <a:spcBef>
                <a:spcPts val="0"/>
              </a:spcBef>
              <a:spcAft>
                <a:spcPts val="0"/>
              </a:spcAft>
              <a:buClr>
                <a:srgbClr val="000000"/>
              </a:buClr>
              <a:buSzPts val="5400"/>
              <a:buFont typeface="Arial"/>
              <a:buNone/>
            </a:pPr>
            <a:r>
              <a:rPr b="0" i="0" lang="iw-IL" sz="5400" u="none" cap="none" strike="noStrike">
                <a:solidFill>
                  <a:schemeClr val="dk1"/>
                </a:solidFill>
                <a:latin typeface="Times New Roman"/>
                <a:ea typeface="Times New Roman"/>
                <a:cs typeface="Times New Roman"/>
                <a:sym typeface="Times New Roman"/>
              </a:rPr>
              <a:t>עַל-כֵּן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228600" rtl="1" algn="ctr">
              <a:lnSpc>
                <a:spcPct val="100000"/>
              </a:lnSpc>
              <a:spcBef>
                <a:spcPts val="0"/>
              </a:spcBef>
              <a:spcAft>
                <a:spcPts val="0"/>
              </a:spcAft>
              <a:buClr>
                <a:srgbClr val="000000"/>
              </a:buClr>
              <a:buSzPts val="5400"/>
              <a:buFont typeface="Arial"/>
              <a:buNone/>
            </a:pPr>
            <a:r>
              <a:rPr b="0" i="0" lang="iw-IL" sz="5400" u="none" cap="none" strike="noStrike">
                <a:solidFill>
                  <a:schemeClr val="dk1"/>
                </a:solidFill>
                <a:latin typeface="Times New Roman"/>
                <a:ea typeface="Times New Roman"/>
                <a:cs typeface="Times New Roman"/>
                <a:sym typeface="Times New Roman"/>
              </a:rPr>
              <a:t>קָרָא שֵׁם הַמָּקוֹם הַהוּא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Times New Roman"/>
              <a:ea typeface="Times New Roman"/>
              <a:cs typeface="Times New Roman"/>
              <a:sym typeface="Times New Roman"/>
            </a:endParaRPr>
          </a:p>
          <a:p>
            <a:pPr indent="0" lvl="0" marL="0" marR="228600" rtl="1" algn="ctr">
              <a:lnSpc>
                <a:spcPct val="100000"/>
              </a:lnSpc>
              <a:spcBef>
                <a:spcPts val="0"/>
              </a:spcBef>
              <a:spcAft>
                <a:spcPts val="0"/>
              </a:spcAft>
              <a:buClr>
                <a:srgbClr val="000000"/>
              </a:buClr>
              <a:buSzPts val="5400"/>
              <a:buFont typeface="Arial"/>
              <a:buNone/>
            </a:pPr>
            <a:r>
              <a:rPr b="0" i="0" lang="iw-IL" sz="5400" u="none" cap="none" strike="noStrike">
                <a:solidFill>
                  <a:schemeClr val="dk1"/>
                </a:solidFill>
                <a:latin typeface="Times New Roman"/>
                <a:ea typeface="Times New Roman"/>
                <a:cs typeface="Times New Roman"/>
                <a:sym typeface="Times New Roman"/>
              </a:rPr>
              <a:t>עֵמֶק-עָכוֹר עַד הַיּוֹם-הַזֶּה</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228600" rtl="1" algn="ctr">
              <a:lnSpc>
                <a:spcPct val="100000"/>
              </a:lnSpc>
              <a:spcBef>
                <a:spcPts val="0"/>
              </a:spcBef>
              <a:spcAft>
                <a:spcPts val="0"/>
              </a:spcAft>
              <a:buClr>
                <a:srgbClr val="000000"/>
              </a:buClr>
              <a:buSzPts val="3200"/>
              <a:buFont typeface="Arial"/>
              <a:buNone/>
            </a:pPr>
            <a:r>
              <a:rPr b="0" i="0" lang="iw-IL" sz="3200" u="none" cap="none" strike="noStrike">
                <a:solidFill>
                  <a:schemeClr val="dk1"/>
                </a:solidFill>
                <a:latin typeface="Times New Roman"/>
                <a:ea typeface="Times New Roman"/>
                <a:cs typeface="Times New Roman"/>
                <a:sym typeface="Times New Roman"/>
              </a:rPr>
              <a:t> </a:t>
            </a:r>
            <a:r>
              <a:rPr b="0" i="0" lang="iw-IL" sz="2000" u="none" cap="none" strike="noStrike">
                <a:solidFill>
                  <a:schemeClr val="dk1"/>
                </a:solidFill>
                <a:latin typeface="Times New Roman"/>
                <a:ea typeface="Times New Roman"/>
                <a:cs typeface="Times New Roman"/>
                <a:sym typeface="Times New Roman"/>
              </a:rPr>
              <a:t>(בעקבות אירוע סקילת עכן אשר עכר את העם, נקרא המקום "עמק עכור", שם זה היה נוהג לפחות עד מועד כתיבת סיפור פרק זה)</a:t>
            </a:r>
            <a:r>
              <a:rPr b="0" i="0" lang="iw-IL" sz="3200" u="none" cap="none" strike="noStrike">
                <a:solidFill>
                  <a:schemeClr val="dk1"/>
                </a:solidFill>
                <a:latin typeface="Times New Roman"/>
                <a:ea typeface="Times New Roman"/>
                <a:cs typeface="Times New Roman"/>
                <a:sym typeface="Times New Roman"/>
              </a:rPr>
              <a:t> </a:t>
            </a:r>
            <a:r>
              <a:rPr b="1" i="0" lang="iw-IL" sz="3200" u="none" cap="none" strike="noStrike">
                <a:solidFill>
                  <a:schemeClr val="dk1"/>
                </a:solidFill>
                <a:latin typeface="Times New Roman"/>
                <a:ea typeface="Times New Roman"/>
                <a:cs typeface="Times New Roman"/>
                <a:sym typeface="Times New Roman"/>
              </a:rPr>
              <a:t> </a:t>
            </a:r>
            <a:r>
              <a:rPr b="1" i="0" lang="iw-IL" sz="2000" u="none" cap="none" strike="noStrike">
                <a:solidFill>
                  <a:schemeClr val="dk1"/>
                </a:solidFill>
                <a:latin typeface="Times New Roman"/>
                <a:ea typeface="Times New Roman"/>
                <a:cs typeface="Times New Roman"/>
                <a:sym typeface="Times New Roman"/>
              </a:rPr>
              <a:t> </a:t>
            </a:r>
            <a:endParaRPr b="0" i="0" sz="3600" u="none" cap="none" strike="noStrike">
              <a:solidFill>
                <a:schemeClr val="dk1"/>
              </a:solidFill>
              <a:latin typeface="Times New Roman"/>
              <a:ea typeface="Times New Roman"/>
              <a:cs typeface="Times New Roman"/>
              <a:sym typeface="Times New Roman"/>
            </a:endParaRPr>
          </a:p>
        </p:txBody>
      </p:sp>
      <p:pic>
        <p:nvPicPr>
          <p:cNvPr descr="IconExperience » G-Collection » Signboard For Rent Icon" id="189" name="Google Shape;189;p24"/>
          <p:cNvPicPr preferRelativeResize="0"/>
          <p:nvPr/>
        </p:nvPicPr>
        <p:blipFill rotWithShape="1">
          <a:blip r:embed="rId3">
            <a:alphaModFix/>
          </a:blip>
          <a:srcRect b="0" l="5588" r="5519" t="0"/>
          <a:stretch/>
        </p:blipFill>
        <p:spPr>
          <a:xfrm>
            <a:off x="176335" y="3003541"/>
            <a:ext cx="4257441" cy="3505327"/>
          </a:xfrm>
          <a:prstGeom prst="rect">
            <a:avLst/>
          </a:prstGeom>
          <a:noFill/>
          <a:ln>
            <a:noFill/>
          </a:ln>
        </p:spPr>
      </p:pic>
      <p:sp>
        <p:nvSpPr>
          <p:cNvPr id="190" name="Google Shape;190;p24"/>
          <p:cNvSpPr/>
          <p:nvPr/>
        </p:nvSpPr>
        <p:spPr>
          <a:xfrm>
            <a:off x="642996" y="3522873"/>
            <a:ext cx="3471803" cy="1569660"/>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4800"/>
              <a:buFont typeface="Arial"/>
              <a:buNone/>
            </a:pPr>
            <a:r>
              <a:rPr b="0" i="0" lang="iw-IL" sz="4800" u="none" cap="none" strike="noStrike">
                <a:solidFill>
                  <a:srgbClr val="FF0000"/>
                </a:solidFill>
                <a:latin typeface="Times New Roman"/>
                <a:ea typeface="Times New Roman"/>
                <a:cs typeface="Times New Roman"/>
                <a:sym typeface="Times New Roman"/>
              </a:rPr>
              <a:t>עֵמֶק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800"/>
              <a:buFont typeface="Arial"/>
              <a:buNone/>
            </a:pPr>
            <a:r>
              <a:rPr b="0" i="0" lang="iw-IL" sz="4800" u="none" cap="none" strike="noStrike">
                <a:solidFill>
                  <a:srgbClr val="FF0000"/>
                </a:solidFill>
                <a:latin typeface="Times New Roman"/>
                <a:ea typeface="Times New Roman"/>
                <a:cs typeface="Times New Roman"/>
                <a:sym typeface="Times New Roman"/>
              </a:rPr>
              <a:t>עָכוֹר</a:t>
            </a:r>
            <a:endParaRPr b="0" i="0" sz="1400" u="none" cap="none" strike="noStrike">
              <a:solidFill>
                <a:srgbClr val="000000"/>
              </a:solidFill>
              <a:latin typeface="Arial"/>
              <a:ea typeface="Arial"/>
              <a:cs typeface="Arial"/>
              <a:sym typeface="Arial"/>
            </a:endParaRPr>
          </a:p>
        </p:txBody>
      </p:sp>
      <p:sp>
        <p:nvSpPr>
          <p:cNvPr id="191" name="Google Shape;191;p24"/>
          <p:cNvSpPr/>
          <p:nvPr/>
        </p:nvSpPr>
        <p:spPr>
          <a:xfrm>
            <a:off x="5074519" y="260852"/>
            <a:ext cx="6901404" cy="1384995"/>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228600" rtl="1" algn="ctr">
              <a:lnSpc>
                <a:spcPct val="100000"/>
              </a:lnSpc>
              <a:spcBef>
                <a:spcPts val="0"/>
              </a:spcBef>
              <a:spcAft>
                <a:spcPts val="0"/>
              </a:spcAft>
              <a:buClr>
                <a:srgbClr val="000000"/>
              </a:buClr>
              <a:buSzPts val="1200"/>
              <a:buFont typeface="Arial"/>
              <a:buNone/>
            </a:pPr>
            <a:r>
              <a:rPr b="1" i="0" lang="iw-IL" sz="1200" u="none" cap="none" strike="noStrike">
                <a:solidFill>
                  <a:schemeClr val="dk1"/>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7200"/>
              <a:buFont typeface="Arial"/>
              <a:buNone/>
            </a:pPr>
            <a:r>
              <a:rPr b="0" i="0" lang="iw-IL" sz="7200" u="none" cap="none" strike="noStrike">
                <a:solidFill>
                  <a:schemeClr val="dk1"/>
                </a:solidFill>
                <a:latin typeface="Times New Roman"/>
                <a:ea typeface="Times New Roman"/>
                <a:cs typeface="Times New Roman"/>
                <a:sym typeface="Times New Roman"/>
              </a:rPr>
              <a:t>וַיָּשָׁב ה' מֵחֲרוֹן אַפּוֹ</a:t>
            </a:r>
            <a:endParaRPr b="0" i="0" sz="8000" u="none" cap="none" strike="noStrike">
              <a:solidFill>
                <a:schemeClr val="dk1"/>
              </a:solidFill>
              <a:latin typeface="Times New Roman"/>
              <a:ea typeface="Times New Roman"/>
              <a:cs typeface="Times New Roman"/>
              <a:sym typeface="Times New Roman"/>
            </a:endParaRPr>
          </a:p>
        </p:txBody>
      </p:sp>
      <p:pic>
        <p:nvPicPr>
          <p:cNvPr descr="Podcast: How Does the Story of Achan In Joshua 7 Point to the ..." id="192" name="Google Shape;192;p24"/>
          <p:cNvPicPr preferRelativeResize="0"/>
          <p:nvPr/>
        </p:nvPicPr>
        <p:blipFill rotWithShape="1">
          <a:blip r:embed="rId4">
            <a:alphaModFix/>
          </a:blip>
          <a:srcRect b="11155" l="14661" r="14841" t="0"/>
          <a:stretch/>
        </p:blipFill>
        <p:spPr>
          <a:xfrm>
            <a:off x="216077" y="106631"/>
            <a:ext cx="4177955" cy="2753800"/>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