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4" r:id="rId1"/>
  </p:sldMasterIdLst>
  <p:sldIdLst>
    <p:sldId id="282" r:id="rId2"/>
    <p:sldId id="256" r:id="rId3"/>
    <p:sldId id="269" r:id="rId4"/>
    <p:sldId id="270" r:id="rId5"/>
    <p:sldId id="257" r:id="rId6"/>
    <p:sldId id="258" r:id="rId7"/>
    <p:sldId id="259" r:id="rId8"/>
    <p:sldId id="260" r:id="rId9"/>
    <p:sldId id="261" r:id="rId10"/>
    <p:sldId id="265" r:id="rId11"/>
    <p:sldId id="264" r:id="rId12"/>
    <p:sldId id="262" r:id="rId13"/>
    <p:sldId id="263" r:id="rId14"/>
    <p:sldId id="266" r:id="rId15"/>
    <p:sldId id="267" r:id="rId16"/>
    <p:sldId id="268" r:id="rId17"/>
    <p:sldId id="271" r:id="rId18"/>
    <p:sldId id="272" r:id="rId19"/>
    <p:sldId id="273" r:id="rId20"/>
    <p:sldId id="281" r:id="rId21"/>
    <p:sldId id="283" r:id="rId22"/>
    <p:sldId id="274" r:id="rId23"/>
    <p:sldId id="278" r:id="rId24"/>
    <p:sldId id="280" r:id="rId25"/>
    <p:sldId id="284" r:id="rId2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70" autoAdjust="0"/>
    <p:restoredTop sz="94639" autoAdjust="0"/>
  </p:normalViewPr>
  <p:slideViewPr>
    <p:cSldViewPr>
      <p:cViewPr>
        <p:scale>
          <a:sx n="78" d="100"/>
          <a:sy n="78" d="100"/>
        </p:scale>
        <p:origin x="-936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3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0558856-A17A-4E50-8B72-17FC95BEE9DE}" type="datetimeFigureOut">
              <a:rPr lang="he-IL" smtClean="0"/>
              <a:pPr/>
              <a:t>ט'/טבת/תשע"ד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73CD1E1-F53C-4C08-9684-3C5015F2D334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sz="7200" b="1" dirty="0" smtClean="0">
                <a:solidFill>
                  <a:schemeClr val="bg1"/>
                </a:solidFill>
              </a:rPr>
              <a:t>פרק ו</a:t>
            </a:r>
            <a:endParaRPr lang="he-IL" sz="7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sz="8800" b="1" dirty="0" smtClean="0">
                <a:solidFill>
                  <a:schemeClr val="bg1"/>
                </a:solidFill>
              </a:rPr>
              <a:t>ספר יהושע</a:t>
            </a:r>
            <a:endParaRPr lang="he-IL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080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87624" y="1484784"/>
            <a:ext cx="684076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מלחמה</a:t>
            </a:r>
            <a:endParaRPr lang="he-I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4400" b="1" dirty="0" smtClean="0">
                <a:solidFill>
                  <a:schemeClr val="bg1"/>
                </a:solidFill>
              </a:rPr>
              <a:t>א וִירִיחוֹ סֹגֶרֶת וּמְסֻגֶּרֶת, מִפְּנֵי </a:t>
            </a:r>
            <a:r>
              <a:rPr lang="he-IL" sz="4400" b="1" dirty="0" err="1" smtClean="0">
                <a:solidFill>
                  <a:schemeClr val="bg1"/>
                </a:solidFill>
              </a:rPr>
              <a:t>בְּ</a:t>
            </a:r>
            <a:r>
              <a:rPr lang="he-IL" sz="4400" b="1" dirty="0" smtClean="0">
                <a:solidFill>
                  <a:schemeClr val="bg1"/>
                </a:solidFill>
              </a:rPr>
              <a:t>נֵי יִשְׂרָאֵל:  אֵין יוֹצֵא</a:t>
            </a:r>
            <a:r>
              <a:rPr lang="he-IL" sz="4400" b="1" dirty="0" err="1" smtClean="0">
                <a:solidFill>
                  <a:schemeClr val="bg1"/>
                </a:solidFill>
              </a:rPr>
              <a:t>, </a:t>
            </a:r>
            <a:r>
              <a:rPr lang="he-IL" sz="4400" b="1" dirty="0" smtClean="0">
                <a:solidFill>
                  <a:schemeClr val="bg1"/>
                </a:solidFill>
              </a:rPr>
              <a:t>וְאֵין </a:t>
            </a:r>
            <a:r>
              <a:rPr lang="he-IL" sz="4400" b="1" dirty="0" err="1" smtClean="0">
                <a:solidFill>
                  <a:schemeClr val="bg1"/>
                </a:solidFill>
              </a:rPr>
              <a:t>בּ</a:t>
            </a:r>
            <a:r>
              <a:rPr lang="he-IL" sz="4400" b="1" dirty="0" smtClean="0">
                <a:solidFill>
                  <a:schemeClr val="bg1"/>
                </a:solidFill>
              </a:rPr>
              <a:t>ָא.  {ס}  ב וַיֹּאמֶר </a:t>
            </a:r>
            <a:r>
              <a:rPr lang="he-IL" sz="4400" b="1" dirty="0" err="1" smtClean="0">
                <a:solidFill>
                  <a:schemeClr val="bg1"/>
                </a:solidFill>
              </a:rPr>
              <a:t>יְהו</a:t>
            </a:r>
            <a:r>
              <a:rPr lang="he-IL" sz="4400" b="1" dirty="0" smtClean="0">
                <a:solidFill>
                  <a:schemeClr val="bg1"/>
                </a:solidFill>
              </a:rPr>
              <a:t>ָה, אֶל-יְהוֹשֻׁעַ</a:t>
            </a:r>
            <a:r>
              <a:rPr lang="he-IL" sz="4400" b="1" dirty="0" err="1" smtClean="0">
                <a:solidFill>
                  <a:schemeClr val="bg1"/>
                </a:solidFill>
              </a:rPr>
              <a:t>, </a:t>
            </a:r>
            <a:r>
              <a:rPr lang="he-IL" sz="4400" b="1" dirty="0" smtClean="0">
                <a:solidFill>
                  <a:schemeClr val="bg1"/>
                </a:solidFill>
              </a:rPr>
              <a:t>רְאֵ</a:t>
            </a:r>
            <a:r>
              <a:rPr lang="he-IL" sz="4400" b="1" dirty="0" err="1" smtClean="0">
                <a:solidFill>
                  <a:schemeClr val="bg1"/>
                </a:solidFill>
              </a:rPr>
              <a:t>ה </a:t>
            </a:r>
            <a:r>
              <a:rPr lang="he-IL" sz="4400" b="1" dirty="0" smtClean="0">
                <a:solidFill>
                  <a:schemeClr val="bg1"/>
                </a:solidFill>
              </a:rPr>
              <a:t>נָתַתִּי </a:t>
            </a:r>
            <a:r>
              <a:rPr lang="he-IL" sz="4400" b="1" dirty="0" err="1" smtClean="0">
                <a:solidFill>
                  <a:schemeClr val="bg1"/>
                </a:solidFill>
              </a:rPr>
              <a:t>בְיָ</a:t>
            </a:r>
            <a:r>
              <a:rPr lang="he-IL" sz="4400" b="1" dirty="0" smtClean="0">
                <a:solidFill>
                  <a:schemeClr val="bg1"/>
                </a:solidFill>
              </a:rPr>
              <a:t>דְךָ, </a:t>
            </a:r>
            <a:r>
              <a:rPr lang="he-IL" sz="4400" b="1" dirty="0" err="1" smtClean="0">
                <a:solidFill>
                  <a:schemeClr val="bg1"/>
                </a:solidFill>
              </a:rPr>
              <a:t>אֶ</a:t>
            </a:r>
            <a:r>
              <a:rPr lang="he-IL" sz="4400" b="1" dirty="0" smtClean="0">
                <a:solidFill>
                  <a:schemeClr val="bg1"/>
                </a:solidFill>
              </a:rPr>
              <a:t>ת-יְרִיחוֹ </a:t>
            </a:r>
            <a:r>
              <a:rPr lang="he-IL" sz="4400" b="1" dirty="0" err="1" smtClean="0">
                <a:solidFill>
                  <a:schemeClr val="bg1"/>
                </a:solidFill>
              </a:rPr>
              <a:t>וְא</a:t>
            </a:r>
            <a:r>
              <a:rPr lang="he-IL" sz="4400" b="1" dirty="0" smtClean="0">
                <a:solidFill>
                  <a:schemeClr val="bg1"/>
                </a:solidFill>
              </a:rPr>
              <a:t>ֶת-מַלְכ</a:t>
            </a:r>
            <a:r>
              <a:rPr lang="he-IL" sz="4400" b="1" dirty="0" err="1" smtClean="0">
                <a:solidFill>
                  <a:schemeClr val="bg1"/>
                </a:solidFill>
              </a:rPr>
              <a:t>ָּהּ-</a:t>
            </a:r>
            <a:r>
              <a:rPr lang="he-IL" sz="4400" b="1" dirty="0" smtClean="0">
                <a:solidFill>
                  <a:schemeClr val="bg1"/>
                </a:solidFill>
              </a:rPr>
              <a:t>-</a:t>
            </a:r>
            <a:r>
              <a:rPr lang="he-IL" sz="4400" b="1" dirty="0" err="1" smtClean="0">
                <a:solidFill>
                  <a:schemeClr val="bg1"/>
                </a:solidFill>
              </a:rPr>
              <a:t>גִּבּוֹר</a:t>
            </a:r>
            <a:r>
              <a:rPr lang="he-IL" sz="4400" b="1" dirty="0" smtClean="0">
                <a:solidFill>
                  <a:schemeClr val="bg1"/>
                </a:solidFill>
              </a:rPr>
              <a:t>ֵי, הֶחָיִל. </a:t>
            </a:r>
            <a:endParaRPr lang="he-IL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images1D36Z9L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2204864"/>
            <a:ext cx="6298976" cy="3960440"/>
          </a:xfrm>
        </p:spPr>
      </p:pic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19200"/>
          </a:xfrm>
        </p:spPr>
        <p:txBody>
          <a:bodyPr>
            <a:noAutofit/>
          </a:bodyPr>
          <a:lstStyle/>
          <a:p>
            <a:pPr algn="r"/>
            <a:r>
              <a:rPr lang="he-IL" sz="4400" b="1" dirty="0" smtClean="0">
                <a:solidFill>
                  <a:schemeClr val="bg1"/>
                </a:solidFill>
              </a:rPr>
              <a:t>יריחו היא עיר בצורה - עיר מוקפת חומה, אין יוצא ואין נכנס.</a:t>
            </a:r>
            <a:endParaRPr lang="he-IL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2708920"/>
            <a:ext cx="8147248" cy="348925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he-IL" sz="4400" b="1" dirty="0"/>
          </a:p>
          <a:p>
            <a:pPr algn="ctr">
              <a:buNone/>
            </a:pPr>
            <a:r>
              <a:rPr lang="he-IL" sz="6000" b="1" dirty="0" smtClean="0">
                <a:solidFill>
                  <a:schemeClr val="bg1"/>
                </a:solidFill>
              </a:rPr>
              <a:t>כובשים את יריחו</a:t>
            </a:r>
            <a:endParaRPr lang="he-IL" sz="6000" b="1" dirty="0">
              <a:solidFill>
                <a:schemeClr val="bg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79512" y="548680"/>
            <a:ext cx="913659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יהושע ועם ישראל יוצאים למלחמה</a:t>
            </a:r>
            <a:endParaRPr lang="he-IL" sz="6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1331640" y="2636912"/>
            <a:ext cx="672010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he-IL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מה צריך העם בשביל לנצח</a:t>
            </a:r>
          </a:p>
          <a:p>
            <a:pPr algn="ctr"/>
            <a:r>
              <a:rPr lang="he-IL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 במלחמה?</a:t>
            </a:r>
            <a:endParaRPr lang="he-IL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צבא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844824"/>
            <a:ext cx="6821080" cy="4017897"/>
          </a:xfrm>
        </p:spPr>
      </p:pic>
      <p:sp>
        <p:nvSpPr>
          <p:cNvPr id="5" name="מלבן 4"/>
          <p:cNvSpPr/>
          <p:nvPr/>
        </p:nvSpPr>
        <p:spPr>
          <a:xfrm>
            <a:off x="2555776" y="548680"/>
            <a:ext cx="49685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צבא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מצביא צבאי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1089" y="1700808"/>
            <a:ext cx="5768063" cy="4320480"/>
          </a:xfr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מנהיג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DSCF05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אימונים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נשק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0664" y="1772816"/>
            <a:ext cx="6126366" cy="4392488"/>
          </a:xfr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נשק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untit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556792"/>
            <a:ext cx="6120680" cy="4626095"/>
          </a:xfrm>
        </p:spPr>
      </p:pic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כלי תחבורה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אוכל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1" y="1772815"/>
            <a:ext cx="5236524" cy="3927393"/>
          </a:xfr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אוכל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עזרה ראשונה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628800"/>
            <a:ext cx="5472608" cy="4608512"/>
          </a:xfr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עזרה ראשונה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איך אלוהים רוצה שיהושע והעם יכבשו את יריחו?</a:t>
            </a:r>
            <a:endParaRPr lang="he-IL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ארון הברית</a:t>
            </a:r>
            <a:endParaRPr lang="he-IL" sz="6600" dirty="0"/>
          </a:p>
        </p:txBody>
      </p:sp>
      <p:pic>
        <p:nvPicPr>
          <p:cNvPr id="6" name="מציין מיקום תוכן 5" descr="ארון הברית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844824"/>
            <a:ext cx="5976664" cy="38912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2267744" y="764704"/>
            <a:ext cx="4176464" cy="972344"/>
          </a:xfrm>
        </p:spPr>
        <p:txBody>
          <a:bodyPr>
            <a:noAutofit/>
          </a:bodyPr>
          <a:lstStyle/>
          <a:p>
            <a:pPr algn="ctr"/>
            <a:r>
              <a:rPr lang="he-IL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שופר</a:t>
            </a:r>
            <a:endParaRPr lang="he-IL" sz="4400" dirty="0"/>
          </a:p>
        </p:txBody>
      </p:sp>
      <p:pic>
        <p:nvPicPr>
          <p:cNvPr id="4" name="מציין מיקום תוכן 3" descr="שופר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2084031"/>
            <a:ext cx="5040560" cy="37755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0" y="1340768"/>
            <a:ext cx="885698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וְסַבֹּתֶ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ם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אֶת-הָעִיר,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כּ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ֹל אַנְשֵׁי הַמִּלְחָמָה--הַקֵּיף אֶת-הָעִיר,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פַּ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עַם אֶחָת;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כּ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ֹה תַעֲשֶׂה,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שֵׁ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שֶׁ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ת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יָמִים.  ד וְשִׁב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ְעָה כֹהֲנ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ִים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יִשׂ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ְאוּ שִׁבְעָה שׁוֹפְר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וֹת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הַיּוֹבְלִים,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לִפְ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נֵי הָאָרוֹן, וּבַיּוֹם הַשְּׁבִיעִי, תָּסֹבּו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ּ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אֶת-הָעִיר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שֶׁבַ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ע פְּעָמִים;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וְהַכֹּ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הֲנִים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,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יִתְקְ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עוּ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</a:rPr>
              <a:t>בַּשּׁוֹפָרוֹת. </a:t>
            </a:r>
          </a:p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endParaRPr lang="he-IL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וְסַבֹּתֶ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ם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אֶת-הָעִיר,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כּ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ֹל אַנְשֵׁי הַמִּלְחָמָה--הַקֵּיף אֶת-הָעִיר,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פַּ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עַם אֶחָת;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כּ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ֹה תַעֲשֶׂה,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שֵׁ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שֶׁ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ת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יָמִים.</a:t>
            </a:r>
            <a:r>
              <a:rPr lang="he-IL" sz="36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 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ד וְ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שִׁב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ְעָה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 כֹהֲנ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ִים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יִשׂ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ְאוּ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שִׁבְעָה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 שׁוֹפְר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וֹת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הַיּוֹבְלִים,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לִפְ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נֵי הָאָרוֹן, וּבַיּוֹם ה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ַשְּׁבִיעִי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, תָּסֹבּו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ּ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אֶת-הָעִיר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שֶׁבַ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ע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פְּעָמִים; 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וְהַכֹּ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הֲנִים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,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יִתְקְ</a:t>
            </a:r>
            <a:r>
              <a:rPr lang="he-IL" sz="3600" b="1" spc="-100" dirty="0" err="1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עוּ </a:t>
            </a:r>
            <a:r>
              <a:rPr lang="he-IL" sz="3600" b="1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ea typeface="+mj-ea"/>
              </a:rPr>
              <a:t>בַּשּׁוֹפָרוֹת. 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מספר טיפולוגי הוא מספר שבהופעתו בכתוב מבטא רעיון מסוים.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המספר שבע מציין שלמות. 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מספרים טיפולוגיים נוספים הינם: 3 (אבות), 12 (שבטי ישראל), 40 (ארבעים שנה שקטה הארץ)</a:t>
            </a:r>
          </a:p>
          <a:p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dirty="0" smtClean="0">
                <a:solidFill>
                  <a:srgbClr val="FF0000"/>
                </a:solidFill>
              </a:rPr>
              <a:t>מספר טיפולוגי</a:t>
            </a:r>
            <a:endParaRPr lang="he-IL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3A447"/>
              </a:buClr>
              <a:buNone/>
            </a:pPr>
            <a:r>
              <a:rPr lang="he-IL" sz="4000" b="1" dirty="0" smtClean="0">
                <a:solidFill>
                  <a:prstClr val="black"/>
                </a:solidFill>
              </a:rPr>
              <a:t>ה וְהָיָה בִּמְשֹׁךְ בְּקֶ</a:t>
            </a:r>
            <a:r>
              <a:rPr lang="he-IL" sz="4000" b="1" dirty="0" err="1" smtClean="0">
                <a:solidFill>
                  <a:prstClr val="black"/>
                </a:solidFill>
              </a:rPr>
              <a:t>רֶן </a:t>
            </a:r>
            <a:r>
              <a:rPr lang="he-IL" sz="4000" b="1" dirty="0" smtClean="0">
                <a:solidFill>
                  <a:prstClr val="black"/>
                </a:solidFill>
              </a:rPr>
              <a:t>הַיּוֹבֵל, בשמעכם (כְּשָׁמְעֲכֶם) אֶת-קוֹ</a:t>
            </a:r>
            <a:r>
              <a:rPr lang="he-IL" sz="4000" b="1" dirty="0" err="1" smtClean="0">
                <a:solidFill>
                  <a:prstClr val="black"/>
                </a:solidFill>
              </a:rPr>
              <a:t>ל </a:t>
            </a:r>
            <a:r>
              <a:rPr lang="he-IL" sz="4000" b="1" dirty="0" smtClean="0">
                <a:solidFill>
                  <a:prstClr val="black"/>
                </a:solidFill>
              </a:rPr>
              <a:t>הַשּׁוֹפָר, </a:t>
            </a:r>
            <a:r>
              <a:rPr lang="he-IL" sz="4000" b="1" dirty="0" err="1" smtClean="0">
                <a:solidFill>
                  <a:prstClr val="black"/>
                </a:solidFill>
              </a:rPr>
              <a:t>יָרִיעו</a:t>
            </a:r>
            <a:r>
              <a:rPr lang="he-IL" sz="4000" b="1" dirty="0" smtClean="0">
                <a:solidFill>
                  <a:prstClr val="black"/>
                </a:solidFill>
              </a:rPr>
              <a:t>ּ כָל-הָעָם, תְּרוּעָה גְדוֹלָ</a:t>
            </a:r>
            <a:r>
              <a:rPr lang="he-IL" sz="4000" b="1" dirty="0" err="1" smtClean="0">
                <a:solidFill>
                  <a:prstClr val="black"/>
                </a:solidFill>
              </a:rPr>
              <a:t>ה; </a:t>
            </a:r>
            <a:r>
              <a:rPr lang="he-IL" sz="4000" b="1" dirty="0" smtClean="0">
                <a:solidFill>
                  <a:prstClr val="black"/>
                </a:solidFill>
              </a:rPr>
              <a:t>וְנָפְלָה </a:t>
            </a:r>
            <a:r>
              <a:rPr lang="he-IL" sz="4000" b="1" dirty="0" err="1" smtClean="0">
                <a:solidFill>
                  <a:prstClr val="black"/>
                </a:solidFill>
              </a:rPr>
              <a:t>חוֹמ</a:t>
            </a:r>
            <a:r>
              <a:rPr lang="he-IL" sz="4000" b="1" dirty="0" smtClean="0">
                <a:solidFill>
                  <a:prstClr val="black"/>
                </a:solidFill>
              </a:rPr>
              <a:t>ַת הָעִיר</a:t>
            </a:r>
            <a:r>
              <a:rPr lang="he-IL" sz="4000" b="1" dirty="0" err="1" smtClean="0">
                <a:solidFill>
                  <a:prstClr val="black"/>
                </a:solidFill>
              </a:rPr>
              <a:t>, </a:t>
            </a:r>
            <a:r>
              <a:rPr lang="he-IL" sz="4000" b="1" dirty="0" smtClean="0">
                <a:solidFill>
                  <a:prstClr val="black"/>
                </a:solidFill>
              </a:rPr>
              <a:t>תַּחְתֶּיהָ, וְעָלוּ </a:t>
            </a:r>
            <a:r>
              <a:rPr lang="he-IL" sz="4000" b="1" dirty="0" err="1" smtClean="0">
                <a:solidFill>
                  <a:prstClr val="black"/>
                </a:solidFill>
              </a:rPr>
              <a:t>הָע</a:t>
            </a:r>
            <a:r>
              <a:rPr lang="he-IL" sz="4000" b="1" dirty="0" smtClean="0">
                <a:solidFill>
                  <a:prstClr val="black"/>
                </a:solidFill>
              </a:rPr>
              <a:t>ָם, אִיש</a:t>
            </a:r>
            <a:r>
              <a:rPr lang="he-IL" sz="4000" b="1" dirty="0" err="1" smtClean="0">
                <a:solidFill>
                  <a:prstClr val="black"/>
                </a:solidFill>
              </a:rPr>
              <a:t>ׁ </a:t>
            </a:r>
            <a:r>
              <a:rPr lang="he-IL" sz="4000" b="1" dirty="0" smtClean="0">
                <a:solidFill>
                  <a:prstClr val="black"/>
                </a:solidFill>
              </a:rPr>
              <a:t>נֶגְדּוֹ.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אליפסה 6"/>
          <p:cNvSpPr/>
          <p:nvPr/>
        </p:nvSpPr>
        <p:spPr>
          <a:xfrm>
            <a:off x="6078395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1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3239852" y="4688753"/>
            <a:ext cx="2664295" cy="21692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7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7 סיבובים 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חומות העיר יריחו נופלות.</a:t>
            </a:r>
          </a:p>
        </p:txBody>
      </p:sp>
      <p:sp>
        <p:nvSpPr>
          <p:cNvPr id="11" name="אליפסה 10"/>
          <p:cNvSpPr/>
          <p:nvPr/>
        </p:nvSpPr>
        <p:spPr>
          <a:xfrm>
            <a:off x="827584" y="2751557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6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2" name="אליפסה 11"/>
          <p:cNvSpPr/>
          <p:nvPr/>
        </p:nvSpPr>
        <p:spPr>
          <a:xfrm>
            <a:off x="3629198" y="2906980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5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3" name="אליפסה 12"/>
          <p:cNvSpPr/>
          <p:nvPr/>
        </p:nvSpPr>
        <p:spPr>
          <a:xfrm>
            <a:off x="6080885" y="2906980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4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827584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3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3635896" y="810665"/>
            <a:ext cx="1872208" cy="158417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יום 2</a:t>
            </a:r>
          </a:p>
          <a:p>
            <a:pPr algn="ctr"/>
            <a:r>
              <a:rPr lang="he-IL" sz="2400" dirty="0" smtClean="0">
                <a:solidFill>
                  <a:schemeClr val="bg1"/>
                </a:solidFill>
              </a:rPr>
              <a:t>סיבוב אחד</a:t>
            </a:r>
            <a:endParaRPr lang="he-I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7224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3600" b="1" u="sng" dirty="0" smtClean="0">
                <a:solidFill>
                  <a:schemeClr val="bg1"/>
                </a:solidFill>
              </a:rPr>
              <a:t>שופרות היובלים- </a:t>
            </a:r>
            <a:r>
              <a:rPr lang="he-IL" sz="3600" dirty="0" smtClean="0">
                <a:solidFill>
                  <a:schemeClr val="bg1"/>
                </a:solidFill>
              </a:rPr>
              <a:t>שופרות שעשויים מקרן של איל.</a:t>
            </a:r>
          </a:p>
          <a:p>
            <a:r>
              <a:rPr lang="he-IL" sz="3600" b="1" u="sng" dirty="0" smtClean="0">
                <a:solidFill>
                  <a:schemeClr val="bg1"/>
                </a:solidFill>
              </a:rPr>
              <a:t>ארון הברית- </a:t>
            </a:r>
            <a:r>
              <a:rPr lang="he-IL" sz="3600" dirty="0" smtClean="0">
                <a:solidFill>
                  <a:schemeClr val="bg1"/>
                </a:solidFill>
              </a:rPr>
              <a:t>אחד מחפצי הקודש החשובים לעם היהודי, לפי ספר דברים, בארון הברית הונחו לוחות הברית. בעיני העם הארון היה סמל לנוכחותו של אלוהים.</a:t>
            </a:r>
          </a:p>
          <a:p>
            <a:r>
              <a:rPr lang="he-IL" sz="3600" b="1" u="sng" dirty="0" smtClean="0">
                <a:solidFill>
                  <a:schemeClr val="bg1"/>
                </a:solidFill>
              </a:rPr>
              <a:t>כוהן- </a:t>
            </a:r>
            <a:r>
              <a:rPr lang="he-IL" sz="3600" dirty="0" smtClean="0">
                <a:solidFill>
                  <a:schemeClr val="bg1"/>
                </a:solidFill>
              </a:rPr>
              <a:t>אדם החשוב ביותר במקדש הממונה על קיום הטקסים והפולחן.</a:t>
            </a:r>
            <a:endParaRPr lang="he-IL" sz="3600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solidFill>
                  <a:schemeClr val="bg1"/>
                </a:solidFill>
              </a:rPr>
              <a:t>מושגים</a:t>
            </a:r>
            <a:endParaRPr lang="he-IL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600" b="1" u="sng" dirty="0" smtClean="0">
                <a:solidFill>
                  <a:schemeClr val="bg1"/>
                </a:solidFill>
              </a:rPr>
              <a:t>יהושע מפרט את דברי ה' לעם: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"והחלוץ יעבור לפני ארון ה'.. והמאסף הולך אחרי הארון.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"לא תריעו ולא תשמיעו את קולכם ולא יצא מפיכם דבר עד יום אמרי אליכם: הריעו</a:t>
            </a:r>
            <a:r>
              <a:rPr lang="en-US" sz="3600" b="1" dirty="0" smtClean="0">
                <a:solidFill>
                  <a:schemeClr val="bg1"/>
                </a:solidFill>
              </a:rPr>
              <a:t>;</a:t>
            </a:r>
            <a:r>
              <a:rPr lang="he-IL" sz="3600" b="1" dirty="0" smtClean="0">
                <a:solidFill>
                  <a:schemeClr val="bg1"/>
                </a:solidFill>
              </a:rPr>
              <a:t> </a:t>
            </a:r>
            <a:r>
              <a:rPr lang="he-IL" sz="3600" b="1" dirty="0" err="1" smtClean="0">
                <a:solidFill>
                  <a:schemeClr val="bg1"/>
                </a:solidFill>
              </a:rPr>
              <a:t>והריעתם</a:t>
            </a:r>
            <a:r>
              <a:rPr lang="he-IL" sz="3600" b="1" dirty="0" smtClean="0">
                <a:solidFill>
                  <a:schemeClr val="bg1"/>
                </a:solidFill>
              </a:rPr>
              <a:t>".</a:t>
            </a: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solidFill>
                  <a:schemeClr val="bg1"/>
                </a:solidFill>
              </a:rPr>
              <a:t>הוראות יהושע אל העם</a:t>
            </a:r>
            <a:endParaRPr lang="he-IL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e-IL" sz="40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4000" b="1" dirty="0" smtClean="0">
                <a:solidFill>
                  <a:schemeClr val="bg1"/>
                </a:solidFill>
              </a:rPr>
              <a:t>	מה דעתכם על האסטרטגיה של יהושע?</a:t>
            </a:r>
          </a:p>
          <a:p>
            <a:pPr>
              <a:buNone/>
            </a:pPr>
            <a:endParaRPr lang="he-IL" sz="40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he-IL" sz="4000" b="1" dirty="0" smtClean="0">
                <a:solidFill>
                  <a:schemeClr val="bg1"/>
                </a:solidFill>
              </a:rPr>
              <a:t>	האם לשתיקה תהיה השפעה על ניצחון העם במלחמה?</a:t>
            </a:r>
            <a:endParaRPr lang="he-IL" sz="40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solidFill>
                  <a:schemeClr val="bg1"/>
                </a:solidFill>
              </a:rPr>
              <a:t>השקט שלפני הסערה</a:t>
            </a:r>
            <a:endParaRPr lang="he-IL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200" b="1" u="sng" dirty="0" smtClean="0">
                <a:solidFill>
                  <a:schemeClr val="bg1"/>
                </a:solidFill>
              </a:rPr>
              <a:t>בחירה</a:t>
            </a:r>
            <a:r>
              <a:rPr lang="he-IL" sz="3200" b="1" u="sng" dirty="0">
                <a:solidFill>
                  <a:schemeClr val="bg1"/>
                </a:solidFill>
              </a:rPr>
              <a:t>:</a:t>
            </a:r>
            <a:endParaRPr lang="en-US" sz="3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b="1" dirty="0">
                <a:solidFill>
                  <a:schemeClr val="bg1"/>
                </a:solidFill>
              </a:rPr>
              <a:t>1.</a:t>
            </a:r>
            <a:r>
              <a:rPr lang="he-IL" sz="3200" b="1" dirty="0">
                <a:solidFill>
                  <a:srgbClr val="FF0000"/>
                </a:solidFill>
              </a:rPr>
              <a:t>תתארו</a:t>
            </a:r>
            <a:r>
              <a:rPr lang="he-IL" sz="3200" dirty="0">
                <a:solidFill>
                  <a:schemeClr val="bg1"/>
                </a:solidFill>
              </a:rPr>
              <a:t> את תחושותיו של לוחם מבני ישראל על דף במחברתכם 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b="1" dirty="0">
                <a:solidFill>
                  <a:schemeClr val="bg1"/>
                </a:solidFill>
              </a:rPr>
              <a:t>2. </a:t>
            </a:r>
            <a:r>
              <a:rPr lang="he-IL" sz="3200" b="1" dirty="0">
                <a:solidFill>
                  <a:srgbClr val="FF0000"/>
                </a:solidFill>
              </a:rPr>
              <a:t>תתארו</a:t>
            </a:r>
            <a:r>
              <a:rPr lang="he-IL" sz="3200" dirty="0">
                <a:solidFill>
                  <a:schemeClr val="bg1"/>
                </a:solidFill>
              </a:rPr>
              <a:t> את תחושותיו של איש מאנשי יריחו על דף במחברתכם. 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b="1" u="sng" dirty="0">
                <a:solidFill>
                  <a:schemeClr val="bg1"/>
                </a:solidFill>
              </a:rPr>
              <a:t>הנחיות:</a:t>
            </a:r>
            <a:endParaRPr lang="en-US" sz="3200" b="1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b="1" dirty="0">
                <a:solidFill>
                  <a:srgbClr val="FF0000"/>
                </a:solidFill>
              </a:rPr>
              <a:t>תארו</a:t>
            </a:r>
            <a:r>
              <a:rPr lang="he-IL" sz="3200" b="1" dirty="0">
                <a:solidFill>
                  <a:schemeClr val="bg1"/>
                </a:solidFill>
              </a:rPr>
              <a:t> </a:t>
            </a:r>
            <a:r>
              <a:rPr lang="he-IL" sz="3200" dirty="0">
                <a:solidFill>
                  <a:schemeClr val="bg1"/>
                </a:solidFill>
              </a:rPr>
              <a:t>את החששות שעולות אצל אותו אדם.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b="1" dirty="0">
                <a:solidFill>
                  <a:srgbClr val="FF0000"/>
                </a:solidFill>
              </a:rPr>
              <a:t>הקפידו</a:t>
            </a:r>
            <a:r>
              <a:rPr lang="he-IL" sz="3200" dirty="0">
                <a:solidFill>
                  <a:schemeClr val="bg1"/>
                </a:solidFill>
              </a:rPr>
              <a:t> על ניסוח ראוי.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e-IL" sz="3200" dirty="0">
                <a:solidFill>
                  <a:schemeClr val="bg1"/>
                </a:solidFill>
              </a:rPr>
              <a:t>התשובה צריכה להיות באורך של לפחות </a:t>
            </a:r>
            <a:r>
              <a:rPr lang="he-IL" sz="3200" b="1" dirty="0">
                <a:solidFill>
                  <a:srgbClr val="FF0000"/>
                </a:solidFill>
              </a:rPr>
              <a:t>חמש שורות</a:t>
            </a:r>
            <a:r>
              <a:rPr lang="he-IL" sz="3200" dirty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 smtClean="0">
                <a:solidFill>
                  <a:schemeClr val="bg1"/>
                </a:solidFill>
              </a:rPr>
              <a:t>שיעורי בית</a:t>
            </a:r>
            <a:endParaRPr lang="he-I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2150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1970</TotalTime>
  <Words>351</Words>
  <Application>Microsoft Office PowerPoint</Application>
  <PresentationFormat>‫הצגה על המסך (4:3)</PresentationFormat>
  <Paragraphs>64</Paragraphs>
  <Slides>25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26" baseType="lpstr">
      <vt:lpstr>נייר</vt:lpstr>
      <vt:lpstr>ספר יהושע</vt:lpstr>
      <vt:lpstr>שקופית 2</vt:lpstr>
      <vt:lpstr>שקופית 3</vt:lpstr>
      <vt:lpstr>יריחו היא עיר בצורה - עיר מוקפת חומה, אין יוצא ואין נכנס.</vt:lpstr>
      <vt:lpstr>שקופית 5</vt:lpstr>
      <vt:lpstr>שקופית 6</vt:lpstr>
      <vt:lpstr>שקופית 7</vt:lpstr>
      <vt:lpstr>מנהיג</vt:lpstr>
      <vt:lpstr>אימונים</vt:lpstr>
      <vt:lpstr>נשק</vt:lpstr>
      <vt:lpstr>כלי תחבורה</vt:lpstr>
      <vt:lpstr>אוכל</vt:lpstr>
      <vt:lpstr>עזרה ראשונה</vt:lpstr>
      <vt:lpstr>איך אלוהים רוצה שיהושע והעם יכבשו את יריחו?</vt:lpstr>
      <vt:lpstr>ארון הברית</vt:lpstr>
      <vt:lpstr>שופר</vt:lpstr>
      <vt:lpstr>שקופית 17</vt:lpstr>
      <vt:lpstr>שקופית 18</vt:lpstr>
      <vt:lpstr>מספר טיפולוגי</vt:lpstr>
      <vt:lpstr>שקופית 20</vt:lpstr>
      <vt:lpstr>שקופית 21</vt:lpstr>
      <vt:lpstr>מושגים</vt:lpstr>
      <vt:lpstr>הוראות יהושע אל העם</vt:lpstr>
      <vt:lpstr>השקט שלפני הסערה</vt:lpstr>
      <vt:lpstr>שיעורי בית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69</cp:revision>
  <dcterms:created xsi:type="dcterms:W3CDTF">2013-12-03T13:32:21Z</dcterms:created>
  <dcterms:modified xsi:type="dcterms:W3CDTF">2013-12-12T16:26:23Z</dcterms:modified>
</cp:coreProperties>
</file>