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12192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E50FBE6-3975-47D6-89AA-A5350F685912}">
  <a:tblStyle styleId="{7E50FBE6-3975-47D6-89AA-A5350F685912}"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52016" y="0"/>
            <a:ext cx="2945659" cy="498056"/>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1574" y="0"/>
            <a:ext cx="2945659" cy="498056"/>
          </a:xfrm>
          <a:prstGeom prst="rect">
            <a:avLst/>
          </a:prstGeom>
          <a:noFill/>
          <a:ln>
            <a:noFill/>
          </a:ln>
        </p:spPr>
        <p:txBody>
          <a:bodyPr anchorCtr="0" anchor="t" bIns="45700" lIns="91425" spcFirstLastPara="1" rIns="91425" wrap="square" tIns="45700">
            <a:noAutofit/>
          </a:bodyPr>
          <a:lstStyle>
            <a:lvl1pPr lvl="0" marR="0" rtl="1"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lvl1pPr indent="-228600" lvl="0" marL="4572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3852016" y="9428584"/>
            <a:ext cx="2945659" cy="498055"/>
          </a:xfrm>
          <a:prstGeom prst="rect">
            <a:avLst/>
          </a:prstGeom>
          <a:noFill/>
          <a:ln>
            <a:noFill/>
          </a:ln>
        </p:spPr>
        <p:txBody>
          <a:bodyPr anchorCtr="0" anchor="b"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Arial"/>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p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94" name="Google Shape;94;p2:notes"/>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p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 name="Google Shape;121;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 name="Google Shape;126;p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7: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 name="Google Shape;131;p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8: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 name="Google Shape;144;p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9: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p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0: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 name="Google Shape;166;p1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Google Shape;173;p1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174" name="Google Shape;174;p11:notes"/>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p1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 name="Google Shape;189;p1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14: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199" name="Google Shape;199;p14:notes"/>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15: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214" name="Google Shape;214;p15:notes"/>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6: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0" name="Google Shape;220;p1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7: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 name="Google Shape;227;p1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8: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1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7" name="Google Shape;17;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8" name="Google Shape;18;p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rtl="1"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22" name="Google Shape;22;p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3" name="Google Shape;23;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4" name="Google Shape;24;p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8" name="Google Shape;28;p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9" name="Google Shape;2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0" name="Google Shape;30;p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rgbClr val="888888"/>
              </a:buClr>
              <a:buSzPts val="2400"/>
              <a:buNone/>
              <a:defRPr sz="2400">
                <a:solidFill>
                  <a:srgbClr val="888888"/>
                </a:solidFill>
              </a:defRPr>
            </a:lvl1pPr>
            <a:lvl2pPr indent="-228600" lvl="1" marL="914400" rtl="1" algn="r">
              <a:lnSpc>
                <a:spcPct val="90000"/>
              </a:lnSpc>
              <a:spcBef>
                <a:spcPts val="500"/>
              </a:spcBef>
              <a:spcAft>
                <a:spcPts val="0"/>
              </a:spcAft>
              <a:buClr>
                <a:srgbClr val="888888"/>
              </a:buClr>
              <a:buSzPts val="2000"/>
              <a:buNone/>
              <a:defRPr sz="2000">
                <a:solidFill>
                  <a:srgbClr val="888888"/>
                </a:solidFill>
              </a:defRPr>
            </a:lvl2pPr>
            <a:lvl3pPr indent="-228600" lvl="2" marL="1371600" rtl="1" algn="r">
              <a:lnSpc>
                <a:spcPct val="90000"/>
              </a:lnSpc>
              <a:spcBef>
                <a:spcPts val="500"/>
              </a:spcBef>
              <a:spcAft>
                <a:spcPts val="0"/>
              </a:spcAft>
              <a:buClr>
                <a:srgbClr val="888888"/>
              </a:buClr>
              <a:buSzPts val="1800"/>
              <a:buNone/>
              <a:defRPr sz="1800">
                <a:solidFill>
                  <a:srgbClr val="888888"/>
                </a:solidFill>
              </a:defRPr>
            </a:lvl3pPr>
            <a:lvl4pPr indent="-228600" lvl="3" marL="1828800" rtl="1" algn="r">
              <a:lnSpc>
                <a:spcPct val="90000"/>
              </a:lnSpc>
              <a:spcBef>
                <a:spcPts val="500"/>
              </a:spcBef>
              <a:spcAft>
                <a:spcPts val="0"/>
              </a:spcAft>
              <a:buClr>
                <a:srgbClr val="888888"/>
              </a:buClr>
              <a:buSzPts val="1600"/>
              <a:buNone/>
              <a:defRPr sz="1600">
                <a:solidFill>
                  <a:srgbClr val="888888"/>
                </a:solidFill>
              </a:defRPr>
            </a:lvl4pPr>
            <a:lvl5pPr indent="-228600" lvl="4" marL="2286000" rtl="1" algn="r">
              <a:lnSpc>
                <a:spcPct val="90000"/>
              </a:lnSpc>
              <a:spcBef>
                <a:spcPts val="500"/>
              </a:spcBef>
              <a:spcAft>
                <a:spcPts val="0"/>
              </a:spcAft>
              <a:buClr>
                <a:srgbClr val="888888"/>
              </a:buClr>
              <a:buSzPts val="1600"/>
              <a:buNone/>
              <a:defRPr sz="1600">
                <a:solidFill>
                  <a:srgbClr val="888888"/>
                </a:solidFill>
              </a:defRPr>
            </a:lvl5pPr>
            <a:lvl6pPr indent="-228600" lvl="5" marL="2743200" rtl="1" algn="r">
              <a:lnSpc>
                <a:spcPct val="90000"/>
              </a:lnSpc>
              <a:spcBef>
                <a:spcPts val="500"/>
              </a:spcBef>
              <a:spcAft>
                <a:spcPts val="0"/>
              </a:spcAft>
              <a:buClr>
                <a:srgbClr val="888888"/>
              </a:buClr>
              <a:buSzPts val="1600"/>
              <a:buNone/>
              <a:defRPr sz="1600">
                <a:solidFill>
                  <a:srgbClr val="888888"/>
                </a:solidFill>
              </a:defRPr>
            </a:lvl6pPr>
            <a:lvl7pPr indent="-228600" lvl="6" marL="3200400" rtl="1" algn="r">
              <a:lnSpc>
                <a:spcPct val="90000"/>
              </a:lnSpc>
              <a:spcBef>
                <a:spcPts val="500"/>
              </a:spcBef>
              <a:spcAft>
                <a:spcPts val="0"/>
              </a:spcAft>
              <a:buClr>
                <a:srgbClr val="888888"/>
              </a:buClr>
              <a:buSzPts val="1600"/>
              <a:buNone/>
              <a:defRPr sz="1600">
                <a:solidFill>
                  <a:srgbClr val="888888"/>
                </a:solidFill>
              </a:defRPr>
            </a:lvl7pPr>
            <a:lvl8pPr indent="-228600" lvl="7" marL="3657600" rtl="1" algn="r">
              <a:lnSpc>
                <a:spcPct val="90000"/>
              </a:lnSpc>
              <a:spcBef>
                <a:spcPts val="500"/>
              </a:spcBef>
              <a:spcAft>
                <a:spcPts val="0"/>
              </a:spcAft>
              <a:buClr>
                <a:srgbClr val="888888"/>
              </a:buClr>
              <a:buSzPts val="1600"/>
              <a:buNone/>
              <a:defRPr sz="1600">
                <a:solidFill>
                  <a:srgbClr val="888888"/>
                </a:solidFill>
              </a:defRPr>
            </a:lvl8pPr>
            <a:lvl9pPr indent="-228600" lvl="8" marL="4114800" rtl="1" algn="r">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5" name="Google Shape;3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6" name="Google Shape;36;p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3" name="Google Shape;43;p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2" name="Google Shape;52;p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7" name="Google Shape;57;p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4" name="Google Shape;64;p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1" name="Google Shape;71;p1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7" name="Google Shape;77;p1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3" name="Google Shape;83;p1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6"/>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2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14.jpg"/><Relationship Id="rId5" Type="http://schemas.openxmlformats.org/officeDocument/2006/relationships/image" Target="../media/image4.jpg"/><Relationship Id="rId6" Type="http://schemas.openxmlformats.org/officeDocument/2006/relationships/image" Target="../media/image2.jpg"/><Relationship Id="rId7" Type="http://schemas.openxmlformats.org/officeDocument/2006/relationships/image" Target="../media/image6.png"/><Relationship Id="rId8"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jpg"/><Relationship Id="rId4" Type="http://schemas.openxmlformats.org/officeDocument/2006/relationships/image" Target="../media/image14.jpg"/><Relationship Id="rId5" Type="http://schemas.openxmlformats.org/officeDocument/2006/relationships/image" Target="../media/image5.jpg"/><Relationship Id="rId6" Type="http://schemas.openxmlformats.org/officeDocument/2006/relationships/image" Target="../media/image2.jpg"/><Relationship Id="rId7"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5.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p:nvPr/>
        </p:nvSpPr>
        <p:spPr>
          <a:xfrm>
            <a:off x="2282163" y="262873"/>
            <a:ext cx="7627674" cy="1631216"/>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5000"/>
              <a:buFont typeface="Arial"/>
              <a:buNone/>
            </a:pPr>
            <a:r>
              <a:rPr b="0" i="0" lang="iw-IL" sz="5000" u="none" cap="none" strike="noStrike">
                <a:solidFill>
                  <a:srgbClr val="CC0000"/>
                </a:solidFill>
                <a:latin typeface="Arial"/>
                <a:ea typeface="Arial"/>
                <a:cs typeface="Arial"/>
                <a:sym typeface="Arial"/>
              </a:rPr>
              <a:t>נפילת חומות יריחו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5000"/>
              <a:buFont typeface="Arial"/>
              <a:buNone/>
            </a:pPr>
            <a:r>
              <a:rPr b="0" i="0" lang="iw-IL" sz="5000" u="none" cap="none" strike="noStrike">
                <a:solidFill>
                  <a:srgbClr val="CC0000"/>
                </a:solidFill>
                <a:latin typeface="Arial"/>
                <a:ea typeface="Arial"/>
                <a:cs typeface="Arial"/>
                <a:sym typeface="Arial"/>
              </a:rPr>
              <a:t>שריפת והחרמת העיר (פרק ו)</a:t>
            </a:r>
            <a:endParaRPr b="0" i="0" sz="1400" u="none" cap="none" strike="noStrike">
              <a:solidFill>
                <a:srgbClr val="000000"/>
              </a:solidFill>
              <a:latin typeface="Arial"/>
              <a:ea typeface="Arial"/>
              <a:cs typeface="Arial"/>
              <a:sym typeface="Arial"/>
            </a:endParaRPr>
          </a:p>
        </p:txBody>
      </p:sp>
      <p:pic>
        <p:nvPicPr>
          <p:cNvPr descr="Bible Stories" id="89" name="Google Shape;89;p13"/>
          <p:cNvPicPr preferRelativeResize="0"/>
          <p:nvPr/>
        </p:nvPicPr>
        <p:blipFill rotWithShape="1">
          <a:blip r:embed="rId3">
            <a:alphaModFix/>
          </a:blip>
          <a:srcRect b="0" l="0" r="0" t="0"/>
          <a:stretch/>
        </p:blipFill>
        <p:spPr>
          <a:xfrm>
            <a:off x="227603" y="2314341"/>
            <a:ext cx="5868397" cy="4280786"/>
          </a:xfrm>
          <a:prstGeom prst="rect">
            <a:avLst/>
          </a:prstGeom>
          <a:noFill/>
          <a:ln>
            <a:noFill/>
          </a:ln>
        </p:spPr>
      </p:pic>
      <p:pic>
        <p:nvPicPr>
          <p:cNvPr descr="Joshua 6 - Fall of Jericho - scene 06 - Jericho burnt | Flickr" id="90" name="Google Shape;90;p13"/>
          <p:cNvPicPr preferRelativeResize="0"/>
          <p:nvPr/>
        </p:nvPicPr>
        <p:blipFill rotWithShape="1">
          <a:blip r:embed="rId4">
            <a:alphaModFix/>
          </a:blip>
          <a:srcRect b="39154" l="0" r="12683" t="0"/>
          <a:stretch/>
        </p:blipFill>
        <p:spPr>
          <a:xfrm>
            <a:off x="6844301" y="2272954"/>
            <a:ext cx="5715998" cy="4363556"/>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4"/>
          <p:cNvSpPr/>
          <p:nvPr/>
        </p:nvSpPr>
        <p:spPr>
          <a:xfrm>
            <a:off x="182878" y="263339"/>
            <a:ext cx="6517638" cy="150810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ההכנות לכניסה לארץ</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א-ה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(מינוי יהושע, שני המרגלים ביריחו, נס מעבר הירדן, האבנים במלון,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ברית המילה, קורבן הפסח, הפסקת המן, פגישת יהושע עם מלאך ה')</a:t>
            </a:r>
            <a:endParaRPr b="0" i="0" sz="1400" u="none" cap="none" strike="noStrike">
              <a:solidFill>
                <a:srgbClr val="000000"/>
              </a:solidFill>
              <a:latin typeface="Arial"/>
              <a:ea typeface="Arial"/>
              <a:cs typeface="Arial"/>
              <a:sym typeface="Arial"/>
            </a:endParaRPr>
          </a:p>
        </p:txBody>
      </p:sp>
      <p:sp>
        <p:nvSpPr>
          <p:cNvPr id="97" name="Google Shape;97;p14"/>
          <p:cNvSpPr/>
          <p:nvPr/>
        </p:nvSpPr>
        <p:spPr>
          <a:xfrm>
            <a:off x="182878" y="3824673"/>
            <a:ext cx="6517640" cy="1261884"/>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חלוקת הנחלות בארץ</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יג-כ</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(הארץ הנשארת, ההגרלות וההתנחלות, ערי המקלט)</a:t>
            </a:r>
            <a:endParaRPr b="0" i="0" sz="1400" u="none" cap="none" strike="noStrike">
              <a:solidFill>
                <a:srgbClr val="000000"/>
              </a:solidFill>
              <a:latin typeface="Arial"/>
              <a:ea typeface="Arial"/>
              <a:cs typeface="Arial"/>
              <a:sym typeface="Arial"/>
            </a:endParaRPr>
          </a:p>
        </p:txBody>
      </p:sp>
      <p:sp>
        <p:nvSpPr>
          <p:cNvPr id="98" name="Google Shape;98;p14"/>
          <p:cNvSpPr/>
          <p:nvPr/>
        </p:nvSpPr>
        <p:spPr>
          <a:xfrm>
            <a:off x="182878" y="2063319"/>
            <a:ext cx="6517640" cy="150810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כיבוש הארץ ומלכיה ואירועים נלווים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ו-יב</a:t>
            </a:r>
            <a:endParaRPr b="0" i="0" sz="28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(הכיבוש הנסי של יריחו, שתי מערכות בכיבוש העי,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טקס בהר עיבל והמזבח, תרמית הגבעונים, מלכי הדרום, מלכי צפון)</a:t>
            </a:r>
            <a:endParaRPr b="0" i="0" sz="1400" u="none" cap="none" strike="noStrike">
              <a:solidFill>
                <a:srgbClr val="000000"/>
              </a:solidFill>
              <a:latin typeface="Arial"/>
              <a:ea typeface="Arial"/>
              <a:cs typeface="Arial"/>
              <a:sym typeface="Arial"/>
            </a:endParaRPr>
          </a:p>
        </p:txBody>
      </p:sp>
      <p:sp>
        <p:nvSpPr>
          <p:cNvPr id="99" name="Google Shape;99;p14"/>
          <p:cNvSpPr/>
          <p:nvPr/>
        </p:nvSpPr>
        <p:spPr>
          <a:xfrm>
            <a:off x="182878" y="5356891"/>
            <a:ext cx="6517640" cy="1261884"/>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ארועים ונאומי סיום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כא-כד</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(מזבח שבנו שניים וחצי השבטים בעבר הירדן, נאומי יהושע, מות יהושע)</a:t>
            </a:r>
            <a:endParaRPr b="0" i="0" sz="1400" u="none" cap="none" strike="noStrike">
              <a:solidFill>
                <a:srgbClr val="000000"/>
              </a:solidFill>
              <a:latin typeface="Arial"/>
              <a:ea typeface="Arial"/>
              <a:cs typeface="Arial"/>
              <a:sym typeface="Arial"/>
            </a:endParaRPr>
          </a:p>
        </p:txBody>
      </p:sp>
      <p:sp>
        <p:nvSpPr>
          <p:cNvPr id="100" name="Google Shape;100;p14"/>
          <p:cNvSpPr/>
          <p:nvPr/>
        </p:nvSpPr>
        <p:spPr>
          <a:xfrm>
            <a:off x="8741597" y="1771444"/>
            <a:ext cx="3211646" cy="3046988"/>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600"/>
              <a:buFont typeface="Arial"/>
              <a:buNone/>
            </a:pPr>
            <a:r>
              <a:rPr b="0" i="0" lang="iw-IL" sz="9600" u="none" cap="none" strike="noStrike">
                <a:solidFill>
                  <a:schemeClr val="lt1"/>
                </a:solidFill>
                <a:latin typeface="Arial"/>
                <a:ea typeface="Arial"/>
                <a:cs typeface="Arial"/>
                <a:sym typeface="Arial"/>
              </a:rPr>
              <a:t>ספר</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600"/>
              <a:buFont typeface="Arial"/>
              <a:buNone/>
            </a:pPr>
            <a:r>
              <a:rPr b="0" i="0" lang="iw-IL" sz="9600" u="none" cap="none" strike="noStrike">
                <a:solidFill>
                  <a:schemeClr val="lt1"/>
                </a:solidFill>
                <a:latin typeface="Arial"/>
                <a:ea typeface="Arial"/>
                <a:cs typeface="Arial"/>
                <a:sym typeface="Arial"/>
              </a:rPr>
              <a:t>יהושע</a:t>
            </a:r>
            <a:endParaRPr b="0" i="0" sz="1400" u="none" cap="none" strike="noStrike">
              <a:solidFill>
                <a:srgbClr val="000000"/>
              </a:solidFill>
              <a:latin typeface="Arial"/>
              <a:ea typeface="Arial"/>
              <a:cs typeface="Arial"/>
              <a:sym typeface="Arial"/>
            </a:endParaRPr>
          </a:p>
        </p:txBody>
      </p:sp>
      <p:sp>
        <p:nvSpPr>
          <p:cNvPr id="101" name="Google Shape;101;p14"/>
          <p:cNvSpPr/>
          <p:nvPr/>
        </p:nvSpPr>
        <p:spPr>
          <a:xfrm rot="-5400000">
            <a:off x="7349904" y="364071"/>
            <a:ext cx="615310" cy="1306642"/>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2" name="Google Shape;102;p14"/>
          <p:cNvSpPr/>
          <p:nvPr/>
        </p:nvSpPr>
        <p:spPr>
          <a:xfrm rot="-5400000">
            <a:off x="7441342" y="5334793"/>
            <a:ext cx="615310" cy="1377764"/>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3" name="Google Shape;103;p14"/>
          <p:cNvSpPr/>
          <p:nvPr/>
        </p:nvSpPr>
        <p:spPr>
          <a:xfrm rot="-5400000">
            <a:off x="7385464" y="2211123"/>
            <a:ext cx="615310" cy="1377762"/>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4" name="Google Shape;104;p14"/>
          <p:cNvSpPr/>
          <p:nvPr/>
        </p:nvSpPr>
        <p:spPr>
          <a:xfrm rot="-5400000">
            <a:off x="7441342" y="3772958"/>
            <a:ext cx="615310" cy="1377763"/>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5" name="Google Shape;105;p14"/>
          <p:cNvSpPr/>
          <p:nvPr/>
        </p:nvSpPr>
        <p:spPr>
          <a:xfrm>
            <a:off x="3573766" y="2753360"/>
            <a:ext cx="2103127" cy="579120"/>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6" name="Google Shape;106;p14"/>
          <p:cNvSpPr/>
          <p:nvPr/>
        </p:nvSpPr>
        <p:spPr>
          <a:xfrm>
            <a:off x="-60960" y="2000507"/>
            <a:ext cx="6705601" cy="1697541"/>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2000"/>
                                        <p:tgtEl>
                                          <p:spTgt spid="1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2000"/>
                                        <p:tgtEl>
                                          <p:spTgt spid="1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5"/>
          <p:cNvSpPr/>
          <p:nvPr/>
        </p:nvSpPr>
        <p:spPr>
          <a:xfrm>
            <a:off x="8721275" y="1905506"/>
            <a:ext cx="3211646" cy="3046988"/>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600"/>
              <a:buFont typeface="Arial"/>
              <a:buNone/>
            </a:pPr>
            <a:r>
              <a:rPr b="0" i="0" lang="iw-IL" sz="9600" u="none" cap="none" strike="noStrike">
                <a:solidFill>
                  <a:schemeClr val="lt1"/>
                </a:solidFill>
                <a:latin typeface="Arial"/>
                <a:ea typeface="Arial"/>
                <a:cs typeface="Arial"/>
                <a:sym typeface="Arial"/>
              </a:rPr>
              <a:t>תקציר פרק ו</a:t>
            </a:r>
            <a:endParaRPr b="0" i="0" sz="1400" u="none" cap="none" strike="noStrike">
              <a:solidFill>
                <a:srgbClr val="000000"/>
              </a:solidFill>
              <a:latin typeface="Arial"/>
              <a:ea typeface="Arial"/>
              <a:cs typeface="Arial"/>
              <a:sym typeface="Arial"/>
            </a:endParaRPr>
          </a:p>
        </p:txBody>
      </p:sp>
      <p:sp>
        <p:nvSpPr>
          <p:cNvPr id="112" name="Google Shape;112;p15"/>
          <p:cNvSpPr/>
          <p:nvPr/>
        </p:nvSpPr>
        <p:spPr>
          <a:xfrm>
            <a:off x="187959" y="431026"/>
            <a:ext cx="8219440" cy="6186309"/>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לאחר שיהושע שלח מרגלים ליריחו, ולאחר שבני ישראל נכנסו לארץ, כעת ניתן לכבוש את העיר הראשונה: יריחו. הנתון הראשון בו נפתח הסיפור, הוא שיריחו נצורה בחומה מבוצרת</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היטב: "וִירִיחוֹ סֹגֶרֶת וּמְסֻגֶּרֶת... אֵין יוֹצֵא וְאֵין בָּא".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CC0000"/>
                </a:solidFill>
                <a:latin typeface="Arial"/>
                <a:ea typeface="Arial"/>
                <a:cs typeface="Arial"/>
                <a:sym typeface="Arial"/>
              </a:rPr>
              <a:t>דברי ה' ליהושע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ה' פונה ליהושע ואומר לו שהוא יתן את יריחו בידם, ומסביר ליהושע כיצד לכבוש את העיר: שבעה כהנים הנושאים שבע שופרות צריכים להקיף את העיר פעם אחת בכל יום, במשך 6 ימים. ביום השביעי, יש להקיף את העיר שבע פעמים ולאחר מכן יש לתקוע בשופר, להריע וחומת העיר תיפול.</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CC0000"/>
                </a:solidFill>
                <a:latin typeface="Arial"/>
                <a:ea typeface="Arial"/>
                <a:cs typeface="Arial"/>
                <a:sym typeface="Arial"/>
              </a:rPr>
              <a:t>צו יהושע לכהנים ולעם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יהושע אוסף את הכהנים ומבהיר את דרך כיבוש העיר כפי שה' ציווה. יהושע מדגיש לעם שיש איסור להריע עד הינתן האות. לאחר הציווי של יהושע, נעשה הסיבוב הראשון סביב העיר.</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CC0000"/>
                </a:solidFill>
                <a:latin typeface="Arial"/>
                <a:ea typeface="Arial"/>
                <a:cs typeface="Arial"/>
                <a:sym typeface="Arial"/>
              </a:rPr>
              <a:t>כיבוש העיר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לר ההקפה הראשונה, הכתוב חוזר על ההקפה השנייה ומציין "כֹּה עָשׂוּ שֵׁשֶׁת יָמִים".</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כפי שה' ציווה, ביום השביעי הכהנים הקיפו את העיר 7 פעמים, ולאחריה תקעו בשופר ואז יהושע ציווה את העם להריע, העם הריע, וחומת העיר נפלה, הלוחמים עלו איש מול לוחמי יריחו, הרגו את אנשי העיר,  לקחו את שללה ושרפוה. שלל העיר הוקדש לה'.  כפי שסיכמו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עם רחב בפרק ב', היא ומשפחתה ניצלו מפגע והכתוב מעיד שהיא ומשפחתה יושבים בקרב ישראל "עַד הַיּוֹם הַזֶּה"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CC0000"/>
                </a:solidFill>
                <a:latin typeface="Arial"/>
                <a:ea typeface="Arial"/>
                <a:cs typeface="Arial"/>
                <a:sym typeface="Arial"/>
              </a:rPr>
              <a:t>שבועת יהושע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לאחר כיבוש העיר, יהושע נשבע שארור יהיה מי שיבנה את חומות העיר, עונשו יהיה שבנו הבכור ימות בהנחת יסודות העיר ובנו הצעיר ימות בסיום הבנייה – בהצבת דלתות העיר.  הכתוב חותם בפסוק: "וַיְהִי ה' אֶת יְהוֹשֻׁעַ וַיְהִי שָׁמְעוֹ בְּכָל הָאָרֶץ".</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descr="Biblical Sites: Three Discoveries at Jericho – Bible Archaeology ..." id="117" name="Google Shape;117;p16"/>
          <p:cNvPicPr preferRelativeResize="0"/>
          <p:nvPr/>
        </p:nvPicPr>
        <p:blipFill rotWithShape="1">
          <a:blip r:embed="rId3">
            <a:alphaModFix/>
          </a:blip>
          <a:srcRect b="35698" l="0" r="0" t="0"/>
          <a:stretch/>
        </p:blipFill>
        <p:spPr>
          <a:xfrm>
            <a:off x="1488440" y="415659"/>
            <a:ext cx="9372600" cy="6026682"/>
          </a:xfrm>
          <a:prstGeom prst="rect">
            <a:avLst/>
          </a:prstGeom>
          <a:noFill/>
          <a:ln>
            <a:noFill/>
          </a:ln>
        </p:spPr>
      </p:pic>
      <p:sp>
        <p:nvSpPr>
          <p:cNvPr id="118" name="Google Shape;118;p16"/>
          <p:cNvSpPr/>
          <p:nvPr/>
        </p:nvSpPr>
        <p:spPr>
          <a:xfrm>
            <a:off x="8585200" y="1205915"/>
            <a:ext cx="1986280" cy="2000548"/>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rPr b="0" i="0" lang="iw-IL" sz="1800" u="sng" cap="none" strike="noStrike">
                <a:solidFill>
                  <a:schemeClr val="dk1"/>
                </a:solidFill>
                <a:latin typeface="Times New Roman"/>
                <a:ea typeface="Times New Roman"/>
                <a:cs typeface="Times New Roman"/>
                <a:sym typeface="Times New Roman"/>
              </a:rPr>
              <a:t>הערה מקדימה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וִירִיחוֹ סֹגֶרֶת וּמְסֻגֶּרֶת</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מִפְּנֵי בְּנֵי-יִשְׂרָאֵל,</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אֵין יוֹצֵא</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וְאֵין בָּא.</a:t>
            </a:r>
            <a:endParaRPr b="1" i="0" sz="14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p:nvPr/>
        </p:nvSpPr>
        <p:spPr>
          <a:xfrm>
            <a:off x="1576375" y="714375"/>
            <a:ext cx="8915400" cy="5843700"/>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3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0"/>
              <a:buFont typeface="Arial"/>
              <a:buNone/>
            </a:pPr>
            <a:r>
              <a:t/>
            </a:r>
            <a:endParaRPr b="1" i="0" sz="100" u="sng"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800"/>
              <a:buFont typeface="Arial"/>
              <a:buNone/>
            </a:pPr>
            <a:r>
              <a:rPr b="1" i="0" lang="iw-IL" sz="2800" u="sng" cap="none" strike="noStrike">
                <a:solidFill>
                  <a:srgbClr val="C00000"/>
                </a:solidFill>
                <a:latin typeface="Times New Roman"/>
                <a:ea typeface="Times New Roman"/>
                <a:cs typeface="Times New Roman"/>
                <a:sym typeface="Times New Roman"/>
              </a:rPr>
              <a:t>הוראות ה' בעניין האופן בו יקיפו את יריחו לפני כיבושה </a:t>
            </a:r>
            <a:r>
              <a:rPr b="1" i="0" lang="iw-IL" sz="2000" u="sng" cap="none" strike="noStrike">
                <a:solidFill>
                  <a:srgbClr val="C00000"/>
                </a:solidFill>
                <a:latin typeface="Times New Roman"/>
                <a:ea typeface="Times New Roman"/>
                <a:cs typeface="Times New Roman"/>
                <a:sym typeface="Times New Roman"/>
              </a:rPr>
              <a:t>(ב-ה)</a:t>
            </a:r>
            <a:endParaRPr b="0" i="0" sz="1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rPr b="1" i="0" lang="iw-IL" sz="12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300"/>
              <a:buFont typeface="Arial"/>
              <a:buNone/>
            </a:pPr>
            <a:r>
              <a:rPr b="1" i="0" lang="iw-IL" sz="1300" u="none" cap="none" strike="noStrike">
                <a:solidFill>
                  <a:srgbClr val="C00000"/>
                </a:solidFill>
                <a:latin typeface="Times New Roman"/>
                <a:ea typeface="Times New Roman"/>
                <a:cs typeface="Times New Roman"/>
                <a:sym typeface="Times New Roman"/>
              </a:rPr>
              <a:t>ההבטחה שיריחו תיכבש (ב)</a:t>
            </a:r>
            <a:endParaRPr b="0" i="0" sz="15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Times New Roman"/>
                <a:ea typeface="Times New Roman"/>
                <a:cs typeface="Times New Roman"/>
                <a:sym typeface="Times New Roman"/>
              </a:rPr>
              <a:t>וַיֹּאמֶר ה' אֶל-יְהוֹשֻׁעַ: רְאֵה נָתַתִּי בְיָדְךָ אֶת יְרִיחוֹ וְאֶת מַלְכָּהּ גִּבּוֹרֵי-הֶחָיִל</a:t>
            </a:r>
            <a:r>
              <a:rPr b="0" i="0" lang="iw-IL" sz="1800" u="none" cap="none" strike="noStrike">
                <a:solidFill>
                  <a:schemeClr val="dk1"/>
                </a:solidFill>
                <a:latin typeface="Times New Roman"/>
                <a:ea typeface="Times New Roman"/>
                <a:cs typeface="Times New Roman"/>
                <a:sym typeface="Times New Roman"/>
              </a:rPr>
              <a:t> </a:t>
            </a:r>
            <a:r>
              <a:rPr b="0" i="0" lang="iw-IL" sz="1200" u="none" cap="none" strike="noStrike">
                <a:solidFill>
                  <a:schemeClr val="dk1"/>
                </a:solidFill>
                <a:latin typeface="Times New Roman"/>
                <a:ea typeface="Times New Roman"/>
                <a:cs typeface="Times New Roman"/>
                <a:sym typeface="Times New Roman"/>
              </a:rPr>
              <a:t>(=אנשי יריחו ומלכה הם גיבורי-חיל).</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300"/>
              <a:buFont typeface="Arial"/>
              <a:buNone/>
            </a:pPr>
            <a:r>
              <a:rPr b="1" i="0" lang="iw-IL" sz="1300" u="none" cap="none" strike="noStrike">
                <a:solidFill>
                  <a:srgbClr val="C00000"/>
                </a:solidFill>
                <a:latin typeface="Times New Roman"/>
                <a:ea typeface="Times New Roman"/>
                <a:cs typeface="Times New Roman"/>
                <a:sym typeface="Times New Roman"/>
              </a:rPr>
              <a:t>הקפת העיר במשך 6 ימים (ג-ד)</a:t>
            </a:r>
            <a:endParaRPr b="0" i="0" sz="15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Times New Roman"/>
                <a:ea typeface="Times New Roman"/>
                <a:cs typeface="Times New Roman"/>
                <a:sym typeface="Times New Roman"/>
              </a:rPr>
              <a:t>וְסַבֹּתֶם </a:t>
            </a:r>
            <a:r>
              <a:rPr b="0" i="0" lang="iw-IL" sz="1400" u="none" cap="none" strike="noStrike">
                <a:solidFill>
                  <a:schemeClr val="dk1"/>
                </a:solidFill>
                <a:latin typeface="Times New Roman"/>
                <a:ea typeface="Times New Roman"/>
                <a:cs typeface="Times New Roman"/>
                <a:sym typeface="Times New Roman"/>
              </a:rPr>
              <a:t>(=תסובבו, תקיפו)</a:t>
            </a:r>
            <a:r>
              <a:rPr b="0" i="0" lang="iw-IL" sz="2000" u="none" cap="none" strike="noStrike">
                <a:solidFill>
                  <a:schemeClr val="dk1"/>
                </a:solidFill>
                <a:latin typeface="Times New Roman"/>
                <a:ea typeface="Times New Roman"/>
                <a:cs typeface="Times New Roman"/>
                <a:sym typeface="Times New Roman"/>
              </a:rPr>
              <a:t> אֶת הָעִיר כֹּל אַנְשֵׁי-הַמִּלְחָמָה, הַקֵּיף אֶת הָעִיר פַּעַם-אֶחָת, כֹּה תַעֲשֶׂה 6 יָמִים.</a:t>
            </a:r>
            <a:endParaRPr b="0" i="0" sz="16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6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Times New Roman"/>
                <a:ea typeface="Times New Roman"/>
                <a:cs typeface="Times New Roman"/>
                <a:sym typeface="Times New Roman"/>
              </a:rPr>
              <a:t>וְ-7 כֹהֲנִים יִשְׂאוּ 7 שׁוֹפְרוֹת-הַיּוֹבְלִים </a:t>
            </a:r>
            <a:r>
              <a:rPr b="0" i="0" lang="iw-IL" sz="1400" u="none" cap="none" strike="noStrike">
                <a:solidFill>
                  <a:schemeClr val="dk1"/>
                </a:solidFill>
                <a:latin typeface="Times New Roman"/>
                <a:ea typeface="Times New Roman"/>
                <a:cs typeface="Times New Roman"/>
                <a:sym typeface="Times New Roman"/>
              </a:rPr>
              <a:t>(יובל= שופר עשוי מקרן איל)</a:t>
            </a:r>
            <a:r>
              <a:rPr b="0" i="0" lang="iw-IL" sz="2000" u="none" cap="none" strike="noStrike">
                <a:solidFill>
                  <a:schemeClr val="dk1"/>
                </a:solidFill>
                <a:latin typeface="Times New Roman"/>
                <a:ea typeface="Times New Roman"/>
                <a:cs typeface="Times New Roman"/>
                <a:sym typeface="Times New Roman"/>
              </a:rPr>
              <a:t> לִפְנֵי הָאָרוֹן.</a:t>
            </a:r>
            <a:endParaRPr b="0" i="0" sz="16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000"/>
              <a:buFont typeface="Arial"/>
              <a:buNone/>
            </a:pPr>
            <a:r>
              <a:rPr b="1" i="0" lang="iw-IL" sz="1000" u="none" cap="none" strike="noStrike">
                <a:solidFill>
                  <a:schemeClr val="dk1"/>
                </a:solidFill>
                <a:latin typeface="Times New Roman"/>
                <a:ea typeface="Times New Roman"/>
                <a:cs typeface="Times New Roman"/>
                <a:sym typeface="Times New Roman"/>
              </a:rPr>
              <a:t> </a:t>
            </a:r>
            <a:endParaRPr b="0" i="0" sz="16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000"/>
              <a:buFont typeface="Arial"/>
              <a:buNone/>
            </a:pPr>
            <a:r>
              <a:rPr b="1" i="0" lang="iw-IL" sz="1000" u="none" cap="none" strike="noStrike">
                <a:solidFill>
                  <a:schemeClr val="dk1"/>
                </a:solidFill>
                <a:latin typeface="Times New Roman"/>
                <a:ea typeface="Times New Roman"/>
                <a:cs typeface="Times New Roman"/>
                <a:sym typeface="Times New Roman"/>
              </a:rPr>
              <a:t> </a:t>
            </a:r>
            <a:endParaRPr b="0" i="0" sz="16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400"/>
              <a:buFont typeface="Arial"/>
              <a:buNone/>
            </a:pPr>
            <a:r>
              <a:rPr b="1" i="0" lang="iw-IL" sz="1400" u="none" cap="none" strike="noStrike">
                <a:solidFill>
                  <a:srgbClr val="C00000"/>
                </a:solidFill>
                <a:latin typeface="Times New Roman"/>
                <a:ea typeface="Times New Roman"/>
                <a:cs typeface="Times New Roman"/>
                <a:sym typeface="Times New Roman"/>
              </a:rPr>
              <a:t>7 הקפות העיר ביום השביעי (ד)</a:t>
            </a:r>
            <a:endParaRPr b="0" i="0" sz="16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200"/>
              <a:buFont typeface="Arial"/>
              <a:buNone/>
            </a:pPr>
            <a:r>
              <a:rPr b="0" i="0" lang="iw-IL" sz="2200" u="none" cap="none" strike="noStrike">
                <a:solidFill>
                  <a:schemeClr val="dk1"/>
                </a:solidFill>
                <a:latin typeface="Times New Roman"/>
                <a:ea typeface="Times New Roman"/>
                <a:cs typeface="Times New Roman"/>
                <a:sym typeface="Times New Roman"/>
              </a:rPr>
              <a:t>וּבַיּוֹם הַ- 7 תָּסֹבּוּ אֶת הָעִיר 7 פְּעָמִים, וְהַכֹּהֲנִים יִתְקְעוּ בשּׁוֹפָרוֹת.</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200"/>
              <a:buFont typeface="Arial"/>
              <a:buNone/>
            </a:pPr>
            <a:r>
              <a:rPr b="1" i="0" lang="iw-IL" sz="12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000"/>
              <a:buFont typeface="Arial"/>
              <a:buNone/>
            </a:pPr>
            <a:r>
              <a:rPr b="1" i="0" lang="iw-IL" sz="1000" u="none" cap="none" strike="noStrike">
                <a:solidFill>
                  <a:schemeClr val="dk1"/>
                </a:solidFill>
                <a:latin typeface="Times New Roman"/>
                <a:ea typeface="Times New Roman"/>
                <a:cs typeface="Times New Roman"/>
                <a:sym typeface="Times New Roman"/>
              </a:rPr>
              <a:t> </a:t>
            </a:r>
            <a:endParaRPr b="0" i="0" sz="16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200"/>
              <a:buFont typeface="Arial"/>
              <a:buNone/>
            </a:pPr>
            <a:r>
              <a:rPr b="1" i="0" lang="iw-IL" sz="1200" u="none" cap="none" strike="noStrike">
                <a:solidFill>
                  <a:srgbClr val="C00000"/>
                </a:solidFill>
                <a:latin typeface="Times New Roman"/>
                <a:ea typeface="Times New Roman"/>
                <a:cs typeface="Times New Roman"/>
                <a:sym typeface="Times New Roman"/>
              </a:rPr>
              <a:t>לאחר 7 הקפות (ה)</a:t>
            </a:r>
            <a:endParaRPr b="0" i="0" sz="14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Times New Roman"/>
                <a:ea typeface="Times New Roman"/>
                <a:cs typeface="Times New Roman"/>
                <a:sym typeface="Times New Roman"/>
              </a:rPr>
              <a:t>וְהָיָה בִּמְשֹׁךְ בְּקֶרֶן-הַיּוֹבֵל </a:t>
            </a:r>
            <a:r>
              <a:rPr b="0" i="0" lang="iw-IL" sz="1400" u="none" cap="none" strike="noStrike">
                <a:solidFill>
                  <a:schemeClr val="dk1"/>
                </a:solidFill>
                <a:latin typeface="Times New Roman"/>
                <a:ea typeface="Times New Roman"/>
                <a:cs typeface="Times New Roman"/>
                <a:sym typeface="Times New Roman"/>
              </a:rPr>
              <a:t>(=בסוף ההקפה השביעית בהאריך קול השופר, מעין תקיעה גדולה)</a:t>
            </a:r>
            <a:r>
              <a:rPr b="0" i="0" lang="iw-IL" sz="2000" u="none" cap="none" strike="noStrike">
                <a:solidFill>
                  <a:schemeClr val="dk1"/>
                </a:solidFill>
                <a:latin typeface="Times New Roman"/>
                <a:ea typeface="Times New Roman"/>
                <a:cs typeface="Times New Roman"/>
                <a:sym typeface="Times New Roman"/>
              </a:rPr>
              <a:t> כְּשָׁמְעֲכֶם אֶת קוֹל-הַשּׁוֹפָר:</a:t>
            </a:r>
            <a:endParaRPr b="0" i="0" sz="16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6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Times New Roman"/>
                <a:ea typeface="Times New Roman"/>
                <a:cs typeface="Times New Roman"/>
                <a:sym typeface="Times New Roman"/>
              </a:rPr>
              <a:t>יָרִיעוּ כָל הָעָם תְּרוּעָה-גְדוֹלָה </a:t>
            </a:r>
            <a:r>
              <a:rPr b="0" i="0" lang="iw-IL" sz="1400" u="none" cap="none" strike="noStrike">
                <a:solidFill>
                  <a:schemeClr val="dk1"/>
                </a:solidFill>
                <a:latin typeface="Times New Roman"/>
                <a:ea typeface="Times New Roman"/>
                <a:cs typeface="Times New Roman"/>
                <a:sym typeface="Times New Roman"/>
              </a:rPr>
              <a:t>(ואז:)</a:t>
            </a:r>
            <a:endParaRPr b="0" i="0" sz="16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Times New Roman"/>
                <a:ea typeface="Times New Roman"/>
                <a:cs typeface="Times New Roman"/>
                <a:sym typeface="Times New Roman"/>
              </a:rPr>
              <a:t>וְנָפְלָה חוֹמַת-הָעִיר תַּחְתֶּיהָ, וְעָלוּ הָעָם אִישׁ נֶגְדּוֹ </a:t>
            </a:r>
            <a:r>
              <a:rPr b="0" i="0" lang="iw-IL" sz="1400" u="none" cap="none" strike="noStrike">
                <a:solidFill>
                  <a:schemeClr val="dk1"/>
                </a:solidFill>
                <a:latin typeface="Times New Roman"/>
                <a:ea typeface="Times New Roman"/>
                <a:cs typeface="Times New Roman"/>
                <a:sym typeface="Times New Roman"/>
              </a:rPr>
              <a:t>(=ויעלו הלוחמים על פרצות החומה וכל איש יילחם מול איש האויב הניצב מולו).</a:t>
            </a:r>
            <a:endParaRPr b="0" i="0" sz="16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8"/>
          <p:cNvSpPr/>
          <p:nvPr/>
        </p:nvSpPr>
        <p:spPr>
          <a:xfrm>
            <a:off x="1638474" y="781134"/>
            <a:ext cx="8976974" cy="5093702"/>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00"/>
              <a:buFont typeface="Arial"/>
              <a:buNone/>
            </a:pPr>
            <a:r>
              <a:rPr b="1" i="0" lang="iw-IL" sz="900" u="none" cap="none" strike="noStrike">
                <a:solidFill>
                  <a:schemeClr val="dk1"/>
                </a:solidFill>
                <a:latin typeface="Times New Roman"/>
                <a:ea typeface="Times New Roman"/>
                <a:cs typeface="Times New Roman"/>
                <a:sym typeface="Times New Roman"/>
              </a:rPr>
              <a:t> </a:t>
            </a:r>
            <a:endParaRPr b="0" i="0" sz="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800"/>
              <a:buFont typeface="Arial"/>
              <a:buNone/>
            </a:pPr>
            <a:r>
              <a:rPr b="1" i="0" lang="iw-IL" sz="2800" u="sng" cap="none" strike="noStrike">
                <a:solidFill>
                  <a:srgbClr val="C00000"/>
                </a:solidFill>
                <a:latin typeface="Times New Roman"/>
                <a:ea typeface="Times New Roman"/>
                <a:cs typeface="Times New Roman"/>
                <a:sym typeface="Times New Roman"/>
              </a:rPr>
              <a:t>הוראות יהושע בעניין אופן הקפת יריחו לפני כיבושה </a:t>
            </a:r>
            <a:r>
              <a:rPr b="1" i="0" lang="iw-IL" sz="2000" u="sng" cap="none" strike="noStrike">
                <a:solidFill>
                  <a:srgbClr val="C00000"/>
                </a:solidFill>
                <a:latin typeface="Times New Roman"/>
                <a:ea typeface="Times New Roman"/>
                <a:cs typeface="Times New Roman"/>
                <a:sym typeface="Times New Roman"/>
              </a:rPr>
              <a:t>(ו-ז)</a:t>
            </a:r>
            <a:endParaRPr b="0" i="0" sz="14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200"/>
              <a:buFont typeface="Arial"/>
              <a:buNone/>
            </a:pPr>
            <a:r>
              <a:rPr b="1" i="0" lang="iw-IL" sz="12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0"/>
              <a:buFont typeface="Arial"/>
              <a:buNone/>
            </a:pPr>
            <a:r>
              <a:rPr b="1" i="0" lang="iw-IL" sz="2000" u="none" cap="none" strike="noStrike">
                <a:solidFill>
                  <a:srgbClr val="C00000"/>
                </a:solidFill>
                <a:latin typeface="Times New Roman"/>
                <a:ea typeface="Times New Roman"/>
                <a:cs typeface="Times New Roman"/>
                <a:sym typeface="Times New Roman"/>
              </a:rPr>
              <a:t>לכהנים</a:t>
            </a:r>
            <a:endParaRPr b="0" i="0" sz="2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וַיִּקְרָא יְהוֹשֻׁעַ בִּן-נוּן אֶל הַכֹּהֲנִים, וַיֹּאמֶר אֲלֵהֶם:</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900"/>
              <a:buFont typeface="Arial"/>
              <a:buNone/>
            </a:pPr>
            <a:r>
              <a:rPr b="1"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שְׂאוּ אֶת אֲרוֹן-הַבְּרִית,</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וְ- 7 כֹהֲנִים יִשְׂאוּ 7 שׁוֹפְרוֹת-יוֹבְלִים </a:t>
            </a:r>
            <a:r>
              <a:rPr b="0" i="0" lang="iw-IL" sz="1600" u="none" cap="none" strike="noStrike">
                <a:solidFill>
                  <a:schemeClr val="dk1"/>
                </a:solidFill>
                <a:latin typeface="Times New Roman"/>
                <a:ea typeface="Times New Roman"/>
                <a:cs typeface="Times New Roman"/>
                <a:sym typeface="Times New Roman"/>
              </a:rPr>
              <a:t>(=שופרות עשויים מקרני אילים) </a:t>
            </a:r>
            <a:r>
              <a:rPr b="0" i="0" lang="iw-IL" sz="2400" u="none" cap="none" strike="noStrike">
                <a:solidFill>
                  <a:schemeClr val="dk1"/>
                </a:solidFill>
                <a:latin typeface="Times New Roman"/>
                <a:ea typeface="Times New Roman"/>
                <a:cs typeface="Times New Roman"/>
                <a:sym typeface="Times New Roman"/>
              </a:rPr>
              <a:t>לִפְנֵי אֲרוֹן-ה'.</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00"/>
              <a:buFont typeface="Arial"/>
              <a:buNone/>
            </a:pPr>
            <a:r>
              <a:rPr b="1" i="0" lang="iw-IL" sz="10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00"/>
              <a:buFont typeface="Arial"/>
              <a:buNone/>
            </a:pPr>
            <a:r>
              <a:rPr b="1" i="0" lang="iw-IL" sz="10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0"/>
              <a:buFont typeface="Arial"/>
              <a:buNone/>
            </a:pPr>
            <a:r>
              <a:rPr b="1" i="0" lang="iw-IL" sz="2000" u="none" cap="none" strike="noStrike">
                <a:solidFill>
                  <a:srgbClr val="C00000"/>
                </a:solidFill>
                <a:latin typeface="Times New Roman"/>
                <a:ea typeface="Times New Roman"/>
                <a:cs typeface="Times New Roman"/>
                <a:sym typeface="Times New Roman"/>
              </a:rPr>
              <a:t>לעם (אנשי-המלחמה)</a:t>
            </a:r>
            <a:endParaRPr b="0" i="0" sz="2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וַיֹּאמֶר אֶל הָעָם: עִבְרוּ וְסֹבּוּ </a:t>
            </a:r>
            <a:r>
              <a:rPr b="0" i="0" lang="iw-IL" sz="1600" u="none" cap="none" strike="noStrike">
                <a:solidFill>
                  <a:schemeClr val="dk1"/>
                </a:solidFill>
                <a:latin typeface="Times New Roman"/>
                <a:ea typeface="Times New Roman"/>
                <a:cs typeface="Times New Roman"/>
                <a:sym typeface="Times New Roman"/>
              </a:rPr>
              <a:t>(=סובבו, הקיפו) </a:t>
            </a:r>
            <a:r>
              <a:rPr b="0" i="0" lang="iw-IL" sz="2400" u="none" cap="none" strike="noStrike">
                <a:solidFill>
                  <a:schemeClr val="dk1"/>
                </a:solidFill>
                <a:latin typeface="Times New Roman"/>
                <a:ea typeface="Times New Roman"/>
                <a:cs typeface="Times New Roman"/>
                <a:sym typeface="Times New Roman"/>
              </a:rPr>
              <a:t>אֶת הָעִיר.</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00"/>
              <a:buFont typeface="Arial"/>
              <a:buNone/>
            </a:pPr>
            <a:r>
              <a:rPr b="1" i="0" lang="iw-IL" sz="10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00"/>
              <a:buFont typeface="Arial"/>
              <a:buNone/>
            </a:pPr>
            <a:r>
              <a:rPr b="1" i="0" lang="iw-IL" sz="10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0"/>
              <a:buFont typeface="Arial"/>
              <a:buNone/>
            </a:pPr>
            <a:r>
              <a:rPr b="1" i="0" lang="iw-IL" sz="2000" u="none" cap="none" strike="noStrike">
                <a:solidFill>
                  <a:srgbClr val="C00000"/>
                </a:solidFill>
                <a:latin typeface="Times New Roman"/>
                <a:ea typeface="Times New Roman"/>
                <a:cs typeface="Times New Roman"/>
                <a:sym typeface="Times New Roman"/>
              </a:rPr>
              <a:t>לחלוץ (לוחמי ½2 השבטים)</a:t>
            </a:r>
            <a:endParaRPr b="0" i="0" sz="2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וְהֶחָלוּץ יַעֲבֹר לִפְנֵי אֲרוֹן-ה'.</a:t>
            </a:r>
            <a:endParaRPr b="0" i="0" sz="18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9"/>
          <p:cNvSpPr/>
          <p:nvPr/>
        </p:nvSpPr>
        <p:spPr>
          <a:xfrm>
            <a:off x="9981122" y="5323376"/>
            <a:ext cx="2126400" cy="646200"/>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rgbClr val="C00000"/>
                </a:solidFill>
                <a:latin typeface="Times New Roman"/>
                <a:ea typeface="Times New Roman"/>
                <a:cs typeface="Times New Roman"/>
                <a:sym typeface="Times New Roman"/>
              </a:rPr>
              <a:t> </a:t>
            </a:r>
            <a:r>
              <a:rPr b="1" i="0" lang="iw-IL" sz="900" u="none" cap="none" strike="noStrike">
                <a:solidFill>
                  <a:srgbClr val="C00000"/>
                </a:solidFill>
                <a:latin typeface="Times New Roman"/>
                <a:ea typeface="Times New Roman"/>
                <a:cs typeface="Times New Roman"/>
                <a:sym typeface="Times New Roman"/>
              </a:rPr>
              <a:t> </a:t>
            </a:r>
            <a:r>
              <a:rPr b="1" i="0" lang="iw-IL" sz="1800" u="none" cap="none" strike="noStrike">
                <a:solidFill>
                  <a:srgbClr val="C00000"/>
                </a:solidFill>
                <a:latin typeface="Times New Roman"/>
                <a:ea typeface="Times New Roman"/>
                <a:cs typeface="Times New Roman"/>
                <a:sym typeface="Times New Roman"/>
              </a:rPr>
              <a:t>רביעיים</a:t>
            </a:r>
            <a:r>
              <a:rPr b="0" i="0" lang="iw-IL" sz="1800" u="none" cap="none" strike="noStrike">
                <a:solidFill>
                  <a:srgbClr val="C00000"/>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C00000"/>
                </a:solidFill>
                <a:latin typeface="Times New Roman"/>
                <a:ea typeface="Times New Roman"/>
                <a:cs typeface="Times New Roman"/>
                <a:sym typeface="Times New Roman"/>
              </a:rPr>
              <a:t>המאסף (עם המלחמה).</a:t>
            </a:r>
            <a:endParaRPr b="0" i="0" sz="1800" u="none" cap="none" strike="noStrike">
              <a:solidFill>
                <a:srgbClr val="C00000"/>
              </a:solidFill>
              <a:latin typeface="Times New Roman"/>
              <a:ea typeface="Times New Roman"/>
              <a:cs typeface="Times New Roman"/>
              <a:sym typeface="Times New Roman"/>
            </a:endParaRPr>
          </a:p>
        </p:txBody>
      </p:sp>
      <p:sp>
        <p:nvSpPr>
          <p:cNvPr id="134" name="Google Shape;134;p19"/>
          <p:cNvSpPr/>
          <p:nvPr/>
        </p:nvSpPr>
        <p:spPr>
          <a:xfrm>
            <a:off x="6683573" y="5308014"/>
            <a:ext cx="2608800" cy="708000"/>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000"/>
              <a:buFont typeface="Arial"/>
              <a:buNone/>
            </a:pPr>
            <a:r>
              <a:rPr b="1" i="0" lang="iw-IL" sz="2000" u="none" cap="none" strike="noStrike">
                <a:solidFill>
                  <a:srgbClr val="C00000"/>
                </a:solidFill>
                <a:latin typeface="Times New Roman"/>
                <a:ea typeface="Times New Roman"/>
                <a:cs typeface="Times New Roman"/>
                <a:sym typeface="Times New Roman"/>
              </a:rPr>
              <a:t>שלישיים</a:t>
            </a:r>
            <a:r>
              <a:rPr b="0" i="0" lang="iw-IL" sz="2000" u="none" cap="none" strike="noStrike">
                <a:solidFill>
                  <a:srgbClr val="C00000"/>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rgbClr val="C00000"/>
                </a:solidFill>
                <a:latin typeface="Times New Roman"/>
                <a:ea typeface="Times New Roman"/>
                <a:cs typeface="Times New Roman"/>
                <a:sym typeface="Times New Roman"/>
              </a:rPr>
              <a:t>ארון-הברית, ע"י כהנים.                       </a:t>
            </a:r>
            <a:endParaRPr b="0" i="0" sz="1400" u="none" cap="none" strike="noStrike">
              <a:solidFill>
                <a:srgbClr val="000000"/>
              </a:solidFill>
              <a:latin typeface="Arial"/>
              <a:ea typeface="Arial"/>
              <a:cs typeface="Arial"/>
              <a:sym typeface="Arial"/>
            </a:endParaRPr>
          </a:p>
        </p:txBody>
      </p:sp>
      <p:sp>
        <p:nvSpPr>
          <p:cNvPr id="135" name="Google Shape;135;p19"/>
          <p:cNvSpPr/>
          <p:nvPr/>
        </p:nvSpPr>
        <p:spPr>
          <a:xfrm>
            <a:off x="207283" y="5277241"/>
            <a:ext cx="2598000" cy="738600"/>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rgbClr val="C00000"/>
                </a:solidFill>
                <a:latin typeface="Times New Roman"/>
                <a:ea typeface="Times New Roman"/>
                <a:cs typeface="Times New Roman"/>
                <a:sym typeface="Times New Roman"/>
              </a:rPr>
              <a:t> </a:t>
            </a:r>
            <a:r>
              <a:rPr b="1" i="0" lang="iw-IL" sz="900" u="none" cap="none" strike="noStrike">
                <a:solidFill>
                  <a:srgbClr val="C00000"/>
                </a:solidFill>
                <a:latin typeface="Times New Roman"/>
                <a:ea typeface="Times New Roman"/>
                <a:cs typeface="Times New Roman"/>
                <a:sym typeface="Times New Roman"/>
              </a:rPr>
              <a:t> </a:t>
            </a:r>
            <a:r>
              <a:rPr b="1" i="0" lang="iw-IL" sz="2000" u="none" cap="none" strike="noStrike">
                <a:solidFill>
                  <a:srgbClr val="C00000"/>
                </a:solidFill>
                <a:latin typeface="Times New Roman"/>
                <a:ea typeface="Times New Roman"/>
                <a:cs typeface="Times New Roman"/>
                <a:sym typeface="Times New Roman"/>
              </a:rPr>
              <a:t>ראשונים</a:t>
            </a:r>
            <a:endParaRPr b="0" i="0" sz="20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rgbClr val="C00000"/>
                </a:solidFill>
                <a:latin typeface="Times New Roman"/>
                <a:ea typeface="Times New Roman"/>
                <a:cs typeface="Times New Roman"/>
                <a:sym typeface="Times New Roman"/>
              </a:rPr>
              <a:t>החלוץ (לוחמי ½2 השבטים)</a:t>
            </a:r>
            <a:endParaRPr b="0" i="0" sz="1600" u="none" cap="none" strike="noStrike">
              <a:solidFill>
                <a:srgbClr val="C00000"/>
              </a:solidFill>
              <a:latin typeface="Times New Roman"/>
              <a:ea typeface="Times New Roman"/>
              <a:cs typeface="Times New Roman"/>
              <a:sym typeface="Times New Roman"/>
            </a:endParaRPr>
          </a:p>
        </p:txBody>
      </p:sp>
      <p:sp>
        <p:nvSpPr>
          <p:cNvPr id="136" name="Google Shape;136;p19"/>
          <p:cNvSpPr/>
          <p:nvPr/>
        </p:nvSpPr>
        <p:spPr>
          <a:xfrm>
            <a:off x="3791968" y="5308030"/>
            <a:ext cx="2558100" cy="708000"/>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000"/>
              <a:buFont typeface="Arial"/>
              <a:buNone/>
            </a:pPr>
            <a:r>
              <a:rPr b="1" i="0" lang="iw-IL" sz="2000" u="none" cap="none" strike="noStrike">
                <a:solidFill>
                  <a:srgbClr val="C00000"/>
                </a:solidFill>
                <a:latin typeface="Times New Roman"/>
                <a:ea typeface="Times New Roman"/>
                <a:cs typeface="Times New Roman"/>
                <a:sym typeface="Times New Roman"/>
              </a:rPr>
              <a:t>שניים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rgbClr val="C00000"/>
                </a:solidFill>
                <a:latin typeface="Times New Roman"/>
                <a:ea typeface="Times New Roman"/>
                <a:cs typeface="Times New Roman"/>
                <a:sym typeface="Times New Roman"/>
              </a:rPr>
              <a:t> 7 כהנים תוקעי שופרות.</a:t>
            </a:r>
            <a:endParaRPr b="0" i="0" sz="2000" u="none" cap="none" strike="noStrike">
              <a:solidFill>
                <a:srgbClr val="C00000"/>
              </a:solidFill>
              <a:latin typeface="Times New Roman"/>
              <a:ea typeface="Times New Roman"/>
              <a:cs typeface="Times New Roman"/>
              <a:sym typeface="Times New Roman"/>
            </a:endParaRPr>
          </a:p>
        </p:txBody>
      </p:sp>
      <p:sp>
        <p:nvSpPr>
          <p:cNvPr id="137" name="Google Shape;137;p19"/>
          <p:cNvSpPr/>
          <p:nvPr/>
        </p:nvSpPr>
        <p:spPr>
          <a:xfrm>
            <a:off x="5383870" y="2855995"/>
            <a:ext cx="3962400" cy="969600"/>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800"/>
              <a:buFont typeface="Arial"/>
              <a:buNone/>
            </a:pPr>
            <a:r>
              <a:rPr b="1" i="0" lang="iw-IL" sz="4800" u="none" cap="none" strike="noStrike">
                <a:solidFill>
                  <a:srgbClr val="C00000"/>
                </a:solidFill>
                <a:latin typeface="Times New Roman"/>
                <a:ea typeface="Times New Roman"/>
                <a:cs typeface="Times New Roman"/>
                <a:sym typeface="Times New Roman"/>
              </a:rPr>
              <a:t>סדר הקפת העיר</a:t>
            </a:r>
            <a:endParaRPr b="0" i="0" sz="40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900"/>
              <a:buFont typeface="Arial"/>
              <a:buNone/>
            </a:pPr>
            <a:r>
              <a:rPr b="0" i="0" lang="iw-IL" sz="900" u="none" cap="none" strike="noStrike">
                <a:solidFill>
                  <a:srgbClr val="C00000"/>
                </a:solidFill>
                <a:latin typeface="Times New Roman"/>
                <a:ea typeface="Times New Roman"/>
                <a:cs typeface="Times New Roman"/>
                <a:sym typeface="Times New Roman"/>
              </a:rPr>
              <a:t> </a:t>
            </a:r>
            <a:r>
              <a:rPr b="1" i="0" lang="iw-IL" sz="900" u="none" cap="none" strike="noStrike">
                <a:solidFill>
                  <a:srgbClr val="C00000"/>
                </a:solidFill>
                <a:latin typeface="Times New Roman"/>
                <a:ea typeface="Times New Roman"/>
                <a:cs typeface="Times New Roman"/>
                <a:sym typeface="Times New Roman"/>
              </a:rPr>
              <a:t> </a:t>
            </a:r>
            <a:endParaRPr b="0" i="0" sz="2000" u="none" cap="none" strike="noStrike">
              <a:solidFill>
                <a:srgbClr val="C00000"/>
              </a:solidFill>
              <a:latin typeface="Times New Roman"/>
              <a:ea typeface="Times New Roman"/>
              <a:cs typeface="Times New Roman"/>
              <a:sym typeface="Times New Roman"/>
            </a:endParaRPr>
          </a:p>
        </p:txBody>
      </p:sp>
      <p:sp>
        <p:nvSpPr>
          <p:cNvPr id="138" name="Google Shape;138;p19"/>
          <p:cNvSpPr/>
          <p:nvPr/>
        </p:nvSpPr>
        <p:spPr>
          <a:xfrm rot="-5584400">
            <a:off x="3057683" y="5190103"/>
            <a:ext cx="402879" cy="705729"/>
          </a:xfrm>
          <a:prstGeom prst="upArrow">
            <a:avLst>
              <a:gd fmla="val 50000" name="adj1"/>
              <a:gd fmla="val 50000" name="adj2"/>
            </a:avLst>
          </a:prstGeom>
          <a:solidFill>
            <a:srgbClr val="7030A0"/>
          </a:solidFill>
          <a:ln cap="flat" cmpd="sng" w="571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9" name="Google Shape;139;p19"/>
          <p:cNvSpPr/>
          <p:nvPr/>
        </p:nvSpPr>
        <p:spPr>
          <a:xfrm rot="-5681501">
            <a:off x="6266052" y="5246580"/>
            <a:ext cx="436462" cy="799803"/>
          </a:xfrm>
          <a:prstGeom prst="upArrow">
            <a:avLst>
              <a:gd fmla="val 50000" name="adj1"/>
              <a:gd fmla="val 50000" name="adj2"/>
            </a:avLst>
          </a:prstGeom>
          <a:solidFill>
            <a:srgbClr val="7030A0"/>
          </a:solidFill>
          <a:ln cap="flat" cmpd="sng" w="571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0" name="Google Shape;140;p19"/>
          <p:cNvSpPr/>
          <p:nvPr/>
        </p:nvSpPr>
        <p:spPr>
          <a:xfrm rot="-5681501">
            <a:off x="9544452" y="5246580"/>
            <a:ext cx="436462" cy="799803"/>
          </a:xfrm>
          <a:prstGeom prst="upArrow">
            <a:avLst>
              <a:gd fmla="val 50000" name="adj1"/>
              <a:gd fmla="val 50000" name="adj2"/>
            </a:avLst>
          </a:prstGeom>
          <a:solidFill>
            <a:srgbClr val="7030A0"/>
          </a:solidFill>
          <a:ln cap="flat" cmpd="sng" w="571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1" name="Google Shape;141;p19"/>
          <p:cNvSpPr txBox="1"/>
          <p:nvPr/>
        </p:nvSpPr>
        <p:spPr>
          <a:xfrm>
            <a:off x="1253200" y="1322250"/>
            <a:ext cx="5683800" cy="66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graphicFrame>
        <p:nvGraphicFramePr>
          <p:cNvPr id="146" name="Google Shape;146;p20"/>
          <p:cNvGraphicFramePr/>
          <p:nvPr/>
        </p:nvGraphicFramePr>
        <p:xfrm>
          <a:off x="308065" y="770255"/>
          <a:ext cx="3000000" cy="3000000"/>
        </p:xfrm>
        <a:graphic>
          <a:graphicData uri="http://schemas.openxmlformats.org/drawingml/2006/table">
            <a:tbl>
              <a:tblPr>
                <a:noFill/>
                <a:tableStyleId>{7E50FBE6-3975-47D6-89AA-A5350F685912}</a:tableStyleId>
              </a:tblPr>
              <a:tblGrid>
                <a:gridCol w="1405700"/>
                <a:gridCol w="3579125"/>
                <a:gridCol w="2739400"/>
                <a:gridCol w="766250"/>
                <a:gridCol w="3085375"/>
              </a:tblGrid>
              <a:tr h="296500">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8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100"/>
                        <a:buFont typeface="Arial"/>
                        <a:buNone/>
                      </a:pPr>
                      <a:r>
                        <a:rPr b="1" lang="iw-IL" sz="1100" u="none" cap="none" strike="noStrike">
                          <a:solidFill>
                            <a:srgbClr val="C00000"/>
                          </a:solidFill>
                          <a:latin typeface="Arial"/>
                          <a:ea typeface="Arial"/>
                          <a:cs typeface="Arial"/>
                          <a:sym typeface="Arial"/>
                        </a:rPr>
                        <a:t> </a:t>
                      </a:r>
                      <a:endParaRPr b="1" sz="1800" u="none" cap="none" strike="noStrike">
                        <a:solidFill>
                          <a:srgbClr val="C00000"/>
                        </a:solidFill>
                      </a:endParaRPr>
                    </a:p>
                    <a:p>
                      <a:pPr indent="0" lvl="0" marL="0" marR="0" rtl="1" algn="ctr">
                        <a:lnSpc>
                          <a:spcPct val="100000"/>
                        </a:lnSpc>
                        <a:spcBef>
                          <a:spcPts val="0"/>
                        </a:spcBef>
                        <a:spcAft>
                          <a:spcPts val="0"/>
                        </a:spcAft>
                        <a:buClr>
                          <a:srgbClr val="000000"/>
                        </a:buClr>
                        <a:buSzPts val="2000"/>
                        <a:buFont typeface="Arial"/>
                        <a:buNone/>
                      </a:pPr>
                      <a:r>
                        <a:rPr b="1" lang="iw-IL" sz="2000" u="none" cap="none" strike="noStrike">
                          <a:solidFill>
                            <a:srgbClr val="C00000"/>
                          </a:solidFill>
                          <a:latin typeface="Arial"/>
                          <a:ea typeface="Arial"/>
                          <a:cs typeface="Arial"/>
                          <a:sym typeface="Arial"/>
                        </a:rPr>
                        <a:t>ביום הראשון</a:t>
                      </a:r>
                      <a:endParaRPr b="1" sz="1800" u="none" cap="none" strike="noStrike">
                        <a:solidFill>
                          <a:srgbClr val="C00000"/>
                        </a:solidFill>
                      </a:endParaRPr>
                    </a:p>
                    <a:p>
                      <a:pPr indent="0" lvl="0" marL="0" marR="0" rtl="1" algn="ctr">
                        <a:lnSpc>
                          <a:spcPct val="100000"/>
                        </a:lnSpc>
                        <a:spcBef>
                          <a:spcPts val="0"/>
                        </a:spcBef>
                        <a:spcAft>
                          <a:spcPts val="0"/>
                        </a:spcAft>
                        <a:buClr>
                          <a:srgbClr val="000000"/>
                        </a:buClr>
                        <a:buSzPts val="1400"/>
                        <a:buFont typeface="Arial"/>
                        <a:buNone/>
                      </a:pPr>
                      <a:r>
                        <a:rPr b="1" lang="iw-IL" sz="1400" u="none" cap="none" strike="noStrike">
                          <a:solidFill>
                            <a:srgbClr val="C00000"/>
                          </a:solidFill>
                          <a:latin typeface="Arial"/>
                          <a:ea typeface="Arial"/>
                          <a:cs typeface="Arial"/>
                          <a:sym typeface="Arial"/>
                        </a:rPr>
                        <a:t>(ח-יא)</a:t>
                      </a:r>
                      <a:endParaRPr b="1" sz="1400" u="none" cap="none" strike="noStrike">
                        <a:solidFill>
                          <a:srgbClr val="C00000"/>
                        </a:solidFill>
                      </a:endParaRPr>
                    </a:p>
                    <a:p>
                      <a:pPr indent="0" lvl="0" marL="0" marR="0" rtl="1" algn="ctr">
                        <a:lnSpc>
                          <a:spcPct val="100000"/>
                        </a:lnSpc>
                        <a:spcBef>
                          <a:spcPts val="0"/>
                        </a:spcBef>
                        <a:spcAft>
                          <a:spcPts val="0"/>
                        </a:spcAft>
                        <a:buClr>
                          <a:srgbClr val="000000"/>
                        </a:buClr>
                        <a:buSzPts val="1100"/>
                        <a:buFont typeface="Arial"/>
                        <a:buNone/>
                      </a:pPr>
                      <a:r>
                        <a:rPr b="1" lang="iw-IL" sz="1100" u="none" cap="none" strike="noStrike">
                          <a:solidFill>
                            <a:srgbClr val="C00000"/>
                          </a:solidFill>
                          <a:latin typeface="Arial"/>
                          <a:ea typeface="Arial"/>
                          <a:cs typeface="Arial"/>
                          <a:sym typeface="Arial"/>
                        </a:rPr>
                        <a:t> </a:t>
                      </a:r>
                      <a:endParaRPr b="1" sz="1800" u="none" cap="none" strike="noStrike">
                        <a:solidFill>
                          <a:srgbClr val="C00000"/>
                        </a:solidFill>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100"/>
                        <a:buFont typeface="Arial"/>
                        <a:buNone/>
                      </a:pPr>
                      <a:r>
                        <a:rPr b="1" lang="iw-IL" sz="1100" u="none" cap="none" strike="noStrike">
                          <a:solidFill>
                            <a:srgbClr val="C00000"/>
                          </a:solidFill>
                          <a:latin typeface="Arial"/>
                          <a:ea typeface="Arial"/>
                          <a:cs typeface="Arial"/>
                          <a:sym typeface="Arial"/>
                        </a:rPr>
                        <a:t> </a:t>
                      </a:r>
                      <a:endParaRPr b="1" sz="1800" u="none" cap="none" strike="noStrike">
                        <a:solidFill>
                          <a:srgbClr val="C00000"/>
                        </a:solidFill>
                      </a:endParaRPr>
                    </a:p>
                    <a:p>
                      <a:pPr indent="0" lvl="0" marL="0" marR="0" rtl="1" algn="ctr">
                        <a:lnSpc>
                          <a:spcPct val="100000"/>
                        </a:lnSpc>
                        <a:spcBef>
                          <a:spcPts val="0"/>
                        </a:spcBef>
                        <a:spcAft>
                          <a:spcPts val="0"/>
                        </a:spcAft>
                        <a:buClr>
                          <a:srgbClr val="000000"/>
                        </a:buClr>
                        <a:buSzPts val="2000"/>
                        <a:buFont typeface="Arial"/>
                        <a:buNone/>
                      </a:pPr>
                      <a:r>
                        <a:rPr b="1" lang="iw-IL" sz="2000" u="none" cap="none" strike="noStrike">
                          <a:solidFill>
                            <a:srgbClr val="C00000"/>
                          </a:solidFill>
                          <a:latin typeface="Arial"/>
                          <a:ea typeface="Arial"/>
                          <a:cs typeface="Arial"/>
                          <a:sym typeface="Arial"/>
                        </a:rPr>
                        <a:t>ביום השני</a:t>
                      </a:r>
                      <a:endParaRPr b="1" sz="1800" u="none" cap="none" strike="noStrike">
                        <a:solidFill>
                          <a:srgbClr val="C00000"/>
                        </a:solidFill>
                      </a:endParaRPr>
                    </a:p>
                    <a:p>
                      <a:pPr indent="0" lvl="0" marL="0" marR="0" rtl="1" algn="ctr">
                        <a:lnSpc>
                          <a:spcPct val="100000"/>
                        </a:lnSpc>
                        <a:spcBef>
                          <a:spcPts val="0"/>
                        </a:spcBef>
                        <a:spcAft>
                          <a:spcPts val="0"/>
                        </a:spcAft>
                        <a:buClr>
                          <a:srgbClr val="000000"/>
                        </a:buClr>
                        <a:buSzPts val="1400"/>
                        <a:buFont typeface="Arial"/>
                        <a:buNone/>
                      </a:pPr>
                      <a:r>
                        <a:rPr b="1" lang="iw-IL" sz="1400" u="none" cap="none" strike="noStrike">
                          <a:solidFill>
                            <a:srgbClr val="C00000"/>
                          </a:solidFill>
                          <a:latin typeface="Arial"/>
                          <a:ea typeface="Arial"/>
                          <a:cs typeface="Arial"/>
                          <a:sym typeface="Arial"/>
                        </a:rPr>
                        <a:t>(יב-יד)</a:t>
                      </a:r>
                      <a:endParaRPr b="1" sz="1400" u="none" cap="none" strike="noStrike">
                        <a:solidFill>
                          <a:srgbClr val="C00000"/>
                        </a:solidFill>
                      </a:endParaRPr>
                    </a:p>
                    <a:p>
                      <a:pPr indent="0" lvl="0" marL="0" marR="0" rtl="1" algn="ctr">
                        <a:lnSpc>
                          <a:spcPct val="100000"/>
                        </a:lnSpc>
                        <a:spcBef>
                          <a:spcPts val="0"/>
                        </a:spcBef>
                        <a:spcAft>
                          <a:spcPts val="0"/>
                        </a:spcAft>
                        <a:buClr>
                          <a:srgbClr val="000000"/>
                        </a:buClr>
                        <a:buSzPts val="1100"/>
                        <a:buFont typeface="Arial"/>
                        <a:buNone/>
                      </a:pPr>
                      <a:r>
                        <a:rPr b="1" lang="iw-IL" sz="1100" u="none" cap="none" strike="noStrike">
                          <a:solidFill>
                            <a:srgbClr val="C00000"/>
                          </a:solidFill>
                          <a:latin typeface="Arial"/>
                          <a:ea typeface="Arial"/>
                          <a:cs typeface="Arial"/>
                          <a:sym typeface="Arial"/>
                        </a:rPr>
                        <a:t> </a:t>
                      </a:r>
                      <a:endParaRPr b="1" sz="1800" u="none" cap="none" strike="noStrike">
                        <a:solidFill>
                          <a:srgbClr val="C00000"/>
                        </a:solidFill>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300"/>
                        <a:buFont typeface="Arial"/>
                        <a:buNone/>
                      </a:pPr>
                      <a:r>
                        <a:rPr b="1" lang="iw-IL" sz="300" u="none" cap="none" strike="noStrike">
                          <a:solidFill>
                            <a:srgbClr val="C00000"/>
                          </a:solidFill>
                          <a:latin typeface="Arial"/>
                          <a:ea typeface="Arial"/>
                          <a:cs typeface="Arial"/>
                          <a:sym typeface="Arial"/>
                        </a:rPr>
                        <a:t> </a:t>
                      </a:r>
                      <a:endParaRPr b="1" sz="700" u="none" cap="none" strike="noStrike">
                        <a:solidFill>
                          <a:srgbClr val="C00000"/>
                        </a:solidFill>
                      </a:endParaRPr>
                    </a:p>
                    <a:p>
                      <a:pPr indent="0" lvl="0" marL="0" marR="0" rtl="1" algn="ctr">
                        <a:lnSpc>
                          <a:spcPct val="100000"/>
                        </a:lnSpc>
                        <a:spcBef>
                          <a:spcPts val="0"/>
                        </a:spcBef>
                        <a:spcAft>
                          <a:spcPts val="0"/>
                        </a:spcAft>
                        <a:buClr>
                          <a:srgbClr val="000000"/>
                        </a:buClr>
                        <a:buSzPts val="2000"/>
                        <a:buFont typeface="Arial"/>
                        <a:buNone/>
                      </a:pPr>
                      <a:r>
                        <a:rPr b="1" lang="iw-IL" sz="2000" u="none" cap="none" strike="noStrike">
                          <a:solidFill>
                            <a:srgbClr val="C00000"/>
                          </a:solidFill>
                          <a:latin typeface="Arial"/>
                          <a:ea typeface="Arial"/>
                          <a:cs typeface="Arial"/>
                          <a:sym typeface="Arial"/>
                        </a:rPr>
                        <a:t>בשאר</a:t>
                      </a:r>
                      <a:r>
                        <a:rPr b="1" lang="iw-IL" sz="1800" u="none" cap="none" strike="noStrike">
                          <a:solidFill>
                            <a:srgbClr val="C00000"/>
                          </a:solidFill>
                          <a:latin typeface="Arial"/>
                          <a:ea typeface="Arial"/>
                          <a:cs typeface="Arial"/>
                          <a:sym typeface="Arial"/>
                        </a:rPr>
                        <a:t> </a:t>
                      </a:r>
                      <a:endParaRPr sz="1400" u="none" cap="none" strike="noStrike"/>
                    </a:p>
                    <a:p>
                      <a:pPr indent="0" lvl="0" marL="0" marR="0" rtl="1" algn="ctr">
                        <a:lnSpc>
                          <a:spcPct val="100000"/>
                        </a:lnSpc>
                        <a:spcBef>
                          <a:spcPts val="0"/>
                        </a:spcBef>
                        <a:spcAft>
                          <a:spcPts val="0"/>
                        </a:spcAft>
                        <a:buClr>
                          <a:srgbClr val="000000"/>
                        </a:buClr>
                        <a:buSzPts val="1800"/>
                        <a:buFont typeface="Arial"/>
                        <a:buNone/>
                      </a:pPr>
                      <a:r>
                        <a:rPr b="1" lang="iw-IL" sz="1800" u="none" cap="none" strike="noStrike">
                          <a:solidFill>
                            <a:srgbClr val="C00000"/>
                          </a:solidFill>
                          <a:latin typeface="Arial"/>
                          <a:ea typeface="Arial"/>
                          <a:cs typeface="Arial"/>
                          <a:sym typeface="Arial"/>
                        </a:rPr>
                        <a:t>ה</a:t>
                      </a:r>
                      <a:r>
                        <a:rPr b="1" lang="iw-IL" sz="2000" u="none" cap="none" strike="noStrike">
                          <a:solidFill>
                            <a:srgbClr val="C00000"/>
                          </a:solidFill>
                          <a:latin typeface="Arial"/>
                          <a:ea typeface="Arial"/>
                          <a:cs typeface="Arial"/>
                          <a:sym typeface="Arial"/>
                        </a:rPr>
                        <a:t>ימים</a:t>
                      </a:r>
                      <a:endParaRPr sz="1400" u="none" cap="none" strike="noStrike"/>
                    </a:p>
                    <a:p>
                      <a:pPr indent="0" lvl="0" marL="0" marR="0" rtl="1" algn="ctr">
                        <a:lnSpc>
                          <a:spcPct val="100000"/>
                        </a:lnSpc>
                        <a:spcBef>
                          <a:spcPts val="0"/>
                        </a:spcBef>
                        <a:spcAft>
                          <a:spcPts val="0"/>
                        </a:spcAft>
                        <a:buClr>
                          <a:srgbClr val="000000"/>
                        </a:buClr>
                        <a:buSzPts val="1400"/>
                        <a:buFont typeface="Arial"/>
                        <a:buNone/>
                      </a:pPr>
                      <a:r>
                        <a:rPr b="1" lang="iw-IL" sz="1400" u="none" cap="none" strike="noStrike">
                          <a:solidFill>
                            <a:srgbClr val="C00000"/>
                          </a:solidFill>
                          <a:latin typeface="Arial"/>
                          <a:ea typeface="Arial"/>
                          <a:cs typeface="Arial"/>
                          <a:sym typeface="Arial"/>
                        </a:rPr>
                        <a:t>(יד)</a:t>
                      </a:r>
                      <a:endParaRPr b="1" sz="1200" u="none" cap="none" strike="noStrike">
                        <a:solidFill>
                          <a:srgbClr val="C00000"/>
                        </a:solidFill>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100"/>
                        <a:buFont typeface="Arial"/>
                        <a:buNone/>
                      </a:pPr>
                      <a:r>
                        <a:rPr b="1" lang="iw-IL" sz="1100" u="none" cap="none" strike="noStrike">
                          <a:solidFill>
                            <a:srgbClr val="C00000"/>
                          </a:solidFill>
                          <a:latin typeface="Arial"/>
                          <a:ea typeface="Arial"/>
                          <a:cs typeface="Arial"/>
                          <a:sym typeface="Arial"/>
                        </a:rPr>
                        <a:t> </a:t>
                      </a:r>
                      <a:r>
                        <a:rPr b="1" lang="iw-IL" sz="1050" u="none" cap="none" strike="noStrike">
                          <a:solidFill>
                            <a:srgbClr val="C00000"/>
                          </a:solidFill>
                          <a:latin typeface="Arial"/>
                          <a:ea typeface="Arial"/>
                          <a:cs typeface="Arial"/>
                          <a:sym typeface="Arial"/>
                        </a:rPr>
                        <a:t> </a:t>
                      </a:r>
                      <a:endParaRPr b="1" sz="1800" u="none" cap="none" strike="noStrike">
                        <a:solidFill>
                          <a:srgbClr val="C00000"/>
                        </a:solidFill>
                      </a:endParaRPr>
                    </a:p>
                    <a:p>
                      <a:pPr indent="0" lvl="0" marL="0" marR="0" rtl="1" algn="ctr">
                        <a:lnSpc>
                          <a:spcPct val="100000"/>
                        </a:lnSpc>
                        <a:spcBef>
                          <a:spcPts val="0"/>
                        </a:spcBef>
                        <a:spcAft>
                          <a:spcPts val="0"/>
                        </a:spcAft>
                        <a:buClr>
                          <a:srgbClr val="000000"/>
                        </a:buClr>
                        <a:buSzPts val="2000"/>
                        <a:buFont typeface="Arial"/>
                        <a:buNone/>
                      </a:pPr>
                      <a:r>
                        <a:rPr b="1" lang="iw-IL" sz="2000" u="none" cap="none" strike="noStrike">
                          <a:solidFill>
                            <a:srgbClr val="C00000"/>
                          </a:solidFill>
                          <a:latin typeface="Arial"/>
                          <a:ea typeface="Arial"/>
                          <a:cs typeface="Arial"/>
                          <a:sym typeface="Arial"/>
                        </a:rPr>
                        <a:t>ביום השביעי </a:t>
                      </a:r>
                      <a:endParaRPr sz="1400" u="none" cap="none" strike="noStrike"/>
                    </a:p>
                    <a:p>
                      <a:pPr indent="0" lvl="0" marL="0" marR="0" rtl="1" algn="ctr">
                        <a:lnSpc>
                          <a:spcPct val="100000"/>
                        </a:lnSpc>
                        <a:spcBef>
                          <a:spcPts val="0"/>
                        </a:spcBef>
                        <a:spcAft>
                          <a:spcPts val="0"/>
                        </a:spcAft>
                        <a:buClr>
                          <a:srgbClr val="000000"/>
                        </a:buClr>
                        <a:buSzPts val="1400"/>
                        <a:buFont typeface="Arial"/>
                        <a:buNone/>
                      </a:pPr>
                      <a:r>
                        <a:rPr b="1" lang="iw-IL" sz="1400" u="none" cap="none" strike="noStrike">
                          <a:solidFill>
                            <a:srgbClr val="C00000"/>
                          </a:solidFill>
                          <a:latin typeface="Arial"/>
                          <a:ea typeface="Arial"/>
                          <a:cs typeface="Arial"/>
                          <a:sym typeface="Arial"/>
                        </a:rPr>
                        <a:t> (טו-טז) </a:t>
                      </a:r>
                      <a:endParaRPr b="1" sz="1400" u="none" cap="none" strike="noStrike">
                        <a:solidFill>
                          <a:srgbClr val="C00000"/>
                        </a:solidFill>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450">
                <a:tc>
                  <a:txBody>
                    <a:bodyPr/>
                    <a:lstStyle/>
                    <a:p>
                      <a:pPr indent="0" lvl="0" marL="0" marR="0" rtl="1" algn="ctr">
                        <a:lnSpc>
                          <a:spcPct val="100000"/>
                        </a:lnSpc>
                        <a:spcBef>
                          <a:spcPts val="0"/>
                        </a:spcBef>
                        <a:spcAft>
                          <a:spcPts val="0"/>
                        </a:spcAft>
                        <a:buClr>
                          <a:srgbClr val="000000"/>
                        </a:buClr>
                        <a:buSzPts val="1400"/>
                        <a:buFont typeface="Arial"/>
                        <a:buNone/>
                      </a:pPr>
                      <a:r>
                        <a:rPr b="1" lang="iw-IL" sz="1400" u="none" cap="none" strike="noStrike">
                          <a:solidFill>
                            <a:srgbClr val="C00000"/>
                          </a:solidFill>
                          <a:latin typeface="Arial"/>
                          <a:ea typeface="Arial"/>
                          <a:cs typeface="Arial"/>
                          <a:sym typeface="Arial"/>
                        </a:rPr>
                        <a:t>בבוקר</a:t>
                      </a:r>
                      <a:endParaRPr b="1" sz="1200" u="none" cap="none" strike="noStrike">
                        <a:solidFill>
                          <a:srgbClr val="C00000"/>
                        </a:solidFill>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 </a:t>
                      </a:r>
                      <a:endParaRPr sz="12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וַיַּשְׁכֵּם יְהוֹשֻׁעַ בַּבֹּקֶר</a:t>
                      </a:r>
                      <a:endParaRPr sz="16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rowSpan="7">
                  <a:txBody>
                    <a:bodyPr/>
                    <a:lstStyle/>
                    <a:p>
                      <a:pPr indent="0" lvl="0" marL="0" marR="0" rtl="1" algn="ctr">
                        <a:lnSpc>
                          <a:spcPct val="100000"/>
                        </a:lnSpc>
                        <a:spcBef>
                          <a:spcPts val="0"/>
                        </a:spcBef>
                        <a:spcAft>
                          <a:spcPts val="0"/>
                        </a:spcAft>
                        <a:buClr>
                          <a:srgbClr val="000000"/>
                        </a:buClr>
                        <a:buSzPts val="1600"/>
                        <a:buFont typeface="Arial"/>
                        <a:buNone/>
                      </a:pPr>
                      <a:r>
                        <a:rPr b="0" lang="iw-IL" sz="1600" u="none" cap="none" strike="noStrike">
                          <a:solidFill>
                            <a:srgbClr val="C00000"/>
                          </a:solidFill>
                          <a:latin typeface="Arial"/>
                          <a:ea typeface="Arial"/>
                          <a:cs typeface="Arial"/>
                          <a:sym typeface="Arial"/>
                        </a:rPr>
                        <a:t> </a:t>
                      </a:r>
                      <a:endParaRPr b="0" sz="1600" u="none" cap="none" strike="noStrike">
                        <a:solidFill>
                          <a:srgbClr val="C00000"/>
                        </a:solidFill>
                      </a:endParaRPr>
                    </a:p>
                    <a:p>
                      <a:pPr indent="0" lvl="0" marL="0" marR="0" rtl="1" algn="ctr">
                        <a:lnSpc>
                          <a:spcPct val="100000"/>
                        </a:lnSpc>
                        <a:spcBef>
                          <a:spcPts val="0"/>
                        </a:spcBef>
                        <a:spcAft>
                          <a:spcPts val="0"/>
                        </a:spcAft>
                        <a:buClr>
                          <a:srgbClr val="000000"/>
                        </a:buClr>
                        <a:buSzPts val="1600"/>
                        <a:buFont typeface="Arial"/>
                        <a:buNone/>
                      </a:pPr>
                      <a:r>
                        <a:rPr b="0" lang="iw-IL" sz="1600" u="none" cap="none" strike="noStrike">
                          <a:solidFill>
                            <a:srgbClr val="C00000"/>
                          </a:solidFill>
                          <a:latin typeface="Arial"/>
                          <a:ea typeface="Arial"/>
                          <a:cs typeface="Arial"/>
                          <a:sym typeface="Arial"/>
                        </a:rPr>
                        <a:t> </a:t>
                      </a:r>
                      <a:endParaRPr b="0" sz="1600" u="none" cap="none" strike="noStrike">
                        <a:solidFill>
                          <a:srgbClr val="C00000"/>
                        </a:solidFill>
                      </a:endParaRPr>
                    </a:p>
                    <a:p>
                      <a:pPr indent="0" lvl="0" marL="0" marR="0" rtl="1" algn="ctr">
                        <a:lnSpc>
                          <a:spcPct val="100000"/>
                        </a:lnSpc>
                        <a:spcBef>
                          <a:spcPts val="0"/>
                        </a:spcBef>
                        <a:spcAft>
                          <a:spcPts val="0"/>
                        </a:spcAft>
                        <a:buClr>
                          <a:srgbClr val="000000"/>
                        </a:buClr>
                        <a:buSzPts val="1600"/>
                        <a:buFont typeface="Arial"/>
                        <a:buNone/>
                      </a:pPr>
                      <a:r>
                        <a:rPr b="0" lang="iw-IL" sz="1600" u="none" cap="none" strike="noStrike">
                          <a:solidFill>
                            <a:srgbClr val="C00000"/>
                          </a:solidFill>
                          <a:latin typeface="Arial"/>
                          <a:ea typeface="Arial"/>
                          <a:cs typeface="Arial"/>
                          <a:sym typeface="Arial"/>
                        </a:rPr>
                        <a:t> </a:t>
                      </a:r>
                      <a:endParaRPr b="0" sz="1600" u="none" cap="none" strike="noStrike">
                        <a:solidFill>
                          <a:srgbClr val="C00000"/>
                        </a:solidFill>
                      </a:endParaRPr>
                    </a:p>
                    <a:p>
                      <a:pPr indent="0" lvl="0" marL="0" marR="0" rtl="1" algn="ctr">
                        <a:lnSpc>
                          <a:spcPct val="100000"/>
                        </a:lnSpc>
                        <a:spcBef>
                          <a:spcPts val="0"/>
                        </a:spcBef>
                        <a:spcAft>
                          <a:spcPts val="0"/>
                        </a:spcAft>
                        <a:buClr>
                          <a:srgbClr val="000000"/>
                        </a:buClr>
                        <a:buSzPts val="1600"/>
                        <a:buFont typeface="Arial"/>
                        <a:buNone/>
                      </a:pPr>
                      <a:r>
                        <a:rPr b="0" lang="iw-IL" sz="1600" u="none" cap="none" strike="noStrike">
                          <a:solidFill>
                            <a:srgbClr val="C00000"/>
                          </a:solidFill>
                          <a:latin typeface="Arial"/>
                          <a:ea typeface="Arial"/>
                          <a:cs typeface="Arial"/>
                          <a:sym typeface="Arial"/>
                        </a:rPr>
                        <a:t> </a:t>
                      </a:r>
                      <a:endParaRPr b="0" sz="1600" u="none" cap="none" strike="noStrike">
                        <a:solidFill>
                          <a:srgbClr val="C00000"/>
                        </a:solidFill>
                      </a:endParaRPr>
                    </a:p>
                    <a:p>
                      <a:pPr indent="0" lvl="0" marL="0" marR="0" rtl="1" algn="ctr">
                        <a:lnSpc>
                          <a:spcPct val="100000"/>
                        </a:lnSpc>
                        <a:spcBef>
                          <a:spcPts val="0"/>
                        </a:spcBef>
                        <a:spcAft>
                          <a:spcPts val="0"/>
                        </a:spcAft>
                        <a:buClr>
                          <a:srgbClr val="000000"/>
                        </a:buClr>
                        <a:buSzPts val="1600"/>
                        <a:buFont typeface="Arial"/>
                        <a:buNone/>
                      </a:pPr>
                      <a:r>
                        <a:t/>
                      </a:r>
                      <a:endParaRPr b="0" sz="160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t/>
                      </a:r>
                      <a:endParaRPr b="0" sz="160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b="0" lang="iw-IL" sz="1600" u="none" cap="none" strike="noStrike">
                          <a:solidFill>
                            <a:srgbClr val="C00000"/>
                          </a:solidFill>
                          <a:latin typeface="Arial"/>
                          <a:ea typeface="Arial"/>
                          <a:cs typeface="Arial"/>
                          <a:sym typeface="Arial"/>
                        </a:rPr>
                        <a:t>  </a:t>
                      </a:r>
                      <a:endParaRPr b="0" sz="1600" u="none" cap="none" strike="noStrike">
                        <a:solidFill>
                          <a:srgbClr val="C00000"/>
                        </a:solidFill>
                      </a:endParaRPr>
                    </a:p>
                    <a:p>
                      <a:pPr indent="0" lvl="0" marL="0" marR="0" rtl="1" algn="ctr">
                        <a:lnSpc>
                          <a:spcPct val="100000"/>
                        </a:lnSpc>
                        <a:spcBef>
                          <a:spcPts val="0"/>
                        </a:spcBef>
                        <a:spcAft>
                          <a:spcPts val="0"/>
                        </a:spcAft>
                        <a:buClr>
                          <a:srgbClr val="000000"/>
                        </a:buClr>
                        <a:buSzPts val="1800"/>
                        <a:buFont typeface="Arial"/>
                        <a:buNone/>
                      </a:pPr>
                      <a:r>
                        <a:rPr b="0" lang="iw-IL" sz="1800" u="none" cap="none" strike="noStrike">
                          <a:solidFill>
                            <a:schemeClr val="dk1"/>
                          </a:solidFill>
                          <a:latin typeface="Arial"/>
                          <a:ea typeface="Arial"/>
                          <a:cs typeface="Arial"/>
                          <a:sym typeface="Arial"/>
                        </a:rPr>
                        <a:t> </a:t>
                      </a:r>
                      <a:endParaRPr b="0" sz="1800" u="none" cap="none" strike="noStrike">
                        <a:solidFill>
                          <a:schemeClr val="dk1"/>
                        </a:solidFill>
                      </a:endParaRPr>
                    </a:p>
                    <a:p>
                      <a:pPr indent="0" lvl="0" marL="0" marR="0" rtl="1" algn="ctr">
                        <a:lnSpc>
                          <a:spcPct val="100000"/>
                        </a:lnSpc>
                        <a:spcBef>
                          <a:spcPts val="0"/>
                        </a:spcBef>
                        <a:spcAft>
                          <a:spcPts val="0"/>
                        </a:spcAft>
                        <a:buClr>
                          <a:srgbClr val="000000"/>
                        </a:buClr>
                        <a:buSzPts val="1800"/>
                        <a:buFont typeface="Arial"/>
                        <a:buNone/>
                      </a:pPr>
                      <a:r>
                        <a:rPr b="0" lang="iw-IL" sz="1800" u="none" cap="none" strike="noStrike">
                          <a:solidFill>
                            <a:schemeClr val="dk1"/>
                          </a:solidFill>
                          <a:latin typeface="Arial"/>
                          <a:ea typeface="Arial"/>
                          <a:cs typeface="Arial"/>
                          <a:sym typeface="Arial"/>
                        </a:rPr>
                        <a:t>כֹּה עָשׂוּ</a:t>
                      </a:r>
                      <a:endParaRPr b="0" sz="1800" u="none" cap="none" strike="noStrike">
                        <a:solidFill>
                          <a:schemeClr val="dk1"/>
                        </a:solidFill>
                      </a:endParaRPr>
                    </a:p>
                    <a:p>
                      <a:pPr indent="0" lvl="0" marL="0" marR="0" rtl="1" algn="ctr">
                        <a:lnSpc>
                          <a:spcPct val="100000"/>
                        </a:lnSpc>
                        <a:spcBef>
                          <a:spcPts val="0"/>
                        </a:spcBef>
                        <a:spcAft>
                          <a:spcPts val="0"/>
                        </a:spcAft>
                        <a:buClr>
                          <a:srgbClr val="000000"/>
                        </a:buClr>
                        <a:buSzPts val="1800"/>
                        <a:buFont typeface="Arial"/>
                        <a:buNone/>
                      </a:pPr>
                      <a:r>
                        <a:rPr b="0" lang="iw-IL" sz="1800" u="none" cap="none" strike="noStrike">
                          <a:solidFill>
                            <a:schemeClr val="dk1"/>
                          </a:solidFill>
                          <a:latin typeface="Arial"/>
                          <a:ea typeface="Arial"/>
                          <a:cs typeface="Arial"/>
                          <a:sym typeface="Arial"/>
                        </a:rPr>
                        <a:t>6 יָמִים</a:t>
                      </a:r>
                      <a:endParaRPr b="0" sz="1800" u="none" cap="none" strike="noStrike">
                        <a:solidFill>
                          <a:schemeClr val="dk1"/>
                        </a:solidFill>
                      </a:endParaRPr>
                    </a:p>
                    <a:p>
                      <a:pPr indent="0" lvl="0" marL="0" marR="0" rtl="1" algn="ctr">
                        <a:lnSpc>
                          <a:spcPct val="100000"/>
                        </a:lnSpc>
                        <a:spcBef>
                          <a:spcPts val="0"/>
                        </a:spcBef>
                        <a:spcAft>
                          <a:spcPts val="0"/>
                        </a:spcAft>
                        <a:buClr>
                          <a:srgbClr val="000000"/>
                        </a:buClr>
                        <a:buSzPts val="1600"/>
                        <a:buFont typeface="Arial"/>
                        <a:buNone/>
                      </a:pPr>
                      <a:r>
                        <a:rPr b="0" lang="iw-IL" sz="1600" u="none" cap="none" strike="noStrike">
                          <a:solidFill>
                            <a:srgbClr val="C00000"/>
                          </a:solidFill>
                          <a:latin typeface="Arial"/>
                          <a:ea typeface="Arial"/>
                          <a:cs typeface="Arial"/>
                          <a:sym typeface="Arial"/>
                        </a:rPr>
                        <a:t> </a:t>
                      </a:r>
                      <a:endParaRPr b="0" sz="1600" u="none" cap="none" strike="noStrike">
                        <a:solidFill>
                          <a:srgbClr val="C00000"/>
                        </a:solidFill>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rowSpan="2">
                  <a:txBody>
                    <a:bodyPr/>
                    <a:lstStyle/>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7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וַיְהִי בַּיּוֹם הַ- 7,</a:t>
                      </a:r>
                      <a:endParaRPr sz="105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a:t>
                      </a:r>
                      <a:endParaRPr sz="14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וַיַּשְׁכִּמוּ כַּעֲלוֹת-הַשַּׁחַר</a:t>
                      </a:r>
                      <a:r>
                        <a:rPr lang="iw-IL" sz="800" u="none" cap="none" strike="noStrike">
                          <a:latin typeface="Arial"/>
                          <a:ea typeface="Arial"/>
                          <a:cs typeface="Arial"/>
                          <a:sym typeface="Arial"/>
                        </a:rPr>
                        <a:t> </a:t>
                      </a:r>
                      <a:endParaRPr sz="11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85975">
                <a:tc>
                  <a:txBody>
                    <a:bodyPr/>
                    <a:lstStyle/>
                    <a:p>
                      <a:pPr indent="0" lvl="0" marL="0" marR="0" rtl="1" algn="ctr">
                        <a:lnSpc>
                          <a:spcPct val="100000"/>
                        </a:lnSpc>
                        <a:spcBef>
                          <a:spcPts val="0"/>
                        </a:spcBef>
                        <a:spcAft>
                          <a:spcPts val="0"/>
                        </a:spcAft>
                        <a:buClr>
                          <a:srgbClr val="000000"/>
                        </a:buClr>
                        <a:buSzPts val="500"/>
                        <a:buFont typeface="Arial"/>
                        <a:buNone/>
                      </a:pPr>
                      <a:r>
                        <a:t/>
                      </a:r>
                      <a:endParaRPr b="1" sz="50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b="1" lang="iw-IL" sz="1400" u="none" cap="none" strike="noStrike">
                          <a:solidFill>
                            <a:srgbClr val="C00000"/>
                          </a:solidFill>
                          <a:latin typeface="Arial"/>
                          <a:ea typeface="Arial"/>
                          <a:cs typeface="Arial"/>
                          <a:sym typeface="Arial"/>
                        </a:rPr>
                        <a:t>כהנים נושאי הארון</a:t>
                      </a:r>
                      <a:endParaRPr b="1" sz="1200" u="none" cap="none" strike="noStrike">
                        <a:solidFill>
                          <a:srgbClr val="C00000"/>
                        </a:solidFill>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 </a:t>
                      </a:r>
                      <a:endParaRPr sz="12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400"/>
                        <a:buFont typeface="Arial"/>
                        <a:buNone/>
                      </a:pPr>
                      <a:r>
                        <a:t/>
                      </a:r>
                      <a:endParaRPr sz="4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100"/>
                        <a:buFont typeface="Arial"/>
                        <a:buNone/>
                      </a:pPr>
                      <a:r>
                        <a:rPr lang="iw-IL" sz="1100" u="none" cap="none" strike="noStrike">
                          <a:latin typeface="Arial"/>
                          <a:ea typeface="Arial"/>
                          <a:cs typeface="Arial"/>
                          <a:sym typeface="Arial"/>
                        </a:rPr>
                        <a:t> </a:t>
                      </a:r>
                      <a:r>
                        <a:rPr lang="iw-IL" sz="1600" u="none" cap="none" strike="noStrike">
                          <a:latin typeface="Arial"/>
                          <a:ea typeface="Arial"/>
                          <a:cs typeface="Arial"/>
                          <a:sym typeface="Arial"/>
                        </a:rPr>
                        <a:t>וַיִּשְׂאוּ הַכֹּהֲנִים אֶת אֲרוֹן-ה'</a:t>
                      </a:r>
                      <a:endParaRPr sz="16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vMerge="1"/>
                <a:tc vMerge="1"/>
              </a:tr>
              <a:tr h="1176125">
                <a:tc>
                  <a:txBody>
                    <a:bodyPr/>
                    <a:lstStyle/>
                    <a:p>
                      <a:pPr indent="0" lvl="0" marL="0" marR="0" rtl="1" algn="ctr">
                        <a:lnSpc>
                          <a:spcPct val="100000"/>
                        </a:lnSpc>
                        <a:spcBef>
                          <a:spcPts val="0"/>
                        </a:spcBef>
                        <a:spcAft>
                          <a:spcPts val="0"/>
                        </a:spcAft>
                        <a:buClr>
                          <a:srgbClr val="000000"/>
                        </a:buClr>
                        <a:buSzPts val="1000"/>
                        <a:buFont typeface="Arial"/>
                        <a:buNone/>
                      </a:pPr>
                      <a:r>
                        <a:rPr b="1" lang="iw-IL" sz="1000" u="none" cap="none" strike="noStrike">
                          <a:solidFill>
                            <a:srgbClr val="C00000"/>
                          </a:solidFill>
                          <a:latin typeface="Arial"/>
                          <a:ea typeface="Arial"/>
                          <a:cs typeface="Arial"/>
                          <a:sym typeface="Arial"/>
                        </a:rPr>
                        <a:t> </a:t>
                      </a:r>
                      <a:endParaRPr b="1" sz="1200" u="none" cap="none" strike="noStrike">
                        <a:solidFill>
                          <a:srgbClr val="C00000"/>
                        </a:solidFill>
                      </a:endParaRPr>
                    </a:p>
                    <a:p>
                      <a:pPr indent="0" lvl="0" marL="0" marR="0" rtl="1" algn="ctr">
                        <a:lnSpc>
                          <a:spcPct val="100000"/>
                        </a:lnSpc>
                        <a:spcBef>
                          <a:spcPts val="0"/>
                        </a:spcBef>
                        <a:spcAft>
                          <a:spcPts val="0"/>
                        </a:spcAft>
                        <a:buClr>
                          <a:srgbClr val="000000"/>
                        </a:buClr>
                        <a:buSzPts val="1400"/>
                        <a:buFont typeface="Arial"/>
                        <a:buNone/>
                      </a:pPr>
                      <a:r>
                        <a:t/>
                      </a:r>
                      <a:endParaRPr b="1" sz="140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b="1" lang="iw-IL" sz="1400" u="none" cap="none" strike="noStrike">
                          <a:solidFill>
                            <a:srgbClr val="C00000"/>
                          </a:solidFill>
                          <a:latin typeface="Arial"/>
                          <a:ea typeface="Arial"/>
                          <a:cs typeface="Arial"/>
                          <a:sym typeface="Arial"/>
                        </a:rPr>
                        <a:t>7 כהנים נושאים</a:t>
                      </a:r>
                      <a:endParaRPr b="1" sz="1200" u="none" cap="none" strike="noStrike">
                        <a:solidFill>
                          <a:srgbClr val="C00000"/>
                        </a:solidFill>
                      </a:endParaRPr>
                    </a:p>
                    <a:p>
                      <a:pPr indent="0" lvl="0" marL="0" marR="0" rtl="1" algn="ctr">
                        <a:lnSpc>
                          <a:spcPct val="100000"/>
                        </a:lnSpc>
                        <a:spcBef>
                          <a:spcPts val="0"/>
                        </a:spcBef>
                        <a:spcAft>
                          <a:spcPts val="0"/>
                        </a:spcAft>
                        <a:buClr>
                          <a:srgbClr val="000000"/>
                        </a:buClr>
                        <a:buSzPts val="1400"/>
                        <a:buFont typeface="Arial"/>
                        <a:buNone/>
                      </a:pPr>
                      <a:r>
                        <a:rPr b="1" lang="iw-IL" sz="1400" u="none" cap="none" strike="noStrike">
                          <a:solidFill>
                            <a:srgbClr val="C00000"/>
                          </a:solidFill>
                          <a:latin typeface="Arial"/>
                          <a:ea typeface="Arial"/>
                          <a:cs typeface="Arial"/>
                          <a:sym typeface="Arial"/>
                        </a:rPr>
                        <a:t>7 שופרות יובלים</a:t>
                      </a:r>
                      <a:endParaRPr b="1" sz="1200" u="none" cap="none" strike="noStrike">
                        <a:solidFill>
                          <a:srgbClr val="C00000"/>
                        </a:solidFill>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וַיְהִי כֶּאֱמֹר יְהוֹשֻׁעַ אֶל הָעָם,</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500"/>
                        <a:buFont typeface="Arial"/>
                        <a:buNone/>
                      </a:pPr>
                      <a:r>
                        <a:rPr lang="iw-IL" sz="1500" u="none" cap="none" strike="noStrike">
                          <a:latin typeface="Arial"/>
                          <a:ea typeface="Arial"/>
                          <a:cs typeface="Arial"/>
                          <a:sym typeface="Arial"/>
                        </a:rPr>
                        <a:t>וְ- 7 הַכֹּהֲנִים נֹשְׂאִים 7 שׁוֹפְרוֹת הַיּוֹבְלִים לִפְנֵי ה'</a:t>
                      </a:r>
                      <a:endParaRPr sz="15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עָבְרוּ וְתָקְעוּ בשּׁוֹפָרוֹת</a:t>
                      </a:r>
                      <a:r>
                        <a:rPr lang="iw-IL" sz="1050" u="none" cap="none" strike="noStrike">
                          <a:latin typeface="Arial"/>
                          <a:ea typeface="Arial"/>
                          <a:cs typeface="Arial"/>
                          <a:sym typeface="Arial"/>
                        </a:rPr>
                        <a:t> </a:t>
                      </a:r>
                      <a:endParaRPr sz="12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וְ- 7 הַכֹּהֲנִים נֹשְׂאִים</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7 שׁוֹפְרוֹת-הַיֹּבְלִים</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לִפְנֵי אֲרוֹן-ה'</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הֹלְכִים הָלוֹךְ וְתָקְעוּ בשּׁוֹפָרוֹת</a:t>
                      </a:r>
                      <a:endParaRPr sz="12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vMerge="1"/>
                <a:tc rowSpan="4">
                  <a:txBody>
                    <a:bodyPr/>
                    <a:lstStyle/>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 </a:t>
                      </a:r>
                      <a:endParaRPr sz="14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 </a:t>
                      </a:r>
                      <a:endParaRPr sz="14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 </a:t>
                      </a:r>
                      <a:r>
                        <a:rPr lang="iw-IL" sz="1800" u="none" cap="none" strike="noStrike">
                          <a:latin typeface="Arial"/>
                          <a:ea typeface="Arial"/>
                          <a:cs typeface="Arial"/>
                          <a:sym typeface="Arial"/>
                        </a:rPr>
                        <a:t> </a:t>
                      </a:r>
                      <a:endParaRPr sz="18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 </a:t>
                      </a:r>
                      <a:endParaRPr sz="18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וַיָּסֹבּוּ אֶת הָעִיר</a:t>
                      </a:r>
                      <a:endParaRPr sz="1800" u="none" cap="none" strike="noStrike"/>
                    </a:p>
                    <a:p>
                      <a:pPr indent="0" lvl="0" marL="0" marR="0" rtl="1" algn="ctr">
                        <a:lnSpc>
                          <a:spcPct val="100000"/>
                        </a:lnSpc>
                        <a:spcBef>
                          <a:spcPts val="0"/>
                        </a:spcBef>
                        <a:spcAft>
                          <a:spcPts val="0"/>
                        </a:spcAft>
                        <a:buClr>
                          <a:srgbClr val="000000"/>
                        </a:buClr>
                        <a:buSzPts val="1100"/>
                        <a:buFont typeface="Arial"/>
                        <a:buNone/>
                      </a:pPr>
                      <a:r>
                        <a:t/>
                      </a:r>
                      <a:endParaRPr sz="11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כַּמִּשְׁפָּט הַזֶּה 7 פְּעָמִים</a:t>
                      </a:r>
                      <a:endParaRPr sz="1800" u="none" cap="none" strike="noStrike"/>
                    </a:p>
                    <a:p>
                      <a:pPr indent="0" lvl="0" marL="0" marR="0" rtl="1" algn="ctr">
                        <a:lnSpc>
                          <a:spcPct val="100000"/>
                        </a:lnSpc>
                        <a:spcBef>
                          <a:spcPts val="0"/>
                        </a:spcBef>
                        <a:spcAft>
                          <a:spcPts val="0"/>
                        </a:spcAft>
                        <a:buClr>
                          <a:srgbClr val="000000"/>
                        </a:buClr>
                        <a:buSzPts val="1100"/>
                        <a:buFont typeface="Arial"/>
                        <a:buNone/>
                      </a:pPr>
                      <a:r>
                        <a:rPr lang="iw-IL" sz="1100" u="none" cap="none" strike="noStrike">
                          <a:latin typeface="Arial"/>
                          <a:ea typeface="Arial"/>
                          <a:cs typeface="Arial"/>
                          <a:sym typeface="Arial"/>
                        </a:rPr>
                        <a:t> </a:t>
                      </a:r>
                      <a:endParaRPr sz="18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רַק בַּיּוֹם-הַהוּא</a:t>
                      </a:r>
                      <a:endParaRPr sz="1800" u="none" cap="none" strike="noStrike"/>
                    </a:p>
                    <a:p>
                      <a:pPr indent="0" lvl="0" marL="0" marR="0" rtl="1" algn="ctr">
                        <a:lnSpc>
                          <a:spcPct val="100000"/>
                        </a:lnSpc>
                        <a:spcBef>
                          <a:spcPts val="0"/>
                        </a:spcBef>
                        <a:spcAft>
                          <a:spcPts val="0"/>
                        </a:spcAft>
                        <a:buClr>
                          <a:srgbClr val="000000"/>
                        </a:buClr>
                        <a:buSzPts val="1100"/>
                        <a:buFont typeface="Arial"/>
                        <a:buNone/>
                      </a:pPr>
                      <a:r>
                        <a:rPr lang="iw-IL" sz="1100" u="none" cap="none" strike="noStrike">
                          <a:latin typeface="Arial"/>
                          <a:ea typeface="Arial"/>
                          <a:cs typeface="Arial"/>
                          <a:sym typeface="Arial"/>
                        </a:rPr>
                        <a:t> </a:t>
                      </a:r>
                      <a:endParaRPr sz="18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סָבְבוּ אֶת הָעִיר 7 פְּעָמִים </a:t>
                      </a:r>
                      <a:endParaRPr sz="18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08025">
                <a:tc>
                  <a:txBody>
                    <a:bodyPr/>
                    <a:lstStyle/>
                    <a:p>
                      <a:pPr indent="0" lvl="0" marL="0" marR="0" rtl="1" algn="ctr">
                        <a:lnSpc>
                          <a:spcPct val="100000"/>
                        </a:lnSpc>
                        <a:spcBef>
                          <a:spcPts val="0"/>
                        </a:spcBef>
                        <a:spcAft>
                          <a:spcPts val="0"/>
                        </a:spcAft>
                        <a:buClr>
                          <a:srgbClr val="000000"/>
                        </a:buClr>
                        <a:buSzPts val="1400"/>
                        <a:buFont typeface="Arial"/>
                        <a:buNone/>
                      </a:pPr>
                      <a:r>
                        <a:rPr b="1" lang="iw-IL" sz="1400" u="none" cap="none" strike="noStrike">
                          <a:solidFill>
                            <a:srgbClr val="C00000"/>
                          </a:solidFill>
                          <a:latin typeface="Arial"/>
                          <a:ea typeface="Arial"/>
                          <a:cs typeface="Arial"/>
                          <a:sym typeface="Arial"/>
                        </a:rPr>
                        <a:t>ארון-הברית</a:t>
                      </a:r>
                      <a:endParaRPr b="1" sz="1200" u="none" cap="none" strike="noStrike">
                        <a:solidFill>
                          <a:srgbClr val="C00000"/>
                        </a:solidFill>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וַאֲרוֹן בְּרִית-ה' הֹלֵךְ אַחֲרֵיהֶם</a:t>
                      </a:r>
                      <a:endParaRPr sz="16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vMerge="1"/>
                <a:tc vMerge="1"/>
              </a:tr>
              <a:tr h="268700">
                <a:tc>
                  <a:txBody>
                    <a:bodyPr/>
                    <a:lstStyle/>
                    <a:p>
                      <a:pPr indent="0" lvl="0" marL="0" marR="0" rtl="1" algn="ctr">
                        <a:lnSpc>
                          <a:spcPct val="100000"/>
                        </a:lnSpc>
                        <a:spcBef>
                          <a:spcPts val="0"/>
                        </a:spcBef>
                        <a:spcAft>
                          <a:spcPts val="0"/>
                        </a:spcAft>
                        <a:buClr>
                          <a:srgbClr val="000000"/>
                        </a:buClr>
                        <a:buSzPts val="800"/>
                        <a:buFont typeface="Arial"/>
                        <a:buNone/>
                      </a:pPr>
                      <a:r>
                        <a:t/>
                      </a:r>
                      <a:endParaRPr b="1" sz="80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200"/>
                        <a:buFont typeface="Arial"/>
                        <a:buNone/>
                      </a:pPr>
                      <a:r>
                        <a:rPr b="1" lang="iw-IL" sz="1200" u="none" cap="none" strike="noStrike">
                          <a:solidFill>
                            <a:srgbClr val="C00000"/>
                          </a:solidFill>
                          <a:latin typeface="Arial"/>
                          <a:ea typeface="Arial"/>
                          <a:cs typeface="Arial"/>
                          <a:sym typeface="Arial"/>
                        </a:rPr>
                        <a:t> </a:t>
                      </a:r>
                      <a:r>
                        <a:rPr b="1" lang="iw-IL" sz="1400" u="none" cap="none" strike="noStrike">
                          <a:solidFill>
                            <a:srgbClr val="C00000"/>
                          </a:solidFill>
                          <a:latin typeface="Arial"/>
                          <a:ea typeface="Arial"/>
                          <a:cs typeface="Arial"/>
                          <a:sym typeface="Arial"/>
                        </a:rPr>
                        <a:t>החלוץ</a:t>
                      </a:r>
                      <a:endParaRPr b="1" sz="1200" u="none" cap="none" strike="noStrike">
                        <a:solidFill>
                          <a:srgbClr val="C00000"/>
                        </a:solidFill>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וְהֶחָלוּץ הֹלֵךְ לִפְנֵי הַכֹּהֲנִים</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תֹּקְעֵי הַשּׁוֹפָרוֹת</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900"/>
                        <a:buFont typeface="Arial"/>
                        <a:buNone/>
                      </a:pPr>
                      <a:r>
                        <a:t/>
                      </a:r>
                      <a:endParaRPr sz="9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וְהֶחָלוּץ הֹלֵךְ לִפְנֵיהֶם</a:t>
                      </a:r>
                      <a:endParaRPr sz="16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vMerge="1"/>
                <a:tc vMerge="1"/>
              </a:tr>
              <a:tr h="707075">
                <a:tc>
                  <a:txBody>
                    <a:bodyPr/>
                    <a:lstStyle/>
                    <a:p>
                      <a:pPr indent="0" lvl="0" marL="0" marR="0" rtl="1" algn="ctr">
                        <a:lnSpc>
                          <a:spcPct val="100000"/>
                        </a:lnSpc>
                        <a:spcBef>
                          <a:spcPts val="0"/>
                        </a:spcBef>
                        <a:spcAft>
                          <a:spcPts val="0"/>
                        </a:spcAft>
                        <a:buClr>
                          <a:srgbClr val="000000"/>
                        </a:buClr>
                        <a:buSzPts val="2800"/>
                        <a:buFont typeface="Arial"/>
                        <a:buNone/>
                      </a:pPr>
                      <a:r>
                        <a:rPr b="1" lang="iw-IL" sz="2800" u="none" cap="none" strike="noStrike">
                          <a:solidFill>
                            <a:srgbClr val="C00000"/>
                          </a:solidFill>
                          <a:latin typeface="Arial"/>
                          <a:ea typeface="Arial"/>
                          <a:cs typeface="Arial"/>
                          <a:sym typeface="Arial"/>
                        </a:rPr>
                        <a:t> </a:t>
                      </a:r>
                      <a:endParaRPr b="1" sz="1600" u="none" cap="none" strike="noStrike">
                        <a:solidFill>
                          <a:srgbClr val="C00000"/>
                        </a:solidFill>
                      </a:endParaRPr>
                    </a:p>
                    <a:p>
                      <a:pPr indent="0" lvl="0" marL="0" marR="0" rtl="1" algn="ctr">
                        <a:lnSpc>
                          <a:spcPct val="100000"/>
                        </a:lnSpc>
                        <a:spcBef>
                          <a:spcPts val="0"/>
                        </a:spcBef>
                        <a:spcAft>
                          <a:spcPts val="0"/>
                        </a:spcAft>
                        <a:buClr>
                          <a:srgbClr val="000000"/>
                        </a:buClr>
                        <a:buSzPts val="1600"/>
                        <a:buFont typeface="Arial"/>
                        <a:buNone/>
                      </a:pPr>
                      <a:r>
                        <a:rPr b="1" lang="iw-IL" sz="1600" u="none" cap="none" strike="noStrike">
                          <a:solidFill>
                            <a:srgbClr val="C00000"/>
                          </a:solidFill>
                          <a:latin typeface="Arial"/>
                          <a:ea typeface="Arial"/>
                          <a:cs typeface="Arial"/>
                          <a:sym typeface="Arial"/>
                        </a:rPr>
                        <a:t>מאסף</a:t>
                      </a:r>
                      <a:endParaRPr b="1" sz="1600" u="none" cap="none" strike="noStrike">
                        <a:solidFill>
                          <a:srgbClr val="C00000"/>
                        </a:solidFill>
                      </a:endParaRPr>
                    </a:p>
                    <a:p>
                      <a:pPr indent="0" lvl="0" marL="0" marR="0" rtl="1" algn="ctr">
                        <a:lnSpc>
                          <a:spcPct val="100000"/>
                        </a:lnSpc>
                        <a:spcBef>
                          <a:spcPts val="0"/>
                        </a:spcBef>
                        <a:spcAft>
                          <a:spcPts val="0"/>
                        </a:spcAft>
                        <a:buClr>
                          <a:srgbClr val="000000"/>
                        </a:buClr>
                        <a:buSzPts val="1600"/>
                        <a:buFont typeface="Arial"/>
                        <a:buNone/>
                      </a:pPr>
                      <a:r>
                        <a:rPr b="1" lang="iw-IL" sz="1600" u="none" cap="none" strike="noStrike">
                          <a:solidFill>
                            <a:srgbClr val="C00000"/>
                          </a:solidFill>
                          <a:latin typeface="Arial"/>
                          <a:ea typeface="Arial"/>
                          <a:cs typeface="Arial"/>
                          <a:sym typeface="Arial"/>
                        </a:rPr>
                        <a:t>(=לוחמי העם)</a:t>
                      </a:r>
                      <a:endParaRPr b="1" sz="1600" u="none" cap="none" strike="noStrike">
                        <a:solidFill>
                          <a:srgbClr val="C00000"/>
                        </a:solidFill>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12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וְהַמְאַסֵּף הֹלֵךְ אַחֲרֵי הָאָרוֹן,</a:t>
                      </a:r>
                      <a:r>
                        <a:rPr lang="iw-IL" sz="1400" u="none" cap="none" strike="noStrike">
                          <a:latin typeface="Calibri"/>
                          <a:ea typeface="Calibri"/>
                          <a:cs typeface="Calibri"/>
                          <a:sym typeface="Calibri"/>
                        </a:rPr>
                        <a:t> </a:t>
                      </a:r>
                      <a:r>
                        <a:rPr lang="iw-IL" sz="1400" u="none" cap="none" strike="noStrike">
                          <a:latin typeface="Arial"/>
                          <a:ea typeface="Arial"/>
                          <a:cs typeface="Arial"/>
                          <a:sym typeface="Arial"/>
                        </a:rPr>
                        <a:t>הָלוֹךְ וְתָקוֹעַ בשּׁוֹפָרוֹת.</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4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הָעָם צִוָּה יְהוֹשֻׁעַ לֵאמֹר, </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לֹא תָרִיעוּ וְלֹא תַשְׁמִיעוּ אֶת קוֹלְכֶם,</a:t>
                      </a:r>
                      <a:endParaRPr sz="16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1200" u="none" cap="none" strike="noStrike"/>
                    </a:p>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וְלֹא-יֵצֵא מִפִּיכֶם דָּבָר</a:t>
                      </a:r>
                      <a:r>
                        <a:rPr lang="iw-IL" sz="1200" u="none" cap="none" strike="noStrike">
                          <a:latin typeface="Calibri"/>
                          <a:ea typeface="Calibri"/>
                          <a:cs typeface="Calibri"/>
                          <a:sym typeface="Calibri"/>
                        </a:rPr>
                        <a:t> </a:t>
                      </a:r>
                      <a:r>
                        <a:rPr lang="iw-IL" sz="1200" u="none" cap="none" strike="noStrike">
                          <a:latin typeface="Arial"/>
                          <a:ea typeface="Arial"/>
                          <a:cs typeface="Arial"/>
                          <a:sym typeface="Arial"/>
                        </a:rPr>
                        <a:t>עַד יוֹם אָמְרִי אֲלֵיכֶם הָרִיעוּ, וַהֲרִיעֹתֶם !</a:t>
                      </a:r>
                      <a:r>
                        <a:rPr lang="iw-IL" sz="900" u="none" cap="none" strike="noStrike">
                          <a:latin typeface="Arial"/>
                          <a:ea typeface="Arial"/>
                          <a:cs typeface="Arial"/>
                          <a:sym typeface="Arial"/>
                        </a:rPr>
                        <a:t> </a:t>
                      </a:r>
                      <a:endParaRPr sz="12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2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וְהַמְאַסֵּף הֹלֵך אַחֲרֵי אֲרוֹן-ה'</a:t>
                      </a:r>
                      <a:endParaRPr sz="16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הָלוֹךְ וְתָקוֹעַ בשּׁוֹפָרוֹת </a:t>
                      </a:r>
                      <a:r>
                        <a:rPr lang="iw-IL" sz="1200" u="none" cap="none" strike="noStrike">
                          <a:latin typeface="Arial"/>
                          <a:ea typeface="Arial"/>
                          <a:cs typeface="Arial"/>
                          <a:sym typeface="Arial"/>
                        </a:rPr>
                        <a:t>(הכהנים)</a:t>
                      </a:r>
                      <a:endParaRPr sz="12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050"/>
                        <a:buFont typeface="Arial"/>
                        <a:buNone/>
                      </a:pPr>
                      <a:r>
                        <a:t/>
                      </a:r>
                      <a:endParaRPr sz="105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vMerge="1"/>
                <a:tc vMerge="1"/>
              </a:tr>
              <a:tr h="725400">
                <a:tc>
                  <a:txBody>
                    <a:bodyPr/>
                    <a:lstStyle/>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rgbClr val="C00000"/>
                          </a:solidFill>
                          <a:latin typeface="Arial"/>
                          <a:ea typeface="Arial"/>
                          <a:cs typeface="Arial"/>
                          <a:sym typeface="Arial"/>
                        </a:rPr>
                        <a:t> </a:t>
                      </a:r>
                      <a:endParaRPr sz="14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solidFill>
                            <a:srgbClr val="C00000"/>
                          </a:solidFill>
                          <a:latin typeface="Arial"/>
                          <a:ea typeface="Arial"/>
                          <a:cs typeface="Arial"/>
                          <a:sym typeface="Arial"/>
                        </a:rPr>
                        <a:t>סיכום המצב</a:t>
                      </a:r>
                      <a:endParaRPr sz="14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solidFill>
                            <a:srgbClr val="C00000"/>
                          </a:solidFill>
                          <a:latin typeface="Arial"/>
                          <a:ea typeface="Arial"/>
                          <a:cs typeface="Arial"/>
                          <a:sym typeface="Arial"/>
                        </a:rPr>
                        <a:t>בסוף היום</a:t>
                      </a:r>
                      <a:endParaRPr sz="1600" u="none" cap="none" strike="noStrike">
                        <a:solidFill>
                          <a:srgbClr val="C00000"/>
                        </a:solidFill>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4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וַיַּסֵּב אֲרוֹן-ה' אֶת הָעִיר הַקֵּף פַּעַם אֶחָת,</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וַיָּבֹאוּ הַמַּחֲנֶה, וַיָּלִינוּ בַּמַּחֲנֶה.</a:t>
                      </a:r>
                      <a:endParaRPr sz="16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500" u="none" cap="none" strike="noStrike"/>
                    </a:p>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וַיָּסֹבּוּ אֶת הָעִיר בַּיּוֹם הַשני פַּעַם-אַחַת</a:t>
                      </a:r>
                      <a:endParaRPr sz="1400" u="none" cap="none" strike="noStrike"/>
                    </a:p>
                    <a:p>
                      <a:pPr indent="0" lvl="0" marL="0" marR="0" rtl="1" algn="ctr">
                        <a:lnSpc>
                          <a:spcPct val="100000"/>
                        </a:lnSpc>
                        <a:spcBef>
                          <a:spcPts val="0"/>
                        </a:spcBef>
                        <a:spcAft>
                          <a:spcPts val="0"/>
                        </a:spcAft>
                        <a:buClr>
                          <a:srgbClr val="000000"/>
                        </a:buClr>
                        <a:buSzPts val="400"/>
                        <a:buFont typeface="Arial"/>
                        <a:buNone/>
                      </a:pPr>
                      <a:r>
                        <a:rPr lang="iw-IL" sz="400" u="none" cap="none" strike="noStrike">
                          <a:latin typeface="Arial"/>
                          <a:ea typeface="Arial"/>
                          <a:cs typeface="Arial"/>
                          <a:sym typeface="Arial"/>
                        </a:rPr>
                        <a:t> </a:t>
                      </a:r>
                      <a:endParaRPr sz="14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וַיָּשֻׁבוּ הַמַּחֲנֶה</a:t>
                      </a:r>
                      <a:endParaRPr sz="14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vMerge="1"/>
                <a:tc>
                  <a:txBody>
                    <a:bodyPr/>
                    <a:lstStyle/>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105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וַיְהִי בַּפַּעַם הַ-7  תָּקְעוּ הַכֹּהֲנִים בשּׁוֹפָרוֹת</a:t>
                      </a:r>
                      <a:endParaRPr sz="1600" u="none" cap="none" strike="noStrike"/>
                    </a:p>
                    <a:p>
                      <a:pPr indent="0" lvl="0" marL="0" marR="0" rtl="1" algn="ctr">
                        <a:lnSpc>
                          <a:spcPct val="100000"/>
                        </a:lnSpc>
                        <a:spcBef>
                          <a:spcPts val="0"/>
                        </a:spcBef>
                        <a:spcAft>
                          <a:spcPts val="0"/>
                        </a:spcAft>
                        <a:buClr>
                          <a:srgbClr val="000000"/>
                        </a:buClr>
                        <a:buSzPts val="400"/>
                        <a:buFont typeface="Arial"/>
                        <a:buNone/>
                      </a:pPr>
                      <a:r>
                        <a:rPr lang="iw-IL" sz="400" u="none" cap="none" strike="noStrike">
                          <a:latin typeface="Arial"/>
                          <a:ea typeface="Arial"/>
                          <a:cs typeface="Arial"/>
                          <a:sym typeface="Arial"/>
                        </a:rPr>
                        <a:t> </a:t>
                      </a:r>
                      <a:endParaRPr sz="8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וַיֹּאמֶר יְהוֹשֻׁעַ אֶל הָעָם:  </a:t>
                      </a:r>
                      <a:endParaRPr sz="1400" u="none" cap="none" strike="noStrike"/>
                    </a:p>
                    <a:p>
                      <a:pPr indent="0" lvl="0" marL="0" marR="0" rtl="1" algn="ctr">
                        <a:lnSpc>
                          <a:spcPct val="100000"/>
                        </a:lnSpc>
                        <a:spcBef>
                          <a:spcPts val="0"/>
                        </a:spcBef>
                        <a:spcAft>
                          <a:spcPts val="0"/>
                        </a:spcAft>
                        <a:buClr>
                          <a:srgbClr val="000000"/>
                        </a:buClr>
                        <a:buSzPts val="300"/>
                        <a:buFont typeface="Arial"/>
                        <a:buNone/>
                      </a:pPr>
                      <a:r>
                        <a:t/>
                      </a:r>
                      <a:endParaRPr sz="3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הָרִיעוּ ! </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כִּי נָתַן ה' לָכֶם אֶת הָעִיר.</a:t>
                      </a:r>
                      <a:r>
                        <a:rPr lang="iw-IL" sz="1050" u="none" cap="none" strike="noStrike">
                          <a:latin typeface="Arial"/>
                          <a:ea typeface="Arial"/>
                          <a:cs typeface="Arial"/>
                          <a:sym typeface="Arial"/>
                        </a:rPr>
                        <a:t> </a:t>
                      </a:r>
                      <a:endParaRPr sz="1600" u="none" cap="none" strike="noStrike">
                        <a:latin typeface="Times New Roman"/>
                        <a:ea typeface="Times New Roman"/>
                        <a:cs typeface="Times New Roman"/>
                        <a:sym typeface="Times New Roman"/>
                      </a:endParaRPr>
                    </a:p>
                  </a:txBody>
                  <a:tcPr marT="0" marB="0" marR="39000" marL="39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47" name="Google Shape;147;p20"/>
          <p:cNvSpPr/>
          <p:nvPr/>
        </p:nvSpPr>
        <p:spPr>
          <a:xfrm>
            <a:off x="2663008" y="83880"/>
            <a:ext cx="6865982" cy="584775"/>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200"/>
              <a:buFont typeface="Arial"/>
              <a:buNone/>
            </a:pPr>
            <a:r>
              <a:rPr b="1" i="0" lang="iw-IL" sz="3200" u="none" cap="none" strike="noStrike">
                <a:solidFill>
                  <a:srgbClr val="C00000"/>
                </a:solidFill>
                <a:latin typeface="Times New Roman"/>
                <a:ea typeface="Times New Roman"/>
                <a:cs typeface="Times New Roman"/>
                <a:sym typeface="Times New Roman"/>
              </a:rPr>
              <a:t>תיאור הקפת יריחו במשך שבעה ימים </a:t>
            </a:r>
            <a:r>
              <a:rPr b="1" i="0" lang="iw-IL" sz="2400" u="none" cap="none" strike="noStrike">
                <a:solidFill>
                  <a:srgbClr val="C00000"/>
                </a:solidFill>
                <a:latin typeface="Times New Roman"/>
                <a:ea typeface="Times New Roman"/>
                <a:cs typeface="Times New Roman"/>
                <a:sym typeface="Times New Roman"/>
              </a:rPr>
              <a:t>(ח-טז)</a:t>
            </a:r>
            <a:endParaRPr b="1" i="0" sz="2800" u="none" cap="none" strike="noStrike">
              <a:solidFill>
                <a:srgbClr val="C00000"/>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1"/>
          <p:cNvSpPr/>
          <p:nvPr/>
        </p:nvSpPr>
        <p:spPr>
          <a:xfrm>
            <a:off x="9240520" y="2792958"/>
            <a:ext cx="284480" cy="274320"/>
          </a:xfrm>
          <a:prstGeom prst="down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Tabernacle Of Moses. Vector Drawing Stock Vector - Illustration of ..." id="153" name="Google Shape;153;p21"/>
          <p:cNvPicPr preferRelativeResize="0"/>
          <p:nvPr/>
        </p:nvPicPr>
        <p:blipFill rotWithShape="1">
          <a:blip r:embed="rId3">
            <a:alphaModFix/>
          </a:blip>
          <a:srcRect b="23704" l="6519" r="5747" t="13778"/>
          <a:stretch/>
        </p:blipFill>
        <p:spPr>
          <a:xfrm>
            <a:off x="89715" y="3429030"/>
            <a:ext cx="2254339" cy="3210554"/>
          </a:xfrm>
          <a:prstGeom prst="rect">
            <a:avLst/>
          </a:prstGeom>
          <a:noFill/>
          <a:ln>
            <a:noFill/>
          </a:ln>
        </p:spPr>
      </p:pic>
      <p:pic>
        <p:nvPicPr>
          <p:cNvPr descr="Buy, coin, money, pile, shop, silver, stack icon" id="154" name="Google Shape;154;p21"/>
          <p:cNvPicPr preferRelativeResize="0"/>
          <p:nvPr/>
        </p:nvPicPr>
        <p:blipFill rotWithShape="1">
          <a:blip r:embed="rId4">
            <a:alphaModFix/>
          </a:blip>
          <a:srcRect b="13208" l="14193" r="8309" t="12376"/>
          <a:stretch/>
        </p:blipFill>
        <p:spPr>
          <a:xfrm>
            <a:off x="3000453" y="3549755"/>
            <a:ext cx="1131122" cy="824614"/>
          </a:xfrm>
          <a:prstGeom prst="rect">
            <a:avLst/>
          </a:prstGeom>
          <a:noFill/>
          <a:ln>
            <a:noFill/>
          </a:ln>
        </p:spPr>
      </p:pic>
      <p:pic>
        <p:nvPicPr>
          <p:cNvPr descr="Blocks, cubes, gold, gold bar, gold biscuits, gold bricks, gold ..." id="155" name="Google Shape;155;p21"/>
          <p:cNvPicPr preferRelativeResize="0"/>
          <p:nvPr/>
        </p:nvPicPr>
        <p:blipFill rotWithShape="1">
          <a:blip r:embed="rId5">
            <a:alphaModFix/>
          </a:blip>
          <a:srcRect b="11836" l="0" r="0" t="10888"/>
          <a:stretch/>
        </p:blipFill>
        <p:spPr>
          <a:xfrm>
            <a:off x="3013762" y="4567884"/>
            <a:ext cx="1041423" cy="932846"/>
          </a:xfrm>
          <a:prstGeom prst="rect">
            <a:avLst/>
          </a:prstGeom>
          <a:noFill/>
          <a:ln>
            <a:noFill/>
          </a:ln>
        </p:spPr>
      </p:pic>
      <p:sp>
        <p:nvSpPr>
          <p:cNvPr id="156" name="Google Shape;156;p21"/>
          <p:cNvSpPr/>
          <p:nvPr/>
        </p:nvSpPr>
        <p:spPr>
          <a:xfrm>
            <a:off x="5480963" y="961329"/>
            <a:ext cx="6492240" cy="4585871"/>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1" i="0" lang="iw-IL" sz="2800" u="none" cap="none" strike="noStrike">
                <a:solidFill>
                  <a:srgbClr val="C00000"/>
                </a:solidFill>
                <a:latin typeface="Times New Roman"/>
                <a:ea typeface="Times New Roman"/>
                <a:cs typeface="Times New Roman"/>
                <a:sym typeface="Times New Roman"/>
              </a:rPr>
              <a:t>הנחיות יהושע לגבי חרם העיר ולגבי רחב </a:t>
            </a:r>
            <a:r>
              <a:rPr b="1" i="0" lang="iw-IL" sz="1800" u="none" cap="none" strike="noStrike">
                <a:solidFill>
                  <a:srgbClr val="C00000"/>
                </a:solidFill>
                <a:latin typeface="Times New Roman"/>
                <a:ea typeface="Times New Roman"/>
                <a:cs typeface="Times New Roman"/>
                <a:sym typeface="Times New Roman"/>
              </a:rPr>
              <a:t>(טז-יט)</a:t>
            </a:r>
            <a:endParaRPr b="1" i="0" sz="2000" u="sng"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1.   וְהָיְתָה הָעִיר חֵרֶם </a:t>
            </a:r>
            <a:r>
              <a:rPr b="0" i="0" lang="iw-IL" sz="1200" u="none" cap="none" strike="noStrike">
                <a:solidFill>
                  <a:schemeClr val="dk1"/>
                </a:solidFill>
                <a:latin typeface="Times New Roman"/>
                <a:ea typeface="Times New Roman"/>
                <a:cs typeface="Times New Roman"/>
                <a:sym typeface="Times New Roman"/>
              </a:rPr>
              <a:t>(=שלל העיר יהיה רק של ה'),</a:t>
            </a:r>
            <a:r>
              <a:rPr b="0" i="0" lang="iw-IL" sz="18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228600" rtl="1" algn="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הִיא וְכָל אֲשֶׁר בָּהּ לַה' </a:t>
            </a:r>
            <a:r>
              <a:rPr b="0" i="0" lang="iw-IL" sz="1200" u="none" cap="none" strike="noStrike">
                <a:solidFill>
                  <a:schemeClr val="dk1"/>
                </a:solidFill>
                <a:latin typeface="Times New Roman"/>
                <a:ea typeface="Times New Roman"/>
                <a:cs typeface="Times New Roman"/>
                <a:sym typeface="Times New Roman"/>
              </a:rPr>
              <a:t>(=השלל מוקדש לצורכי עבודת ה', כמו החזקת המשכן וכד')</a:t>
            </a:r>
            <a:r>
              <a:rPr b="0" i="0" lang="iw-IL" sz="1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2.   רַק רָחָב-הַזּוֹנָה תִּחְיֶה, הִיא וְכָל אֲשֶׁר אִתָּהּ בַּבַּיִת !</a:t>
            </a:r>
            <a:endParaRPr b="0" i="0" sz="14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       נימוק:</a:t>
            </a:r>
            <a:r>
              <a:rPr b="1" i="0" lang="iw-IL" sz="1200" u="none" cap="none" strike="noStrike">
                <a:solidFill>
                  <a:schemeClr val="dk1"/>
                </a:solidFill>
                <a:latin typeface="Times New Roman"/>
                <a:ea typeface="Times New Roman"/>
                <a:cs typeface="Times New Roman"/>
                <a:sym typeface="Times New Roman"/>
              </a:rPr>
              <a:t> </a:t>
            </a:r>
            <a:r>
              <a:rPr b="0" i="0" lang="iw-IL" sz="1800" u="none" cap="none" strike="noStrike">
                <a:solidFill>
                  <a:schemeClr val="dk1"/>
                </a:solidFill>
                <a:latin typeface="Times New Roman"/>
                <a:ea typeface="Times New Roman"/>
                <a:cs typeface="Times New Roman"/>
                <a:sym typeface="Times New Roman"/>
              </a:rPr>
              <a:t>כִּי הֶחְבְּאַתָה אֶת הַמַּלְאָכִים אֲשֶׁר שָׁלָחְנוּ </a:t>
            </a:r>
            <a:endParaRPr b="0" i="0" sz="1400" u="none" cap="none" strike="noStrike">
              <a:solidFill>
                <a:srgbClr val="000000"/>
              </a:solidFill>
              <a:latin typeface="Arial"/>
              <a:ea typeface="Arial"/>
              <a:cs typeface="Arial"/>
              <a:sym typeface="Arial"/>
            </a:endParaRPr>
          </a:p>
          <a:p>
            <a:pPr indent="0" lvl="0" marL="0" marR="228600" rtl="1" algn="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      (המלאכים =השליחים =שני המרגלים, ראה בהרחבה פרק ב)</a:t>
            </a:r>
            <a:r>
              <a:rPr b="0" i="0" lang="iw-IL" sz="1800" u="none" cap="none" strike="noStrike">
                <a:solidFill>
                  <a:schemeClr val="dk1"/>
                </a:solidFill>
                <a:latin typeface="Times New Roman"/>
                <a:ea typeface="Times New Roman"/>
                <a:cs typeface="Times New Roman"/>
                <a:sym typeface="Times New Roman"/>
              </a:rPr>
              <a:t>.</a:t>
            </a: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342900" lvl="0" marL="342900" marR="228600" rtl="1" algn="r">
              <a:lnSpc>
                <a:spcPct val="100000"/>
              </a:lnSpc>
              <a:spcBef>
                <a:spcPts val="0"/>
              </a:spcBef>
              <a:spcAft>
                <a:spcPts val="0"/>
              </a:spcAft>
              <a:buClr>
                <a:schemeClr val="dk1"/>
              </a:buClr>
              <a:buSzPts val="1800"/>
              <a:buFont typeface="Times New Roman"/>
              <a:buAutoNum type="arabicPlain" startAt="3"/>
            </a:pPr>
            <a:r>
              <a:rPr b="0" i="0" lang="iw-IL" sz="1800" u="none" cap="none" strike="noStrike">
                <a:solidFill>
                  <a:schemeClr val="dk1"/>
                </a:solidFill>
                <a:latin typeface="Times New Roman"/>
                <a:ea typeface="Times New Roman"/>
                <a:cs typeface="Times New Roman"/>
                <a:sym typeface="Times New Roman"/>
              </a:rPr>
              <a:t>וְרַק אַתֶּם שִׁמְרוּ מִן-הַחֵרֶם </a:t>
            </a:r>
            <a:r>
              <a:rPr b="0" i="0" lang="iw-IL" sz="1200" u="none" cap="none" strike="noStrike">
                <a:solidFill>
                  <a:schemeClr val="dk1"/>
                </a:solidFill>
                <a:latin typeface="Times New Roman"/>
                <a:ea typeface="Times New Roman"/>
                <a:cs typeface="Times New Roman"/>
                <a:sym typeface="Times New Roman"/>
              </a:rPr>
              <a:t>(=שלל העיר)</a:t>
            </a:r>
            <a:r>
              <a:rPr b="0" i="0" lang="iw-IL" sz="1800" u="none" cap="none" strike="noStrike">
                <a:solidFill>
                  <a:schemeClr val="dk1"/>
                </a:solidFill>
                <a:latin typeface="Times New Roman"/>
                <a:ea typeface="Times New Roman"/>
                <a:cs typeface="Times New Roman"/>
                <a:sym typeface="Times New Roman"/>
              </a:rPr>
              <a:t> פֶּן-תַּחֲרִימוּ וּלְקַחְתֶּם מִן-הַחֵרֶם ! </a:t>
            </a:r>
            <a:endParaRPr b="0" i="0" sz="1400" u="none" cap="none" strike="noStrike">
              <a:solidFill>
                <a:srgbClr val="000000"/>
              </a:solidFill>
              <a:latin typeface="Arial"/>
              <a:ea typeface="Arial"/>
              <a:cs typeface="Arial"/>
              <a:sym typeface="Arial"/>
            </a:endParaRPr>
          </a:p>
          <a:p>
            <a:pPr indent="0" lvl="0" marL="0" marR="228600" rtl="1" algn="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      (=הישמרו שלא לקחת משלל העיר לעצמכם) ואם תקחו התוצאה תהיה:</a:t>
            </a:r>
            <a:endParaRPr b="0" i="0" sz="14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וְשַׂמְתֶּם אֶת מַחֲנֵה-יִשְׂרָאֵל לְחֵרֶם וַעֲכַרְתֶּם אוֹתוֹ </a:t>
            </a:r>
            <a:r>
              <a:rPr b="0" i="0" lang="iw-IL" sz="1200" u="none" cap="none" strike="noStrike">
                <a:solidFill>
                  <a:schemeClr val="dk1"/>
                </a:solidFill>
                <a:latin typeface="Times New Roman"/>
                <a:ea typeface="Times New Roman"/>
                <a:cs typeface="Times New Roman"/>
                <a:sym typeface="Times New Roman"/>
              </a:rPr>
              <a:t>(=תביאו על מחנה ישראל רעה)</a:t>
            </a:r>
            <a:r>
              <a:rPr b="0" i="0" lang="iw-IL" sz="1800" u="none" cap="none" strike="noStrike">
                <a:solidFill>
                  <a:schemeClr val="dk1"/>
                </a:solidFill>
                <a:latin typeface="Times New Roman"/>
                <a:ea typeface="Times New Roman"/>
                <a:cs typeface="Times New Roman"/>
                <a:sym typeface="Times New Roman"/>
              </a:rPr>
              <a:t>.</a:t>
            </a:r>
            <a:endParaRPr b="0" i="0" sz="14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342900" lvl="0" marL="342900" marR="228600" rtl="1" algn="r">
              <a:lnSpc>
                <a:spcPct val="100000"/>
              </a:lnSpc>
              <a:spcBef>
                <a:spcPts val="0"/>
              </a:spcBef>
              <a:spcAft>
                <a:spcPts val="0"/>
              </a:spcAft>
              <a:buClr>
                <a:schemeClr val="dk1"/>
              </a:buClr>
              <a:buSzPts val="1800"/>
              <a:buFont typeface="Times New Roman"/>
              <a:buAutoNum type="arabicPeriod" startAt="4"/>
            </a:pPr>
            <a:r>
              <a:rPr b="0" i="0" lang="iw-IL" sz="1800" u="none" cap="none" strike="noStrike">
                <a:solidFill>
                  <a:schemeClr val="dk1"/>
                </a:solidFill>
                <a:latin typeface="Times New Roman"/>
                <a:ea typeface="Times New Roman"/>
                <a:cs typeface="Times New Roman"/>
                <a:sym typeface="Times New Roman"/>
              </a:rPr>
              <a:t>וְכֹל כֶּסֶף וְזָהָב וּכְלֵי-נְחֹשֶׁת וּבַרְזֶל, קֹדֶשׁ הוּא לַה',</a:t>
            </a:r>
            <a:endParaRPr b="0" i="0" sz="1400" u="none" cap="none" strike="noStrike">
              <a:solidFill>
                <a:srgbClr val="000000"/>
              </a:solidFill>
              <a:latin typeface="Arial"/>
              <a:ea typeface="Arial"/>
              <a:cs typeface="Arial"/>
              <a:sym typeface="Arial"/>
            </a:endParaRPr>
          </a:p>
          <a:p>
            <a:pPr indent="-292100" lvl="0" marL="342900" marR="228600" rtl="1" algn="r">
              <a:lnSpc>
                <a:spcPct val="100000"/>
              </a:lnSpc>
              <a:spcBef>
                <a:spcPts val="0"/>
              </a:spcBef>
              <a:spcAft>
                <a:spcPts val="0"/>
              </a:spcAft>
              <a:buClr>
                <a:schemeClr val="dk1"/>
              </a:buClr>
              <a:buSzPts val="800"/>
              <a:buFont typeface="Calibri"/>
              <a:buNone/>
            </a:pPr>
            <a:r>
              <a:t/>
            </a:r>
            <a:endParaRPr b="0" i="0" sz="800" u="none" cap="none" strike="noStrike">
              <a:solidFill>
                <a:schemeClr val="dk1"/>
              </a:solidFill>
              <a:latin typeface="Times New Roman"/>
              <a:ea typeface="Times New Roman"/>
              <a:cs typeface="Times New Roman"/>
              <a:sym typeface="Times New Roman"/>
            </a:endParaRPr>
          </a:p>
          <a:p>
            <a:pPr indent="0" lvl="0" marL="0" marR="22860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a:t>
            </a:r>
            <a:r>
              <a:rPr b="0" i="0" lang="iw-IL" sz="1200" u="none" cap="none" strike="noStrike">
                <a:solidFill>
                  <a:schemeClr val="dk1"/>
                </a:solidFill>
                <a:latin typeface="Times New Roman"/>
                <a:ea typeface="Times New Roman"/>
                <a:cs typeface="Times New Roman"/>
                <a:sym typeface="Times New Roman"/>
              </a:rPr>
              <a:t>(אל:) </a:t>
            </a:r>
            <a:r>
              <a:rPr b="0" i="0" lang="iw-IL" sz="1800" u="none" cap="none" strike="noStrike">
                <a:solidFill>
                  <a:schemeClr val="dk1"/>
                </a:solidFill>
                <a:latin typeface="Times New Roman"/>
                <a:ea typeface="Times New Roman"/>
                <a:cs typeface="Times New Roman"/>
                <a:sym typeface="Times New Roman"/>
              </a:rPr>
              <a:t>אוֹצַר-ה' יָבוֹא </a:t>
            </a:r>
            <a:r>
              <a:rPr b="0" i="0" lang="iw-IL" sz="1200" u="none" cap="none" strike="noStrike">
                <a:solidFill>
                  <a:schemeClr val="dk1"/>
                </a:solidFill>
                <a:latin typeface="Times New Roman"/>
                <a:ea typeface="Times New Roman"/>
                <a:cs typeface="Times New Roman"/>
                <a:sym typeface="Times New Roman"/>
              </a:rPr>
              <a:t>(=אל המשכן)</a:t>
            </a:r>
            <a:r>
              <a:rPr b="0" i="0" lang="iw-IL" sz="1800" u="none" cap="none" strike="noStrike">
                <a:solidFill>
                  <a:schemeClr val="dk1"/>
                </a:solidFill>
                <a:latin typeface="Times New Roman"/>
                <a:ea typeface="Times New Roman"/>
                <a:cs typeface="Times New Roman"/>
                <a:sym typeface="Times New Roman"/>
              </a:rPr>
              <a:t>.</a:t>
            </a:r>
            <a:endParaRPr b="0" i="0" sz="1400" u="none" cap="none" strike="noStrike">
              <a:solidFill>
                <a:schemeClr val="dk1"/>
              </a:solidFill>
              <a:latin typeface="Times New Roman"/>
              <a:ea typeface="Times New Roman"/>
              <a:cs typeface="Times New Roman"/>
              <a:sym typeface="Times New Roman"/>
            </a:endParaRPr>
          </a:p>
        </p:txBody>
      </p:sp>
      <p:sp>
        <p:nvSpPr>
          <p:cNvPr id="157" name="Google Shape;157;p21"/>
          <p:cNvSpPr/>
          <p:nvPr/>
        </p:nvSpPr>
        <p:spPr>
          <a:xfrm>
            <a:off x="4241420" y="5864544"/>
            <a:ext cx="1147009" cy="584775"/>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וּכְלֵי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נְחֹשֶׁת וּבַרְזֶל</a:t>
            </a:r>
            <a:endParaRPr b="0" i="0" sz="1400" u="none" cap="none" strike="noStrike">
              <a:solidFill>
                <a:srgbClr val="000000"/>
              </a:solidFill>
              <a:latin typeface="Arial"/>
              <a:ea typeface="Arial"/>
              <a:cs typeface="Arial"/>
              <a:sym typeface="Arial"/>
            </a:endParaRPr>
          </a:p>
        </p:txBody>
      </p:sp>
      <p:sp>
        <p:nvSpPr>
          <p:cNvPr id="158" name="Google Shape;158;p21"/>
          <p:cNvSpPr/>
          <p:nvPr/>
        </p:nvSpPr>
        <p:spPr>
          <a:xfrm>
            <a:off x="4241420" y="4812849"/>
            <a:ext cx="502061" cy="369332"/>
          </a:xfrm>
          <a:prstGeom prst="rect">
            <a:avLst/>
          </a:prstGeom>
          <a:solidFill>
            <a:schemeClr val="lt1"/>
          </a:solidFill>
          <a:ln cap="flat" cmpd="sng" w="38100">
            <a:solidFill>
              <a:srgbClr val="FFF2CC"/>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זָהָב</a:t>
            </a:r>
            <a:endParaRPr b="0" i="0" sz="1800" u="none" cap="none" strike="noStrike">
              <a:solidFill>
                <a:schemeClr val="dk1"/>
              </a:solidFill>
              <a:latin typeface="Calibri"/>
              <a:ea typeface="Calibri"/>
              <a:cs typeface="Calibri"/>
              <a:sym typeface="Calibri"/>
            </a:endParaRPr>
          </a:p>
        </p:txBody>
      </p:sp>
      <p:sp>
        <p:nvSpPr>
          <p:cNvPr id="159" name="Google Shape;159;p21"/>
          <p:cNvSpPr/>
          <p:nvPr/>
        </p:nvSpPr>
        <p:spPr>
          <a:xfrm>
            <a:off x="4198139" y="3746618"/>
            <a:ext cx="545342" cy="400110"/>
          </a:xfrm>
          <a:prstGeom prst="rect">
            <a:avLst/>
          </a:prstGeom>
          <a:solidFill>
            <a:schemeClr val="lt1"/>
          </a:solidFill>
          <a:ln cap="flat" cmpd="sng" w="57150">
            <a:solidFill>
              <a:srgbClr val="D8D8D8"/>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Times New Roman"/>
                <a:ea typeface="Times New Roman"/>
                <a:cs typeface="Times New Roman"/>
                <a:sym typeface="Times New Roman"/>
              </a:rPr>
              <a:t>כֶּסֶף</a:t>
            </a:r>
            <a:endParaRPr b="0" i="0" sz="2400" u="none" cap="none" strike="noStrike">
              <a:solidFill>
                <a:schemeClr val="dk1"/>
              </a:solidFill>
              <a:latin typeface="Calibri"/>
              <a:ea typeface="Calibri"/>
              <a:cs typeface="Calibri"/>
              <a:sym typeface="Calibri"/>
            </a:endParaRPr>
          </a:p>
        </p:txBody>
      </p:sp>
      <p:sp>
        <p:nvSpPr>
          <p:cNvPr id="160" name="Google Shape;160;p21"/>
          <p:cNvSpPr/>
          <p:nvPr/>
        </p:nvSpPr>
        <p:spPr>
          <a:xfrm>
            <a:off x="2622130" y="3739151"/>
            <a:ext cx="285205" cy="2881669"/>
          </a:xfrm>
          <a:prstGeom prst="leftBracket">
            <a:avLst>
              <a:gd fmla="val 8333" name="adj"/>
            </a:avLst>
          </a:prstGeom>
          <a:noFill/>
          <a:ln cap="flat" cmpd="sng" w="762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Steel Copper Serving Set Bucket, Punjabi Handi, Kadai, Handi ..." id="161" name="Google Shape;161;p21"/>
          <p:cNvPicPr preferRelativeResize="0"/>
          <p:nvPr/>
        </p:nvPicPr>
        <p:blipFill rotWithShape="1">
          <a:blip r:embed="rId6">
            <a:alphaModFix/>
          </a:blip>
          <a:srcRect b="5924" l="4990" r="7325" t="9337"/>
          <a:stretch/>
        </p:blipFill>
        <p:spPr>
          <a:xfrm>
            <a:off x="2962352" y="5744625"/>
            <a:ext cx="1128856" cy="824615"/>
          </a:xfrm>
          <a:prstGeom prst="rect">
            <a:avLst/>
          </a:prstGeom>
          <a:noFill/>
          <a:ln>
            <a:noFill/>
          </a:ln>
        </p:spPr>
      </p:pic>
      <p:pic>
        <p:nvPicPr>
          <p:cNvPr descr="Pot full of gold coins cartoon icon on ... | Stock vector | Colourbox" id="162" name="Google Shape;162;p21"/>
          <p:cNvPicPr preferRelativeResize="0"/>
          <p:nvPr/>
        </p:nvPicPr>
        <p:blipFill rotWithShape="1">
          <a:blip r:embed="rId7">
            <a:alphaModFix/>
          </a:blip>
          <a:srcRect b="16235" l="26444" r="28814" t="16593"/>
          <a:stretch/>
        </p:blipFill>
        <p:spPr>
          <a:xfrm>
            <a:off x="3546829" y="5756964"/>
            <a:ext cx="549239" cy="824615"/>
          </a:xfrm>
          <a:prstGeom prst="rect">
            <a:avLst/>
          </a:prstGeom>
          <a:noFill/>
          <a:ln>
            <a:noFill/>
          </a:ln>
        </p:spPr>
      </p:pic>
      <p:pic>
        <p:nvPicPr>
          <p:cNvPr descr="Bible Cartoons: Joshua 06 - Fall of Jericho - Scene 05 - Rahab" id="163" name="Google Shape;163;p21"/>
          <p:cNvPicPr preferRelativeResize="0"/>
          <p:nvPr/>
        </p:nvPicPr>
        <p:blipFill rotWithShape="1">
          <a:blip r:embed="rId8">
            <a:alphaModFix/>
          </a:blip>
          <a:srcRect b="620" l="13631" r="2407" t="0"/>
          <a:stretch/>
        </p:blipFill>
        <p:spPr>
          <a:xfrm>
            <a:off x="120825" y="218416"/>
            <a:ext cx="4799518" cy="2655413"/>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2"/>
          <p:cNvSpPr/>
          <p:nvPr/>
        </p:nvSpPr>
        <p:spPr>
          <a:xfrm>
            <a:off x="7082169" y="362515"/>
            <a:ext cx="3558988" cy="1446550"/>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נס נפילת החומה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 לאחר ההרעה</a:t>
            </a:r>
            <a:r>
              <a:rPr b="0" i="0" lang="iw-IL" sz="1600" u="none" cap="none" strike="noStrike">
                <a:solidFill>
                  <a:schemeClr val="dk1"/>
                </a:solidFill>
                <a:latin typeface="Times New Roman"/>
                <a:ea typeface="Times New Roman"/>
                <a:cs typeface="Times New Roman"/>
                <a:sym typeface="Times New Roman"/>
              </a:rPr>
              <a:t> </a:t>
            </a:r>
            <a:endParaRPr b="0" i="0" sz="4000" u="none" cap="none" strike="noStrike">
              <a:solidFill>
                <a:schemeClr val="dk1"/>
              </a:solidFill>
              <a:latin typeface="Times New Roman"/>
              <a:ea typeface="Times New Roman"/>
              <a:cs typeface="Times New Roman"/>
              <a:sym typeface="Times New Roman"/>
            </a:endParaRPr>
          </a:p>
        </p:txBody>
      </p:sp>
      <p:pic>
        <p:nvPicPr>
          <p:cNvPr descr="Joshua leads the Israelites who shout and blow their horns as the walls of Jericho fall" id="169" name="Google Shape;169;p22"/>
          <p:cNvPicPr preferRelativeResize="0"/>
          <p:nvPr/>
        </p:nvPicPr>
        <p:blipFill rotWithShape="1">
          <a:blip r:embed="rId3">
            <a:alphaModFix/>
          </a:blip>
          <a:srcRect b="0" l="0" r="0" t="0"/>
          <a:stretch/>
        </p:blipFill>
        <p:spPr>
          <a:xfrm>
            <a:off x="999555" y="2015062"/>
            <a:ext cx="10440605" cy="4686421"/>
          </a:xfrm>
          <a:prstGeom prst="rect">
            <a:avLst/>
          </a:prstGeom>
          <a:noFill/>
          <a:ln>
            <a:noFill/>
          </a:ln>
        </p:spPr>
      </p:pic>
      <p:sp>
        <p:nvSpPr>
          <p:cNvPr id="170" name="Google Shape;170;p22"/>
          <p:cNvSpPr/>
          <p:nvPr/>
        </p:nvSpPr>
        <p:spPr>
          <a:xfrm>
            <a:off x="1573473" y="347126"/>
            <a:ext cx="4486144" cy="1461939"/>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r>
              <a:rPr b="0" i="0" lang="iw-IL" sz="1800" u="none" cap="none" strike="noStrike">
                <a:solidFill>
                  <a:schemeClr val="dk1"/>
                </a:solidFill>
                <a:latin typeface="Times New Roman"/>
                <a:ea typeface="Times New Roman"/>
                <a:cs typeface="Times New Roman"/>
                <a:sym typeface="Times New Roman"/>
              </a:rPr>
              <a:t>וַיָּרַע הָעָם</a:t>
            </a:r>
            <a:r>
              <a:rPr b="0" i="0" lang="iw-IL" sz="1200" u="none" cap="none" strike="noStrike">
                <a:solidFill>
                  <a:schemeClr val="dk1"/>
                </a:solidFill>
                <a:latin typeface="Times New Roman"/>
                <a:ea typeface="Times New Roman"/>
                <a:cs typeface="Times New Roman"/>
                <a:sym typeface="Times New Roman"/>
              </a:rPr>
              <a:t> (כעת הפסוק מפרט את מהלך ההרעה:)</a:t>
            </a:r>
            <a:r>
              <a:rPr b="0" i="0" lang="iw-IL" sz="14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וַיִּתְקְעוּ </a:t>
            </a:r>
            <a:r>
              <a:rPr b="0" i="0" lang="iw-IL" sz="1200" u="none" cap="none" strike="noStrike">
                <a:solidFill>
                  <a:schemeClr val="dk1"/>
                </a:solidFill>
                <a:latin typeface="Times New Roman"/>
                <a:ea typeface="Times New Roman"/>
                <a:cs typeface="Times New Roman"/>
                <a:sym typeface="Times New Roman"/>
              </a:rPr>
              <a:t>(הכהנים)</a:t>
            </a:r>
            <a:r>
              <a:rPr b="0" i="0" lang="iw-IL" sz="1800" u="none" cap="none" strike="noStrike">
                <a:solidFill>
                  <a:schemeClr val="dk1"/>
                </a:solidFill>
                <a:latin typeface="Times New Roman"/>
                <a:ea typeface="Times New Roman"/>
                <a:cs typeface="Times New Roman"/>
                <a:sym typeface="Times New Roman"/>
              </a:rPr>
              <a:t> בשֹּׁפָרוֹת,</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וַיְהִי כִשְׁמֹעַ הָעָם אֶת קוֹל-הַשּׁוֹפָר: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וַיָּרִיעוּ הָעָם תְּרוּעָה-גְדוֹלָה,  וַתִּפֹּל הַחוֹמָה תַּחְתֶּיהָ.</a:t>
            </a:r>
            <a:endParaRPr b="0" i="0" sz="14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descr="Fall of Jericho" id="176" name="Google Shape;176;p23"/>
          <p:cNvPicPr preferRelativeResize="0"/>
          <p:nvPr/>
        </p:nvPicPr>
        <p:blipFill rotWithShape="1">
          <a:blip r:embed="rId3">
            <a:alphaModFix/>
          </a:blip>
          <a:srcRect b="0" l="0" r="0" t="0"/>
          <a:stretch/>
        </p:blipFill>
        <p:spPr>
          <a:xfrm>
            <a:off x="6403980" y="1737918"/>
            <a:ext cx="5588274" cy="4140455"/>
          </a:xfrm>
          <a:prstGeom prst="rect">
            <a:avLst/>
          </a:prstGeom>
          <a:noFill/>
          <a:ln>
            <a:noFill/>
          </a:ln>
        </p:spPr>
      </p:pic>
      <p:sp>
        <p:nvSpPr>
          <p:cNvPr id="177" name="Google Shape;177;p23"/>
          <p:cNvSpPr/>
          <p:nvPr/>
        </p:nvSpPr>
        <p:spPr>
          <a:xfrm>
            <a:off x="6403980" y="2949451"/>
            <a:ext cx="2444280" cy="2931572"/>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Times New Roman"/>
                <a:ea typeface="Times New Roman"/>
                <a:cs typeface="Times New Roman"/>
                <a:sym typeface="Times New Roman"/>
              </a:rPr>
              <a:t>וַיַּעַל הָעָם הָעִירָה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Times New Roman"/>
                <a:ea typeface="Times New Roman"/>
                <a:cs typeface="Times New Roman"/>
                <a:sym typeface="Times New Roman"/>
              </a:rPr>
              <a:t> אִישׁ נֶגְדּוֹ</a:t>
            </a:r>
            <a:endParaRPr b="0" i="0" sz="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0"/>
              <a:buFont typeface="Arial"/>
              <a:buNone/>
            </a:pPr>
            <a:r>
              <a:t/>
            </a:r>
            <a:endParaRPr b="0" i="0" sz="1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(=עלו הלוחמים על פרצות החומה </a:t>
            </a:r>
            <a:endParaRPr b="0" i="0" sz="5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וכל איש מישראל נלחם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b="0" i="0" lang="iw-IL" sz="1400" u="none" cap="none" strike="noStrike">
                <a:solidFill>
                  <a:schemeClr val="dk1"/>
                </a:solidFill>
                <a:latin typeface="Times New Roman"/>
                <a:ea typeface="Times New Roman"/>
                <a:cs typeface="Times New Roman"/>
                <a:sym typeface="Times New Roman"/>
              </a:rPr>
              <a:t>מול איש אויב הניצב מולו).</a:t>
            </a:r>
            <a:r>
              <a:rPr b="0" i="0" lang="iw-IL" sz="2000" u="none" cap="none" strike="noStrike">
                <a:solidFill>
                  <a:schemeClr val="dk1"/>
                </a:solidFill>
                <a:latin typeface="Times New Roman"/>
                <a:ea typeface="Times New Roman"/>
                <a:cs typeface="Times New Roman"/>
                <a:sym typeface="Times New Roman"/>
              </a:rPr>
              <a:t>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וַיִּלְכְּדוּ אֶת הָעִיר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p:txBody>
      </p:sp>
      <p:sp>
        <p:nvSpPr>
          <p:cNvPr id="178" name="Google Shape;178;p23"/>
          <p:cNvSpPr/>
          <p:nvPr/>
        </p:nvSpPr>
        <p:spPr>
          <a:xfrm>
            <a:off x="6507714" y="653811"/>
            <a:ext cx="5379485" cy="646331"/>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iw-IL" sz="3600" u="none" cap="none" strike="noStrike">
                <a:solidFill>
                  <a:srgbClr val="C00000"/>
                </a:solidFill>
                <a:latin typeface="Times New Roman"/>
                <a:ea typeface="Times New Roman"/>
                <a:cs typeface="Times New Roman"/>
                <a:sym typeface="Times New Roman"/>
              </a:rPr>
              <a:t>הכניסה אל העיר ולכידתה</a:t>
            </a:r>
            <a:r>
              <a:rPr b="0" i="0" lang="iw-IL" sz="1200" u="none" cap="none" strike="noStrike">
                <a:solidFill>
                  <a:schemeClr val="dk1"/>
                </a:solidFill>
                <a:latin typeface="Times New Roman"/>
                <a:ea typeface="Times New Roman"/>
                <a:cs typeface="Times New Roman"/>
                <a:sym typeface="Times New Roman"/>
              </a:rPr>
              <a:t> </a:t>
            </a:r>
            <a:endParaRPr b="0" i="0" sz="3200" u="none" cap="none" strike="noStrike">
              <a:solidFill>
                <a:schemeClr val="dk1"/>
              </a:solidFill>
              <a:latin typeface="Times New Roman"/>
              <a:ea typeface="Times New Roman"/>
              <a:cs typeface="Times New Roman"/>
              <a:sym typeface="Times New Roman"/>
            </a:endParaRPr>
          </a:p>
        </p:txBody>
      </p:sp>
      <p:sp>
        <p:nvSpPr>
          <p:cNvPr id="179" name="Google Shape;179;p23"/>
          <p:cNvSpPr/>
          <p:nvPr/>
        </p:nvSpPr>
        <p:spPr>
          <a:xfrm>
            <a:off x="304801" y="678232"/>
            <a:ext cx="5340364" cy="646331"/>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iw-IL" sz="3600" u="none" cap="none" strike="noStrike">
                <a:solidFill>
                  <a:srgbClr val="C00000"/>
                </a:solidFill>
                <a:latin typeface="Times New Roman"/>
                <a:ea typeface="Times New Roman"/>
                <a:cs typeface="Times New Roman"/>
                <a:sym typeface="Times New Roman"/>
              </a:rPr>
              <a:t>הריגת כל אנשי העיר</a:t>
            </a:r>
            <a:endParaRPr b="1" i="0" sz="3600" u="none" cap="none" strike="noStrike">
              <a:solidFill>
                <a:srgbClr val="C00000"/>
              </a:solidFill>
              <a:latin typeface="Times New Roman"/>
              <a:ea typeface="Times New Roman"/>
              <a:cs typeface="Times New Roman"/>
              <a:sym typeface="Times New Roman"/>
            </a:endParaRPr>
          </a:p>
        </p:txBody>
      </p:sp>
      <p:pic>
        <p:nvPicPr>
          <p:cNvPr id="180" name="Google Shape;180;p23"/>
          <p:cNvPicPr preferRelativeResize="0"/>
          <p:nvPr/>
        </p:nvPicPr>
        <p:blipFill rotWithShape="1">
          <a:blip r:embed="rId4">
            <a:alphaModFix/>
          </a:blip>
          <a:srcRect b="0" l="0" r="0" t="0"/>
          <a:stretch/>
        </p:blipFill>
        <p:spPr>
          <a:xfrm>
            <a:off x="343924" y="1716147"/>
            <a:ext cx="5444097" cy="4140455"/>
          </a:xfrm>
          <a:prstGeom prst="rect">
            <a:avLst/>
          </a:prstGeom>
          <a:noFill/>
          <a:ln>
            <a:noFill/>
          </a:ln>
        </p:spPr>
      </p:pic>
      <p:sp>
        <p:nvSpPr>
          <p:cNvPr id="181" name="Google Shape;181;p23"/>
          <p:cNvSpPr/>
          <p:nvPr/>
        </p:nvSpPr>
        <p:spPr>
          <a:xfrm>
            <a:off x="343923" y="4317719"/>
            <a:ext cx="5444097" cy="1538883"/>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וַיַּחֲרִימוּ אֶת כָּל אֲשֶׁר בָּעִיר: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מֵאִישׁ וְעַד-אִשָּׁה, מִנַּעַר וְעַד-זָקֵן,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וְעַד שׁוֹר וָשֶׂה וַחֲמוֹר, לְפִי-חָרֶב</a:t>
            </a:r>
            <a:r>
              <a:rPr b="1" i="0" lang="iw-IL" sz="1600" u="none" cap="none" strike="noStrike">
                <a:solidFill>
                  <a:schemeClr val="dk1"/>
                </a:solidFill>
                <a:latin typeface="Times New Roman"/>
                <a:ea typeface="Times New Roman"/>
                <a:cs typeface="Times New Roman"/>
                <a:sym typeface="Times New Roman"/>
              </a:rPr>
              <a:t> </a:t>
            </a:r>
            <a:endParaRPr b="1" i="0" sz="1800" u="sng"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4"/>
          <p:cNvSpPr/>
          <p:nvPr/>
        </p:nvSpPr>
        <p:spPr>
          <a:xfrm>
            <a:off x="1391920" y="1601857"/>
            <a:ext cx="9997440" cy="3139321"/>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8800"/>
              <a:buFont typeface="Arial"/>
              <a:buNone/>
            </a:pPr>
            <a:r>
              <a:rPr b="1" i="0" lang="iw-IL" sz="8800" u="none" cap="none" strike="noStrike">
                <a:solidFill>
                  <a:srgbClr val="CC0000"/>
                </a:solidFill>
                <a:latin typeface="Times New Roman"/>
                <a:ea typeface="Times New Roman"/>
                <a:cs typeface="Times New Roman"/>
                <a:sym typeface="Times New Roman"/>
              </a:rPr>
              <a:t>לאחר כיבוש יריחו</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800"/>
              <a:buFont typeface="Arial"/>
              <a:buNone/>
            </a:pPr>
            <a:r>
              <a:rPr b="1" i="0" lang="iw-IL" sz="8800" u="none" cap="none" strike="noStrike">
                <a:solidFill>
                  <a:srgbClr val="CC0000"/>
                </a:solidFill>
                <a:latin typeface="Times New Roman"/>
                <a:ea typeface="Times New Roman"/>
                <a:cs typeface="Times New Roman"/>
                <a:sym typeface="Times New Roman"/>
              </a:rPr>
              <a:t> </a:t>
            </a:r>
            <a:r>
              <a:rPr b="1" i="0" lang="iw-IL" sz="7200" u="none" cap="none" strike="noStrike">
                <a:solidFill>
                  <a:srgbClr val="CC0000"/>
                </a:solidFill>
                <a:latin typeface="Times New Roman"/>
                <a:ea typeface="Times New Roman"/>
                <a:cs typeface="Times New Roman"/>
                <a:sym typeface="Times New Roman"/>
              </a:rPr>
              <a:t>(כב-כו)</a:t>
            </a:r>
            <a:endParaRPr b="1" i="0" sz="5400" u="none" cap="none" strike="noStrike">
              <a:solidFill>
                <a:srgbClr val="CC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105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200"/>
              <a:buFont typeface="Arial"/>
              <a:buNone/>
            </a:pPr>
            <a:r>
              <a:rPr b="1" i="0" lang="iw-IL" sz="1200" u="none" cap="none" strike="noStrike">
                <a:solidFill>
                  <a:schemeClr val="dk1"/>
                </a:solidFill>
                <a:latin typeface="Times New Roman"/>
                <a:ea typeface="Times New Roman"/>
                <a:cs typeface="Times New Roman"/>
                <a:sym typeface="Times New Roman"/>
              </a:rPr>
              <a:t> </a:t>
            </a:r>
            <a:endParaRPr b="0" i="0" sz="105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descr="Bible Cartoons: Joshua 06 - Fall of Jericho - Scene 05 - Rahab" id="191" name="Google Shape;191;p25"/>
          <p:cNvPicPr preferRelativeResize="0"/>
          <p:nvPr/>
        </p:nvPicPr>
        <p:blipFill rotWithShape="1">
          <a:blip r:embed="rId3">
            <a:alphaModFix/>
          </a:blip>
          <a:srcRect b="0" l="0" r="0" t="0"/>
          <a:stretch/>
        </p:blipFill>
        <p:spPr>
          <a:xfrm>
            <a:off x="142240" y="98431"/>
            <a:ext cx="11907520" cy="6677472"/>
          </a:xfrm>
          <a:prstGeom prst="rect">
            <a:avLst/>
          </a:prstGeom>
          <a:noFill/>
          <a:ln>
            <a:noFill/>
          </a:ln>
        </p:spPr>
      </p:pic>
      <p:sp>
        <p:nvSpPr>
          <p:cNvPr id="192" name="Google Shape;192;p25"/>
          <p:cNvSpPr/>
          <p:nvPr/>
        </p:nvSpPr>
        <p:spPr>
          <a:xfrm>
            <a:off x="0" y="0"/>
            <a:ext cx="3342640" cy="4647426"/>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1" i="0" lang="iw-IL" sz="2400" u="none" cap="none" strike="noStrike">
                <a:solidFill>
                  <a:srgbClr val="CC0000"/>
                </a:solidFill>
                <a:latin typeface="Times New Roman"/>
                <a:ea typeface="Times New Roman"/>
                <a:cs typeface="Times New Roman"/>
                <a:sym typeface="Times New Roman"/>
              </a:rPr>
              <a:t>הצלת רחב ומשפחתה</a:t>
            </a:r>
            <a:r>
              <a:rPr b="1" i="0" lang="iw-IL" sz="1600" u="none" cap="none" strike="noStrike">
                <a:solidFill>
                  <a:srgbClr val="CC0000"/>
                </a:solidFill>
                <a:latin typeface="Times New Roman"/>
                <a:ea typeface="Times New Roman"/>
                <a:cs typeface="Times New Roman"/>
                <a:sym typeface="Times New Roman"/>
              </a:rPr>
              <a:t> (כב-כג)</a:t>
            </a:r>
            <a:endParaRPr b="0" i="0" sz="1600" u="none" cap="none" strike="noStrike">
              <a:solidFill>
                <a:srgbClr val="CC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ולִשְׁנַיִם הָאֲנָשִׁים הַמְרַגְּלִים אֶת הָאָרֶץ,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אָמַר יְהוֹשֻׁעַ:</a:t>
            </a:r>
            <a:r>
              <a:rPr b="0" i="0" lang="iw-IL" sz="1200" u="none" cap="none" strike="noStrike">
                <a:solidFill>
                  <a:schemeClr val="dk1"/>
                </a:solidFill>
                <a:latin typeface="Times New Roman"/>
                <a:ea typeface="Times New Roman"/>
                <a:cs typeface="Times New Roman"/>
                <a:sym typeface="Times New Roman"/>
              </a:rPr>
              <a:t> </a:t>
            </a:r>
            <a:r>
              <a:rPr b="0" i="0" lang="iw-IL" sz="1600" u="none" cap="none" strike="noStrike">
                <a:solidFill>
                  <a:schemeClr val="dk1"/>
                </a:solidFill>
                <a:latin typeface="Times New Roman"/>
                <a:ea typeface="Times New Roman"/>
                <a:cs typeface="Times New Roman"/>
                <a:sym typeface="Times New Roman"/>
              </a:rPr>
              <a:t>בֹּאוּ בֵּית הָאִשָּׁה-הַזּוֹנָה,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וְהוֹצִיאוּ מִשָּׁם אֶת הָאִשָּׁה</a:t>
            </a:r>
            <a:endParaRPr b="0" i="0" sz="1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 וְאֶת כָּל אֲשֶׁר לָהּ, כַּאֲשֶׁר נִשְׁבַּעְתֶּם לָהּ.</a:t>
            </a:r>
            <a:r>
              <a:rPr b="0" i="0" lang="iw-IL" sz="600" u="none" cap="none" strike="noStrike">
                <a:solidFill>
                  <a:schemeClr val="dk1"/>
                </a:solidFill>
                <a:latin typeface="Times New Roman"/>
                <a:ea typeface="Times New Roman"/>
                <a:cs typeface="Times New Roman"/>
                <a:sym typeface="Times New Roman"/>
              </a:rPr>
              <a:t> </a:t>
            </a:r>
            <a:endParaRPr b="0" i="0" sz="1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rgbClr val="CC0000"/>
                </a:solidFill>
                <a:latin typeface="Times New Roman"/>
                <a:ea typeface="Times New Roman"/>
                <a:cs typeface="Times New Roman"/>
                <a:sym typeface="Times New Roman"/>
              </a:rPr>
              <a:t>----------------------</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0"/>
              <a:buFont typeface="Arial"/>
              <a:buNone/>
            </a:pPr>
            <a:r>
              <a:t/>
            </a:r>
            <a:endParaRPr b="0" i="0" sz="100" u="none" cap="none" strike="noStrike">
              <a:solidFill>
                <a:srgbClr val="CC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וַיָּבֹאוּ הַנְּעָרִים הַמְרַגְּלִים:</a:t>
            </a:r>
            <a:endParaRPr b="0" i="0" sz="1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600"/>
              <a:buFont typeface="Arial"/>
              <a:buNone/>
            </a:pPr>
            <a:r>
              <a:rPr b="0" i="0" lang="iw-IL" sz="600" u="none" cap="none" strike="noStrike">
                <a:solidFill>
                  <a:schemeClr val="dk1"/>
                </a:solidFill>
                <a:latin typeface="Times New Roman"/>
                <a:ea typeface="Times New Roman"/>
                <a:cs typeface="Times New Roman"/>
                <a:sym typeface="Times New Roman"/>
              </a:rPr>
              <a:t> </a:t>
            </a:r>
            <a:endParaRPr b="0" i="0" sz="1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וַיֹּצִיאוּ אֶת רָחָב וְאֶת אָבִיהָ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וְאֶת אִמָּהּ וְאֶת אַחֶיהָ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וְאֶת כָּל אֲשֶׁר לָהּ,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 וְאֵת כָּל מִשְׁפְּחוֹתֶיהָ הוֹצִיאוּ,</a:t>
            </a:r>
            <a:endParaRPr b="0" i="0" sz="1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600"/>
              <a:buFont typeface="Arial"/>
              <a:buNone/>
            </a:pPr>
            <a:r>
              <a:rPr b="0" i="0" lang="iw-IL" sz="600" u="none" cap="none" strike="noStrike">
                <a:solidFill>
                  <a:schemeClr val="dk1"/>
                </a:solidFill>
                <a:latin typeface="Times New Roman"/>
                <a:ea typeface="Times New Roman"/>
                <a:cs typeface="Times New Roman"/>
                <a:sym typeface="Times New Roman"/>
              </a:rPr>
              <a:t> </a:t>
            </a:r>
            <a:endParaRPr b="0" i="0" sz="1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וַיַּנִּיחוּם מִחוּץ לְמַחֲנֵה-יִשְׂרָאֵל</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 </a:t>
            </a:r>
            <a:r>
              <a:rPr b="0" i="0" lang="iw-IL" sz="1100" u="none" cap="none" strike="noStrike">
                <a:solidFill>
                  <a:schemeClr val="dk1"/>
                </a:solidFill>
                <a:latin typeface="Times New Roman"/>
                <a:ea typeface="Times New Roman"/>
                <a:cs typeface="Times New Roman"/>
                <a:sym typeface="Times New Roman"/>
              </a:rPr>
              <a:t>(=הוציאו אותם מחוץ למחנה כנראה מחמת טומאת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00"/>
              <a:buFont typeface="Arial"/>
              <a:buNone/>
            </a:pPr>
            <a:r>
              <a:t/>
            </a:r>
            <a:endParaRPr b="0" i="0" sz="3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100"/>
              <a:buFont typeface="Arial"/>
              <a:buNone/>
            </a:pPr>
            <a:r>
              <a:rPr b="0" i="0" lang="iw-IL" sz="1100" u="none" cap="none" strike="noStrike">
                <a:solidFill>
                  <a:schemeClr val="dk1"/>
                </a:solidFill>
                <a:latin typeface="Times New Roman"/>
                <a:ea typeface="Times New Roman"/>
                <a:cs typeface="Times New Roman"/>
                <a:sym typeface="Times New Roman"/>
              </a:rPr>
              <a:t>גויים, עד שיתגיירו, יש הסברים נוספים.)</a:t>
            </a:r>
            <a:endParaRPr b="0" i="0" sz="1400" u="none" cap="none" strike="noStrike">
              <a:solidFill>
                <a:srgbClr val="000000"/>
              </a:solidFill>
              <a:latin typeface="Arial"/>
              <a:ea typeface="Arial"/>
              <a:cs typeface="Arial"/>
              <a:sym typeface="Arial"/>
            </a:endParaRPr>
          </a:p>
        </p:txBody>
      </p:sp>
      <p:sp>
        <p:nvSpPr>
          <p:cNvPr id="193" name="Google Shape;193;p25"/>
          <p:cNvSpPr/>
          <p:nvPr/>
        </p:nvSpPr>
        <p:spPr>
          <a:xfrm>
            <a:off x="9418320" y="537304"/>
            <a:ext cx="924560" cy="954107"/>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1" i="0" lang="iw-IL" sz="2800" u="none" cap="none" strike="noStrike">
                <a:solidFill>
                  <a:srgbClr val="CC0000"/>
                </a:solidFill>
                <a:latin typeface="Times New Roman"/>
                <a:ea typeface="Times New Roman"/>
                <a:cs typeface="Times New Roman"/>
                <a:sym typeface="Times New Roman"/>
              </a:rPr>
              <a:t>בית</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1" i="0" lang="iw-IL" sz="2800" u="none" cap="none" strike="noStrike">
                <a:solidFill>
                  <a:srgbClr val="CC0000"/>
                </a:solidFill>
                <a:latin typeface="Times New Roman"/>
                <a:ea typeface="Times New Roman"/>
                <a:cs typeface="Times New Roman"/>
                <a:sym typeface="Times New Roman"/>
              </a:rPr>
              <a:t>רחב </a:t>
            </a:r>
            <a:endParaRPr b="0" i="0" sz="2800" u="none" cap="none" strike="noStrike">
              <a:solidFill>
                <a:schemeClr val="dk1"/>
              </a:solidFill>
              <a:latin typeface="Calibri"/>
              <a:ea typeface="Calibri"/>
              <a:cs typeface="Calibri"/>
              <a:sym typeface="Calibri"/>
            </a:endParaRPr>
          </a:p>
        </p:txBody>
      </p:sp>
      <p:sp>
        <p:nvSpPr>
          <p:cNvPr id="194" name="Google Shape;194;p25"/>
          <p:cNvSpPr/>
          <p:nvPr/>
        </p:nvSpPr>
        <p:spPr>
          <a:xfrm>
            <a:off x="10982960" y="2121589"/>
            <a:ext cx="792480" cy="646331"/>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C0000"/>
                </a:solidFill>
                <a:latin typeface="Times New Roman"/>
                <a:ea typeface="Times New Roman"/>
                <a:cs typeface="Times New Roman"/>
                <a:sym typeface="Times New Roman"/>
              </a:rPr>
              <a:t>תקוות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C0000"/>
                </a:solidFill>
                <a:latin typeface="Times New Roman"/>
                <a:ea typeface="Times New Roman"/>
                <a:cs typeface="Times New Roman"/>
                <a:sym typeface="Times New Roman"/>
              </a:rPr>
              <a:t>השני</a:t>
            </a:r>
            <a:endParaRPr b="0" i="0" sz="1800" u="none" cap="none" strike="noStrike">
              <a:solidFill>
                <a:schemeClr val="dk1"/>
              </a:solidFill>
              <a:latin typeface="Calibri"/>
              <a:ea typeface="Calibri"/>
              <a:cs typeface="Calibri"/>
              <a:sym typeface="Calibri"/>
            </a:endParaRPr>
          </a:p>
        </p:txBody>
      </p:sp>
      <p:sp>
        <p:nvSpPr>
          <p:cNvPr id="195" name="Google Shape;195;p25"/>
          <p:cNvSpPr/>
          <p:nvPr/>
        </p:nvSpPr>
        <p:spPr>
          <a:xfrm>
            <a:off x="8671560" y="3949089"/>
            <a:ext cx="3342640" cy="2862322"/>
          </a:xfrm>
          <a:prstGeom prst="rect">
            <a:avLst/>
          </a:prstGeom>
          <a:solidFill>
            <a:schemeClr val="lt1"/>
          </a:solidFill>
          <a:ln cap="flat" cmpd="sng" w="3810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500"/>
              <a:buFont typeface="Arial"/>
              <a:buNone/>
            </a:pPr>
            <a:r>
              <a:t/>
            </a:r>
            <a:endParaRPr b="1" i="0" sz="500" u="none" cap="none" strike="noStrike">
              <a:solidFill>
                <a:srgbClr val="CC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1" i="0" lang="iw-IL" sz="1600" u="none" cap="none" strike="noStrike">
                <a:solidFill>
                  <a:srgbClr val="CC0000"/>
                </a:solidFill>
                <a:latin typeface="Times New Roman"/>
                <a:ea typeface="Times New Roman"/>
                <a:cs typeface="Times New Roman"/>
                <a:sym typeface="Times New Roman"/>
              </a:rPr>
              <a:t>החייאת רחב וישיבתה בישראל</a:t>
            </a:r>
            <a:r>
              <a:rPr b="1" i="0" lang="iw-IL" sz="1100" u="none" cap="none" strike="noStrike">
                <a:solidFill>
                  <a:srgbClr val="CC0000"/>
                </a:solidFill>
                <a:latin typeface="Times New Roman"/>
                <a:ea typeface="Times New Roman"/>
                <a:cs typeface="Times New Roman"/>
                <a:sym typeface="Times New Roman"/>
              </a:rPr>
              <a:t> (כה)</a:t>
            </a:r>
            <a:endParaRPr b="0" i="0" sz="1200" u="none" cap="none" strike="noStrike">
              <a:solidFill>
                <a:srgbClr val="CC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ואֶת רָחָב-הַזּוֹנָה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 וְאֶת בֵּית-אָבִיהָ וְאֶת כָּל אֲשֶׁר לָהּ,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הֶחֱיָה יְהוֹשֻׁעַ,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וַתֵּשֶׁב בְּקֶרֶב יִשְׂרָאֵל עַד הַיּוֹם-הַזֶּה.</a:t>
            </a:r>
            <a:endParaRPr b="0" i="0" sz="1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600"/>
              <a:buFont typeface="Arial"/>
              <a:buNone/>
            </a:pPr>
            <a:r>
              <a:rPr b="0" i="0" lang="iw-IL" sz="600" u="none" cap="none" strike="noStrike">
                <a:solidFill>
                  <a:schemeClr val="dk1"/>
                </a:solidFill>
                <a:latin typeface="Times New Roman"/>
                <a:ea typeface="Times New Roman"/>
                <a:cs typeface="Times New Roman"/>
                <a:sym typeface="Times New Roman"/>
              </a:rPr>
              <a:t> </a:t>
            </a:r>
            <a:endParaRPr b="0" i="0" sz="1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100"/>
              <a:buFont typeface="Arial"/>
              <a:buNone/>
            </a:pPr>
            <a:r>
              <a:rPr b="0" i="0" lang="iw-IL" sz="1100" u="none" cap="none" strike="noStrike">
                <a:solidFill>
                  <a:srgbClr val="CC0000"/>
                </a:solidFill>
                <a:latin typeface="Times New Roman"/>
                <a:ea typeface="Times New Roman"/>
                <a:cs typeface="Times New Roman"/>
                <a:sym typeface="Times New Roman"/>
              </a:rPr>
              <a:t>הנימוק להצלתה:</a:t>
            </a:r>
            <a:r>
              <a:rPr b="1" i="0" lang="iw-IL" sz="600" u="none" cap="none" strike="noStrike">
                <a:solidFill>
                  <a:srgbClr val="CC0000"/>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00"/>
              <a:buFont typeface="Arial"/>
              <a:buNone/>
            </a:pPr>
            <a:r>
              <a:t/>
            </a:r>
            <a:endParaRPr b="0" i="0" sz="3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כִּי הֶחְבִּיאָה אֶת הַמַּלְאָכִים </a:t>
            </a:r>
            <a:r>
              <a:rPr b="0" i="0" lang="iw-IL" sz="1100" u="none" cap="none" strike="noStrike">
                <a:solidFill>
                  <a:schemeClr val="dk1"/>
                </a:solidFill>
                <a:latin typeface="Times New Roman"/>
                <a:ea typeface="Times New Roman"/>
                <a:cs typeface="Times New Roman"/>
                <a:sym typeface="Times New Roman"/>
              </a:rPr>
              <a:t>(=השליחים, המרגלים)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Times New Roman"/>
                <a:ea typeface="Times New Roman"/>
                <a:cs typeface="Times New Roman"/>
                <a:sym typeface="Times New Roman"/>
              </a:rPr>
              <a:t>אֲשֶׁר שָׁלַח יְהוֹשֻׁעַ לְרַגֵּל אֶת יְרִיחוֹ</a:t>
            </a:r>
            <a:r>
              <a:rPr b="0" i="0" lang="iw-IL" sz="1800" u="none" cap="none" strike="noStrike">
                <a:solidFill>
                  <a:schemeClr val="dk1"/>
                </a:solidFill>
                <a:latin typeface="Times New Roman"/>
                <a:ea typeface="Times New Roman"/>
                <a:cs typeface="Times New Roman"/>
                <a:sym typeface="Times New Roman"/>
              </a:rPr>
              <a:t>.</a:t>
            </a:r>
            <a:endParaRPr b="0" i="0" sz="14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6"/>
          <p:cNvSpPr/>
          <p:nvPr/>
        </p:nvSpPr>
        <p:spPr>
          <a:xfrm>
            <a:off x="7142480" y="401555"/>
            <a:ext cx="4860576" cy="2085186"/>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1" i="0" lang="iw-IL" sz="2400" u="none" cap="none" strike="noStrike">
                <a:solidFill>
                  <a:srgbClr val="CC0000"/>
                </a:solidFill>
                <a:latin typeface="Times New Roman"/>
                <a:ea typeface="Times New Roman"/>
                <a:cs typeface="Times New Roman"/>
                <a:sym typeface="Times New Roman"/>
              </a:rPr>
              <a:t>שלל העיר מוקדש לה' </a:t>
            </a:r>
            <a:r>
              <a:rPr b="1" i="0" lang="iw-IL" sz="1600" u="none" cap="none" strike="noStrike">
                <a:solidFill>
                  <a:srgbClr val="CC0000"/>
                </a:solidFill>
                <a:latin typeface="Times New Roman"/>
                <a:ea typeface="Times New Roman"/>
                <a:cs typeface="Times New Roman"/>
                <a:sym typeface="Times New Roman"/>
              </a:rPr>
              <a:t>(כד)</a:t>
            </a:r>
            <a:r>
              <a:rPr b="1" i="0" lang="iw-IL" sz="1100" u="none" cap="none" strike="noStrike">
                <a:solidFill>
                  <a:srgbClr val="CC0000"/>
                </a:solidFill>
                <a:latin typeface="Times New Roman"/>
                <a:ea typeface="Times New Roman"/>
                <a:cs typeface="Times New Roman"/>
                <a:sym typeface="Times New Roman"/>
              </a:rPr>
              <a:t> </a:t>
            </a:r>
            <a:endParaRPr b="0" i="0" sz="900" u="none" cap="none" strike="noStrike">
              <a:solidFill>
                <a:srgbClr val="CC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רַק הַכֶּסֶף וְהַזָּהָב</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וּכְלֵי-הַנְּחֹשֶׁת וְהַבַּרְזֶל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נָתְנוּ אוֹצַר בֵּית-ה' </a:t>
            </a:r>
            <a:r>
              <a:rPr b="0" i="0" lang="iw-IL" sz="1800" u="none" cap="none" strike="noStrike">
                <a:solidFill>
                  <a:srgbClr val="C00000"/>
                </a:solidFill>
                <a:latin typeface="Times New Roman"/>
                <a:ea typeface="Times New Roman"/>
                <a:cs typeface="Times New Roman"/>
                <a:sym typeface="Times New Roman"/>
              </a:rPr>
              <a:t>(למשכן והחזקתו)</a:t>
            </a:r>
            <a:endParaRPr b="0" i="0" sz="1800" u="none" cap="none" strike="noStrike">
              <a:solidFill>
                <a:srgbClr val="C00000"/>
              </a:solidFill>
              <a:latin typeface="Times New Roman"/>
              <a:ea typeface="Times New Roman"/>
              <a:cs typeface="Times New Roman"/>
              <a:sym typeface="Times New Roman"/>
            </a:endParaRPr>
          </a:p>
        </p:txBody>
      </p:sp>
      <p:pic>
        <p:nvPicPr>
          <p:cNvPr descr="Blocks, cubes, gold, gold bar, gold biscuits, gold bricks, gold ..." id="202" name="Google Shape;202;p26"/>
          <p:cNvPicPr preferRelativeResize="0"/>
          <p:nvPr/>
        </p:nvPicPr>
        <p:blipFill rotWithShape="1">
          <a:blip r:embed="rId3">
            <a:alphaModFix/>
          </a:blip>
          <a:srcRect b="11836" l="0" r="0" t="10888"/>
          <a:stretch/>
        </p:blipFill>
        <p:spPr>
          <a:xfrm>
            <a:off x="10870470" y="4193807"/>
            <a:ext cx="1132586" cy="1014504"/>
          </a:xfrm>
          <a:prstGeom prst="rect">
            <a:avLst/>
          </a:prstGeom>
          <a:noFill/>
          <a:ln>
            <a:noFill/>
          </a:ln>
        </p:spPr>
      </p:pic>
      <p:pic>
        <p:nvPicPr>
          <p:cNvPr descr="Buy, coin, money, pile, shop, silver, stack icon" id="203" name="Google Shape;203;p26"/>
          <p:cNvPicPr preferRelativeResize="0"/>
          <p:nvPr/>
        </p:nvPicPr>
        <p:blipFill rotWithShape="1">
          <a:blip r:embed="rId4">
            <a:alphaModFix/>
          </a:blip>
          <a:srcRect b="13208" l="14193" r="8309" t="12376"/>
          <a:stretch/>
        </p:blipFill>
        <p:spPr>
          <a:xfrm>
            <a:off x="10854113" y="2926079"/>
            <a:ext cx="1132586" cy="896799"/>
          </a:xfrm>
          <a:prstGeom prst="rect">
            <a:avLst/>
          </a:prstGeom>
          <a:noFill/>
          <a:ln>
            <a:noFill/>
          </a:ln>
        </p:spPr>
      </p:pic>
      <p:sp>
        <p:nvSpPr>
          <p:cNvPr id="204" name="Google Shape;204;p26"/>
          <p:cNvSpPr/>
          <p:nvPr/>
        </p:nvSpPr>
        <p:spPr>
          <a:xfrm>
            <a:off x="9961042" y="2926079"/>
            <a:ext cx="471440" cy="3684319"/>
          </a:xfrm>
          <a:prstGeom prst="leftBracket">
            <a:avLst>
              <a:gd fmla="val 8333" name="adj"/>
            </a:avLst>
          </a:prstGeom>
          <a:noFill/>
          <a:ln cap="flat" cmpd="sng" w="762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Tabernacle Of Moses. Vector Drawing Stock Vector - Illustration of ..." id="205" name="Google Shape;205;p26"/>
          <p:cNvPicPr preferRelativeResize="0"/>
          <p:nvPr/>
        </p:nvPicPr>
        <p:blipFill rotWithShape="1">
          <a:blip r:embed="rId5">
            <a:alphaModFix/>
          </a:blip>
          <a:srcRect b="23704" l="6519" r="5747" t="13778"/>
          <a:stretch/>
        </p:blipFill>
        <p:spPr>
          <a:xfrm>
            <a:off x="7142480" y="2926079"/>
            <a:ext cx="2587000" cy="3684319"/>
          </a:xfrm>
          <a:prstGeom prst="rect">
            <a:avLst/>
          </a:prstGeom>
          <a:noFill/>
          <a:ln>
            <a:noFill/>
          </a:ln>
        </p:spPr>
      </p:pic>
      <p:sp>
        <p:nvSpPr>
          <p:cNvPr id="206" name="Google Shape;206;p26"/>
          <p:cNvSpPr/>
          <p:nvPr/>
        </p:nvSpPr>
        <p:spPr>
          <a:xfrm>
            <a:off x="10104957" y="5670029"/>
            <a:ext cx="605241" cy="738664"/>
          </a:xfrm>
          <a:prstGeom prst="rect">
            <a:avLst/>
          </a:prstGeom>
          <a:solidFill>
            <a:schemeClr val="lt1"/>
          </a:solidFill>
          <a:ln cap="flat" cmpd="sng" w="1905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400"/>
              <a:buFont typeface="Arial"/>
              <a:buNone/>
            </a:pPr>
            <a:r>
              <a:rPr b="0" i="0" lang="iw-IL" sz="1400" u="none" cap="none" strike="noStrike">
                <a:solidFill>
                  <a:schemeClr val="dk1"/>
                </a:solidFill>
                <a:latin typeface="Times New Roman"/>
                <a:ea typeface="Times New Roman"/>
                <a:cs typeface="Times New Roman"/>
                <a:sym typeface="Times New Roman"/>
              </a:rPr>
              <a:t>וּכְלֵי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b="0" i="0" lang="iw-IL" sz="1400" u="none" cap="none" strike="noStrike">
                <a:solidFill>
                  <a:schemeClr val="dk1"/>
                </a:solidFill>
                <a:latin typeface="Times New Roman"/>
                <a:ea typeface="Times New Roman"/>
                <a:cs typeface="Times New Roman"/>
                <a:sym typeface="Times New Roman"/>
              </a:rPr>
              <a:t>נְחֹשֶׁת וּבַרְזֶל</a:t>
            </a:r>
            <a:endParaRPr b="0" i="0" sz="1400" u="none" cap="none" strike="noStrike">
              <a:solidFill>
                <a:srgbClr val="000000"/>
              </a:solidFill>
              <a:latin typeface="Arial"/>
              <a:ea typeface="Arial"/>
              <a:cs typeface="Arial"/>
              <a:sym typeface="Arial"/>
            </a:endParaRPr>
          </a:p>
        </p:txBody>
      </p:sp>
      <p:pic>
        <p:nvPicPr>
          <p:cNvPr descr="Steel Copper Serving Set Bucket, Punjabi Handi, Kadai, Handi ..." id="207" name="Google Shape;207;p26"/>
          <p:cNvPicPr preferRelativeResize="0"/>
          <p:nvPr/>
        </p:nvPicPr>
        <p:blipFill rotWithShape="1">
          <a:blip r:embed="rId6">
            <a:alphaModFix/>
          </a:blip>
          <a:srcRect b="5924" l="4990" r="7325" t="9337"/>
          <a:stretch/>
        </p:blipFill>
        <p:spPr>
          <a:xfrm>
            <a:off x="10854113" y="5529944"/>
            <a:ext cx="1128856" cy="926502"/>
          </a:xfrm>
          <a:prstGeom prst="rect">
            <a:avLst/>
          </a:prstGeom>
          <a:noFill/>
          <a:ln>
            <a:noFill/>
          </a:ln>
        </p:spPr>
      </p:pic>
      <p:sp>
        <p:nvSpPr>
          <p:cNvPr id="208" name="Google Shape;208;p26"/>
          <p:cNvSpPr/>
          <p:nvPr/>
        </p:nvSpPr>
        <p:spPr>
          <a:xfrm>
            <a:off x="10161983" y="4516393"/>
            <a:ext cx="502061" cy="369332"/>
          </a:xfrm>
          <a:prstGeom prst="rect">
            <a:avLst/>
          </a:prstGeom>
          <a:solidFill>
            <a:schemeClr val="lt1"/>
          </a:solidFill>
          <a:ln cap="flat" cmpd="sng" w="38100">
            <a:solidFill>
              <a:srgbClr val="FFF2CC"/>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זָהָב</a:t>
            </a:r>
            <a:endParaRPr b="0" i="0" sz="1800" u="none" cap="none" strike="noStrike">
              <a:solidFill>
                <a:schemeClr val="dk1"/>
              </a:solidFill>
              <a:latin typeface="Calibri"/>
              <a:ea typeface="Calibri"/>
              <a:cs typeface="Calibri"/>
              <a:sym typeface="Calibri"/>
            </a:endParaRPr>
          </a:p>
        </p:txBody>
      </p:sp>
      <p:sp>
        <p:nvSpPr>
          <p:cNvPr id="209" name="Google Shape;209;p26"/>
          <p:cNvSpPr/>
          <p:nvPr/>
        </p:nvSpPr>
        <p:spPr>
          <a:xfrm>
            <a:off x="10164856" y="3174423"/>
            <a:ext cx="545342" cy="400110"/>
          </a:xfrm>
          <a:prstGeom prst="rect">
            <a:avLst/>
          </a:prstGeom>
          <a:solidFill>
            <a:schemeClr val="lt1"/>
          </a:solidFill>
          <a:ln cap="flat" cmpd="sng" w="57150">
            <a:solidFill>
              <a:srgbClr val="D8D8D8"/>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Times New Roman"/>
                <a:ea typeface="Times New Roman"/>
                <a:cs typeface="Times New Roman"/>
                <a:sym typeface="Times New Roman"/>
              </a:rPr>
              <a:t>כֶּסֶף</a:t>
            </a:r>
            <a:endParaRPr b="0" i="0" sz="2400" u="none" cap="none" strike="noStrike">
              <a:solidFill>
                <a:schemeClr val="dk1"/>
              </a:solidFill>
              <a:latin typeface="Calibri"/>
              <a:ea typeface="Calibri"/>
              <a:cs typeface="Calibri"/>
              <a:sym typeface="Calibri"/>
            </a:endParaRPr>
          </a:p>
        </p:txBody>
      </p:sp>
      <p:pic>
        <p:nvPicPr>
          <p:cNvPr descr="achan - Liberal Dictionary" id="210" name="Google Shape;210;p26"/>
          <p:cNvPicPr preferRelativeResize="0"/>
          <p:nvPr/>
        </p:nvPicPr>
        <p:blipFill rotWithShape="1">
          <a:blip r:embed="rId7">
            <a:alphaModFix/>
          </a:blip>
          <a:srcRect b="0" l="0" r="0" t="0"/>
          <a:stretch/>
        </p:blipFill>
        <p:spPr>
          <a:xfrm>
            <a:off x="387717" y="555507"/>
            <a:ext cx="6160393" cy="6054891"/>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7"/>
          <p:cNvSpPr/>
          <p:nvPr/>
        </p:nvSpPr>
        <p:spPr>
          <a:xfrm>
            <a:off x="2026194" y="259315"/>
            <a:ext cx="7726168" cy="1677382"/>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4000"/>
              <a:buFont typeface="Arial"/>
              <a:buNone/>
            </a:pPr>
            <a:r>
              <a:rPr b="1" i="0" lang="iw-IL" sz="4000" u="none" cap="none" strike="noStrike">
                <a:solidFill>
                  <a:srgbClr val="CC0000"/>
                </a:solidFill>
                <a:latin typeface="Times New Roman"/>
                <a:ea typeface="Times New Roman"/>
                <a:cs typeface="Times New Roman"/>
                <a:sym typeface="Times New Roman"/>
              </a:rPr>
              <a:t>העיר נשרפת</a:t>
            </a:r>
            <a:r>
              <a:rPr b="1" i="0" lang="iw-IL" sz="1100" u="none" cap="none" strike="noStrike">
                <a:solidFill>
                  <a:srgbClr val="CC0000"/>
                </a:solidFill>
                <a:latin typeface="Times New Roman"/>
                <a:ea typeface="Times New Roman"/>
                <a:cs typeface="Times New Roman"/>
                <a:sym typeface="Times New Roman"/>
              </a:rPr>
              <a:t>   </a:t>
            </a:r>
            <a:r>
              <a:rPr b="1" i="0" lang="iw-IL" sz="3200" u="none" cap="none" strike="noStrike">
                <a:solidFill>
                  <a:srgbClr val="CC0000"/>
                </a:solidFill>
                <a:latin typeface="Times New Roman"/>
                <a:ea typeface="Times New Roman"/>
                <a:cs typeface="Times New Roman"/>
                <a:sym typeface="Times New Roman"/>
              </a:rPr>
              <a:t>(פס' כד)</a:t>
            </a:r>
            <a:r>
              <a:rPr b="1" i="0" lang="iw-IL" sz="2000" u="none" cap="none" strike="noStrike">
                <a:solidFill>
                  <a:srgbClr val="CC0000"/>
                </a:solidFill>
                <a:latin typeface="Times New Roman"/>
                <a:ea typeface="Times New Roman"/>
                <a:cs typeface="Times New Roman"/>
                <a:sym typeface="Times New Roman"/>
              </a:rPr>
              <a:t> </a:t>
            </a:r>
            <a:endParaRPr b="0" i="0" sz="3200" u="none" cap="none" strike="noStrike">
              <a:solidFill>
                <a:srgbClr val="CC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500"/>
              <a:buFont typeface="Arial"/>
              <a:buNone/>
            </a:pPr>
            <a:r>
              <a:t/>
            </a:r>
            <a:endParaRPr b="0" i="0" sz="500" u="none" cap="none" strike="noStrike">
              <a:solidFill>
                <a:srgbClr val="CC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3200"/>
              <a:buFont typeface="Arial"/>
              <a:buNone/>
            </a:pPr>
            <a:r>
              <a:rPr b="0" i="0" lang="iw-IL" sz="3200" u="none" cap="none" strike="noStrike">
                <a:solidFill>
                  <a:srgbClr val="CC0000"/>
                </a:solidFill>
                <a:latin typeface="Times New Roman"/>
                <a:ea typeface="Times New Roman"/>
                <a:cs typeface="Times New Roman"/>
                <a:sym typeface="Times New Roman"/>
              </a:rPr>
              <a:t> </a:t>
            </a:r>
            <a:r>
              <a:rPr b="0" i="0" lang="iw-IL" sz="4000" u="none" cap="none" strike="noStrike">
                <a:solidFill>
                  <a:schemeClr val="dk1"/>
                </a:solidFill>
                <a:latin typeface="Times New Roman"/>
                <a:ea typeface="Times New Roman"/>
                <a:cs typeface="Times New Roman"/>
                <a:sym typeface="Times New Roman"/>
              </a:rPr>
              <a:t>וְהָעִיר שָׂרְפוּ בָאֵשׁ וְכָל אֲשֶׁר בָּהּ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600" u="none" cap="none" strike="noStrike">
              <a:solidFill>
                <a:schemeClr val="dk1"/>
              </a:solidFill>
              <a:latin typeface="Times New Roman"/>
              <a:ea typeface="Times New Roman"/>
              <a:cs typeface="Times New Roman"/>
              <a:sym typeface="Times New Roman"/>
            </a:endParaRPr>
          </a:p>
        </p:txBody>
      </p:sp>
      <p:pic>
        <p:nvPicPr>
          <p:cNvPr descr="Joshua 6 - Fall of Jericho - scene 06 - Jericho burnt | Flickr" id="217" name="Google Shape;217;p27"/>
          <p:cNvPicPr preferRelativeResize="0"/>
          <p:nvPr/>
        </p:nvPicPr>
        <p:blipFill rotWithShape="1">
          <a:blip r:embed="rId3">
            <a:alphaModFix/>
          </a:blip>
          <a:srcRect b="39154" l="0" r="12683" t="0"/>
          <a:stretch/>
        </p:blipFill>
        <p:spPr>
          <a:xfrm>
            <a:off x="1861381" y="2251360"/>
            <a:ext cx="7890981" cy="4499725"/>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8"/>
          <p:cNvSpPr/>
          <p:nvPr/>
        </p:nvSpPr>
        <p:spPr>
          <a:xfrm>
            <a:off x="5527040" y="652468"/>
            <a:ext cx="6380480" cy="4778231"/>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3200"/>
              <a:buFont typeface="Arial"/>
              <a:buNone/>
            </a:pPr>
            <a:r>
              <a:rPr b="1" i="0" lang="iw-IL" sz="3200" u="none" cap="none" strike="noStrike">
                <a:solidFill>
                  <a:srgbClr val="CC0000"/>
                </a:solidFill>
                <a:latin typeface="Times New Roman"/>
                <a:ea typeface="Times New Roman"/>
                <a:cs typeface="Times New Roman"/>
                <a:sym typeface="Times New Roman"/>
              </a:rPr>
              <a:t>קללת מי שיבנה את יריחו</a:t>
            </a:r>
            <a:r>
              <a:rPr b="1" i="0" lang="iw-IL" sz="2000" u="none" cap="none" strike="noStrike">
                <a:solidFill>
                  <a:srgbClr val="CC0000"/>
                </a:solidFill>
                <a:latin typeface="Times New Roman"/>
                <a:ea typeface="Times New Roman"/>
                <a:cs typeface="Times New Roman"/>
                <a:sym typeface="Times New Roman"/>
              </a:rPr>
              <a:t> (כו)</a:t>
            </a:r>
            <a:endParaRPr b="0" i="0" sz="2400" u="none" cap="none" strike="noStrike">
              <a:solidFill>
                <a:srgbClr val="CC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Times New Roman"/>
                <a:ea typeface="Times New Roman"/>
                <a:cs typeface="Times New Roman"/>
                <a:sym typeface="Times New Roman"/>
              </a:rPr>
              <a:t>וַיַּשְׁבַּע יְהוֹשֻׁעַ בָּעֵת הַהִיא לֵאמֹר:</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קללת הבונה:</a:t>
            </a:r>
            <a:r>
              <a:rPr b="0" i="0" lang="iw-IL" sz="2800" u="none" cap="none" strike="noStrike">
                <a:solidFill>
                  <a:schemeClr val="dk1"/>
                </a:solidFill>
                <a:latin typeface="Times New Roman"/>
                <a:ea typeface="Times New Roman"/>
                <a:cs typeface="Times New Roman"/>
                <a:sym typeface="Times New Roman"/>
              </a:rPr>
              <a:t>  אָרוּר הָאִישׁ לִפְנֵי 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Times New Roman"/>
                <a:ea typeface="Times New Roman"/>
                <a:cs typeface="Times New Roman"/>
                <a:sym typeface="Times New Roman"/>
              </a:rPr>
              <a:t>אֲשֶׁר יָקוּם וּבָנָה אֶת הָעִיר-הַזֹּאת, אֶת יְרִיחוֹ.</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עונש הבונה</a:t>
            </a:r>
            <a:r>
              <a:rPr b="1" i="0" lang="iw-IL" sz="1800" u="none" cap="none" strike="noStrike">
                <a:solidFill>
                  <a:schemeClr val="dk1"/>
                </a:solidFill>
                <a:latin typeface="Times New Roman"/>
                <a:ea typeface="Times New Roman"/>
                <a:cs typeface="Times New Roman"/>
                <a:sym typeface="Times New Roman"/>
              </a:rPr>
              <a:t>: </a:t>
            </a:r>
            <a:r>
              <a:rPr b="0" i="0" lang="iw-IL" sz="2800" u="none" cap="none" strike="noStrike">
                <a:solidFill>
                  <a:schemeClr val="dk1"/>
                </a:solidFill>
                <a:latin typeface="Times New Roman"/>
                <a:ea typeface="Times New Roman"/>
                <a:cs typeface="Times New Roman"/>
                <a:sym typeface="Times New Roman"/>
              </a:rPr>
              <a:t>  בִּבְכֹרוֹ יְיַסְּדֶנָּה וּבִצְעִירוֹ יַצִּיב דְּלָתֶיהָ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(=בנו הבכור ימות בעת שיניח את היסודות לבניין העיר, ובנו הצעיר ימות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כשיציבו את דלתות העיר (כלומר כאשר יסיימו לבנות את העיר))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chemeClr val="dk1"/>
                </a:solidFill>
                <a:latin typeface="Times New Roman"/>
                <a:ea typeface="Times New Roman"/>
                <a:cs typeface="Times New Roman"/>
                <a:sym typeface="Times New Roman"/>
              </a:rPr>
              <a:t>הערה:</a:t>
            </a:r>
            <a:r>
              <a:rPr b="0" i="0" lang="iw-IL" sz="1800" u="none" cap="none" strike="noStrike">
                <a:solidFill>
                  <a:schemeClr val="dk1"/>
                </a:solidFill>
                <a:latin typeface="Times New Roman"/>
                <a:ea typeface="Times New Roman"/>
                <a:cs typeface="Times New Roman"/>
                <a:sym typeface="Times New Roman"/>
              </a:rPr>
              <a:t> קללה זו נתקיימה באדם בשם: 'חיאל בית האלי' שבנה אותה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בתקופת המלך אחאב (ראה מלכים-א פרק טז).</a:t>
            </a:r>
            <a:endParaRPr b="0" i="0" sz="2000" u="none" cap="none" strike="noStrike">
              <a:solidFill>
                <a:schemeClr val="dk1"/>
              </a:solidFill>
              <a:latin typeface="Times New Roman"/>
              <a:ea typeface="Times New Roman"/>
              <a:cs typeface="Times New Roman"/>
              <a:sym typeface="Times New Roman"/>
            </a:endParaRPr>
          </a:p>
        </p:txBody>
      </p:sp>
      <p:pic>
        <p:nvPicPr>
          <p:cNvPr descr="3d People - Man, Person With Warning Sign Stock Photo, Picture And ..." id="223" name="Google Shape;223;p28"/>
          <p:cNvPicPr preferRelativeResize="0"/>
          <p:nvPr/>
        </p:nvPicPr>
        <p:blipFill rotWithShape="1">
          <a:blip r:embed="rId3">
            <a:alphaModFix/>
          </a:blip>
          <a:srcRect b="15109" l="3546" r="8599" t="4593"/>
          <a:stretch/>
        </p:blipFill>
        <p:spPr>
          <a:xfrm>
            <a:off x="284480" y="652468"/>
            <a:ext cx="4496511" cy="4778231"/>
          </a:xfrm>
          <a:prstGeom prst="rect">
            <a:avLst/>
          </a:prstGeom>
          <a:noFill/>
          <a:ln>
            <a:noFill/>
          </a:ln>
        </p:spPr>
      </p:pic>
      <p:sp>
        <p:nvSpPr>
          <p:cNvPr id="224" name="Google Shape;224;p28"/>
          <p:cNvSpPr/>
          <p:nvPr/>
        </p:nvSpPr>
        <p:spPr>
          <a:xfrm>
            <a:off x="284480" y="6020866"/>
            <a:ext cx="11623040" cy="369332"/>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400"/>
              <a:buFont typeface="Arial"/>
              <a:buNone/>
            </a:pPr>
            <a:r>
              <a:rPr b="1" i="0" lang="iw-IL" sz="1400" u="none" cap="none" strike="noStrike">
                <a:solidFill>
                  <a:schemeClr val="dk1"/>
                </a:solidFill>
                <a:latin typeface="Times New Roman"/>
                <a:ea typeface="Times New Roman"/>
                <a:cs typeface="Times New Roman"/>
                <a:sym typeface="Times New Roman"/>
              </a:rPr>
              <a:t>הערה:</a:t>
            </a:r>
            <a:r>
              <a:rPr b="0" i="0" lang="iw-IL" sz="1400" u="none" cap="none" strike="noStrike">
                <a:solidFill>
                  <a:schemeClr val="dk1"/>
                </a:solidFill>
                <a:latin typeface="Times New Roman"/>
                <a:ea typeface="Times New Roman"/>
                <a:cs typeface="Times New Roman"/>
                <a:sym typeface="Times New Roman"/>
              </a:rPr>
              <a:t> </a:t>
            </a:r>
            <a:r>
              <a:rPr b="0" i="0" lang="iw-IL" sz="1800" u="none" cap="none" strike="noStrike">
                <a:solidFill>
                  <a:schemeClr val="dk1"/>
                </a:solidFill>
                <a:latin typeface="Times New Roman"/>
                <a:ea typeface="Times New Roman"/>
                <a:cs typeface="Times New Roman"/>
                <a:sym typeface="Times New Roman"/>
              </a:rPr>
              <a:t>קללה זו נתקיימה באדם בשם: 'חיאל בית האלי' שבנה אותה בתקופת המלך אחאב (ראה מלכים-א פרק טז).</a:t>
            </a:r>
            <a:endParaRPr b="0" i="0" sz="20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9"/>
          <p:cNvSpPr/>
          <p:nvPr/>
        </p:nvSpPr>
        <p:spPr>
          <a:xfrm>
            <a:off x="843280" y="1015572"/>
            <a:ext cx="10505440" cy="4154984"/>
          </a:xfrm>
          <a:prstGeom prst="rect">
            <a:avLst/>
          </a:prstGeom>
          <a:solidFill>
            <a:schemeClr val="lt1"/>
          </a:solidFill>
          <a:ln cap="flat" cmpd="sng" w="7620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6000"/>
              <a:buFont typeface="Arial"/>
              <a:buNone/>
            </a:pPr>
            <a:r>
              <a:rPr b="1" i="0" lang="iw-IL" sz="6000" u="none" cap="none" strike="noStrike">
                <a:solidFill>
                  <a:srgbClr val="CC0000"/>
                </a:solidFill>
                <a:latin typeface="Times New Roman"/>
                <a:ea typeface="Times New Roman"/>
                <a:cs typeface="Times New Roman"/>
                <a:sym typeface="Times New Roman"/>
              </a:rPr>
              <a:t>סוף-דבר (פס' כו)</a:t>
            </a:r>
            <a:endParaRPr b="0" i="0" sz="3600" u="none" cap="none" strike="noStrike">
              <a:solidFill>
                <a:srgbClr val="CC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a:t>
            </a:r>
            <a:endParaRPr b="0" i="0" sz="2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4400"/>
              <a:buFont typeface="Arial"/>
              <a:buNone/>
            </a:pPr>
            <a:r>
              <a:rPr b="0" i="0" lang="iw-IL" sz="4400" u="none" cap="none" strike="noStrike">
                <a:solidFill>
                  <a:srgbClr val="CC0000"/>
                </a:solidFill>
                <a:latin typeface="Times New Roman"/>
                <a:ea typeface="Times New Roman"/>
                <a:cs typeface="Times New Roman"/>
                <a:sym typeface="Times New Roman"/>
              </a:rPr>
              <a:t> </a:t>
            </a:r>
            <a:r>
              <a:rPr b="0" i="0" lang="iw-IL" sz="8000" u="none" cap="none" strike="noStrike">
                <a:solidFill>
                  <a:schemeClr val="dk1"/>
                </a:solidFill>
                <a:latin typeface="Times New Roman"/>
                <a:ea typeface="Times New Roman"/>
                <a:cs typeface="Times New Roman"/>
                <a:sym typeface="Times New Roman"/>
              </a:rPr>
              <a:t>וַיְהִי ה' אֶת יְהוֹשֻׁעַ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0"/>
              <a:buFont typeface="Arial"/>
              <a:buNone/>
            </a:pPr>
            <a:r>
              <a:rPr b="0" i="0" lang="iw-IL" sz="8000" u="none" cap="none" strike="noStrike">
                <a:solidFill>
                  <a:schemeClr val="dk1"/>
                </a:solidFill>
                <a:latin typeface="Times New Roman"/>
                <a:ea typeface="Times New Roman"/>
                <a:cs typeface="Times New Roman"/>
                <a:sym typeface="Times New Roman"/>
              </a:rPr>
              <a:t> וַיְהִי שָׁמְעוֹ בְּכָל-הָאָרֶץ !</a:t>
            </a:r>
            <a:endParaRPr b="0" i="0" sz="66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30"/>
          <p:cNvPicPr preferRelativeResize="0"/>
          <p:nvPr/>
        </p:nvPicPr>
        <p:blipFill rotWithShape="1">
          <a:blip r:embed="rId3">
            <a:alphaModFix/>
          </a:blip>
          <a:srcRect b="0" l="0" r="0" t="0"/>
          <a:stretch/>
        </p:blipFill>
        <p:spPr>
          <a:xfrm>
            <a:off x="1658938" y="404812"/>
            <a:ext cx="2981325" cy="6048375"/>
          </a:xfrm>
          <a:prstGeom prst="rect">
            <a:avLst/>
          </a:prstGeom>
          <a:noFill/>
          <a:ln>
            <a:noFill/>
          </a:ln>
        </p:spPr>
      </p:pic>
      <p:sp>
        <p:nvSpPr>
          <p:cNvPr id="235" name="Google Shape;235;p30"/>
          <p:cNvSpPr/>
          <p:nvPr/>
        </p:nvSpPr>
        <p:spPr>
          <a:xfrm>
            <a:off x="6519133" y="1491889"/>
            <a:ext cx="4842549" cy="2954655"/>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שליטת יהושע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באזורי א"י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לאחר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כיבוש יריחו</a:t>
            </a:r>
            <a:endParaRPr b="0" i="0" sz="11500" u="none" cap="none" strike="noStrike">
              <a:solidFill>
                <a:srgbClr val="C00000"/>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28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