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3" r:id="rId3"/>
    <p:sldId id="258" r:id="rId4"/>
    <p:sldId id="259" r:id="rId5"/>
    <p:sldId id="267" r:id="rId6"/>
    <p:sldId id="268" r:id="rId7"/>
    <p:sldId id="269" r:id="rId8"/>
    <p:sldId id="270" r:id="rId9"/>
    <p:sldId id="272" r:id="rId1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71"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64535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1711814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132932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87705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822534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99325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302757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505490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07915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710742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94520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B001CA4-BDD3-4053-844F-9AAD839120CF}" type="datetimeFigureOut">
              <a:rPr lang="he-IL" smtClean="0"/>
              <a:t>ט"ז/אייר/תש"פ</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0928CF0-5326-4164-8C52-5760083E5088}" type="slidenum">
              <a:rPr lang="he-IL" smtClean="0"/>
              <a:t>‹#›</a:t>
            </a:fld>
            <a:endParaRPr lang="he-IL"/>
          </a:p>
        </p:txBody>
      </p:sp>
    </p:spTree>
    <p:extLst>
      <p:ext uri="{BB962C8B-B14F-4D97-AF65-F5344CB8AC3E}">
        <p14:creationId xmlns:p14="http://schemas.microsoft.com/office/powerpoint/2010/main" val="3208000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0"/>
            <a:ext cx="9144000" cy="2387600"/>
          </a:xfrm>
        </p:spPr>
        <p:txBody>
          <a:bodyPr/>
          <a:lstStyle/>
          <a:p>
            <a:r>
              <a:rPr lang="he-IL" dirty="0" smtClean="0"/>
              <a:t>סיפור עכן</a:t>
            </a:r>
            <a:endParaRPr lang="he-IL" dirty="0"/>
          </a:p>
        </p:txBody>
      </p:sp>
      <p:sp>
        <p:nvSpPr>
          <p:cNvPr id="3" name="כותרת משנה 2"/>
          <p:cNvSpPr>
            <a:spLocks noGrp="1"/>
          </p:cNvSpPr>
          <p:nvPr>
            <p:ph type="subTitle" idx="1"/>
          </p:nvPr>
        </p:nvSpPr>
        <p:spPr>
          <a:xfrm>
            <a:off x="1524000" y="2738438"/>
            <a:ext cx="9144000" cy="1655762"/>
          </a:xfrm>
        </p:spPr>
        <p:txBody>
          <a:bodyPr/>
          <a:lstStyle/>
          <a:p>
            <a:r>
              <a:rPr lang="he-IL" dirty="0" smtClean="0"/>
              <a:t>יהושע פרק ז' </a:t>
            </a:r>
          </a:p>
          <a:p>
            <a:r>
              <a:rPr lang="he-IL" dirty="0" smtClean="0"/>
              <a:t>פסוקים י-</a:t>
            </a:r>
            <a:r>
              <a:rPr lang="he-IL" dirty="0" err="1" smtClean="0"/>
              <a:t>כו</a:t>
            </a:r>
            <a:endParaRPr lang="he-IL" dirty="0"/>
          </a:p>
        </p:txBody>
      </p:sp>
      <p:pic>
        <p:nvPicPr>
          <p:cNvPr id="4" name="תמונה 3"/>
          <p:cNvPicPr>
            <a:picLocks noChangeAspect="1"/>
          </p:cNvPicPr>
          <p:nvPr/>
        </p:nvPicPr>
        <p:blipFill>
          <a:blip r:embed="rId2"/>
          <a:stretch>
            <a:fillRect/>
          </a:stretch>
        </p:blipFill>
        <p:spPr>
          <a:xfrm>
            <a:off x="1809750" y="3881966"/>
            <a:ext cx="8572500" cy="2857500"/>
          </a:xfrm>
          <a:prstGeom prst="rect">
            <a:avLst/>
          </a:prstGeom>
        </p:spPr>
      </p:pic>
    </p:spTree>
    <p:extLst>
      <p:ext uri="{BB962C8B-B14F-4D97-AF65-F5344CB8AC3E}">
        <p14:creationId xmlns:p14="http://schemas.microsoft.com/office/powerpoint/2010/main" val="2987909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תזכורת: תוצאות הקרב הראשון בעי</a:t>
            </a:r>
            <a:endParaRPr lang="he-IL" dirty="0"/>
          </a:p>
        </p:txBody>
      </p:sp>
      <p:pic>
        <p:nvPicPr>
          <p:cNvPr id="1026" name="Picture 2" descr="http://www.daat.ac.il/daat/tanach/albom/pictures/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422" y="2359378"/>
            <a:ext cx="30384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270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07533" y="1872192"/>
            <a:ext cx="10563578" cy="3845631"/>
          </a:xfrm>
        </p:spPr>
        <p:txBody>
          <a:bodyPr>
            <a:normAutofit fontScale="90000"/>
          </a:bodyPr>
          <a:lstStyle/>
          <a:p>
            <a:r>
              <a:rPr lang="he-IL" dirty="0" smtClean="0"/>
              <a:t>וַיֹּאמֶר יְהוָה </a:t>
            </a:r>
            <a:r>
              <a:rPr lang="he-IL" dirty="0" err="1" smtClean="0"/>
              <a:t>אֶל־יְהוֹשֻׁע</a:t>
            </a:r>
            <a:r>
              <a:rPr lang="he-IL" dirty="0" smtClean="0"/>
              <a:t>ַ: </a:t>
            </a:r>
            <a:br>
              <a:rPr lang="he-IL" dirty="0" smtClean="0"/>
            </a:br>
            <a:r>
              <a:rPr lang="he-IL" dirty="0" smtClean="0"/>
              <a:t> </a:t>
            </a:r>
            <a:br>
              <a:rPr lang="he-IL" dirty="0" smtClean="0"/>
            </a:br>
            <a:r>
              <a:rPr lang="he-IL" dirty="0" smtClean="0"/>
              <a:t>"חָטָא יִשְׂרָאֵל ...לָקְחוּ </a:t>
            </a:r>
            <a:r>
              <a:rPr lang="he-IL" dirty="0" err="1" smtClean="0"/>
              <a:t>מִן־הַחֵרֶם</a:t>
            </a:r>
            <a:r>
              <a:rPr lang="he-IL" dirty="0" smtClean="0"/>
              <a:t> וְגַם גָּנְבוּ וְגַם כִּחֲשׁוּ..!</a:t>
            </a:r>
            <a:br>
              <a:rPr lang="he-IL" dirty="0" smtClean="0"/>
            </a:br>
            <a:r>
              <a:rPr lang="he-IL" dirty="0" smtClean="0"/>
              <a:t>וְלֹא יֻכְלוּ בְּנֵי יִשְׂרָאֵל לָקוּם לִפְנֵי </a:t>
            </a:r>
            <a:r>
              <a:rPr lang="he-IL" dirty="0" err="1" smtClean="0"/>
              <a:t>אֹיְבֵיהֶם</a:t>
            </a:r>
            <a:r>
              <a:rPr lang="he-IL" dirty="0" smtClean="0"/>
              <a:t> ...</a:t>
            </a:r>
            <a:br>
              <a:rPr lang="he-IL" dirty="0" smtClean="0"/>
            </a:br>
            <a:r>
              <a:rPr lang="he-IL" dirty="0" smtClean="0"/>
              <a:t>לֹא אוֹסִיף לִהְיוֹת עִמָּכֶם </a:t>
            </a:r>
            <a:r>
              <a:rPr lang="he-IL" dirty="0" err="1" smtClean="0"/>
              <a:t>אִם־לֹא</a:t>
            </a:r>
            <a:r>
              <a:rPr lang="he-IL" dirty="0" smtClean="0"/>
              <a:t> תַשְׁמִידוּ הַחֵרֶם מִקִּרְבְּכֶם!"</a:t>
            </a:r>
            <a:br>
              <a:rPr lang="he-IL" dirty="0" smtClean="0"/>
            </a:br>
            <a:r>
              <a:rPr lang="he-IL" dirty="0" smtClean="0"/>
              <a:t/>
            </a:r>
            <a:br>
              <a:rPr lang="he-IL" dirty="0" smtClean="0"/>
            </a:b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י-</a:t>
            </a:r>
            <a:r>
              <a:rPr lang="he-IL" sz="2400" dirty="0" err="1" smtClean="0"/>
              <a:t>יב</a:t>
            </a:r>
            <a:endParaRPr lang="he-IL" sz="2400" dirty="0"/>
          </a:p>
        </p:txBody>
      </p:sp>
    </p:spTree>
    <p:extLst>
      <p:ext uri="{BB962C8B-B14F-4D97-AF65-F5344CB8AC3E}">
        <p14:creationId xmlns:p14="http://schemas.microsoft.com/office/powerpoint/2010/main" val="225818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836356" y="1783644"/>
            <a:ext cx="6108716" cy="4386093"/>
          </a:xfrm>
        </p:spPr>
        <p:txBody>
          <a:bodyPr>
            <a:normAutofit fontScale="90000"/>
          </a:bodyPr>
          <a:lstStyle/>
          <a:p>
            <a:r>
              <a:rPr lang="he-IL" dirty="0"/>
              <a:t>קֻם קַדֵּשׁ </a:t>
            </a:r>
            <a:r>
              <a:rPr lang="he-IL" dirty="0" err="1"/>
              <a:t>אֶת־הָעָם</a:t>
            </a:r>
            <a:r>
              <a:rPr lang="he-IL" dirty="0"/>
              <a:t> </a:t>
            </a:r>
            <a:r>
              <a:rPr lang="he-IL" dirty="0" smtClean="0"/>
              <a:t>וְאָמַרְתָּ... </a:t>
            </a:r>
            <a:br>
              <a:rPr lang="he-IL" dirty="0" smtClean="0"/>
            </a:br>
            <a:r>
              <a:rPr lang="he-IL" dirty="0" smtClean="0"/>
              <a:t>"כֹה אָמַר יְהוָה: </a:t>
            </a:r>
            <a:br>
              <a:rPr lang="he-IL" dirty="0" smtClean="0"/>
            </a:br>
            <a:r>
              <a:rPr lang="he-IL" dirty="0" smtClean="0"/>
              <a:t>לֹא </a:t>
            </a:r>
            <a:r>
              <a:rPr lang="he-IL" dirty="0"/>
              <a:t>תוּכַל לָקוּם לִפְנֵי </a:t>
            </a:r>
            <a:r>
              <a:rPr lang="he-IL" dirty="0" err="1"/>
              <a:t>אֹיְבֶיך</a:t>
            </a:r>
            <a:r>
              <a:rPr lang="he-IL" dirty="0"/>
              <a:t>ָ </a:t>
            </a:r>
            <a:r>
              <a:rPr lang="he-IL" dirty="0" err="1"/>
              <a:t>עַד־הֲסִירְכֶם</a:t>
            </a:r>
            <a:r>
              <a:rPr lang="he-IL" dirty="0"/>
              <a:t> הַחֵרֶם </a:t>
            </a:r>
            <a:r>
              <a:rPr lang="he-IL" dirty="0" smtClean="0"/>
              <a:t>מִקִּרְבְּכֶם!</a:t>
            </a:r>
            <a:r>
              <a:rPr lang="he-IL" dirty="0"/>
              <a:t/>
            </a:r>
            <a:br>
              <a:rPr lang="he-IL" dirty="0"/>
            </a:br>
            <a:r>
              <a:rPr lang="he-IL" dirty="0" err="1"/>
              <a:t>וְנִקְרַבְתֶּם</a:t>
            </a:r>
            <a:r>
              <a:rPr lang="he-IL" dirty="0"/>
              <a:t> בַּבֹּקֶר לְשִׁבְטֵיכֶם </a:t>
            </a:r>
            <a:r>
              <a:rPr lang="he-IL" dirty="0" smtClean="0"/>
              <a:t>...</a:t>
            </a:r>
            <a:br>
              <a:rPr lang="he-IL" dirty="0" smtClean="0"/>
            </a:br>
            <a:r>
              <a:rPr lang="he-IL" dirty="0" smtClean="0"/>
              <a:t>וְהָיָה </a:t>
            </a:r>
            <a:r>
              <a:rPr lang="he-IL" dirty="0"/>
              <a:t>הַנִּלְכָּד בַּחֵרֶם </a:t>
            </a:r>
            <a:r>
              <a:rPr lang="he-IL" dirty="0" err="1"/>
              <a:t>יִשָּׂרֵף</a:t>
            </a:r>
            <a:r>
              <a:rPr lang="he-IL" dirty="0"/>
              <a:t> בָּאֵשׁ אֹתוֹ </a:t>
            </a:r>
            <a:r>
              <a:rPr lang="he-IL" dirty="0" err="1"/>
              <a:t>וְאֶת־כָּל־אֲשֶׁר־לו</a:t>
            </a:r>
            <a:r>
              <a:rPr lang="he-IL" dirty="0"/>
              <a:t>ֹ כִּי עָבַר </a:t>
            </a:r>
            <a:r>
              <a:rPr lang="he-IL" dirty="0" err="1"/>
              <a:t>אֶת־בְּרִית</a:t>
            </a:r>
            <a:r>
              <a:rPr lang="he-IL" dirty="0"/>
              <a:t> </a:t>
            </a:r>
            <a:r>
              <a:rPr lang="he-IL" dirty="0" smtClean="0"/>
              <a:t>יְהוָה!"</a:t>
            </a:r>
            <a:r>
              <a:rPr lang="he-IL" dirty="0"/>
              <a:t/>
            </a:r>
            <a:br>
              <a:rPr lang="he-IL" dirty="0"/>
            </a:b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a:t>
            </a:r>
            <a:r>
              <a:rPr lang="he-IL" sz="2400" dirty="0" err="1" smtClean="0"/>
              <a:t>יג</a:t>
            </a:r>
            <a:r>
              <a:rPr lang="he-IL" sz="2400" dirty="0" smtClean="0"/>
              <a:t>-טו</a:t>
            </a:r>
            <a:endParaRPr lang="he-IL" sz="2400" dirty="0"/>
          </a:p>
        </p:txBody>
      </p:sp>
      <p:pic>
        <p:nvPicPr>
          <p:cNvPr id="4" name="תמונה 3"/>
          <p:cNvPicPr>
            <a:picLocks noChangeAspect="1"/>
          </p:cNvPicPr>
          <p:nvPr/>
        </p:nvPicPr>
        <p:blipFill>
          <a:blip r:embed="rId2"/>
          <a:stretch>
            <a:fillRect/>
          </a:stretch>
        </p:blipFill>
        <p:spPr>
          <a:xfrm>
            <a:off x="-1" y="0"/>
            <a:ext cx="5949315" cy="6858000"/>
          </a:xfrm>
          <a:prstGeom prst="rect">
            <a:avLst/>
          </a:prstGeom>
        </p:spPr>
      </p:pic>
    </p:spTree>
    <p:extLst>
      <p:ext uri="{BB962C8B-B14F-4D97-AF65-F5344CB8AC3E}">
        <p14:creationId xmlns:p14="http://schemas.microsoft.com/office/powerpoint/2010/main" val="2211599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a:t>
            </a:r>
            <a:r>
              <a:rPr lang="he-IL" sz="2400" dirty="0" err="1" smtClean="0"/>
              <a:t>טז-יח</a:t>
            </a:r>
            <a:endParaRPr lang="he-IL" sz="2400" dirty="0"/>
          </a:p>
        </p:txBody>
      </p:sp>
      <p:pic>
        <p:nvPicPr>
          <p:cNvPr id="2050" name="Picture 2" descr="http://www.daat.ac.il/daat/tanach/albom/pictures/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6733"/>
            <a:ext cx="4233333" cy="4951267"/>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4233333" y="2081037"/>
            <a:ext cx="7845778" cy="3845631"/>
          </a:xfrm>
        </p:spPr>
        <p:txBody>
          <a:bodyPr>
            <a:normAutofit fontScale="90000"/>
          </a:bodyPr>
          <a:lstStyle/>
          <a:p>
            <a:r>
              <a:rPr lang="he-IL" dirty="0" err="1"/>
              <a:t>וַיַּשְׁכֵּם</a:t>
            </a:r>
            <a:r>
              <a:rPr lang="he-IL" dirty="0"/>
              <a:t> יְהוֹשֻׁעַ בַּבֹּקֶר </a:t>
            </a:r>
            <a:r>
              <a:rPr lang="he-IL" dirty="0" smtClean="0"/>
              <a:t/>
            </a:r>
            <a:br>
              <a:rPr lang="he-IL" dirty="0" smtClean="0"/>
            </a:br>
            <a:r>
              <a:rPr lang="he-IL" dirty="0" smtClean="0"/>
              <a:t>וַיַּקְרֵב </a:t>
            </a:r>
            <a:r>
              <a:rPr lang="he-IL" dirty="0" err="1"/>
              <a:t>אֶת־יִשְׂרָאֵל</a:t>
            </a:r>
            <a:r>
              <a:rPr lang="he-IL" dirty="0"/>
              <a:t> לִשְׁבָטָיו </a:t>
            </a:r>
            <a:r>
              <a:rPr lang="he-IL" dirty="0" smtClean="0"/>
              <a:t>וַיִּלָּכֵד </a:t>
            </a:r>
            <a:r>
              <a:rPr lang="he-IL" dirty="0"/>
              <a:t>שֵׁבֶט </a:t>
            </a:r>
            <a:r>
              <a:rPr lang="he-IL" dirty="0" smtClean="0"/>
              <a:t>יְהוּדָה. </a:t>
            </a:r>
            <a:r>
              <a:rPr lang="he-IL" dirty="0"/>
              <a:t/>
            </a:r>
            <a:br>
              <a:rPr lang="he-IL" dirty="0"/>
            </a:br>
            <a:r>
              <a:rPr lang="he-IL" dirty="0"/>
              <a:t>וַיַּקְרֵב </a:t>
            </a:r>
            <a:r>
              <a:rPr lang="he-IL" dirty="0" err="1"/>
              <a:t>אֶת־מִשְׁפַּחַת</a:t>
            </a:r>
            <a:r>
              <a:rPr lang="he-IL" dirty="0"/>
              <a:t> יְהוּדָה וַיִּלְכֹּד אֵת מִשְׁפַּחַת </a:t>
            </a:r>
            <a:r>
              <a:rPr lang="he-IL" dirty="0" err="1"/>
              <a:t>הַזַּרְחִי</a:t>
            </a:r>
            <a:r>
              <a:rPr lang="he-IL" dirty="0"/>
              <a:t> </a:t>
            </a:r>
            <a:r>
              <a:rPr lang="he-IL" dirty="0" smtClean="0"/>
              <a:t/>
            </a:r>
            <a:br>
              <a:rPr lang="he-IL" dirty="0" smtClean="0"/>
            </a:br>
            <a:r>
              <a:rPr lang="he-IL" dirty="0" smtClean="0"/>
              <a:t>וַיַּקְרֵב </a:t>
            </a:r>
            <a:r>
              <a:rPr lang="he-IL" dirty="0" err="1"/>
              <a:t>אֶת־מִשְׁפַּחַת</a:t>
            </a:r>
            <a:r>
              <a:rPr lang="he-IL" dirty="0"/>
              <a:t> </a:t>
            </a:r>
            <a:r>
              <a:rPr lang="he-IL" dirty="0" err="1"/>
              <a:t>הַזַּרְחִי</a:t>
            </a:r>
            <a:r>
              <a:rPr lang="he-IL" dirty="0"/>
              <a:t> לַגְּבָרִים וַיִּלָּכֵד </a:t>
            </a:r>
            <a:r>
              <a:rPr lang="he-IL" dirty="0" err="1" smtClean="0"/>
              <a:t>זַבְדִּי</a:t>
            </a:r>
            <a:r>
              <a:rPr lang="he-IL" dirty="0" smtClean="0"/>
              <a:t> </a:t>
            </a:r>
            <a:r>
              <a:rPr lang="he-IL" dirty="0"/>
              <a:t/>
            </a:r>
            <a:br>
              <a:rPr lang="he-IL" dirty="0"/>
            </a:br>
            <a:r>
              <a:rPr lang="he-IL" dirty="0"/>
              <a:t>וַיַּקְרֵב </a:t>
            </a:r>
            <a:r>
              <a:rPr lang="he-IL" dirty="0" err="1"/>
              <a:t>אֶת־בֵּיתו</a:t>
            </a:r>
            <a:r>
              <a:rPr lang="he-IL" dirty="0"/>
              <a:t>ֹ לַגְּבָרִים וַיִּלָּכֵד עָכָן </a:t>
            </a:r>
            <a:r>
              <a:rPr lang="he-IL" dirty="0" err="1"/>
              <a:t>בֶּן־כַּרְמִי</a:t>
            </a:r>
            <a:r>
              <a:rPr lang="he-IL" dirty="0"/>
              <a:t> </a:t>
            </a:r>
            <a:r>
              <a:rPr lang="he-IL" dirty="0" err="1"/>
              <a:t>בֶן־זַבְדִּי</a:t>
            </a:r>
            <a:r>
              <a:rPr lang="he-IL" dirty="0"/>
              <a:t> </a:t>
            </a:r>
            <a:r>
              <a:rPr lang="he-IL" dirty="0" err="1"/>
              <a:t>בֶּן־זֶרַח</a:t>
            </a:r>
            <a:r>
              <a:rPr lang="he-IL" dirty="0"/>
              <a:t> לְמַטֵּה </a:t>
            </a:r>
            <a:r>
              <a:rPr lang="he-IL" dirty="0" smtClean="0"/>
              <a:t>יְהוּדָה.</a:t>
            </a:r>
            <a:r>
              <a:rPr lang="he-IL" dirty="0"/>
              <a:t/>
            </a:r>
            <a:br>
              <a:rPr lang="he-IL" dirty="0"/>
            </a:br>
            <a:endParaRPr lang="he-IL" dirty="0"/>
          </a:p>
        </p:txBody>
      </p:sp>
      <p:pic>
        <p:nvPicPr>
          <p:cNvPr id="4" name="תמונה 3"/>
          <p:cNvPicPr>
            <a:picLocks noChangeAspect="1"/>
          </p:cNvPicPr>
          <p:nvPr/>
        </p:nvPicPr>
        <p:blipFill rotWithShape="1">
          <a:blip r:embed="rId3"/>
          <a:srcRect l="20965" t="13970" r="21939" b="20429"/>
          <a:stretch/>
        </p:blipFill>
        <p:spPr>
          <a:xfrm>
            <a:off x="4816348" y="0"/>
            <a:ext cx="2761588" cy="2386013"/>
          </a:xfrm>
          <a:prstGeom prst="rect">
            <a:avLst/>
          </a:prstGeom>
        </p:spPr>
      </p:pic>
    </p:spTree>
    <p:extLst>
      <p:ext uri="{BB962C8B-B14F-4D97-AF65-F5344CB8AC3E}">
        <p14:creationId xmlns:p14="http://schemas.microsoft.com/office/powerpoint/2010/main" val="33763600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26843" y="2081037"/>
            <a:ext cx="6908801" cy="3845631"/>
          </a:xfrm>
        </p:spPr>
        <p:txBody>
          <a:bodyPr>
            <a:normAutofit fontScale="90000"/>
          </a:bodyPr>
          <a:lstStyle/>
          <a:p>
            <a:r>
              <a:rPr lang="he-IL" dirty="0"/>
              <a:t>וַיֹּאמֶר יְהוֹשֻׁעַ </a:t>
            </a:r>
            <a:r>
              <a:rPr lang="he-IL" dirty="0" err="1" smtClean="0"/>
              <a:t>אֶל־עָכָן</a:t>
            </a:r>
            <a:r>
              <a:rPr lang="he-IL" dirty="0" smtClean="0"/>
              <a:t>: </a:t>
            </a:r>
            <a:br>
              <a:rPr lang="he-IL" dirty="0" smtClean="0"/>
            </a:br>
            <a:r>
              <a:rPr lang="he-IL" dirty="0" smtClean="0"/>
              <a:t>"בְּנִי... </a:t>
            </a:r>
            <a:r>
              <a:rPr lang="he-IL" dirty="0" err="1" smtClean="0"/>
              <a:t>הַגֶּד־נָא</a:t>
            </a:r>
            <a:r>
              <a:rPr lang="he-IL" dirty="0" smtClean="0"/>
              <a:t> </a:t>
            </a:r>
            <a:r>
              <a:rPr lang="he-IL" dirty="0"/>
              <a:t>לִי מֶה </a:t>
            </a:r>
            <a:r>
              <a:rPr lang="he-IL" dirty="0" smtClean="0"/>
              <a:t>עָשִׂיתָ" </a:t>
            </a:r>
            <a:r>
              <a:rPr lang="he-IL" dirty="0"/>
              <a:t/>
            </a:r>
            <a:br>
              <a:rPr lang="he-IL" dirty="0"/>
            </a:br>
            <a:r>
              <a:rPr lang="he-IL" dirty="0"/>
              <a:t>וַיַּעַן </a:t>
            </a:r>
            <a:r>
              <a:rPr lang="he-IL" dirty="0" smtClean="0"/>
              <a:t>עָכָן...</a:t>
            </a:r>
            <a:br>
              <a:rPr lang="he-IL" dirty="0" smtClean="0"/>
            </a:br>
            <a:r>
              <a:rPr lang="he-IL" dirty="0" smtClean="0"/>
              <a:t>"חָטָאתִי לַיהוָה...</a:t>
            </a:r>
            <a:r>
              <a:rPr lang="he-IL" dirty="0"/>
              <a:t/>
            </a:r>
            <a:br>
              <a:rPr lang="he-IL" dirty="0"/>
            </a:br>
            <a:r>
              <a:rPr lang="he-IL" dirty="0" err="1" smtClean="0"/>
              <a:t>וָאֵרֶא</a:t>
            </a:r>
            <a:r>
              <a:rPr lang="he-IL" dirty="0" smtClean="0"/>
              <a:t> </a:t>
            </a:r>
            <a:r>
              <a:rPr lang="he-IL" dirty="0"/>
              <a:t>בַשָּׁלָל אַדֶּרֶת שִׁנְעָר אַחַת טוֹבָה וּמָאתַיִם שְׁקָלִים כֶּסֶף וּלְשׁוֹן זָהָב אֶחָד חֲמִשִּׁים שְׁקָלִים מִשְׁקָלוֹ </a:t>
            </a:r>
            <a:r>
              <a:rPr lang="he-IL" dirty="0" err="1"/>
              <a:t>וָאֶחְמְדֵם</a:t>
            </a:r>
            <a:r>
              <a:rPr lang="he-IL" dirty="0"/>
              <a:t> וָאֶקָּחֵם וְהִנָּם טְמוּנִים בָּאָרֶץ בְּתוֹךְ </a:t>
            </a:r>
            <a:r>
              <a:rPr lang="he-IL" dirty="0" err="1" smtClean="0"/>
              <a:t>הָאָהֳלִי</a:t>
            </a:r>
            <a:r>
              <a:rPr lang="he-IL" dirty="0" smtClean="0"/>
              <a:t>"</a:t>
            </a:r>
            <a:r>
              <a:rPr lang="he-IL" dirty="0"/>
              <a:t/>
            </a:r>
            <a:br>
              <a:rPr lang="he-IL" dirty="0"/>
            </a:b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a:t>
            </a:r>
            <a:r>
              <a:rPr lang="he-IL" sz="2400" dirty="0" err="1" smtClean="0"/>
              <a:t>יט-כא</a:t>
            </a:r>
            <a:endParaRPr lang="he-IL" sz="2400" dirty="0"/>
          </a:p>
        </p:txBody>
      </p:sp>
      <p:pic>
        <p:nvPicPr>
          <p:cNvPr id="3076" name="Picture 4" descr="חיידקים השווים זהב - GLOBEBLO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6822" y="8056611"/>
            <a:ext cx="1324874" cy="6427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מאות מטבעות עתיקים נתפסו בביתו של שודד עתיקות בגליל | JDN - חדשות"/>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56" y="3883378"/>
            <a:ext cx="3832825" cy="28771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הבהלה לזהב (אוסטרליה) – ויקיפדיה"/>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2059">
            <a:off x="1799700" y="5263867"/>
            <a:ext cx="730134" cy="112148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חולצה – ויקיפדיה"/>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3267" y="1528660"/>
            <a:ext cx="2013055" cy="2956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257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72067" y="2081037"/>
            <a:ext cx="10563578" cy="3845631"/>
          </a:xfrm>
        </p:spPr>
        <p:txBody>
          <a:bodyPr>
            <a:normAutofit/>
          </a:bodyPr>
          <a:lstStyle/>
          <a:p>
            <a:r>
              <a:rPr lang="he-IL" dirty="0"/>
              <a:t>וַיִּשְׁלַח יְהוֹשֻׁעַ מַלְאָכִים וַיָּרֻצוּ הָאֹהֱלָה וְהִנֵּה טְמוּנָה </a:t>
            </a:r>
            <a:r>
              <a:rPr lang="he-IL" dirty="0" err="1"/>
              <a:t>בְּאָהֳלו</a:t>
            </a:r>
            <a:r>
              <a:rPr lang="he-IL" dirty="0"/>
              <a:t>ֹ וְהַכֶּסֶף תַּחְתֶּיהָ׃ </a:t>
            </a:r>
            <a:br>
              <a:rPr lang="he-IL" dirty="0"/>
            </a:br>
            <a:r>
              <a:rPr lang="he-IL" dirty="0"/>
              <a:t/>
            </a:r>
            <a:br>
              <a:rPr lang="he-IL" dirty="0"/>
            </a:br>
            <a:r>
              <a:rPr lang="he-IL" dirty="0" err="1"/>
              <a:t>וַיִּקַּח</a:t>
            </a:r>
            <a:r>
              <a:rPr lang="he-IL" dirty="0"/>
              <a:t> יְהוֹשֻׁעַ אֶת־עָכָן </a:t>
            </a:r>
            <a:r>
              <a:rPr lang="he-IL" dirty="0" err="1"/>
              <a:t>בֶּן־זֶרַח</a:t>
            </a:r>
            <a:r>
              <a:rPr lang="he-IL" dirty="0"/>
              <a:t> </a:t>
            </a:r>
            <a:r>
              <a:rPr lang="he-IL" dirty="0" err="1"/>
              <a:t>וְאֶת־הַכֶּסֶף</a:t>
            </a:r>
            <a:r>
              <a:rPr lang="he-IL" dirty="0"/>
              <a:t> </a:t>
            </a:r>
            <a:r>
              <a:rPr lang="he-IL" dirty="0" err="1"/>
              <a:t>וְאֶת־הָאַדֶּרֶת</a:t>
            </a:r>
            <a:r>
              <a:rPr lang="he-IL" dirty="0"/>
              <a:t> </a:t>
            </a:r>
            <a:r>
              <a:rPr lang="he-IL" dirty="0" err="1"/>
              <a:t>וְאֶת־לְשׁוֹן</a:t>
            </a:r>
            <a:r>
              <a:rPr lang="he-IL" dirty="0"/>
              <a:t> הַזָּהָב </a:t>
            </a:r>
            <a:r>
              <a:rPr lang="he-IL" dirty="0" err="1"/>
              <a:t>וְאֶת־בָּנָיו</a:t>
            </a:r>
            <a:r>
              <a:rPr lang="he-IL" dirty="0"/>
              <a:t> </a:t>
            </a:r>
            <a:r>
              <a:rPr lang="he-IL" dirty="0" err="1"/>
              <a:t>וְאֶת־בְּנֹתָיו</a:t>
            </a:r>
            <a:r>
              <a:rPr lang="he-IL" dirty="0"/>
              <a:t> </a:t>
            </a:r>
            <a:r>
              <a:rPr lang="he-IL" dirty="0" err="1"/>
              <a:t>וְאֶת־שׁוֹרו</a:t>
            </a:r>
            <a:r>
              <a:rPr lang="he-IL" dirty="0"/>
              <a:t>ֹ </a:t>
            </a:r>
            <a:r>
              <a:rPr lang="he-IL" dirty="0" err="1"/>
              <a:t>וְאֶת־חֲמֹרו</a:t>
            </a:r>
            <a:r>
              <a:rPr lang="he-IL" dirty="0"/>
              <a:t>ֹ </a:t>
            </a:r>
            <a:r>
              <a:rPr lang="he-IL" dirty="0" err="1"/>
              <a:t>וְאֶת־צֹאנו</a:t>
            </a:r>
            <a:r>
              <a:rPr lang="he-IL" dirty="0"/>
              <a:t>ֹ </a:t>
            </a:r>
            <a:r>
              <a:rPr lang="he-IL" dirty="0" err="1"/>
              <a:t>וְאֶת־אָהֳלו</a:t>
            </a:r>
            <a:r>
              <a:rPr lang="he-IL" dirty="0"/>
              <a:t>ֹ </a:t>
            </a:r>
            <a:r>
              <a:rPr lang="he-IL" dirty="0" err="1" smtClean="0"/>
              <a:t>וְאֶת־כָּל־אֲשֶׁר־לו</a:t>
            </a:r>
            <a:r>
              <a:rPr lang="he-IL" dirty="0" smtClean="0"/>
              <a:t>ֹ</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a:t>
            </a:r>
            <a:r>
              <a:rPr lang="he-IL" sz="2400" dirty="0" err="1" smtClean="0"/>
              <a:t>כב</a:t>
            </a:r>
            <a:r>
              <a:rPr lang="he-IL" sz="2400" dirty="0" smtClean="0"/>
              <a:t>-כד</a:t>
            </a:r>
            <a:endParaRPr lang="he-IL" sz="2400" dirty="0"/>
          </a:p>
        </p:txBody>
      </p:sp>
    </p:spTree>
    <p:extLst>
      <p:ext uri="{BB962C8B-B14F-4D97-AF65-F5344CB8AC3E}">
        <p14:creationId xmlns:p14="http://schemas.microsoft.com/office/powerpoint/2010/main" val="1635271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831643" y="1806223"/>
            <a:ext cx="6604001" cy="4120446"/>
          </a:xfrm>
        </p:spPr>
        <p:txBody>
          <a:bodyPr>
            <a:normAutofit fontScale="90000"/>
          </a:bodyPr>
          <a:lstStyle/>
          <a:p>
            <a:r>
              <a:rPr lang="he-IL" dirty="0"/>
              <a:t>וַיֹּאמֶר </a:t>
            </a:r>
            <a:r>
              <a:rPr lang="he-IL" dirty="0" smtClean="0"/>
              <a:t>יְהוֹשֻׁעַ: </a:t>
            </a:r>
            <a:br>
              <a:rPr lang="he-IL" dirty="0" smtClean="0"/>
            </a:br>
            <a:r>
              <a:rPr lang="he-IL" dirty="0" smtClean="0"/>
              <a:t>מֶה </a:t>
            </a:r>
            <a:r>
              <a:rPr lang="he-IL" dirty="0" err="1"/>
              <a:t>עֲכַרְתָּנו</a:t>
            </a:r>
            <a:r>
              <a:rPr lang="he-IL" dirty="0"/>
              <a:t>ּ </a:t>
            </a:r>
            <a:r>
              <a:rPr lang="he-IL" dirty="0" err="1"/>
              <a:t>יַעְכֳּרְך</a:t>
            </a:r>
            <a:r>
              <a:rPr lang="he-IL" dirty="0"/>
              <a:t>ָ יְהוָה בַּיּוֹם </a:t>
            </a:r>
            <a:r>
              <a:rPr lang="he-IL" dirty="0" smtClean="0"/>
              <a:t>הַזֶּה! </a:t>
            </a:r>
            <a:r>
              <a:rPr lang="he-IL" dirty="0"/>
              <a:t>וַיִּרְגְּמוּ אֹתוֹ </a:t>
            </a:r>
            <a:r>
              <a:rPr lang="he-IL" dirty="0" err="1"/>
              <a:t>כָל־יִשְׂרָאֵל</a:t>
            </a:r>
            <a:r>
              <a:rPr lang="he-IL" dirty="0"/>
              <a:t> </a:t>
            </a:r>
            <a:r>
              <a:rPr lang="he-IL" dirty="0" smtClean="0"/>
              <a:t>אֶבֶן,</a:t>
            </a:r>
            <a:br>
              <a:rPr lang="he-IL" dirty="0" smtClean="0"/>
            </a:br>
            <a:r>
              <a:rPr lang="he-IL" dirty="0"/>
              <a:t/>
            </a:r>
            <a:br>
              <a:rPr lang="he-IL" dirty="0"/>
            </a:br>
            <a:r>
              <a:rPr lang="he-IL" dirty="0"/>
              <a:t>וַיָּקִימוּ עָלָיו </a:t>
            </a:r>
            <a:r>
              <a:rPr lang="he-IL" dirty="0" err="1"/>
              <a:t>גַּל־אֲבָנִים</a:t>
            </a:r>
            <a:r>
              <a:rPr lang="he-IL" dirty="0"/>
              <a:t> גָּדוֹל עַד הַיּוֹם הַזֶּה וַיָּשָׁב יְהוָה מֵחֲרוֹן אַפּוֹ </a:t>
            </a:r>
            <a:r>
              <a:rPr lang="he-IL" dirty="0" smtClean="0"/>
              <a:t/>
            </a:r>
            <a:br>
              <a:rPr lang="he-IL" dirty="0" smtClean="0"/>
            </a:br>
            <a:r>
              <a:rPr lang="he-IL" dirty="0" smtClean="0"/>
              <a:t>עַל־כֵּן </a:t>
            </a:r>
            <a:r>
              <a:rPr lang="he-IL" dirty="0"/>
              <a:t>קָרָא שֵׁם הַמָּקוֹם הַהוּא עֵמֶק עָכוֹר עַד הַיּוֹם </a:t>
            </a:r>
            <a:r>
              <a:rPr lang="he-IL" dirty="0" smtClean="0"/>
              <a:t>הַזֶּה. </a:t>
            </a:r>
            <a:r>
              <a:rPr lang="he-IL" dirty="0"/>
              <a:t/>
            </a:r>
            <a:br>
              <a:rPr lang="he-IL" dirty="0"/>
            </a:b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ז', פסוקים כה-</a:t>
            </a:r>
            <a:r>
              <a:rPr lang="he-IL" sz="2400" dirty="0" err="1" smtClean="0"/>
              <a:t>כו</a:t>
            </a:r>
            <a:endParaRPr lang="he-IL" sz="2400" dirty="0"/>
          </a:p>
        </p:txBody>
      </p:sp>
      <p:pic>
        <p:nvPicPr>
          <p:cNvPr id="4" name="תמונה 3"/>
          <p:cNvPicPr>
            <a:picLocks noChangeAspect="1"/>
          </p:cNvPicPr>
          <p:nvPr/>
        </p:nvPicPr>
        <p:blipFill>
          <a:blip r:embed="rId2"/>
          <a:stretch>
            <a:fillRect/>
          </a:stretch>
        </p:blipFill>
        <p:spPr>
          <a:xfrm>
            <a:off x="463374" y="2652889"/>
            <a:ext cx="3114675" cy="3810000"/>
          </a:xfrm>
          <a:prstGeom prst="rect">
            <a:avLst/>
          </a:prstGeom>
        </p:spPr>
      </p:pic>
    </p:spTree>
    <p:extLst>
      <p:ext uri="{BB962C8B-B14F-4D97-AF65-F5344CB8AC3E}">
        <p14:creationId xmlns:p14="http://schemas.microsoft.com/office/powerpoint/2010/main" val="3743197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38200" y="365125"/>
            <a:ext cx="10563578" cy="3845631"/>
          </a:xfrm>
        </p:spPr>
        <p:txBody>
          <a:bodyPr/>
          <a:lstStyle/>
          <a:p>
            <a:r>
              <a:rPr lang="he-IL" dirty="0" smtClean="0"/>
              <a:t>תודה לאתר דעת על האיורים מתוך</a:t>
            </a:r>
            <a:br>
              <a:rPr lang="he-IL" dirty="0" smtClean="0"/>
            </a:br>
            <a:r>
              <a:rPr lang="he-IL" dirty="0" smtClean="0"/>
              <a:t>"ספר יהושע – אלבום ציורים"</a:t>
            </a:r>
            <a:br>
              <a:rPr lang="he-IL" dirty="0" smtClean="0"/>
            </a:br>
            <a:r>
              <a:rPr lang="he-IL" b="1" dirty="0"/>
              <a:t>ציירה: נורית צרפתי</a:t>
            </a:r>
            <a:br>
              <a:rPr lang="he-IL" b="1" dirty="0"/>
            </a:br>
            <a:endParaRPr lang="he-IL" dirty="0"/>
          </a:p>
        </p:txBody>
      </p:sp>
      <p:pic>
        <p:nvPicPr>
          <p:cNvPr id="3" name="תמונה 2"/>
          <p:cNvPicPr>
            <a:picLocks noChangeAspect="1"/>
          </p:cNvPicPr>
          <p:nvPr/>
        </p:nvPicPr>
        <p:blipFill>
          <a:blip r:embed="rId2"/>
          <a:stretch>
            <a:fillRect/>
          </a:stretch>
        </p:blipFill>
        <p:spPr>
          <a:xfrm>
            <a:off x="2065866" y="2977445"/>
            <a:ext cx="4162423" cy="1233311"/>
          </a:xfrm>
          <a:prstGeom prst="rect">
            <a:avLst/>
          </a:prstGeom>
        </p:spPr>
      </p:pic>
    </p:spTree>
    <p:extLst>
      <p:ext uri="{BB962C8B-B14F-4D97-AF65-F5344CB8AC3E}">
        <p14:creationId xmlns:p14="http://schemas.microsoft.com/office/powerpoint/2010/main" val="198826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866</TotalTime>
  <Words>86</Words>
  <Application>Microsoft Office PowerPoint</Application>
  <PresentationFormat>מסך רחב</PresentationFormat>
  <Paragraphs>17</Paragraphs>
  <Slides>9</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9</vt:i4>
      </vt:variant>
    </vt:vector>
  </HeadingPairs>
  <TitlesOfParts>
    <vt:vector size="14" baseType="lpstr">
      <vt:lpstr>Arial</vt:lpstr>
      <vt:lpstr>Calibri</vt:lpstr>
      <vt:lpstr>Calibri Light</vt:lpstr>
      <vt:lpstr>Times New Roman</vt:lpstr>
      <vt:lpstr>ערכת נושא Office</vt:lpstr>
      <vt:lpstr>סיפור עכן</vt:lpstr>
      <vt:lpstr>תזכורת: תוצאות הקרב הראשון בעי</vt:lpstr>
      <vt:lpstr>וַיֹּאמֶר יְהוָה אֶל־יְהוֹשֻׁעַ:    "חָטָא יִשְׂרָאֵל ...לָקְחוּ מִן־הַחֵרֶם וְגַם גָּנְבוּ וְגַם כִּחֲשׁוּ..! וְלֹא יֻכְלוּ בְּנֵי יִשְׂרָאֵל לָקוּם לִפְנֵי אֹיְבֵיהֶם ... לֹא אוֹסִיף לִהְיוֹת עִמָּכֶם אִם־לֹא תַשְׁמִידוּ הַחֵרֶם מִקִּרְבְּכֶם!"  </vt:lpstr>
      <vt:lpstr>קֻם קַדֵּשׁ אֶת־הָעָם וְאָמַרְתָּ...  "כֹה אָמַר יְהוָה:  לֹא תוּכַל לָקוּם לִפְנֵי אֹיְבֶיךָ עַד־הֲסִירְכֶם הַחֵרֶם מִקִּרְבְּכֶם! וְנִקְרַבְתֶּם בַּבֹּקֶר לְשִׁבְטֵיכֶם ... וְהָיָה הַנִּלְכָּד בַּחֵרֶם יִשָּׂרֵף בָּאֵשׁ אֹתוֹ וְאֶת־כָּל־אֲשֶׁר־לוֹ כִּי עָבַר אֶת־בְּרִית יְהוָה!" </vt:lpstr>
      <vt:lpstr>וַיַּשְׁכֵּם יְהוֹשֻׁעַ בַּבֹּקֶר  וַיַּקְרֵב אֶת־יִשְׂרָאֵל לִשְׁבָטָיו וַיִּלָּכֵד שֵׁבֶט יְהוּדָה.  וַיַּקְרֵב אֶת־מִשְׁפַּחַת יְהוּדָה וַיִּלְכֹּד אֵת מִשְׁפַּחַת הַזַּרְחִי  וַיַּקְרֵב אֶת־מִשְׁפַּחַת הַזַּרְחִי לַגְּבָרִים וַיִּלָּכֵד זַבְדִּי  וַיַּקְרֵב אֶת־בֵּיתוֹ לַגְּבָרִים וַיִּלָּכֵד עָכָן בֶּן־כַּרְמִי בֶן־זַבְדִּי בֶּן־זֶרַח לְמַטֵּה יְהוּדָה. </vt:lpstr>
      <vt:lpstr>וַיֹּאמֶר יְהוֹשֻׁעַ אֶל־עָכָן:  "בְּנִי... הַגֶּד־נָא לִי מֶה עָשִׂיתָ"  וַיַּעַן עָכָן... "חָטָאתִי לַיהוָה... וָאֵרֶא בַשָּׁלָל אַדֶּרֶת שִׁנְעָר אַחַת טוֹבָה וּמָאתַיִם שְׁקָלִים כֶּסֶף וּלְשׁוֹן זָהָב אֶחָד חֲמִשִּׁים שְׁקָלִים מִשְׁקָלוֹ וָאֶחְמְדֵם וָאֶקָּחֵם וְהִנָּם טְמוּנִים בָּאָרֶץ בְּתוֹךְ הָאָהֳלִי" </vt:lpstr>
      <vt:lpstr>וַיִּשְׁלַח יְהוֹשֻׁעַ מַלְאָכִים וַיָּרֻצוּ הָאֹהֱלָה וְהִנֵּה טְמוּנָה בְּאָהֳלוֹ וְהַכֶּסֶף תַּחְתֶּיהָ׃   וַיִּקַּח יְהוֹשֻׁעַ אֶת־עָכָן בֶּן־זֶרַח וְאֶת־הַכֶּסֶף וְאֶת־הָאַדֶּרֶת וְאֶת־לְשׁוֹן הַזָּהָב וְאֶת־בָּנָיו וְאֶת־בְּנֹתָיו וְאֶת־שׁוֹרוֹ וְאֶת־חֲמֹרוֹ וְאֶת־צֹאנוֹ וְאֶת־אָהֳלוֹ וְאֶת־כָּל־אֲשֶׁר־לוֹ</vt:lpstr>
      <vt:lpstr>וַיֹּאמֶר יְהוֹשֻׁעַ:  מֶה עֲכַרְתָּנוּ יַעְכֳּרְךָ יְהוָה בַּיּוֹם הַזֶּה! וַיִּרְגְּמוּ אֹתוֹ כָל־יִשְׂרָאֵל אֶבֶן,  וַיָּקִימוּ עָלָיו גַּל־אֲבָנִים גָּדוֹל עַד הַיּוֹם הַזֶּה וַיָּשָׁב יְהוָה מֵחֲרוֹן אַפּוֹ  עַל־כֵּן קָרָא שֵׁם הַמָּקוֹם הַהוּא עֵמֶק עָכוֹר עַד הַיּוֹם הַזֶּה.  </vt:lpstr>
      <vt:lpstr>תודה לאתר דעת על האיורים מתוך "ספר יהושע – אלבום ציורים" ציירה: נורית צרפתי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Owner</dc:creator>
  <cp:lastModifiedBy>Owner</cp:lastModifiedBy>
  <cp:revision>25</cp:revision>
  <dcterms:created xsi:type="dcterms:W3CDTF">2020-04-17T08:15:55Z</dcterms:created>
  <dcterms:modified xsi:type="dcterms:W3CDTF">2020-05-10T08:57:16Z</dcterms:modified>
</cp:coreProperties>
</file>