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797675" cy="992662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52016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74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52016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iw-IL"/>
              <a:t>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 txBox="1"/>
          <p:nvPr>
            <p:ph idx="12" type="sldNum"/>
          </p:nvPr>
        </p:nvSpPr>
        <p:spPr>
          <a:xfrm>
            <a:off x="1574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5" name="Google Shape;125;p6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7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7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8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" name="Google Shape;138;p8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9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0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" name="Google Shape;149;p10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:notes"/>
          <p:cNvSpPr txBox="1"/>
          <p:nvPr>
            <p:ph idx="1" type="body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" name="Google Shape;158;p11:notes"/>
          <p:cNvSpPr/>
          <p:nvPr>
            <p:ph idx="2" type="sldImg"/>
          </p:nvPr>
        </p:nvSpPr>
        <p:spPr>
          <a:xfrm>
            <a:off x="422275" y="1241425"/>
            <a:ext cx="5953125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FFF"/>
            </a:gs>
            <a:gs pos="35000">
              <a:srgbClr val="FFFFFF"/>
            </a:gs>
            <a:gs pos="100000">
              <a:schemeClr val="accent6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/>
          <p:nvPr/>
        </p:nvSpPr>
        <p:spPr>
          <a:xfrm>
            <a:off x="6431281" y="728260"/>
            <a:ext cx="5029200" cy="5401479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0" i="0" lang="iw-IL" sz="1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מינוי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0" i="0" lang="iw-IL" sz="1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יהושע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500"/>
              <a:buFont typeface="Arial"/>
              <a:buNone/>
            </a:pPr>
            <a:r>
              <a:rPr b="0" i="0" lang="iw-IL" sz="1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(פרק א)</a:t>
            </a:r>
            <a:endParaRPr b="0" i="0" sz="6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הושע, המנהיג" id="89" name="Google Shape;89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663" y="159187"/>
            <a:ext cx="5143817" cy="6539626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3"/>
          <p:cNvSpPr/>
          <p:nvPr/>
        </p:nvSpPr>
        <p:spPr>
          <a:xfrm>
            <a:off x="220662" y="3964006"/>
            <a:ext cx="5143817" cy="584775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"חזק ואמץ"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4"/>
          <p:cNvSpPr/>
          <p:nvPr/>
        </p:nvSpPr>
        <p:spPr>
          <a:xfrm>
            <a:off x="182880" y="263339"/>
            <a:ext cx="6517638" cy="15081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ההכנות לכניסה לארץ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א-ה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(מינוי יהושע, שני המרגלים ביריחו, נס מעבר הירדן, האבנים במלון,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ברית המילה, קורבן הפסח, הפסקת המן, פגישת יהושע עם מלאך ה')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4"/>
          <p:cNvSpPr/>
          <p:nvPr/>
        </p:nvSpPr>
        <p:spPr>
          <a:xfrm>
            <a:off x="182878" y="3824673"/>
            <a:ext cx="6517640" cy="12618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חלוקת הנחלות בארץ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יג-כ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(הארץ הנשארת, ההגרלות וההתנחלות, ערי המקלט)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/>
          <p:nvPr/>
        </p:nvSpPr>
        <p:spPr>
          <a:xfrm>
            <a:off x="182878" y="2063319"/>
            <a:ext cx="6517640" cy="150810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כיבוש הארץ ומלכיה ואירועים נלווים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ו-יב</a:t>
            </a:r>
            <a:endParaRPr b="0" i="0" sz="2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(הכבוש הנסי של יריחו, שתי מערכות בכיבוש העי,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טקס בהר עיבל והמזבח, תרמית הגבעונים, מלכי הדרום, מלכי צפון)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14"/>
          <p:cNvSpPr/>
          <p:nvPr/>
        </p:nvSpPr>
        <p:spPr>
          <a:xfrm>
            <a:off x="182878" y="5356891"/>
            <a:ext cx="6517640" cy="1261884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ארועים ונאומי סיום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פרקים כא-כד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(מזבח שבנו שניים וחצי השבטים בעבר הירדן, נאומי יהושע, מות יהושע)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14"/>
          <p:cNvSpPr/>
          <p:nvPr/>
        </p:nvSpPr>
        <p:spPr>
          <a:xfrm>
            <a:off x="8797476" y="1785208"/>
            <a:ext cx="3211646" cy="30469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ספר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יהושע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4"/>
          <p:cNvSpPr/>
          <p:nvPr/>
        </p:nvSpPr>
        <p:spPr>
          <a:xfrm rot="-5400000">
            <a:off x="7349904" y="364071"/>
            <a:ext cx="615310" cy="1306642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4"/>
          <p:cNvSpPr/>
          <p:nvPr/>
        </p:nvSpPr>
        <p:spPr>
          <a:xfrm rot="-5400000">
            <a:off x="7441342" y="5334793"/>
            <a:ext cx="615310" cy="1377764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4"/>
          <p:cNvSpPr/>
          <p:nvPr/>
        </p:nvSpPr>
        <p:spPr>
          <a:xfrm rot="-5400000">
            <a:off x="7385464" y="2211123"/>
            <a:ext cx="615310" cy="1377762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4"/>
          <p:cNvSpPr/>
          <p:nvPr/>
        </p:nvSpPr>
        <p:spPr>
          <a:xfrm rot="-5400000">
            <a:off x="7441342" y="3772958"/>
            <a:ext cx="615310" cy="1377763"/>
          </a:xfrm>
          <a:prstGeom prst="upArrow">
            <a:avLst>
              <a:gd fmla="val 50000" name="adj1"/>
              <a:gd fmla="val 50000" name="adj2"/>
            </a:avLst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14"/>
          <p:cNvSpPr/>
          <p:nvPr/>
        </p:nvSpPr>
        <p:spPr>
          <a:xfrm>
            <a:off x="410393" y="308882"/>
            <a:ext cx="6705601" cy="1664779"/>
          </a:xfrm>
          <a:prstGeom prst="ellipse">
            <a:avLst/>
          </a:prstGeom>
          <a:noFill/>
          <a:ln cap="flat" cmpd="sng" w="762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"/>
          <p:cNvSpPr/>
          <p:nvPr/>
        </p:nvSpPr>
        <p:spPr>
          <a:xfrm>
            <a:off x="5008696" y="977681"/>
            <a:ext cx="1325971" cy="515840"/>
          </a:xfrm>
          <a:prstGeom prst="ellipse">
            <a:avLst/>
          </a:prstGeom>
          <a:noFill/>
          <a:ln cap="flat" cmpd="sng" w="76200">
            <a:solidFill>
              <a:srgbClr val="385623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/>
          <p:nvPr/>
        </p:nvSpPr>
        <p:spPr>
          <a:xfrm>
            <a:off x="6654800" y="918239"/>
            <a:ext cx="5222240" cy="452431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שתי תזכורות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בתורה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למינוי יהושע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בידי משה</a:t>
            </a:r>
            <a:endParaRPr b="0" i="0" sz="4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79משה ויהושע | קווים ונקודות" id="112" name="Google Shape;112;p15"/>
          <p:cNvPicPr preferRelativeResize="0"/>
          <p:nvPr/>
        </p:nvPicPr>
        <p:blipFill rotWithShape="1">
          <a:blip r:embed="rId3">
            <a:alphaModFix/>
          </a:blip>
          <a:srcRect b="5330" l="3645" r="3409" t="1912"/>
          <a:stretch/>
        </p:blipFill>
        <p:spPr>
          <a:xfrm>
            <a:off x="162560" y="143590"/>
            <a:ext cx="5933440" cy="6570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/>
          <p:nvPr/>
        </p:nvSpPr>
        <p:spPr>
          <a:xfrm>
            <a:off x="575091" y="584888"/>
            <a:ext cx="11041818" cy="5688224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מינוי יהושע / חומש במדבר, פרק כז</a:t>
            </a:r>
            <a:endParaRPr b="0" i="0" sz="32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וַיֹּאמֶר ה' אֶל-מֹשֶׁה: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                 עֲלֵה אֶל-הַר הָעֲבָרִים הַזֶּה וּרְאֵה אֶת-הָאָרֶץ אֲשֶׁר נָתַתִּי לִבְנֵי-יִשְׂרָאֵל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                         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יג וְרָאִיתָה אֹתָהּ וְנֶאֱסַפְתָּ אֶל-עַמֶּיךָ גַּם-אָתָּה כַּאֲשֶׁר נֶאֱסַף אַהֲרֹן אָחִיךָ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….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יד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כַּאֲשֶׁר מְרִיתֶם פִּי בְּמִדְבַּר-צִן בִּמְרִיבַת הָעֵדָה לְהַקְדִּישֵׁנִי בַמַּיִם לְעֵינֵיהֶם, ...</a:t>
            </a:r>
            <a:endParaRPr b="0" i="0" sz="2000" u="none" cap="none" strike="noStrike">
              <a:solidFill>
                <a:schemeClr val="dk1"/>
              </a:solidFill>
              <a:latin typeface="Aharoni"/>
              <a:ea typeface="Aharoni"/>
              <a:cs typeface="Aharoni"/>
              <a:sym typeface="Aharoni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טו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וַיְדַבֵּר מֹשֶׁה אֶל-ה' לֵאמֹר:  </a:t>
            </a: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טז</a:t>
            </a:r>
            <a:r>
              <a:rPr b="0" i="0" lang="iw-IL" sz="2000" u="none" cap="none" strike="noStrike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יִפְקֹד ה' אֱלֹהֵי הָרוּחֹת לְכָל-בָּשָׂר אִישׁ עַל-הָעֵדָה.                                          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יז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אֲשֶׁר יֵצֵא לִפְנֵיהֶם וַאֲשֶׁר יָבֹא לִפְנֵיהֶם וַאֲשֶׁר יוֹצִיאֵם וַאֲשֶׁר יְבִיאֵם וְלֹא תִהְיֶה עֲדַת-ה' כַּצֹּאן אֲשֶׁר אֵין לָהֶם רֹעֶה.                                                                                                                   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יח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וַיֹּאמֶר ה' אֶל-מֹשֶׁה: קַח-לְךָ אֶת יְהוֹשֻׁעַ בִּן-נוּן אִישׁ אֲשֶׁר רוּחַ בּוֹ, וְסָמַכְתָּ אֶת יָדְךָ עָלָיו. 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יט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וְהַעֲמַדְתָּ אֹתוֹ לִפְנֵי אֶלְעָזָר הַכֹּהֵן וְלִפְנֵי כָּל-הָעֵדָה וְצִוִּיתָה אֹתוֹ לְעֵינֵיהֶם.  כ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וְנָתַתָּה מֵהוֹדְךָ עָלָיו לְמַעַן יִשְׁמְעוּ כָּל עֲדַת בְּנֵי-יִשְׂרָאֵל.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כא</a:t>
            </a:r>
            <a:r>
              <a:rPr b="0" i="0" lang="iw-IL" sz="2000" u="none" cap="none" strike="noStrike">
                <a:solidFill>
                  <a:schemeClr val="dk1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וְלִפְנֵי אֶלְעָזָר הַכֹּהֵן יַעֲמֹד וְשָׁאַל לוֹ בְּמִשְׁפַּט הָאוּרִים לִפְנֵי ה', עַל-פִּיו יֵצְאוּ וְעַל-פִּיו יָבֹאוּ הוּא וְכָל-בְּנֵי-יִשְׂרָאֵל אִתּוֹ וְכָל-הָעֵדָה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כב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וַיַּעַשׂ מֹשֶׁה כַּאֲשֶׁר צִוָּה ה' אֹתוֹ, וַיִּקַּח אֶת-יְהוֹשֻׁעַ וַיַּעֲמִדֵהוּ לִפְנֵי אֶלְעָזָר הַכֹּהֵן וְלִפְנֵי כָּל הָעֵדָה. 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  </a:t>
            </a:r>
            <a:endParaRPr b="0" i="0" sz="24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כג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וַיִּסְמֹךְ אֶת-יָדָיו עָלָיו וַיְצַוֵּהוּ, כַּאֲשֶׁר דִּבֶּר ה' בְּיַד-מֹשֶׁה.</a:t>
            </a:r>
            <a:r>
              <a:rPr b="0" i="0" lang="iw-IL" sz="2000" u="none" cap="none" strike="noStrike">
                <a:solidFill>
                  <a:srgbClr val="FF0000"/>
                </a:solidFill>
                <a:latin typeface="Aharoni"/>
                <a:ea typeface="Aharoni"/>
                <a:cs typeface="Aharoni"/>
                <a:sym typeface="Aharoni"/>
              </a:rPr>
              <a:t> </a:t>
            </a:r>
            <a:r>
              <a:rPr b="0" i="0" lang="iw-IL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7"/>
          <p:cNvSpPr/>
          <p:nvPr/>
        </p:nvSpPr>
        <p:spPr>
          <a:xfrm>
            <a:off x="330200" y="477551"/>
            <a:ext cx="11531600" cy="590289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מינוי יהושע / חומש דברים, פרק לא</a:t>
            </a:r>
            <a:endParaRPr b="0" i="0" sz="4000" u="sng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וַיֵּלֶךְ מֹשֶׁה וַיְדַבֵּר אֶת-הַדְּבָרִים הָאֵלֶּה אֶל-כָּל-יִשְׂרָאֵל.</a:t>
            </a:r>
            <a:r>
              <a:rPr b="0" i="0" lang="iw-IL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ב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וַיֹּאמֶר אֲלֵהֶם בֶּן-מֵאָה וְעֶשְׂרִים שָׁנָה אָנֹכִי הַיּוֹם לֹא אוּכַל עוֹד לָצֵאת וְלָבוֹא וַה' אָמַר אֵלַי לֹא תַעֲבֹר אֶת-הַיַּרְדֵּן הַזֶּה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ג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ה'-אֱלֹהֶיךָ הוּא עֹבֵר לְפָנֶיךָ הוּא-יַשְׁמִיד אֶת-הַגּוֹיִם הָאֵלֶּה מִלְּפָנֶיךָ וִירִשְׁתָּם יְהוֹשֻׁעַ הוּא עֹבֵר לְפָנֶיךָ כַּאֲשֶׁר דִּבֶּר ה'. </a:t>
            </a:r>
            <a:r>
              <a:rPr b="0" i="0" lang="iw-IL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ד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וְעָשָׂה ה' לָהֶם כַּאֲשֶׁר עָשָׂה לְסִיחוֹן וּלְעוֹג מַלְכֵי הָאֱמֹרִי וּלְאַרְצָם אֲשֶׁר הִשְׁמִיד אֹתָם. . . 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חִזְקוּ וְאִמְצוּ אַל-תִּירְאוּ וְאַל-תַּעַרְצוּ מִפְּנֵיהֶם כִּי ה' אֱלֹהֶיךָ הוּא הַהֹלֵךְ עִמָּךְ לֹא יַרְפְּךָ וְלֹא יַעַזְבֶךָּ.  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ז</a:t>
            </a:r>
            <a:r>
              <a:rPr b="0" i="0" lang="iw-IL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 </a:t>
            </a: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וַיִּקְרָא מֹשֶׁה לִיהוֹשֻׁעַ, וַיֹּאמֶר אֵלָיו לְעֵינֵי כָל-יִשְׂרָאֵל: חֲזַק וֶאֱמָץ !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כִּי אַתָּה תָּבוֹא אֶת-הָעָם הַזֶּה אֶל-הָאָרֶץ אֲשֶׁר נִשְׁבַּע ה' לַאֲבֹתָם לָתֵת לָהֶם וְאַתָּה תַּנְחִילֶנָּה אוֹתָם.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</a:t>
            </a:r>
            <a:r>
              <a:rPr b="0" i="0" lang="iw-IL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 וַה' הוּא הַהֹלֵךְ לְפָנֶיךָ הוּא יִהְיֶה עִמָּךְ לֹא יַרְפְּךָ וְלֹא יַעַזְבֶךָּ, לֹא תִירָא וְלֹא תֵחָת 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יט</a:t>
            </a:r>
            <a:r>
              <a:rPr b="0" i="0" lang="iw-IL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וְעַתָּה כִּתְבוּ לָכֶם אֶת הַשִּׁירָה הַזֹּאת וְלַמְּדָהּ אֶת בְּנֵי-יִשְׂרָאֵל שִׂימָהּ בְּפִיהֶם, לְמַעַן תִּהְיֶה-לִּי הַשִּׁירָה הַזֹּאת לְעֵד בִּבְנֵי יִשְׂרָאֵל. </a:t>
            </a:r>
            <a:r>
              <a:rPr b="0" i="0" lang="iw-IL" sz="1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 </a:t>
            </a: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 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כִּי אֲבִיאֶנּוּ אֶל-הָאֲדָמָה אֲשֶׁר-נִשְׁבַּעְתִּי לַאֲבֹתָיו זָבַת חָלָב וּדְבַשׁ וְאָכַל וְשָׂבַע וְדָשֵׁן וּפָנָה אֶל אֱלֹהִים-אֲחֵרִים, וַעֲבָדוּם וְנִאֲצוּנִי וְהֵפֵר אֶת בְּרִיתִי.  </a:t>
            </a:r>
            <a:r>
              <a:rPr b="0" i="0" lang="iw-IL" sz="1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כא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וְהָיָה כִּי-תִמְצֶאן אֹתוֹ רָעוֹת רַבּוֹת וְצָרוֹת וְעָנְתָה הַשִּׁירָה הַזֹּאת לְפָנָיו לְעֵד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כִּי לֹא תִשָּׁכַח מִפִּי זַרְעוֹ. . 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כג </a:t>
            </a:r>
            <a:r>
              <a:rPr b="0" i="0" lang="iw-IL" sz="2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וַיְצַו אֶת יְהוֹשֻׁעַ בִּן-נוּן, וַיֹּאמֶר: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חֲזַק וֶאֱמָץ כִּי אַתָּה תָּבִיא אֶת בְּנֵי-יִשְׂרָאֵל אֶל-הָאָרֶץ אֲשֶׁר נִשְׁבַּעְתִּי לָהֶם, וְאָנֹכִי אֶהְיֶה עִמָּךְ</a:t>
            </a:r>
            <a:r>
              <a:rPr b="0" i="0" lang="iw-IL" sz="18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.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6271577" y="674400"/>
            <a:ext cx="5699760" cy="5509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iw-IL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נחזור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iw-IL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למינוי יהושע כאן יהושע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0"/>
              <a:buFont typeface="Arial"/>
              <a:buNone/>
            </a:pPr>
            <a:r>
              <a:rPr b="0" i="0" lang="iw-IL" sz="8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פרק א</a:t>
            </a:r>
            <a:endParaRPr b="0" i="0" sz="5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יהושע, המנהיג" id="128" name="Google Shape;12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0663" y="159187"/>
            <a:ext cx="5699760" cy="6539626"/>
          </a:xfrm>
          <a:prstGeom prst="rect">
            <a:avLst/>
          </a:prstGeom>
          <a:noFill/>
          <a:ln>
            <a:noFill/>
          </a:ln>
        </p:spPr>
      </p:pic>
      <p:sp>
        <p:nvSpPr>
          <p:cNvPr id="129" name="Google Shape;129;p18"/>
          <p:cNvSpPr/>
          <p:nvPr/>
        </p:nvSpPr>
        <p:spPr>
          <a:xfrm>
            <a:off x="498634" y="4014806"/>
            <a:ext cx="5143817" cy="584775"/>
          </a:xfrm>
          <a:prstGeom prst="rect">
            <a:avLst/>
          </a:prstGeom>
          <a:solidFill>
            <a:srgbClr val="2E75B5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"חזק ואמץ"</a:t>
            </a:r>
            <a:endParaRPr b="0" i="0" sz="16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9"/>
          <p:cNvSpPr/>
          <p:nvPr/>
        </p:nvSpPr>
        <p:spPr>
          <a:xfrm>
            <a:off x="8782237" y="258616"/>
            <a:ext cx="3211646" cy="304698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600"/>
              <a:buFont typeface="Arial"/>
              <a:buNone/>
            </a:pPr>
            <a:r>
              <a:rPr b="0" i="0" lang="iw-IL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תקציר פרק א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" name="Google Shape;135;p19"/>
          <p:cNvSpPr/>
          <p:nvPr/>
        </p:nvSpPr>
        <p:spPr>
          <a:xfrm>
            <a:off x="198117" y="2163900"/>
            <a:ext cx="8199120" cy="4355038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יהושע, משרת משה עבד ה', מצווה לאחר מותו של משה להכניס את עם-ישראל לא"י וכן לעשות ולשמור את התורה. ה' גם מעודד את יהושע כמה פעמים בברכת "חזק ואמץ"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יהושע מצווה את שוטרי העם לומר לעם להתכונן ולהכין צידה לפני המסע לארץ והכניסה אליה.</a:t>
            </a:r>
            <a:endParaRPr b="0" i="0" sz="28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33333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333333"/>
                </a:solidFill>
                <a:latin typeface="Arial"/>
                <a:ea typeface="Arial"/>
                <a:cs typeface="Arial"/>
                <a:sym typeface="Arial"/>
              </a:rPr>
              <a:t>יהושע גם מזכיר לשבטים ראובן גד וחצי המנשה לא לשכוח את התחייבותם לסייע במלחמה על כיבוש ארץ כנען כפי שהבטיחו למשה, למרות שהם התיישבו בעבר הירדן ולא יישבו בארץ כנען.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0"/>
          <p:cNvSpPr/>
          <p:nvPr/>
        </p:nvSpPr>
        <p:spPr>
          <a:xfrm>
            <a:off x="436880" y="194637"/>
            <a:ext cx="11551920" cy="6478697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צווי ה' ליהושע להובלת העם הבטחת הארץ בגבולותיה </a:t>
            </a:r>
            <a:r>
              <a:rPr b="1" i="0" lang="iw-IL" sz="2800" u="sng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(א-ה)</a:t>
            </a:r>
            <a:endParaRPr b="0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צווי ה' ליהושע להעביר את העם אל הארץ, במקום משה </a:t>
            </a:r>
            <a:r>
              <a:rPr b="1" i="0" lang="iw-IL" sz="1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(א-ב)</a:t>
            </a:r>
            <a:endParaRPr b="0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וַיְהִי אַחֲרֵי מוֹת מֹשֶׁה עֶבֶד-ה', וַיֹּאמֶר ה' אֶל יְהוֹשֻׁעַ בִּן-נוּן מְשָׁרֵת מֹשֶׁה, לֵאמֹר: מֹשֶׁה עַבְדִּי מֵת,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וְעַתָּה קוּם עֲבֹר אֶת הַיַּרְדֵּן-הַזֶּה, אַתָּה וְכָל הָעָם-הַזֶּה, אֶל הָאָרֶץ אֲשֶׁר אָנֹכִי נֹתֵן לָהֶם לִבְנֵי-יִשְׂרָאֵל.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כיבוש נרחב </a:t>
            </a:r>
            <a:r>
              <a:rPr b="1" i="0" lang="iw-IL" sz="1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(ג-ד)</a:t>
            </a:r>
            <a:endParaRPr b="0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כָּל-מָקוֹם אֲשֶׁר תִּדְרֹךְ כַּף-רַגְלְכֶם בּוֹ, לָכֶם נְתַתִּיו, כַּאֲשֶׁר דִּבַּרְתִּי אֶל-מֹשֶׁה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גבול דרום: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מֵהַמִּדְבָּר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(=מדבר פארן, מדבר צין וכו')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גבול צפון: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וְהַלְּבָנוֹן-הַזֶּה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גבול צפון מזרח: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וְעַד הַנָּהָר-הַגָּדוֹל: נְהַר-פְּרָת.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גבול צפון מערב: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כֹּל אֶרֶץ-הַחִתִּים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(=ממלכות צפוניות הגובלות בנהר-פרת)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גבול מערב:</a:t>
            </a: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וְעַד הַיָּם-הַגָּדוֹל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(=ועד הים התיכון)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מְבוֹא-הַשָּׁמֶשׁ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(=הים שבו נראית שקיעת השמש, כלומר הים שבמערב)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יִהְיֶה גְּבוּלְכֶם ! 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מנהיגותך תהיה ללא עוררין, אני אהיה עמך</a:t>
            </a:r>
            <a:r>
              <a:rPr b="0" i="0" lang="iw-IL" sz="1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iw-IL" sz="1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(ה)</a:t>
            </a:r>
            <a:endParaRPr b="0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b="1" i="0" lang="iw-IL" sz="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לֹא יִתְיַצֵּב אִישׁ לְפָנֶיךָ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(=לא ימרוד איש במנהיגותך)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כֹּל יְמֵי חַיֶּיךָ !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כַּאֲשֶׁר הָיִיתִי עִם מֹשֶׁה, אֶהְיֶה עִמָּךְ !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לֹא אַרְפְּךָ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(אדאג שלא יהיה לך ריפיון, חולשה)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(לא יגום לך רפיון) וְלֹא אֶעֶזְבֶךָּ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1" name="Google Shape;141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0423" y="1398242"/>
            <a:ext cx="2553017" cy="3122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1"/>
          <p:cNvSpPr/>
          <p:nvPr/>
        </p:nvSpPr>
        <p:spPr>
          <a:xfrm>
            <a:off x="645160" y="458956"/>
            <a:ext cx="10901680" cy="5940088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1" i="0" lang="iw-IL" sz="36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דברי חיזוק ועידוד של ה' ליהושע: חזק ואמץ </a:t>
            </a:r>
            <a:r>
              <a:rPr b="1" i="0" lang="iw-IL" sz="24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(ו-ט)</a:t>
            </a:r>
            <a:endParaRPr b="1" i="0" sz="2800" u="sng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1. חזק ואמץ - כיבוש והנחלת הארץ  </a:t>
            </a:r>
            <a:r>
              <a:rPr b="1" i="0" lang="iw-IL" sz="14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(ה)</a:t>
            </a:r>
            <a:endParaRPr b="0" i="0" sz="2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חֲזַק וֶאֱמָץ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כִּי אַתָּה תַּנְחִיל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(=אתה תוריש את הארץ ותחלק את נחלותיה)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אֶת הָעָם-הַזֶּה אֶת הָאָרֶץ אֲשֶׁר-נִשְׁבַּעְתִּי לַאֲבוֹתָם לָתֵת לָהֶם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2. חזק ואמץ מאד - שמירת התורה וקיומה (ו-ח)</a:t>
            </a:r>
            <a:endParaRPr b="1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א.  </a:t>
            </a: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רַק חֲזַק וֶאֱמַץ מְאֹד</a:t>
            </a:r>
            <a:r>
              <a:rPr b="1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לִשְׁמֹר לַעֲשׂוֹת כְּכָל-הַתּוֹרָה אֲשֶׁר צִוְּךָ מֹשֶׁה עַבְדִּי, אַל-תָּסוּר מִמֶּנּוּ יָמִין וּשְׂמֹאול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נימוק/ שכר: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לְמַעַן תַּשְׂכִּיל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(=תצליח)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בְּכֹל אֲשֶׁר תֵּלֵךְ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1" i="0" lang="iw-IL" sz="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ב.  לֹא יָמוּשׁ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(=לא יזוז)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סֵפֶר הַתּוֹרָה הַזֶּה מִפִּיךָ, וְהָגִיתָ בּוֹ יוֹמָם וָלַיְלָה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מטרת ההגייה בספר התורה: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לְמַעַן תִּשְׁמֹר לַעֲשׂוֹת כְּכָל הַכָּתוּב בּו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תוצאת שמירת התורה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:</a:t>
            </a: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כִּי אָז תַּצְלִיחַ אֶת דְּרָכֶךָ !  וְאָז תַּשְׂכִּיל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(=ואז תצליח)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3. חזק ואמץ – מפני הפחד מלחמת כיבוש הארץ (ט)</a:t>
            </a:r>
            <a:endParaRPr b="1" i="0" sz="18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הֲלוֹא צִוִּיתִיךָ </a:t>
            </a: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חֲזַק וֶאֱמָץ</a:t>
            </a:r>
            <a:r>
              <a:rPr b="1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אַל-תַּעֲרֹץ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(=אל יבהל לבך מפחד המלחמה)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וְאַל-תֵּחָת 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(=אל תישבר מרוב פחד)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נימוק: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כִּי עִמְּךָ ה'-אֱלֹהֶיךָ בְּכֹל אֲשֶׁר תֵּלֵךְ !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2"/>
          <p:cNvSpPr/>
          <p:nvPr/>
        </p:nvSpPr>
        <p:spPr>
          <a:xfrm>
            <a:off x="5556844" y="1563103"/>
            <a:ext cx="6471920" cy="426270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t/>
            </a:r>
            <a:endParaRPr b="1" i="0" sz="300" u="sng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יהושע מצווה את השוטרים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1" i="0" sz="500" u="sng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לומר לעם שיכינו צידה לדרך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(י-יא)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b="0" i="0" lang="iw-IL" sz="1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וַיְצַו יְהוֹשֻׁעַ אֶת שֹׁטְרֵי-הָעָם לֵאמֹר: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עִבְרוּ בְּקֶרֶב-הַמַּחֲנֶה וְצַוּוּ אֶת הָעָם לֵאמֹר,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הָכִינוּ לָכֶם צֵידָה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(עליכם להכין מזון שישמש אתכם במהלך הליכתכם בדרך)</a:t>
            </a:r>
            <a:r>
              <a:rPr b="0" i="0" lang="iw-IL" sz="2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נימוק:</a:t>
            </a:r>
            <a:r>
              <a:rPr b="1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כִּי בְּעוֹד 3 יָמִים אַתֶּם עֹבְרִים אֶת הַיַּרְדֵּן-הַזֶּה,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לָבוֹא לָרֶשֶׁת </a:t>
            </a:r>
            <a:r>
              <a:rPr b="0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(=לכבוש)</a:t>
            </a: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אֶת הָאָרֶץ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אֲשֶׁר ה'-אֱלֹהֵיכֶם נֹתֵן לָכֶם לְרִשְׁתָּהּ.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ספר יהושע - אלבום ציורים" id="152" name="Google Shape;152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236" y="258194"/>
            <a:ext cx="5212029" cy="634161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2"/>
          <p:cNvSpPr/>
          <p:nvPr/>
        </p:nvSpPr>
        <p:spPr>
          <a:xfrm>
            <a:off x="3390080" y="5717549"/>
            <a:ext cx="1704314" cy="52322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שֹׁטְרֵי-הָעָם</a:t>
            </a:r>
            <a:endParaRPr b="0" i="0" sz="2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22"/>
          <p:cNvSpPr/>
          <p:nvPr/>
        </p:nvSpPr>
        <p:spPr>
          <a:xfrm>
            <a:off x="1787393" y="4475375"/>
            <a:ext cx="1109599" cy="46166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יְהוֹשֻׁעַ </a:t>
            </a:r>
            <a:endParaRPr b="0" i="0" sz="2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22"/>
          <p:cNvSpPr/>
          <p:nvPr/>
        </p:nvSpPr>
        <p:spPr>
          <a:xfrm>
            <a:off x="450415" y="2059459"/>
            <a:ext cx="4273985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7030A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"הָכִינוּ לָכֶם צֵידָה . . ." </a:t>
            </a:r>
            <a:endParaRPr b="0" i="0" sz="3600" u="none" cap="none" strike="noStrike">
              <a:solidFill>
                <a:srgbClr val="7030A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3"/>
          <p:cNvSpPr/>
          <p:nvPr/>
        </p:nvSpPr>
        <p:spPr>
          <a:xfrm>
            <a:off x="706120" y="408454"/>
            <a:ext cx="10779760" cy="5878532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C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יהושע מזכיר ל ½2 השבטים את התחייבותם לסייע בכיבוש הארץ, הסכמתם </a:t>
            </a:r>
            <a:r>
              <a:rPr b="1" i="0" lang="iw-IL" sz="2000" u="sng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(יב-יח)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1" i="0" sz="11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1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1" i="0" lang="iw-IL" sz="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תזכורת ציווי משה אליהם </a:t>
            </a:r>
            <a:r>
              <a:rPr b="1" i="0" lang="iw-IL" sz="1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(יג)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וְלָראוּבֵנִי וְלַגָּדִי וְלַחֲצִי-שֵׁבֶט הַמְנַשֶּׁה, אָמַר יְהוֹשֻׁעַ לֵאמֹר:</a:t>
            </a:r>
            <a:endParaRPr b="0" i="0" sz="11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זָכוֹר אֶת הַדָּבָר אֲשֶׁר צִוָּה אֶתְכֶם מֹשֶׁה עֶבֶד-ה' לֵאמֹר: ה'-אֱלֹהֵיכֶם מֵנִיחַ לָכֶם וְנָתַן לָכֶם אֶת הָאָרֶץ-הַזֹּאת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(הערה: לגבי דברי משה במלואם ראה ספר במדבר פרק לב וספר דברים פרק ג).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הוראות מפורטות של יהושע אליהם </a:t>
            </a:r>
            <a:r>
              <a:rPr b="1" i="0" lang="iw-IL" sz="1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(יד-טו)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4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בעניין נחלתכם שבעבר-הירדן (יד)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נְשֵׁיכֶם טַפְּכֶם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(=ילדיכם)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וּמִקְנֵיכֶם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(=בהמותיכם)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יֵשְׁבוּ בָּאָרֶץ אֲשֶׁר נָתַן לָכֶם מֹשֶׁה בְּעֵבֶר-הַיַּרְדֵּן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"/>
              <a:buFont typeface="Arial"/>
              <a:buNone/>
            </a:pPr>
            <a:r>
              <a:rPr b="0" i="0" lang="iw-IL" sz="3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צאו לפני בנ"י בכיבוש א"י (יד)  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וְאַתֶּם תַּעַבְרוּ חֲמֻשִׁים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(=מצוידים בנשק)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לִפְנֵי אֲחֵיכֶם כֹּל גִּבּוֹרֵי-הַחַיִל, וַעֲזַרְתֶּם אוֹתָם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rPr b="0" i="0" lang="iw-IL" sz="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זמן ותוקף ההתחייבות  (טו)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עַד אֲשֶׁר יָנִיחַ ה' לַאֲחֵיכֶם כָּכֶם, וְיָרְשׁוּ גַם הֵמָּה אֶת הָאָרֶץ אֲשֶׁר-ה' אֱלֹהֵיכֶם נֹתֵן לָהֶם. 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לאחר קיום ההתחייבות (טו</a:t>
            </a:r>
            <a:r>
              <a:rPr b="0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r>
              <a:rPr b="1" i="0" lang="iw-IL" sz="14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iw-IL" sz="1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וְשַׁבְתֶּם לְאֶרֶץ-יְרֻשַּׁתְכֶם וִירִשְׁתֶּם אוֹתָהּ, אֲשֶׁר נָתַן לָכֶם מֹשֶׁה עֶבֶד-ה' בְּעֵבֶר-הַיַּרְדֵּן מִזְרַח-הַשָּׁמֶשׁ.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</a:t>
            </a:r>
            <a:r>
              <a:rPr b="0" i="0" lang="iw-IL" sz="6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</a:t>
            </a:r>
            <a:r>
              <a:rPr b="1" i="0" lang="iw-IL" sz="1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הסכמת ½2</a:t>
            </a:r>
            <a:r>
              <a:rPr b="1" i="0" lang="iw-IL" sz="20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1" i="0" lang="iw-IL" sz="18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השבטים </a:t>
            </a:r>
            <a:r>
              <a:rPr b="1" i="0" lang="iw-IL" sz="1200" u="none" cap="none" strike="noStrik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(טז-יח)</a:t>
            </a:r>
            <a:endParaRPr b="0" i="0" sz="2000" u="none" cap="none" strike="noStrike">
              <a:solidFill>
                <a:srgbClr val="C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rPr b="0" i="0" lang="iw-IL" sz="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105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וַיַּעֲנוּ אֶת יְהוֹשֻׁעַ לֵאמֹר:</a:t>
            </a: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כֹּל אֲשֶׁר צִוִּיתָנוּ נַעֲשֶׂה וְאֶל כָּל אֲשֶׁר תִּשְׁלָחֵנוּ נֵלֵךְ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כְּכֹל אֲשֶׁר שָׁמַעְנוּ אֶל מֹשֶׁה כֵּן נִשְׁמַע אֵלֶיךָ !  רַק יִהְיֶה ה'-אֱלֹהֶיךָ עִמָּךְ כַּאֲשֶׁר הָיָה עִם-מֹשֶׁה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כָּל אִישׁ אֲשֶׁר יַמְרֶה אֶת פִּיךָ </a:t>
            </a:r>
            <a:r>
              <a:rPr b="0" i="0" lang="iw-IL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(לא ישמע למה שפיך מצווה) </a:t>
            </a:r>
            <a:r>
              <a:rPr b="0" i="0" lang="iw-IL" sz="1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וְלֹא יִשְׁמַע אֶת דְּבָרֶיךָ לְכֹל אֲשֶׁר תְּצַוֶּנּוּ: יוּמָת !  רַק חֲזַק וֶאֱמָץ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1200">
        <p14:prism dir="l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