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0" r:id="rId5"/>
    <p:sldId id="262" r:id="rId6"/>
    <p:sldId id="263" r:id="rId7"/>
    <p:sldId id="264" r:id="rId8"/>
    <p:sldId id="265" r:id="rId9"/>
    <p:sldId id="267" r:id="rId10"/>
    <p:sldId id="266" r:id="rId11"/>
    <p:sldId id="268" r:id="rId12"/>
    <p:sldId id="269" r:id="rId13"/>
    <p:sldId id="270" r:id="rId14"/>
    <p:sldId id="271" r:id="rId15"/>
    <p:sldId id="274" r:id="rId16"/>
    <p:sldId id="273" r:id="rId17"/>
    <p:sldId id="272" r:id="rId18"/>
    <p:sldId id="259" r:id="rId19"/>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0" d="100"/>
          <a:sy n="70" d="100"/>
        </p:scale>
        <p:origin x="138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כותרת משנה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28" name="כותרת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he-IL" smtClean="0"/>
              <a:t>לחץ כדי לערוך סגנון כותרת של תבנית בסיס</a:t>
            </a:r>
            <a:endParaRPr kumimoji="0" lang="en-US"/>
          </a:p>
        </p:txBody>
      </p:sp>
      <p:cxnSp>
        <p:nvCxnSpPr>
          <p:cNvPr id="8" name="מחבר ישר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מחבר ישר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אליפסה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מציין מיקום של תאריך 14"/>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16" name="מציין מיקום של מספר שקופית 15"/>
          <p:cNvSpPr>
            <a:spLocks noGrp="1"/>
          </p:cNvSpPr>
          <p:nvPr>
            <p:ph type="sldNum" sz="quarter" idx="11"/>
          </p:nvPr>
        </p:nvSpPr>
        <p:spPr/>
        <p:txBody>
          <a:bodyPr/>
          <a:lstStyle/>
          <a:p>
            <a:fld id="{3E3D54D0-591B-4577-AC51-48054DB8C286}" type="slidenum">
              <a:rPr lang="he-IL" smtClean="0"/>
              <a:pPr/>
              <a:t>‹#›</a:t>
            </a:fld>
            <a:endParaRPr lang="he-IL"/>
          </a:p>
        </p:txBody>
      </p:sp>
      <p:sp>
        <p:nvSpPr>
          <p:cNvPr id="17" name="מציין מיקום של כותרת תחתונה 16"/>
          <p:cNvSpPr>
            <a:spLocks noGrp="1"/>
          </p:cNvSpPr>
          <p:nvPr>
            <p:ph type="ftr" sz="quarter" idx="12"/>
          </p:nvPr>
        </p:nvSpPr>
        <p:spPr/>
        <p:txBody>
          <a:bodyPr/>
          <a:lstStyle/>
          <a:p>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9" name="מציין מיקום תוכן 8"/>
          <p:cNvSpPr>
            <a:spLocks noGrp="1"/>
          </p:cNvSpPr>
          <p:nvPr>
            <p:ph idx="1"/>
          </p:nvPr>
        </p:nvSpPr>
        <p:spPr>
          <a:xfrm>
            <a:off x="457200" y="1524000"/>
            <a:ext cx="8229600"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4" name="מציין מיקום של תאריך 13"/>
          <p:cNvSpPr>
            <a:spLocks noGrp="1"/>
          </p:cNvSpPr>
          <p:nvPr>
            <p:ph type="dt" sz="half" idx="14"/>
          </p:nvPr>
        </p:nvSpPr>
        <p:spPr/>
        <p:txBody>
          <a:bodyPr/>
          <a:lstStyle/>
          <a:p>
            <a:fld id="{6C6CA8A9-70D2-46D4-B35F-E40B504F9F9C}" type="datetimeFigureOut">
              <a:rPr lang="he-IL" smtClean="0"/>
              <a:pPr/>
              <a:t>כ'/תשרי/תשע"ו</a:t>
            </a:fld>
            <a:endParaRPr lang="he-IL"/>
          </a:p>
        </p:txBody>
      </p:sp>
      <p:sp>
        <p:nvSpPr>
          <p:cNvPr id="15" name="מציין מיקום של מספר שקופית 14"/>
          <p:cNvSpPr>
            <a:spLocks noGrp="1"/>
          </p:cNvSpPr>
          <p:nvPr>
            <p:ph type="sldNum" sz="quarter" idx="15"/>
          </p:nvPr>
        </p:nvSpPr>
        <p:spPr/>
        <p:txBody>
          <a:bodyPr/>
          <a:lstStyle>
            <a:lvl1pPr algn="ctr">
              <a:defRPr/>
            </a:lvl1pPr>
          </a:lstStyle>
          <a:p>
            <a:fld id="{3E3D54D0-591B-4577-AC51-48054DB8C286}" type="slidenum">
              <a:rPr lang="he-IL" smtClean="0"/>
              <a:pPr/>
              <a:t>‹#›</a:t>
            </a:fld>
            <a:endParaRPr lang="he-IL"/>
          </a:p>
        </p:txBody>
      </p:sp>
      <p:sp>
        <p:nvSpPr>
          <p:cNvPr id="16" name="מציין מיקום של כותרת תחתונה 15"/>
          <p:cNvSpPr>
            <a:spLocks noGrp="1"/>
          </p:cNvSpPr>
          <p:nvPr>
            <p:ph type="ftr" sz="quarter" idx="16"/>
          </p:nvPr>
        </p:nvSpPr>
        <p:spPr/>
        <p:txBody>
          <a:bodyPr/>
          <a:lstStyle/>
          <a:p>
            <a:endParaRPr lang="he-IL"/>
          </a:p>
        </p:txBody>
      </p:sp>
      <p:sp>
        <p:nvSpPr>
          <p:cNvPr id="17" name="כותרת 16"/>
          <p:cNvSpPr>
            <a:spLocks noGrp="1"/>
          </p:cNvSpPr>
          <p:nvPr>
            <p:ph type="title"/>
          </p:nvPr>
        </p:nvSpPr>
        <p:spPr/>
        <p:txBody>
          <a:bodyPr rtlCol="0" anchor="b" anchorCtr="0"/>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E3D54D0-591B-4577-AC51-48054DB8C286}" type="slidenum">
              <a:rPr lang="he-IL" smtClean="0"/>
              <a:pPr/>
              <a:t>‹#›</a:t>
            </a:fld>
            <a:endParaRPr lang="he-IL"/>
          </a:p>
        </p:txBody>
      </p:sp>
      <p:sp>
        <p:nvSpPr>
          <p:cNvPr id="2" name="כותרת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he-IL" smtClean="0"/>
              <a:t>לחץ כדי לערוך סגנון כותרת של תבנית בסיס</a:t>
            </a:r>
            <a:endParaRPr kumimoji="0" lang="en-US"/>
          </a:p>
        </p:txBody>
      </p:sp>
      <p:sp>
        <p:nvSpPr>
          <p:cNvPr id="3" name="מציין מיקום טקסט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cxnSp>
        <p:nvCxnSpPr>
          <p:cNvPr id="7" name="מחבר ישר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מציין מיקום של תאריך 4"/>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E3D54D0-591B-4577-AC51-48054DB8C286}" type="slidenum">
              <a:rPr lang="he-IL" smtClean="0"/>
              <a:pPr/>
              <a:t>‹#›</a:t>
            </a:fld>
            <a:endParaRPr lang="he-IL"/>
          </a:p>
        </p:txBody>
      </p:sp>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11" name="מציין מיקום תוכן 10"/>
          <p:cNvSpPr>
            <a:spLocks noGrp="1"/>
          </p:cNvSpPr>
          <p:nvPr>
            <p:ph sz="half" idx="1"/>
          </p:nvPr>
        </p:nvSpPr>
        <p:spPr>
          <a:xfrm>
            <a:off x="457200" y="1524000"/>
            <a:ext cx="4059936"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13" name="מציין מיקום תוכן 12"/>
          <p:cNvSpPr>
            <a:spLocks noGrp="1"/>
          </p:cNvSpPr>
          <p:nvPr>
            <p:ph sz="half" idx="2"/>
          </p:nvPr>
        </p:nvSpPr>
        <p:spPr>
          <a:xfrm>
            <a:off x="4648200" y="1524000"/>
            <a:ext cx="4059936" cy="4572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9" name="מציין מיקום של מספר שקופית 8"/>
          <p:cNvSpPr>
            <a:spLocks noGrp="1"/>
          </p:cNvSpPr>
          <p:nvPr>
            <p:ph type="sldNum" sz="quarter" idx="12"/>
          </p:nvPr>
        </p:nvSpPr>
        <p:spPr/>
        <p:txBody>
          <a:bodyPr/>
          <a:lstStyle/>
          <a:p>
            <a:fld id="{3E3D54D0-591B-4577-AC51-48054DB8C286}" type="slidenum">
              <a:rPr lang="he-IL" smtClean="0"/>
              <a:pPr/>
              <a:t>‹#›</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7" name="מציין מיקום של תאריך 6"/>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3" name="מציין מיקום טקסט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32" name="מציין מיקום תוכן 31"/>
          <p:cNvSpPr>
            <a:spLocks noGrp="1"/>
          </p:cNvSpPr>
          <p:nvPr>
            <p:ph sz="half" idx="2"/>
          </p:nvPr>
        </p:nvSpPr>
        <p:spPr>
          <a:xfrm>
            <a:off x="457200" y="2201896"/>
            <a:ext cx="4038600" cy="391363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34" name="מציין מיקום תוכן 33"/>
          <p:cNvSpPr>
            <a:spLocks noGrp="1"/>
          </p:cNvSpPr>
          <p:nvPr>
            <p:ph sz="quarter" idx="4"/>
          </p:nvPr>
        </p:nvSpPr>
        <p:spPr>
          <a:xfrm>
            <a:off x="4649788" y="2201896"/>
            <a:ext cx="4038600" cy="3913632"/>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2" name="כותרת 1"/>
          <p:cNvSpPr>
            <a:spLocks noGrp="1"/>
          </p:cNvSpPr>
          <p:nvPr>
            <p:ph type="title"/>
          </p:nvPr>
        </p:nvSpPr>
        <p:spPr>
          <a:xfrm>
            <a:off x="457200" y="155448"/>
            <a:ext cx="8229600" cy="1143000"/>
          </a:xfrm>
        </p:spPr>
        <p:txBody>
          <a:bodyPr anchor="b" anchorCtr="0"/>
          <a:lstStyle>
            <a:lvl1pPr>
              <a:defRPr/>
            </a:lvl1pPr>
          </a:lstStyle>
          <a:p>
            <a:r>
              <a:rPr kumimoji="0" lang="he-IL" smtClean="0"/>
              <a:t>לחץ כדי לערוך סגנון כותרת של תבנית בסיס</a:t>
            </a:r>
            <a:endParaRPr kumimoji="0" lang="en-US"/>
          </a:p>
        </p:txBody>
      </p:sp>
      <p:sp>
        <p:nvSpPr>
          <p:cNvPr id="12" name="מציין מיקום טקסט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cxnSp>
        <p:nvCxnSpPr>
          <p:cNvPr id="10" name="מחבר ישר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מציין מיקום של תאריך 2"/>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E3D54D0-591B-4577-AC51-48054DB8C286}" type="slidenum">
              <a:rPr lang="he-IL" smtClean="0"/>
              <a:pPr/>
              <a:t>‹#›</a:t>
            </a:fld>
            <a:endParaRPr lang="he-IL"/>
          </a:p>
        </p:txBody>
      </p:sp>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E3D54D0-591B-4577-AC51-48054DB8C286}"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29" name="מציין מיקום תוכן 28"/>
          <p:cNvSpPr>
            <a:spLocks noGrp="1"/>
          </p:cNvSpPr>
          <p:nvPr>
            <p:ph sz="quarter" idx="1"/>
          </p:nvPr>
        </p:nvSpPr>
        <p:spPr>
          <a:xfrm>
            <a:off x="457200" y="457200"/>
            <a:ext cx="6248400" cy="5715000"/>
          </a:xfrm>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3" name="מציין מיקום טקסט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he-IL" smtClean="0"/>
              <a:t>לחץ כדי לערוך סגנונות טקסט של תבנית בסיס</a:t>
            </a:r>
          </a:p>
        </p:txBody>
      </p:sp>
      <p:sp>
        <p:nvSpPr>
          <p:cNvPr id="31" name="כותרת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smtClean="0"/>
              <a:t>לחץ כדי לערוך סגנון כותרת של תבנית בסיס</a:t>
            </a:r>
            <a:endParaRPr kumimoji="0" lang="en-US"/>
          </a:p>
        </p:txBody>
      </p:sp>
      <p:sp>
        <p:nvSpPr>
          <p:cNvPr id="8" name="מציין מיקום של תאריך 7"/>
          <p:cNvSpPr>
            <a:spLocks noGrp="1"/>
          </p:cNvSpPr>
          <p:nvPr>
            <p:ph type="dt" sz="half" idx="14"/>
          </p:nvPr>
        </p:nvSpPr>
        <p:spPr/>
        <p:txBody>
          <a:bodyPr/>
          <a:lstStyle/>
          <a:p>
            <a:fld id="{6C6CA8A9-70D2-46D4-B35F-E40B504F9F9C}" type="datetimeFigureOut">
              <a:rPr lang="he-IL" smtClean="0"/>
              <a:pPr/>
              <a:t>כ'/תשרי/תשע"ו</a:t>
            </a:fld>
            <a:endParaRPr lang="he-IL"/>
          </a:p>
        </p:txBody>
      </p:sp>
      <p:sp>
        <p:nvSpPr>
          <p:cNvPr id="9" name="מציין מיקום של מספר שקופית 8"/>
          <p:cNvSpPr>
            <a:spLocks noGrp="1"/>
          </p:cNvSpPr>
          <p:nvPr>
            <p:ph type="sldNum" sz="quarter" idx="15"/>
          </p:nvPr>
        </p:nvSpPr>
        <p:spPr/>
        <p:txBody>
          <a:bodyPr/>
          <a:lstStyle/>
          <a:p>
            <a:fld id="{3E3D54D0-591B-4577-AC51-48054DB8C286}" type="slidenum">
              <a:rPr lang="he-IL" smtClean="0"/>
              <a:pPr/>
              <a:t>‹#›</a:t>
            </a:fld>
            <a:endParaRPr lang="he-IL"/>
          </a:p>
        </p:txBody>
      </p:sp>
      <p:sp>
        <p:nvSpPr>
          <p:cNvPr id="10" name="מציין מיקום של כותרת תחתונה 9"/>
          <p:cNvSpPr>
            <a:spLocks noGrp="1"/>
          </p:cNvSpPr>
          <p:nvPr>
            <p:ph type="ftr" sz="quarter" idx="16"/>
          </p:nvPr>
        </p:nvSpPr>
        <p:spPr/>
        <p:txBody>
          <a:bodyPr/>
          <a:lstStyle/>
          <a:p>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he-IL" smtClean="0"/>
              <a:t>לחץ כדי לערוך סגנון כותרת של תבנית בסיס</a:t>
            </a:r>
            <a:endParaRPr kumimoji="0" lang="en-US"/>
          </a:p>
        </p:txBody>
      </p:sp>
      <p:sp>
        <p:nvSpPr>
          <p:cNvPr id="3" name="מציין מיקום של תמונה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he-IL" smtClean="0"/>
              <a:t>לחץ על הסמל כדי להוסיף תמונה</a:t>
            </a:r>
            <a:endParaRPr kumimoji="0" lang="en-US"/>
          </a:p>
        </p:txBody>
      </p:sp>
      <p:sp>
        <p:nvSpPr>
          <p:cNvPr id="4" name="מציין מיקום טקסט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8" name="מציין מיקום של תאריך 7"/>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9" name="מציין מיקום של מספר שקופית 8"/>
          <p:cNvSpPr>
            <a:spLocks noGrp="1"/>
          </p:cNvSpPr>
          <p:nvPr>
            <p:ph type="sldNum" sz="quarter" idx="11"/>
          </p:nvPr>
        </p:nvSpPr>
        <p:spPr/>
        <p:txBody>
          <a:bodyPr/>
          <a:lstStyle/>
          <a:p>
            <a:fld id="{3E3D54D0-591B-4577-AC51-48054DB8C286}" type="slidenum">
              <a:rPr lang="he-IL" smtClean="0"/>
              <a:pPr/>
              <a:t>‹#›</a:t>
            </a:fld>
            <a:endParaRPr lang="he-IL"/>
          </a:p>
        </p:txBody>
      </p:sp>
      <p:sp>
        <p:nvSpPr>
          <p:cNvPr id="10" name="מציין מיקום של כותרת תחתונה 9"/>
          <p:cNvSpPr>
            <a:spLocks noGrp="1"/>
          </p:cNvSpPr>
          <p:nvPr>
            <p:ph type="ftr" sz="quarter" idx="12"/>
          </p:nvPr>
        </p:nvSpPr>
        <p:spPr/>
        <p:txBody>
          <a:bodyPr/>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E3D54D0-591B-4577-AC51-48054DB8C286}"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kumimoji="0" lang="he-IL" smtClean="0"/>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מציין מיקום של תאריך 3"/>
          <p:cNvSpPr>
            <a:spLocks noGrp="1"/>
          </p:cNvSpPr>
          <p:nvPr>
            <p:ph type="dt" sz="half" idx="10"/>
          </p:nvPr>
        </p:nvSpPr>
        <p:spPr/>
        <p:txBody>
          <a:bodyPr/>
          <a:lstStyle/>
          <a:p>
            <a:fld id="{6C6CA8A9-70D2-46D4-B35F-E40B504F9F9C}" type="datetimeFigureOut">
              <a:rPr lang="he-IL" smtClean="0"/>
              <a:pPr/>
              <a:t>כ'/תשרי/תשע"ו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E3D54D0-591B-4577-AC51-48054DB8C286}"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מציין מיקום טקסט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24" name="מציין מיקום של תאריך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6C6CA8A9-70D2-46D4-B35F-E40B504F9F9C}" type="datetimeFigureOut">
              <a:rPr lang="he-IL" smtClean="0"/>
              <a:pPr/>
              <a:t>כ'/תשרי/תשע"ו</a:t>
            </a:fld>
            <a:endParaRPr lang="he-IL"/>
          </a:p>
        </p:txBody>
      </p:sp>
      <p:sp>
        <p:nvSpPr>
          <p:cNvPr id="10" name="מציין מיקום של כותרת תחתונה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he-IL"/>
          </a:p>
        </p:txBody>
      </p:sp>
      <p:sp>
        <p:nvSpPr>
          <p:cNvPr id="22" name="מציין מיקום של מספר שקופית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E3D54D0-591B-4577-AC51-48054DB8C286}" type="slidenum">
              <a:rPr lang="he-IL" smtClean="0"/>
              <a:pPr/>
              <a:t>‹#›</a:t>
            </a:fld>
            <a:endParaRPr lang="he-IL"/>
          </a:p>
        </p:txBody>
      </p:sp>
      <p:sp>
        <p:nvSpPr>
          <p:cNvPr id="5" name="מציין מיקום של כותרת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he-IL" smtClean="0"/>
              <a:t>לחץ כדי לערוך סגנון כותרת של תבנית בסיס</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daat.ac.il/yehoshua/madrich/tohen.htm" TargetMode="External"/><Relationship Id="rId2" Type="http://schemas.openxmlformats.org/officeDocument/2006/relationships/hyperlink" Target="http://www.mechon-mamre.org/i/t/t0601.htm" TargetMode="External"/><Relationship Id="rId1" Type="http://schemas.openxmlformats.org/officeDocument/2006/relationships/slideLayout" Target="../slideLayouts/slideLayout2.xml"/><Relationship Id="rId4" Type="http://schemas.openxmlformats.org/officeDocument/2006/relationships/hyperlink" Target="http://www.school.kotar.co.il/KotarApp/Viewer.aspx?nBookID=96669150#24.8485.5.no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sz="13800" b="1" dirty="0" smtClean="0">
                <a:solidFill>
                  <a:srgbClr val="FF0000"/>
                </a:solidFill>
              </a:rPr>
              <a:t>יהושוע</a:t>
            </a:r>
            <a:endParaRPr lang="he-IL" sz="13800" b="1" dirty="0">
              <a:solidFill>
                <a:srgbClr val="FF0000"/>
              </a:solidFill>
            </a:endParaRPr>
          </a:p>
        </p:txBody>
      </p:sp>
      <p:sp>
        <p:nvSpPr>
          <p:cNvPr id="5" name="כותרת 1"/>
          <p:cNvSpPr txBox="1">
            <a:spLocks/>
          </p:cNvSpPr>
          <p:nvPr/>
        </p:nvSpPr>
        <p:spPr>
          <a:xfrm>
            <a:off x="611560" y="3858064"/>
            <a:ext cx="8305800" cy="1981200"/>
          </a:xfrm>
          <a:prstGeom prst="rect">
            <a:avLst/>
          </a:prstGeom>
          <a:ln w="6350" cap="rnd">
            <a:noFill/>
          </a:ln>
        </p:spPr>
        <p:txBody>
          <a:bodyPr vert="horz" anchor="b" anchorCtr="0">
            <a:noAutofit/>
          </a:bodyPr>
          <a:lstStyle>
            <a:lvl1pPr algn="ctr" rtl="1" eaLnBrk="1" latinLnBrk="0" hangingPunct="1">
              <a:spcBef>
                <a:spcPct val="0"/>
              </a:spcBef>
              <a:buNone/>
              <a:defRPr kumimoji="0" lang="en-US" sz="4800" b="0" kern="1200" spc="-100" baseline="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latin typeface="+mj-lt"/>
                <a:ea typeface="+mj-ea"/>
                <a:cs typeface="+mj-cs"/>
              </a:defRPr>
            </a:lvl1pPr>
          </a:lstStyle>
          <a:p>
            <a:r>
              <a:rPr lang="he-IL" sz="7200" b="1" dirty="0" smtClean="0">
                <a:solidFill>
                  <a:srgbClr val="FF0000"/>
                </a:solidFill>
              </a:rPr>
              <a:t>פרק א'</a:t>
            </a:r>
            <a:endParaRPr lang="he-IL" sz="7200" b="1" dirty="0">
              <a:solidFill>
                <a:srgbClr val="FF0000"/>
              </a:solidFill>
            </a:endParaRPr>
          </a:p>
        </p:txBody>
      </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endParaRPr lang="he-IL" dirty="0"/>
          </a:p>
        </p:txBody>
      </p:sp>
      <p:pic>
        <p:nvPicPr>
          <p:cNvPr id="4" name="Picture 2" descr="http://imagestest.cet.ac.il/CropDownload.ashx?gPageToken=8f9c24bf-e629-45e8-8330-3541890ff55c&amp;v=10&amp;nSizeStep=2&amp;nTop=228&amp;nLeft=0&amp;nWidth=359&amp;nHeight=2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522" y="404664"/>
            <a:ext cx="8136000" cy="597666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275856" y="400506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מחבר/ים</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נויה שגיב</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שם הספר</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תנ"ך לכיתה ד : יהושע - שופטים</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מקום ההוצאה</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תל אביב</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שם ההוצאה</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מטח : המרכז לטכנולוגיה חינוכית</a:t>
            </a:r>
            <a:r>
              <a:rPr kumimoji="0" lang="he-IL" altLang="he-IL" sz="900" b="0" i="0" u="none" strike="noStrike" cap="none" normalizeH="0" baseline="0" smtClean="0">
                <a:ln>
                  <a:noFill/>
                </a:ln>
                <a:solidFill>
                  <a:schemeClr val="tx1"/>
                </a:solidFill>
                <a:effectLst/>
                <a:latin typeface="Arial" panose="020B0604020202020204" pitchFamily="34" charset="0"/>
              </a:rPr>
              <a:t>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שנת ההוצאה</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תשע"ב - 2012</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עמוד:</a:t>
            </a:r>
            <a:r>
              <a:rPr kumimoji="0" lang="he-IL" altLang="he-IL" sz="900" b="0" i="0" u="none" strike="noStrike" cap="none" normalizeH="0" baseline="0" smtClean="0">
                <a:ln>
                  <a:noFill/>
                </a:ln>
                <a:solidFill>
                  <a:schemeClr val="tx1"/>
                </a:solidFill>
                <a:effectLst/>
                <a:latin typeface="Arial" panose="020B0604020202020204" pitchFamily="34" charset="0"/>
              </a:rPr>
              <a:t>3</a:t>
            </a:r>
            <a:endParaRPr kumimoji="0" lang="he-IL" altLang="he-IL"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65299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28082" y="1196752"/>
            <a:ext cx="8229600" cy="5184576"/>
          </a:xfrm>
        </p:spPr>
        <p:txBody>
          <a:bodyPr>
            <a:normAutofit fontScale="92500"/>
          </a:bodyPr>
          <a:lstStyle/>
          <a:p>
            <a:r>
              <a:rPr lang="he-IL" sz="3500" b="1" dirty="0">
                <a:solidFill>
                  <a:srgbClr val="FF0000"/>
                </a:solidFill>
              </a:rPr>
              <a:t>יהושע פרק </a:t>
            </a:r>
            <a:r>
              <a:rPr lang="he-IL" sz="3500" b="1" dirty="0" smtClean="0">
                <a:solidFill>
                  <a:srgbClr val="FF0000"/>
                </a:solidFill>
              </a:rPr>
              <a:t>א - חלק א'</a:t>
            </a:r>
            <a:endParaRPr lang="he-IL" sz="3500" b="1" dirty="0">
              <a:solidFill>
                <a:srgbClr val="FF0000"/>
              </a:solidFill>
            </a:endParaRPr>
          </a:p>
          <a:p>
            <a:r>
              <a:rPr lang="he-IL" dirty="0">
                <a:solidFill>
                  <a:schemeClr val="bg1"/>
                </a:solidFill>
              </a:rPr>
              <a:t>: </a:t>
            </a:r>
            <a:r>
              <a:rPr lang="he-IL" dirty="0">
                <a:solidFill>
                  <a:srgbClr val="FF0000"/>
                </a:solidFill>
              </a:rPr>
              <a:t>א</a:t>
            </a:r>
            <a:r>
              <a:rPr lang="he-IL" dirty="0">
                <a:solidFill>
                  <a:schemeClr val="bg1"/>
                </a:solidFill>
              </a:rPr>
              <a:t> וַיְהִי אַחֲרֵי מוֹת מֹשֶׁה עֶבֶד יְהוָה וַיֹּאמֶר יְהוָה אֶל-יְהוֹשֻׁעַ בִּן-נוּן מְשָׁרֵת מֹשֶׁה </a:t>
            </a:r>
            <a:r>
              <a:rPr lang="he-IL" dirty="0" err="1">
                <a:solidFill>
                  <a:schemeClr val="bg1"/>
                </a:solidFill>
              </a:rPr>
              <a:t>לֵאמֹר</a:t>
            </a:r>
            <a:r>
              <a:rPr lang="he-IL" dirty="0">
                <a:solidFill>
                  <a:schemeClr val="bg1"/>
                </a:solidFill>
              </a:rPr>
              <a:t>. </a:t>
            </a:r>
            <a:r>
              <a:rPr lang="he-IL" dirty="0">
                <a:solidFill>
                  <a:srgbClr val="FF0000"/>
                </a:solidFill>
              </a:rPr>
              <a:t>ב</a:t>
            </a:r>
            <a:r>
              <a:rPr lang="he-IL" dirty="0">
                <a:solidFill>
                  <a:schemeClr val="bg1"/>
                </a:solidFill>
              </a:rPr>
              <a:t> מֹשֶׁה עַבְדִּי מֵת וְעַתָּה קוּם עֲבֹר אֶת-הַיַּרְדֵּן הַזֶּה אַתָּה וְכָל-הָעָם הַזֶּה אֶל-הָאָרֶץ אֲשֶׁר אָנֹכִי נֹתֵן לָהֶם לִבְנֵי יִשְׂרָאֵל. </a:t>
            </a:r>
            <a:r>
              <a:rPr lang="he-IL" dirty="0">
                <a:solidFill>
                  <a:srgbClr val="FF0000"/>
                </a:solidFill>
              </a:rPr>
              <a:t>ג </a:t>
            </a:r>
            <a:r>
              <a:rPr lang="he-IL" dirty="0">
                <a:solidFill>
                  <a:schemeClr val="bg1"/>
                </a:solidFill>
              </a:rPr>
              <a:t>כָּל-מָקוֹם אֲשֶׁר תִּדְרֹךְ כַּף-רַגְלְכֶם בּוֹ לָכֶם נְתַתִּיו כַּאֲשֶׁר דִּבַּרְתִּי אֶל-מֹשֶׁה.</a:t>
            </a:r>
            <a:r>
              <a:rPr lang="he-IL" dirty="0">
                <a:solidFill>
                  <a:srgbClr val="FF0000"/>
                </a:solidFill>
              </a:rPr>
              <a:t> ד </a:t>
            </a:r>
            <a:r>
              <a:rPr lang="he-IL" dirty="0">
                <a:solidFill>
                  <a:schemeClr val="bg1"/>
                </a:solidFill>
              </a:rPr>
              <a:t>מֵהַמִּדְבָּר וְהַלְּבָנוֹן הַזֶּה וְעַד-הַנָּהָר הַגָּדוֹל נְהַר-פְּרָת כֹּל אֶרֶץ הַחִתִּים וְעַד-הַיָּם הַגָּדוֹל מְבוֹא הַשָּׁמֶשׁ יִהְיֶה גְּבוּלְכֶם. </a:t>
            </a:r>
            <a:r>
              <a:rPr lang="he-IL" dirty="0">
                <a:solidFill>
                  <a:srgbClr val="FF0000"/>
                </a:solidFill>
              </a:rPr>
              <a:t>ה</a:t>
            </a:r>
            <a:r>
              <a:rPr lang="he-IL" dirty="0">
                <a:solidFill>
                  <a:schemeClr val="bg1"/>
                </a:solidFill>
              </a:rPr>
              <a:t> </a:t>
            </a:r>
            <a:r>
              <a:rPr lang="he-IL" b="1" dirty="0" err="1">
                <a:solidFill>
                  <a:schemeClr val="bg1"/>
                </a:solidFill>
              </a:rPr>
              <a:t>לֹא-יִתְיַצֵּב</a:t>
            </a:r>
            <a:r>
              <a:rPr lang="he-IL" b="1" dirty="0">
                <a:solidFill>
                  <a:schemeClr val="bg1"/>
                </a:solidFill>
              </a:rPr>
              <a:t> אִישׁ לְפָנֶיךָ</a:t>
            </a:r>
            <a:r>
              <a:rPr lang="he-IL" dirty="0">
                <a:solidFill>
                  <a:schemeClr val="bg1"/>
                </a:solidFill>
              </a:rPr>
              <a:t> כֹּל יְמֵי חַיֶּיךָ כַּאֲשֶׁר הָיִיתִי עִם-מֹשֶׁה אֶהְיֶה עִמָּךְ </a:t>
            </a:r>
            <a:r>
              <a:rPr lang="he-IL" b="1" dirty="0">
                <a:solidFill>
                  <a:schemeClr val="bg1"/>
                </a:solidFill>
              </a:rPr>
              <a:t>לֹא </a:t>
            </a:r>
            <a:r>
              <a:rPr lang="he-IL" b="1" dirty="0" err="1">
                <a:solidFill>
                  <a:schemeClr val="bg1"/>
                </a:solidFill>
              </a:rPr>
              <a:t>אַרְפְּך</a:t>
            </a:r>
            <a:r>
              <a:rPr lang="he-IL" b="1" dirty="0">
                <a:solidFill>
                  <a:schemeClr val="bg1"/>
                </a:solidFill>
              </a:rPr>
              <a:t>ָ</a:t>
            </a:r>
            <a:r>
              <a:rPr lang="he-IL" dirty="0">
                <a:solidFill>
                  <a:schemeClr val="bg1"/>
                </a:solidFill>
              </a:rPr>
              <a:t> וְלֹא אֶעֶזְבֶךָּ. </a:t>
            </a:r>
            <a:r>
              <a:rPr lang="he-IL" dirty="0">
                <a:solidFill>
                  <a:srgbClr val="FF0000"/>
                </a:solidFill>
              </a:rPr>
              <a:t>ו </a:t>
            </a:r>
            <a:r>
              <a:rPr lang="he-IL" dirty="0">
                <a:solidFill>
                  <a:schemeClr val="bg1"/>
                </a:solidFill>
              </a:rPr>
              <a:t>חֲזַק וֶאֱמָץ כִּי אַתָּה </a:t>
            </a:r>
            <a:r>
              <a:rPr lang="he-IL" b="1" dirty="0">
                <a:solidFill>
                  <a:schemeClr val="bg1"/>
                </a:solidFill>
              </a:rPr>
              <a:t>תַּנְחִיל</a:t>
            </a:r>
            <a:r>
              <a:rPr lang="he-IL" dirty="0">
                <a:solidFill>
                  <a:schemeClr val="bg1"/>
                </a:solidFill>
              </a:rPr>
              <a:t> אֶת-הָעָם הַזֶּה אֶת-הָאָרֶץ אֲשֶׁר-נִשְׁבַּעְתִּי </a:t>
            </a:r>
            <a:r>
              <a:rPr lang="he-IL" dirty="0" err="1">
                <a:solidFill>
                  <a:schemeClr val="bg1"/>
                </a:solidFill>
              </a:rPr>
              <a:t>לַאֲבוֹתָם</a:t>
            </a:r>
            <a:r>
              <a:rPr lang="he-IL" dirty="0">
                <a:solidFill>
                  <a:schemeClr val="bg1"/>
                </a:solidFill>
              </a:rPr>
              <a:t> לָתֵת לָהֶם. </a:t>
            </a:r>
            <a:r>
              <a:rPr lang="he-IL" dirty="0">
                <a:solidFill>
                  <a:srgbClr val="FF0000"/>
                </a:solidFill>
              </a:rPr>
              <a:t>ז </a:t>
            </a:r>
            <a:r>
              <a:rPr lang="he-IL" dirty="0">
                <a:solidFill>
                  <a:schemeClr val="bg1"/>
                </a:solidFill>
              </a:rPr>
              <a:t>רַק חֲזַק וֶאֱמַץ מְאֹד לִשְׁמֹר לַעֲשׂוֹת כְּכָל-הַתּוֹרָה אֲשֶׁר </a:t>
            </a:r>
            <a:r>
              <a:rPr lang="he-IL" dirty="0" err="1">
                <a:solidFill>
                  <a:schemeClr val="bg1"/>
                </a:solidFill>
              </a:rPr>
              <a:t>צִוְּך</a:t>
            </a:r>
            <a:r>
              <a:rPr lang="he-IL" dirty="0">
                <a:solidFill>
                  <a:schemeClr val="bg1"/>
                </a:solidFill>
              </a:rPr>
              <a:t>ָ מֹשֶׁה עַבְדִּי </a:t>
            </a:r>
            <a:r>
              <a:rPr lang="he-IL" b="1" dirty="0">
                <a:solidFill>
                  <a:schemeClr val="bg1"/>
                </a:solidFill>
              </a:rPr>
              <a:t>אַל-תָּסוּר מִמֶּנּוּ יָמִין וּשְׂמֹאול</a:t>
            </a:r>
            <a:r>
              <a:rPr lang="he-IL" dirty="0">
                <a:solidFill>
                  <a:schemeClr val="bg1"/>
                </a:solidFill>
              </a:rPr>
              <a:t> לְמַעַן </a:t>
            </a:r>
            <a:r>
              <a:rPr lang="he-IL" b="1" dirty="0">
                <a:solidFill>
                  <a:schemeClr val="bg1"/>
                </a:solidFill>
              </a:rPr>
              <a:t>תַּשְׂכִּיל</a:t>
            </a:r>
            <a:r>
              <a:rPr lang="he-IL" dirty="0">
                <a:solidFill>
                  <a:schemeClr val="bg1"/>
                </a:solidFill>
              </a:rPr>
              <a:t> בְּכֹל אֲשֶׁר תֵּלֵךְ. </a:t>
            </a:r>
            <a:r>
              <a:rPr lang="he-IL" dirty="0">
                <a:solidFill>
                  <a:srgbClr val="FF0000"/>
                </a:solidFill>
              </a:rPr>
              <a:t>ח</a:t>
            </a:r>
            <a:r>
              <a:rPr lang="he-IL" dirty="0">
                <a:solidFill>
                  <a:schemeClr val="bg1"/>
                </a:solidFill>
              </a:rPr>
              <a:t> לֹא- </a:t>
            </a:r>
            <a:r>
              <a:rPr lang="he-IL" b="1" dirty="0">
                <a:solidFill>
                  <a:schemeClr val="bg1"/>
                </a:solidFill>
              </a:rPr>
              <a:t>יָמוּשׁ</a:t>
            </a:r>
            <a:r>
              <a:rPr lang="he-IL" dirty="0">
                <a:solidFill>
                  <a:schemeClr val="bg1"/>
                </a:solidFill>
              </a:rPr>
              <a:t> סֵפֶר הַתּוֹרָה הַזֶּה מִפִּיךָ </a:t>
            </a:r>
            <a:r>
              <a:rPr lang="he-IL" b="1" dirty="0">
                <a:solidFill>
                  <a:schemeClr val="bg1"/>
                </a:solidFill>
              </a:rPr>
              <a:t>וְהָגִיתָ בּוֹ</a:t>
            </a:r>
            <a:r>
              <a:rPr lang="he-IL" dirty="0">
                <a:solidFill>
                  <a:schemeClr val="bg1"/>
                </a:solidFill>
              </a:rPr>
              <a:t> יוֹמָם וָלַיְלָה לְמַעַן תִּשְׁמֹר לַעֲשׂוֹת כְּכָל-הַכָּתוּב בּוֹ כִּי-אָז תַּצְלִיחַ אֶת-דְּרָכֶךָ וְאָז תַּשְׂכִּיל.</a:t>
            </a:r>
            <a:r>
              <a:rPr lang="he-IL" dirty="0">
                <a:solidFill>
                  <a:srgbClr val="FF0000"/>
                </a:solidFill>
              </a:rPr>
              <a:t> ט </a:t>
            </a:r>
            <a:r>
              <a:rPr lang="he-IL" dirty="0">
                <a:solidFill>
                  <a:schemeClr val="bg1"/>
                </a:solidFill>
              </a:rPr>
              <a:t>הֲלוֹא </a:t>
            </a:r>
            <a:r>
              <a:rPr lang="he-IL" dirty="0" err="1">
                <a:solidFill>
                  <a:schemeClr val="bg1"/>
                </a:solidFill>
              </a:rPr>
              <a:t>צִוִּיתִיך</a:t>
            </a:r>
            <a:r>
              <a:rPr lang="he-IL" dirty="0">
                <a:solidFill>
                  <a:schemeClr val="bg1"/>
                </a:solidFill>
              </a:rPr>
              <a:t>ָ חֲזַק וֶאֱמָץ </a:t>
            </a:r>
            <a:r>
              <a:rPr lang="he-IL" b="1" dirty="0">
                <a:solidFill>
                  <a:schemeClr val="bg1"/>
                </a:solidFill>
              </a:rPr>
              <a:t>אַל </a:t>
            </a:r>
            <a:r>
              <a:rPr lang="he-IL" b="1" dirty="0" err="1">
                <a:solidFill>
                  <a:schemeClr val="bg1"/>
                </a:solidFill>
              </a:rPr>
              <a:t>תַּעֲרֹץ</a:t>
            </a:r>
            <a:r>
              <a:rPr lang="he-IL" b="1" dirty="0">
                <a:solidFill>
                  <a:schemeClr val="bg1"/>
                </a:solidFill>
              </a:rPr>
              <a:t> וְאַל תֵּחָת</a:t>
            </a:r>
            <a:r>
              <a:rPr lang="he-IL" dirty="0">
                <a:solidFill>
                  <a:schemeClr val="bg1"/>
                </a:solidFill>
              </a:rPr>
              <a:t> כִּי עִמְּךָ יְהוָה </a:t>
            </a:r>
            <a:r>
              <a:rPr lang="he-IL" dirty="0" err="1">
                <a:solidFill>
                  <a:schemeClr val="bg1"/>
                </a:solidFill>
              </a:rPr>
              <a:t>אֱלֹהֶיך</a:t>
            </a:r>
            <a:r>
              <a:rPr lang="he-IL" dirty="0">
                <a:solidFill>
                  <a:schemeClr val="bg1"/>
                </a:solidFill>
              </a:rPr>
              <a:t>ָ בְּכֹל אֲשֶׁר תֵּלֵךְ. </a:t>
            </a:r>
          </a:p>
          <a:p>
            <a:endParaRPr lang="he-IL" dirty="0">
              <a:solidFill>
                <a:schemeClr val="bg1"/>
              </a:solidFill>
            </a:endParaRPr>
          </a:p>
        </p:txBody>
      </p:sp>
      <p:sp>
        <p:nvSpPr>
          <p:cNvPr id="3" name="כותרת 2"/>
          <p:cNvSpPr>
            <a:spLocks noGrp="1"/>
          </p:cNvSpPr>
          <p:nvPr>
            <p:ph type="title"/>
          </p:nvPr>
        </p:nvSpPr>
        <p:spPr>
          <a:xfrm>
            <a:off x="428082" y="-315416"/>
            <a:ext cx="8229600" cy="1219200"/>
          </a:xfrm>
        </p:spPr>
        <p:txBody>
          <a:bodyPr/>
          <a:lstStyle/>
          <a:p>
            <a:pPr algn="ctr"/>
            <a:r>
              <a:rPr lang="he-IL" dirty="0" smtClean="0"/>
              <a:t>ספר יהושוע פרק א פס' 1-10</a:t>
            </a:r>
            <a:endParaRPr lang="he-IL" dirty="0"/>
          </a:p>
        </p:txBody>
      </p:sp>
    </p:spTree>
    <p:extLst>
      <p:ext uri="{BB962C8B-B14F-4D97-AF65-F5344CB8AC3E}">
        <p14:creationId xmlns:p14="http://schemas.microsoft.com/office/powerpoint/2010/main" val="29542974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2118559"/>
            <a:ext cx="8229600" cy="4572000"/>
          </a:xfrm>
        </p:spPr>
        <p:txBody>
          <a:bodyPr/>
          <a:lstStyle/>
          <a:p>
            <a:r>
              <a:rPr lang="he-IL" dirty="0" smtClean="0"/>
              <a:t>מותו של משה מסמל לנו סיום של תקופת הנדודים במדבר, במהלכה משה שיחרר את עם ישראל מעבדות במצריים, משה הוביל את עם ישראל וחצה את ים סוף, קיבל את התורה בהר-סיני,  הנהיג את העם במשך 40 שנה של נדודים במדבר שבהן התמודד עם כל הקשיים שהתעוררו במלך הדרך.</a:t>
            </a:r>
          </a:p>
          <a:p>
            <a:r>
              <a:rPr lang="he-IL" dirty="0" smtClean="0"/>
              <a:t>לפני הכניסה לארץ המובטחת משה עומד על הר נבו ומביט משם אל ארץ כנען אך לא נכנס אליה. משה נפטר.</a:t>
            </a:r>
          </a:p>
          <a:p>
            <a:endParaRPr lang="he-IL" dirty="0"/>
          </a:p>
        </p:txBody>
      </p:sp>
      <p:sp>
        <p:nvSpPr>
          <p:cNvPr id="3" name="כותרת 2"/>
          <p:cNvSpPr>
            <a:spLocks noGrp="1"/>
          </p:cNvSpPr>
          <p:nvPr>
            <p:ph type="title"/>
          </p:nvPr>
        </p:nvSpPr>
        <p:spPr>
          <a:xfrm>
            <a:off x="457200" y="1052736"/>
            <a:ext cx="8229600" cy="1219200"/>
          </a:xfrm>
        </p:spPr>
        <p:txBody>
          <a:bodyPr>
            <a:normAutofit fontScale="90000"/>
          </a:bodyPr>
          <a:lstStyle/>
          <a:p>
            <a:pPr algn="r"/>
            <a:r>
              <a:rPr lang="he-IL" dirty="0">
                <a:solidFill>
                  <a:srgbClr val="FF0000"/>
                </a:solidFill>
              </a:rPr>
              <a:t>א</a:t>
            </a:r>
            <a:r>
              <a:rPr lang="he-IL" dirty="0">
                <a:solidFill>
                  <a:schemeClr val="bg1"/>
                </a:solidFill>
              </a:rPr>
              <a:t> וַיְהִי אַחֲרֵי מוֹת מֹשֶׁה עֶבֶד יְהוָה וַיֹּאמֶר יְהוָה אֶל-יְהוֹשֻׁעַ בִּן-נוּן מְשָׁרֵת מֹשֶׁה </a:t>
            </a:r>
            <a:r>
              <a:rPr lang="he-IL" dirty="0" err="1">
                <a:solidFill>
                  <a:schemeClr val="bg1"/>
                </a:solidFill>
              </a:rPr>
              <a:t>לֵאמֹר</a:t>
            </a:r>
            <a:r>
              <a:rPr lang="he-IL" dirty="0">
                <a:solidFill>
                  <a:schemeClr val="bg1"/>
                </a:solidFill>
              </a:rPr>
              <a:t>.</a:t>
            </a:r>
            <a:r>
              <a:rPr lang="he-IL" dirty="0"/>
              <a:t/>
            </a:r>
            <a:br>
              <a:rPr lang="he-IL" dirty="0"/>
            </a:br>
            <a:endParaRPr lang="he-IL" dirty="0"/>
          </a:p>
        </p:txBody>
      </p:sp>
    </p:spTree>
    <p:extLst>
      <p:ext uri="{BB962C8B-B14F-4D97-AF65-F5344CB8AC3E}">
        <p14:creationId xmlns:p14="http://schemas.microsoft.com/office/powerpoint/2010/main" val="7850149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right)">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right)">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endParaRPr lang="he-IL" dirty="0"/>
          </a:p>
        </p:txBody>
      </p:sp>
      <p:sp>
        <p:nvSpPr>
          <p:cNvPr id="3" name="כותרת 2"/>
          <p:cNvSpPr>
            <a:spLocks noGrp="1"/>
          </p:cNvSpPr>
          <p:nvPr>
            <p:ph type="title"/>
          </p:nvPr>
        </p:nvSpPr>
        <p:spPr>
          <a:xfrm>
            <a:off x="457200" y="-35632"/>
            <a:ext cx="8229600" cy="1219200"/>
          </a:xfrm>
        </p:spPr>
        <p:txBody>
          <a:bodyPr/>
          <a:lstStyle/>
          <a:p>
            <a:pPr algn="r"/>
            <a:r>
              <a:rPr lang="he-IL" dirty="0" smtClean="0"/>
              <a:t>פעילות ראשונה</a:t>
            </a:r>
            <a:endParaRPr lang="he-IL" dirty="0"/>
          </a:p>
        </p:txBody>
      </p:sp>
      <p:sp>
        <p:nvSpPr>
          <p:cNvPr id="7" name="TextBox 6"/>
          <p:cNvSpPr txBox="1"/>
          <p:nvPr/>
        </p:nvSpPr>
        <p:spPr>
          <a:xfrm>
            <a:off x="5796136" y="2204864"/>
            <a:ext cx="3672408" cy="646331"/>
          </a:xfrm>
          <a:prstGeom prst="rect">
            <a:avLst/>
          </a:prstGeom>
          <a:noFill/>
        </p:spPr>
        <p:txBody>
          <a:bodyPr wrap="square" rtlCol="1">
            <a:spAutoFit/>
          </a:bodyPr>
          <a:lstStyle/>
          <a:p>
            <a:endParaRPr lang="he-IL" dirty="0"/>
          </a:p>
          <a:p>
            <a:endParaRPr lang="he-IL" dirty="0"/>
          </a:p>
        </p:txBody>
      </p:sp>
      <p:sp>
        <p:nvSpPr>
          <p:cNvPr id="8" name="TextBox 7"/>
          <p:cNvSpPr txBox="1"/>
          <p:nvPr/>
        </p:nvSpPr>
        <p:spPr>
          <a:xfrm>
            <a:off x="658809" y="1335891"/>
            <a:ext cx="7992888" cy="5139869"/>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1">
            <a:spAutoFit/>
          </a:bodyPr>
          <a:lstStyle/>
          <a:p>
            <a:pPr algn="ctr"/>
            <a:r>
              <a:rPr lang="he-IL" sz="3600" dirty="0" smtClean="0">
                <a:latin typeface="BN Elkana" panose="02000000000000000000" pitchFamily="2" charset="-79"/>
                <a:cs typeface="BN Elkana" panose="02000000000000000000" pitchFamily="2" charset="-79"/>
              </a:rPr>
              <a:t>דרוש מנהיג לעם ישראל!</a:t>
            </a:r>
          </a:p>
          <a:p>
            <a:r>
              <a:rPr lang="he-IL" sz="3200" dirty="0" smtClean="0">
                <a:latin typeface="BN Elkana" panose="02000000000000000000" pitchFamily="2" charset="-79"/>
                <a:cs typeface="BN Elkana" panose="02000000000000000000" pitchFamily="2" charset="-79"/>
              </a:rPr>
              <a:t>עם מותו של משה, רגע לפני הכניסה לארץ כנען, דרוש מנהיג לעם.</a:t>
            </a:r>
          </a:p>
          <a:p>
            <a:r>
              <a:rPr lang="he-IL" sz="3200" dirty="0" smtClean="0">
                <a:latin typeface="BN Elkana" panose="02000000000000000000" pitchFamily="2" charset="-79"/>
                <a:cs typeface="BN Elkana" panose="02000000000000000000" pitchFamily="2" charset="-79"/>
              </a:rPr>
              <a:t>אלוהים ימנה את המנהיג בהתאם לדרישות התפקיד.</a:t>
            </a:r>
          </a:p>
          <a:p>
            <a:pPr algn="ctr"/>
            <a:r>
              <a:rPr lang="he-IL" sz="3200" dirty="0" smtClean="0">
                <a:latin typeface="BN Elkana" panose="02000000000000000000" pitchFamily="2" charset="-79"/>
              </a:rPr>
              <a:t>נסו לחשוב אילו תכונות דרושות למנהיג:</a:t>
            </a:r>
          </a:p>
          <a:p>
            <a:r>
              <a:rPr lang="he-IL" sz="3200" dirty="0" smtClean="0">
                <a:latin typeface="BN Elkana" panose="02000000000000000000" pitchFamily="2" charset="-79"/>
                <a:cs typeface="BN Elkana" panose="02000000000000000000" pitchFamily="2" charset="-79"/>
              </a:rPr>
              <a:t>1. מבחינה צבאית   ____________________</a:t>
            </a:r>
          </a:p>
          <a:p>
            <a:r>
              <a:rPr lang="he-IL" sz="3200" dirty="0" smtClean="0">
                <a:latin typeface="BN Elkana" panose="02000000000000000000" pitchFamily="2" charset="-79"/>
                <a:cs typeface="BN Elkana" panose="02000000000000000000" pitchFamily="2" charset="-79"/>
              </a:rPr>
              <a:t>2. מבינה רוחנית    ____________________</a:t>
            </a:r>
          </a:p>
          <a:p>
            <a:r>
              <a:rPr lang="he-IL" sz="3200" dirty="0" smtClean="0">
                <a:latin typeface="BN Elkana" panose="02000000000000000000" pitchFamily="2" charset="-79"/>
                <a:cs typeface="BN Elkana" panose="02000000000000000000" pitchFamily="2" charset="-79"/>
              </a:rPr>
              <a:t>3. מבחינה אישית    ____________________</a:t>
            </a:r>
            <a:endParaRPr lang="he-IL" sz="3200" dirty="0">
              <a:latin typeface="BN Elkana" panose="02000000000000000000" pitchFamily="2" charset="-79"/>
              <a:cs typeface="BN Elkana" panose="02000000000000000000" pitchFamily="2" charset="-79"/>
            </a:endParaRPr>
          </a:p>
          <a:p>
            <a:r>
              <a:rPr lang="he-IL" sz="3200" dirty="0" smtClean="0">
                <a:latin typeface="BN Elkana" panose="02000000000000000000" pitchFamily="2" charset="-79"/>
                <a:cs typeface="BN Elkana" panose="02000000000000000000" pitchFamily="2" charset="-79"/>
              </a:rPr>
              <a:t>4. יתכן שיהושוע יעמוד בפני קשיים בתחילת </a:t>
            </a:r>
            <a:r>
              <a:rPr lang="he-IL" sz="3200" dirty="0">
                <a:latin typeface="BN Elkana" panose="02000000000000000000" pitchFamily="2" charset="-79"/>
                <a:cs typeface="BN Elkana" panose="02000000000000000000" pitchFamily="2" charset="-79"/>
              </a:rPr>
              <a:t>ד</a:t>
            </a:r>
            <a:r>
              <a:rPr lang="he-IL" sz="3200" dirty="0" smtClean="0">
                <a:latin typeface="BN Elkana" panose="02000000000000000000" pitchFamily="2" charset="-79"/>
                <a:cs typeface="BN Elkana" panose="02000000000000000000" pitchFamily="2" charset="-79"/>
              </a:rPr>
              <a:t>רכו כמנהיג, אילו קשיים עלולים לצוץ? _________________</a:t>
            </a:r>
            <a:endParaRPr lang="he-IL" sz="3600" dirty="0">
              <a:latin typeface="BN Elkana" panose="02000000000000000000" pitchFamily="2" charset="-79"/>
            </a:endParaRPr>
          </a:p>
          <a:p>
            <a:r>
              <a:rPr lang="he-IL" sz="3600" dirty="0" smtClean="0">
                <a:latin typeface="BN Elkana" panose="02000000000000000000" pitchFamily="2" charset="-79"/>
                <a:cs typeface="BN Elkana" panose="02000000000000000000" pitchFamily="2" charset="-79"/>
              </a:rPr>
              <a:t>5. תנו עצה אישית ליהושוע, כיצד להצליח כמנהיג? ____</a:t>
            </a:r>
            <a:endParaRPr lang="he-IL" sz="3600" dirty="0">
              <a:latin typeface="BN Elkana" panose="02000000000000000000" pitchFamily="2" charset="-79"/>
            </a:endParaRPr>
          </a:p>
        </p:txBody>
      </p:sp>
    </p:spTree>
    <p:extLst>
      <p:ext uri="{BB962C8B-B14F-4D97-AF65-F5344CB8AC3E}">
        <p14:creationId xmlns:p14="http://schemas.microsoft.com/office/powerpoint/2010/main" val="42899157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1187624" y="4941168"/>
            <a:ext cx="7149496" cy="2232248"/>
          </a:xfrm>
        </p:spPr>
        <p:txBody>
          <a:bodyPr/>
          <a:lstStyle/>
          <a:p>
            <a:r>
              <a:rPr lang="he-IL" dirty="0" smtClean="0"/>
              <a:t>אחרי מות משה, ה' בוחר ביהושוע להנהיג את העם. המשימה הראשונה של יהושוע היא לעבר את נהר הירדן ולהכניס את עם ישראל לארץ המובטחת.</a:t>
            </a:r>
            <a:endParaRPr lang="he-IL" dirty="0"/>
          </a:p>
        </p:txBody>
      </p:sp>
      <p:sp>
        <p:nvSpPr>
          <p:cNvPr id="3" name="כותרת 2"/>
          <p:cNvSpPr>
            <a:spLocks noGrp="1"/>
          </p:cNvSpPr>
          <p:nvPr>
            <p:ph type="title"/>
          </p:nvPr>
        </p:nvSpPr>
        <p:spPr>
          <a:xfrm>
            <a:off x="395536" y="3442458"/>
            <a:ext cx="8229600" cy="1219200"/>
          </a:xfrm>
        </p:spPr>
        <p:txBody>
          <a:bodyPr>
            <a:noAutofit/>
          </a:bodyPr>
          <a:lstStyle/>
          <a:p>
            <a:pPr algn="just"/>
            <a:r>
              <a:rPr lang="he-IL" sz="3600" dirty="0">
                <a:solidFill>
                  <a:srgbClr val="FF0000"/>
                </a:solidFill>
              </a:rPr>
              <a:t>ב</a:t>
            </a:r>
            <a:r>
              <a:rPr lang="he-IL" sz="3600" dirty="0">
                <a:solidFill>
                  <a:schemeClr val="bg1"/>
                </a:solidFill>
              </a:rPr>
              <a:t> מֹשֶׁה עַבְדִּי מֵת וְעַתָּה קוּם עֲבֹר אֶת-הַיַּרְדֵּן הַזֶּה אַתָּה וְכָל-הָעָם הַזֶּה אֶל-הָאָרֶץ אֲשֶׁר אָנֹכִי נֹתֵן לָהֶם לִבְנֵי יִשְׂרָאֵל. </a:t>
            </a:r>
            <a:r>
              <a:rPr lang="he-IL" sz="3600" dirty="0">
                <a:solidFill>
                  <a:srgbClr val="FF0000"/>
                </a:solidFill>
              </a:rPr>
              <a:t>ג </a:t>
            </a:r>
            <a:r>
              <a:rPr lang="he-IL" sz="3600" dirty="0">
                <a:solidFill>
                  <a:schemeClr val="bg1"/>
                </a:solidFill>
              </a:rPr>
              <a:t>כָּל-מָקוֹם אֲשֶׁר תִּדְרֹךְ כַּף-רַגְלְכֶם בּוֹ לָכֶם נְתַתִּיו כַּאֲשֶׁר דִּבַּרְתִּי אֶל-מֹשֶׁה.</a:t>
            </a:r>
            <a:r>
              <a:rPr lang="he-IL" sz="3600" dirty="0">
                <a:solidFill>
                  <a:srgbClr val="FF0000"/>
                </a:solidFill>
              </a:rPr>
              <a:t> ד </a:t>
            </a:r>
            <a:r>
              <a:rPr lang="he-IL" sz="3600" dirty="0">
                <a:solidFill>
                  <a:schemeClr val="bg1"/>
                </a:solidFill>
              </a:rPr>
              <a:t>מֵהַמִּדְבָּר וְהַלְּבָנוֹן הַזֶּה וְעַד-הַנָּהָר הַגָּדוֹל נְהַר-פְּרָת כֹּל אֶרֶץ הַחִתִּים וְעַד-הַיָּם הַגָּדוֹל מְבוֹא הַשָּׁמֶשׁ יִהְיֶה גְּבוּלְכֶם</a:t>
            </a:r>
            <a:r>
              <a:rPr lang="he-IL" sz="3600" dirty="0" smtClean="0">
                <a:solidFill>
                  <a:schemeClr val="bg1"/>
                </a:solidFill>
              </a:rPr>
              <a:t>. </a:t>
            </a:r>
            <a:r>
              <a:rPr lang="he-IL" sz="3600" dirty="0">
                <a:solidFill>
                  <a:srgbClr val="FF0000"/>
                </a:solidFill>
              </a:rPr>
              <a:t>ה</a:t>
            </a:r>
            <a:r>
              <a:rPr lang="he-IL" sz="3600" dirty="0">
                <a:solidFill>
                  <a:schemeClr val="bg1"/>
                </a:solidFill>
              </a:rPr>
              <a:t> </a:t>
            </a:r>
            <a:r>
              <a:rPr lang="he-IL" sz="3600" b="1" dirty="0" err="1">
                <a:solidFill>
                  <a:schemeClr val="bg1"/>
                </a:solidFill>
              </a:rPr>
              <a:t>לֹא-יִתְיַצֵּב</a:t>
            </a:r>
            <a:r>
              <a:rPr lang="he-IL" sz="3600" b="1" dirty="0">
                <a:solidFill>
                  <a:schemeClr val="bg1"/>
                </a:solidFill>
              </a:rPr>
              <a:t> אִישׁ לְפָנֶיךָ</a:t>
            </a:r>
            <a:r>
              <a:rPr lang="he-IL" sz="3600" dirty="0">
                <a:solidFill>
                  <a:schemeClr val="bg1"/>
                </a:solidFill>
              </a:rPr>
              <a:t> כֹּל יְמֵי חַיֶּיךָ כַּאֲשֶׁר הָיִיתִי עִם-מֹשֶׁה אֶהְיֶה עִמָּךְ </a:t>
            </a:r>
            <a:r>
              <a:rPr lang="he-IL" sz="3600" b="1" dirty="0">
                <a:solidFill>
                  <a:schemeClr val="bg1"/>
                </a:solidFill>
              </a:rPr>
              <a:t>לֹא </a:t>
            </a:r>
            <a:r>
              <a:rPr lang="he-IL" sz="3600" b="1" dirty="0" err="1">
                <a:solidFill>
                  <a:schemeClr val="bg1"/>
                </a:solidFill>
              </a:rPr>
              <a:t>אַרְפְּך</a:t>
            </a:r>
            <a:r>
              <a:rPr lang="he-IL" sz="3600" b="1" dirty="0">
                <a:solidFill>
                  <a:schemeClr val="bg1"/>
                </a:solidFill>
              </a:rPr>
              <a:t>ָ</a:t>
            </a:r>
            <a:r>
              <a:rPr lang="he-IL" sz="3600" dirty="0">
                <a:solidFill>
                  <a:schemeClr val="bg1"/>
                </a:solidFill>
              </a:rPr>
              <a:t> וְלֹא אֶעֶזְבֶךָּ.</a:t>
            </a:r>
            <a:endParaRPr lang="he-IL" sz="3600" dirty="0"/>
          </a:p>
        </p:txBody>
      </p:sp>
    </p:spTree>
    <p:extLst>
      <p:ext uri="{BB962C8B-B14F-4D97-AF65-F5344CB8AC3E}">
        <p14:creationId xmlns:p14="http://schemas.microsoft.com/office/powerpoint/2010/main" val="25642263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right)">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0" y="4649620"/>
            <a:ext cx="8229600" cy="2306960"/>
          </a:xfrm>
        </p:spPr>
        <p:txBody>
          <a:bodyPr/>
          <a:lstStyle/>
          <a:p>
            <a:endParaRPr lang="he-IL" dirty="0"/>
          </a:p>
          <a:p>
            <a:r>
              <a:rPr lang="he-IL" dirty="0" smtClean="0"/>
              <a:t>אלוהים מבטיח ליהושוע לעזור לו לכבוש את כל הארץ.</a:t>
            </a:r>
          </a:p>
          <a:p>
            <a:r>
              <a:rPr lang="he-IL" dirty="0" smtClean="0"/>
              <a:t>אלוהים מבקש מיהושוע להתנהג בחוזקה ובאומץ, לשמור על חוקי התורה ולהתנהג כפי שכתוב בתורה-כך יצליח בתפקידו כמנהיג.</a:t>
            </a:r>
            <a:endParaRPr lang="he-IL" dirty="0"/>
          </a:p>
        </p:txBody>
      </p:sp>
      <p:sp>
        <p:nvSpPr>
          <p:cNvPr id="3" name="כותרת 2"/>
          <p:cNvSpPr>
            <a:spLocks noGrp="1"/>
          </p:cNvSpPr>
          <p:nvPr>
            <p:ph type="title"/>
          </p:nvPr>
        </p:nvSpPr>
        <p:spPr>
          <a:xfrm>
            <a:off x="611560" y="4149080"/>
            <a:ext cx="8085584" cy="1001080"/>
          </a:xfrm>
        </p:spPr>
        <p:txBody>
          <a:bodyPr>
            <a:noAutofit/>
          </a:bodyPr>
          <a:lstStyle/>
          <a:p>
            <a:pPr algn="just"/>
            <a:r>
              <a:rPr lang="he-IL" sz="3600" dirty="0">
                <a:solidFill>
                  <a:srgbClr val="FF0000"/>
                </a:solidFill>
              </a:rPr>
              <a:t>ו </a:t>
            </a:r>
            <a:r>
              <a:rPr lang="he-IL" sz="3600" dirty="0">
                <a:solidFill>
                  <a:schemeClr val="bg1"/>
                </a:solidFill>
              </a:rPr>
              <a:t>חֲזַק וֶאֱמָץ כִּי אַתָּה </a:t>
            </a:r>
            <a:r>
              <a:rPr lang="he-IL" sz="3600" b="1" dirty="0" smtClean="0">
                <a:solidFill>
                  <a:schemeClr val="bg1"/>
                </a:solidFill>
              </a:rPr>
              <a:t>תַּנְחִיל </a:t>
            </a:r>
            <a:r>
              <a:rPr lang="he-IL" sz="3600" b="1" dirty="0" smtClean="0">
                <a:solidFill>
                  <a:schemeClr val="bg1"/>
                </a:solidFill>
                <a:hlinkClick r:id="rId2" action="ppaction://hlinksldjump"/>
              </a:rPr>
              <a:t>*</a:t>
            </a:r>
            <a:r>
              <a:rPr lang="he-IL" sz="3600" dirty="0" smtClean="0">
                <a:solidFill>
                  <a:schemeClr val="bg1"/>
                </a:solidFill>
              </a:rPr>
              <a:t> </a:t>
            </a:r>
            <a:r>
              <a:rPr lang="he-IL" sz="3600" dirty="0">
                <a:solidFill>
                  <a:schemeClr val="bg1"/>
                </a:solidFill>
              </a:rPr>
              <a:t>אֶת-הָעָם הַזֶּה אֶת-הָאָרֶץ אֲשֶׁר-נִשְׁבַּעְתִּי </a:t>
            </a:r>
            <a:r>
              <a:rPr lang="he-IL" sz="3600" dirty="0" err="1">
                <a:solidFill>
                  <a:schemeClr val="bg1"/>
                </a:solidFill>
              </a:rPr>
              <a:t>לַאֲבוֹתָם</a:t>
            </a:r>
            <a:r>
              <a:rPr lang="he-IL" sz="3600" dirty="0">
                <a:solidFill>
                  <a:schemeClr val="bg1"/>
                </a:solidFill>
              </a:rPr>
              <a:t> לָתֵת לָהֶם. </a:t>
            </a:r>
            <a:r>
              <a:rPr lang="he-IL" sz="3600" dirty="0">
                <a:solidFill>
                  <a:srgbClr val="FF0000"/>
                </a:solidFill>
              </a:rPr>
              <a:t>ז </a:t>
            </a:r>
            <a:r>
              <a:rPr lang="he-IL" sz="3600" dirty="0">
                <a:solidFill>
                  <a:schemeClr val="bg1"/>
                </a:solidFill>
              </a:rPr>
              <a:t>רַק חֲזַק וֶאֱמַץ מְאֹד לִשְׁמֹר לַעֲשׂוֹת כְּכָל-הַתּוֹרָה אֲשֶׁר </a:t>
            </a:r>
            <a:r>
              <a:rPr lang="he-IL" sz="3600" dirty="0" err="1">
                <a:solidFill>
                  <a:schemeClr val="bg1"/>
                </a:solidFill>
              </a:rPr>
              <a:t>צִוְּך</a:t>
            </a:r>
            <a:r>
              <a:rPr lang="he-IL" sz="3600" dirty="0">
                <a:solidFill>
                  <a:schemeClr val="bg1"/>
                </a:solidFill>
              </a:rPr>
              <a:t>ָ מֹשֶׁה עַבְדִּי </a:t>
            </a:r>
            <a:r>
              <a:rPr lang="he-IL" sz="3600" b="1" dirty="0">
                <a:solidFill>
                  <a:schemeClr val="bg1"/>
                </a:solidFill>
              </a:rPr>
              <a:t>אַל-תָּסוּר מִמֶּנּוּ יָמִין </a:t>
            </a:r>
            <a:r>
              <a:rPr lang="he-IL" sz="3600" b="1" dirty="0" smtClean="0">
                <a:solidFill>
                  <a:schemeClr val="bg1"/>
                </a:solidFill>
              </a:rPr>
              <a:t>וּשְׂמֹאול </a:t>
            </a:r>
            <a:r>
              <a:rPr lang="he-IL" sz="3600" b="1" dirty="0" smtClean="0">
                <a:solidFill>
                  <a:schemeClr val="bg1"/>
                </a:solidFill>
                <a:hlinkClick r:id="rId3" action="ppaction://hlinksldjump"/>
              </a:rPr>
              <a:t>*</a:t>
            </a:r>
            <a:r>
              <a:rPr lang="he-IL" sz="3600" dirty="0" smtClean="0">
                <a:solidFill>
                  <a:schemeClr val="bg1"/>
                </a:solidFill>
              </a:rPr>
              <a:t> </a:t>
            </a:r>
            <a:r>
              <a:rPr lang="he-IL" sz="3600" dirty="0">
                <a:solidFill>
                  <a:schemeClr val="bg1"/>
                </a:solidFill>
              </a:rPr>
              <a:t>לְמַעַן </a:t>
            </a:r>
            <a:r>
              <a:rPr lang="he-IL" sz="3600" b="1" dirty="0">
                <a:solidFill>
                  <a:schemeClr val="bg1"/>
                </a:solidFill>
              </a:rPr>
              <a:t>תַּשְׂכִּיל</a:t>
            </a:r>
            <a:r>
              <a:rPr lang="he-IL" sz="3600" dirty="0">
                <a:solidFill>
                  <a:schemeClr val="bg1"/>
                </a:solidFill>
              </a:rPr>
              <a:t> בְּכֹל אֲשֶׁר תֵּלֵךְ. </a:t>
            </a:r>
            <a:r>
              <a:rPr lang="he-IL" sz="3600" dirty="0">
                <a:solidFill>
                  <a:srgbClr val="FF0000"/>
                </a:solidFill>
              </a:rPr>
              <a:t>ח</a:t>
            </a:r>
            <a:r>
              <a:rPr lang="he-IL" sz="3600" dirty="0">
                <a:solidFill>
                  <a:schemeClr val="bg1"/>
                </a:solidFill>
              </a:rPr>
              <a:t> לֹא- </a:t>
            </a:r>
            <a:r>
              <a:rPr lang="he-IL" sz="3600" b="1" dirty="0">
                <a:solidFill>
                  <a:schemeClr val="bg1"/>
                </a:solidFill>
              </a:rPr>
              <a:t>יָמוּשׁ</a:t>
            </a:r>
            <a:r>
              <a:rPr lang="he-IL" sz="3600" dirty="0">
                <a:solidFill>
                  <a:schemeClr val="bg1"/>
                </a:solidFill>
              </a:rPr>
              <a:t> סֵפֶר הַתּוֹרָה הַזֶּה מִפִּיךָ </a:t>
            </a:r>
            <a:r>
              <a:rPr lang="he-IL" sz="3600" b="1" dirty="0">
                <a:solidFill>
                  <a:schemeClr val="bg1"/>
                </a:solidFill>
              </a:rPr>
              <a:t>וְהָגִיתָ בּוֹ</a:t>
            </a:r>
            <a:r>
              <a:rPr lang="he-IL" sz="3600" dirty="0">
                <a:solidFill>
                  <a:schemeClr val="bg1"/>
                </a:solidFill>
              </a:rPr>
              <a:t> יוֹמָם וָלַיְלָה לְמַעַן תִּשְׁמֹר לַעֲשׂוֹת כְּכָל-הַכָּתוּב בּוֹ כִּי-אָז תַּצְלִיחַ אֶת-דְּרָכֶךָ וְאָז תַּשְׂכִּיל.</a:t>
            </a:r>
            <a:r>
              <a:rPr lang="he-IL" sz="3600" dirty="0">
                <a:solidFill>
                  <a:srgbClr val="FF0000"/>
                </a:solidFill>
              </a:rPr>
              <a:t> ט </a:t>
            </a:r>
            <a:r>
              <a:rPr lang="he-IL" sz="3600" dirty="0">
                <a:solidFill>
                  <a:schemeClr val="bg1"/>
                </a:solidFill>
              </a:rPr>
              <a:t>הֲלוֹא </a:t>
            </a:r>
            <a:r>
              <a:rPr lang="he-IL" sz="3600" dirty="0" err="1">
                <a:solidFill>
                  <a:schemeClr val="bg1"/>
                </a:solidFill>
              </a:rPr>
              <a:t>צִוִּיתִיך</a:t>
            </a:r>
            <a:r>
              <a:rPr lang="he-IL" sz="3600" dirty="0">
                <a:solidFill>
                  <a:schemeClr val="bg1"/>
                </a:solidFill>
              </a:rPr>
              <a:t>ָ חֲזַק וֶאֱמָץ </a:t>
            </a:r>
            <a:r>
              <a:rPr lang="he-IL" sz="3600" b="1" dirty="0">
                <a:solidFill>
                  <a:schemeClr val="bg1"/>
                </a:solidFill>
              </a:rPr>
              <a:t>אַל </a:t>
            </a:r>
            <a:r>
              <a:rPr lang="he-IL" sz="3600" b="1" dirty="0" err="1">
                <a:solidFill>
                  <a:schemeClr val="bg1"/>
                </a:solidFill>
              </a:rPr>
              <a:t>תַּעֲרֹץ</a:t>
            </a:r>
            <a:r>
              <a:rPr lang="he-IL" sz="3600" b="1" dirty="0">
                <a:solidFill>
                  <a:schemeClr val="bg1"/>
                </a:solidFill>
              </a:rPr>
              <a:t> וְאַל </a:t>
            </a:r>
            <a:r>
              <a:rPr lang="he-IL" sz="3600" b="1" dirty="0" smtClean="0">
                <a:solidFill>
                  <a:schemeClr val="bg1"/>
                </a:solidFill>
              </a:rPr>
              <a:t>תֵּחָת </a:t>
            </a:r>
            <a:r>
              <a:rPr lang="he-IL" sz="3600" b="1" dirty="0" smtClean="0">
                <a:solidFill>
                  <a:schemeClr val="bg1"/>
                </a:solidFill>
                <a:hlinkClick r:id="rId3" action="ppaction://hlinksldjump"/>
              </a:rPr>
              <a:t>*</a:t>
            </a:r>
            <a:r>
              <a:rPr lang="he-IL" sz="3600" dirty="0" smtClean="0">
                <a:solidFill>
                  <a:schemeClr val="bg1"/>
                </a:solidFill>
              </a:rPr>
              <a:t> </a:t>
            </a:r>
            <a:r>
              <a:rPr lang="he-IL" sz="3600" dirty="0">
                <a:solidFill>
                  <a:schemeClr val="bg1"/>
                </a:solidFill>
              </a:rPr>
              <a:t>כִּי עִמְּךָ יְהוָה </a:t>
            </a:r>
            <a:r>
              <a:rPr lang="he-IL" sz="3600" dirty="0" err="1">
                <a:solidFill>
                  <a:schemeClr val="bg1"/>
                </a:solidFill>
              </a:rPr>
              <a:t>אֱלֹהֶיך</a:t>
            </a:r>
            <a:r>
              <a:rPr lang="he-IL" sz="3600" dirty="0">
                <a:solidFill>
                  <a:schemeClr val="bg1"/>
                </a:solidFill>
              </a:rPr>
              <a:t>ָ בְּכֹל אֲשֶׁר תֵּלֵךְ. </a:t>
            </a:r>
            <a:endParaRPr lang="he-IL" sz="3600" dirty="0"/>
          </a:p>
        </p:txBody>
      </p:sp>
    </p:spTree>
    <p:extLst>
      <p:ext uri="{BB962C8B-B14F-4D97-AF65-F5344CB8AC3E}">
        <p14:creationId xmlns:p14="http://schemas.microsoft.com/office/powerpoint/2010/main" val="30295632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righ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right)">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4098" name="Picture 2" descr="http://imagestest.cet.ac.il/CropDownload.ashx?gPageToken=7213bd9a-55b6-4509-b0c7-7c0d46ba8cbe&amp;v=10&amp;nSizeStep=6&amp;nTop=246&amp;nLeft=313&amp;nWidth=609&amp;nHeight=4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55919"/>
            <a:ext cx="8579296" cy="6123873"/>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תוכן 1"/>
          <p:cNvSpPr>
            <a:spLocks noGrp="1"/>
          </p:cNvSpPr>
          <p:nvPr>
            <p:ph idx="1"/>
          </p:nvPr>
        </p:nvSpPr>
        <p:spPr/>
        <p:txBody>
          <a:bodyPr/>
          <a:lstStyle/>
          <a:p>
            <a:endParaRPr lang="he-IL" dirty="0"/>
          </a:p>
        </p:txBody>
      </p:sp>
      <p:sp>
        <p:nvSpPr>
          <p:cNvPr id="3" name="כותרת 2"/>
          <p:cNvSpPr>
            <a:spLocks noGrp="1"/>
          </p:cNvSpPr>
          <p:nvPr>
            <p:ph type="title"/>
          </p:nvPr>
        </p:nvSpPr>
        <p:spPr>
          <a:xfrm>
            <a:off x="457200" y="-457199"/>
            <a:ext cx="8229600" cy="1219200"/>
          </a:xfrm>
        </p:spPr>
        <p:txBody>
          <a:bodyPr/>
          <a:lstStyle/>
          <a:p>
            <a:pPr algn="ctr"/>
            <a:r>
              <a:rPr lang="he-IL" dirty="0" smtClean="0">
                <a:solidFill>
                  <a:srgbClr val="FF0000"/>
                </a:solidFill>
              </a:rPr>
              <a:t>פרשו את המילה "נחלה" מן המילון</a:t>
            </a:r>
            <a:endParaRPr lang="he-IL" dirty="0">
              <a:solidFill>
                <a:srgbClr val="FF0000"/>
              </a:solidFill>
            </a:endParaRPr>
          </a:p>
        </p:txBody>
      </p:sp>
      <p:sp>
        <p:nvSpPr>
          <p:cNvPr id="4"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he-IL" altLang="he-IL" sz="900" b="0" i="0" u="none" strike="noStrike" cap="none" normalizeH="0" baseline="0" dirty="0" smtClean="0">
                <a:ln>
                  <a:noFill/>
                </a:ln>
                <a:solidFill>
                  <a:schemeClr val="tx1"/>
                </a:solidFill>
                <a:effectLst/>
                <a:latin typeface="Arial" panose="020B0604020202020204" pitchFamily="34" charset="0"/>
              </a:rPr>
              <a:t/>
            </a:r>
            <a:br>
              <a:rPr kumimoji="0" lang="he-IL" altLang="he-IL" sz="900" b="0" i="0" u="none" strike="noStrike" cap="none" normalizeH="0" baseline="0" dirty="0" smtClean="0">
                <a:ln>
                  <a:noFill/>
                </a:ln>
                <a:solidFill>
                  <a:schemeClr val="tx1"/>
                </a:solidFill>
                <a:effectLst/>
                <a:latin typeface="Arial" panose="020B0604020202020204" pitchFamily="34" charset="0"/>
              </a:rPr>
            </a:br>
            <a:r>
              <a:rPr kumimoji="0" lang="he-IL" altLang="he-I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מחבר/ים</a:t>
            </a:r>
            <a:r>
              <a:rPr kumimoji="0" lang="he-IL" altLang="he-IL" sz="900" b="0" i="0" u="none" strike="noStrike" cap="none" normalizeH="0" baseline="0" dirty="0" smtClean="0">
                <a:ln>
                  <a:noFill/>
                </a:ln>
                <a:solidFill>
                  <a:schemeClr val="tx1"/>
                </a:solidFill>
                <a:effectLst/>
                <a:latin typeface="Arial" panose="020B0604020202020204" pitchFamily="34" charset="0"/>
              </a:rPr>
              <a:t>: </a:t>
            </a:r>
            <a:r>
              <a:rPr kumimoji="0" lang="he-IL" altLang="he-I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נויה שגיב</a:t>
            </a:r>
            <a:r>
              <a:rPr kumimoji="0" lang="he-IL" altLang="he-IL" sz="900" b="0" i="0" u="none" strike="noStrike" cap="none" normalizeH="0" baseline="0" dirty="0" smtClean="0">
                <a:ln>
                  <a:noFill/>
                </a:ln>
                <a:solidFill>
                  <a:schemeClr val="tx1"/>
                </a:solidFill>
                <a:effectLst/>
                <a:latin typeface="Arial" panose="020B0604020202020204" pitchFamily="34" charset="0"/>
              </a:rPr>
              <a:t/>
            </a:r>
            <a:br>
              <a:rPr kumimoji="0" lang="he-IL" altLang="he-IL" sz="900" b="0" i="0" u="none" strike="noStrike" cap="none" normalizeH="0" baseline="0" dirty="0" smtClean="0">
                <a:ln>
                  <a:noFill/>
                </a:ln>
                <a:solidFill>
                  <a:schemeClr val="tx1"/>
                </a:solidFill>
                <a:effectLst/>
                <a:latin typeface="Arial" panose="020B0604020202020204" pitchFamily="34" charset="0"/>
              </a:rPr>
            </a:br>
            <a:r>
              <a:rPr kumimoji="0" lang="he-IL" altLang="he-I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שם הספר</a:t>
            </a:r>
            <a:r>
              <a:rPr kumimoji="0" lang="he-IL" altLang="he-IL" sz="900" b="0" i="0" u="none" strike="noStrike" cap="none" normalizeH="0" baseline="0" dirty="0" smtClean="0">
                <a:ln>
                  <a:noFill/>
                </a:ln>
                <a:solidFill>
                  <a:schemeClr val="tx1"/>
                </a:solidFill>
                <a:effectLst/>
                <a:latin typeface="Arial" panose="020B0604020202020204" pitchFamily="34" charset="0"/>
              </a:rPr>
              <a:t>: </a:t>
            </a:r>
            <a:r>
              <a:rPr kumimoji="0" lang="he-IL" altLang="he-I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תנ"ך לכיתה ד : יהושע - שופטים</a:t>
            </a:r>
            <a:r>
              <a:rPr kumimoji="0" lang="he-IL" altLang="he-IL" sz="900" b="0" i="0" u="none" strike="noStrike" cap="none" normalizeH="0" baseline="0" dirty="0" smtClean="0">
                <a:ln>
                  <a:noFill/>
                </a:ln>
                <a:solidFill>
                  <a:schemeClr val="tx1"/>
                </a:solidFill>
                <a:effectLst/>
                <a:latin typeface="Arial" panose="020B0604020202020204" pitchFamily="34" charset="0"/>
              </a:rPr>
              <a:t/>
            </a:r>
            <a:br>
              <a:rPr kumimoji="0" lang="he-IL" altLang="he-IL" sz="900" b="0" i="0" u="none" strike="noStrike" cap="none" normalizeH="0" baseline="0" dirty="0" smtClean="0">
                <a:ln>
                  <a:noFill/>
                </a:ln>
                <a:solidFill>
                  <a:schemeClr val="tx1"/>
                </a:solidFill>
                <a:effectLst/>
                <a:latin typeface="Arial" panose="020B0604020202020204" pitchFamily="34" charset="0"/>
              </a:rPr>
            </a:br>
            <a:r>
              <a:rPr kumimoji="0" lang="he-IL" altLang="he-I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מקום ההוצאה</a:t>
            </a:r>
            <a:r>
              <a:rPr kumimoji="0" lang="he-IL" altLang="he-IL" sz="900" b="0" i="0" u="none" strike="noStrike" cap="none" normalizeH="0" baseline="0" dirty="0" smtClean="0">
                <a:ln>
                  <a:noFill/>
                </a:ln>
                <a:solidFill>
                  <a:schemeClr val="tx1"/>
                </a:solidFill>
                <a:effectLst/>
                <a:latin typeface="Arial" panose="020B0604020202020204" pitchFamily="34" charset="0"/>
              </a:rPr>
              <a:t>: </a:t>
            </a:r>
            <a:r>
              <a:rPr kumimoji="0" lang="he-IL" altLang="he-I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תל אביב</a:t>
            </a:r>
            <a:r>
              <a:rPr kumimoji="0" lang="he-IL" altLang="he-IL" sz="900" b="0" i="0" u="none" strike="noStrike" cap="none" normalizeH="0" baseline="0" dirty="0" smtClean="0">
                <a:ln>
                  <a:noFill/>
                </a:ln>
                <a:solidFill>
                  <a:schemeClr val="tx1"/>
                </a:solidFill>
                <a:effectLst/>
                <a:latin typeface="Arial" panose="020B0604020202020204" pitchFamily="34" charset="0"/>
              </a:rPr>
              <a:t/>
            </a:r>
            <a:br>
              <a:rPr kumimoji="0" lang="he-IL" altLang="he-IL" sz="900" b="0" i="0" u="none" strike="noStrike" cap="none" normalizeH="0" baseline="0" dirty="0" smtClean="0">
                <a:ln>
                  <a:noFill/>
                </a:ln>
                <a:solidFill>
                  <a:schemeClr val="tx1"/>
                </a:solidFill>
                <a:effectLst/>
                <a:latin typeface="Arial" panose="020B0604020202020204" pitchFamily="34" charset="0"/>
              </a:rPr>
            </a:br>
            <a:r>
              <a:rPr kumimoji="0" lang="he-IL" altLang="he-I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שם ההוצאה</a:t>
            </a:r>
            <a:r>
              <a:rPr kumimoji="0" lang="he-IL" altLang="he-IL" sz="900" b="0" i="0" u="none" strike="noStrike" cap="none" normalizeH="0" baseline="0" dirty="0" smtClean="0">
                <a:ln>
                  <a:noFill/>
                </a:ln>
                <a:solidFill>
                  <a:schemeClr val="tx1"/>
                </a:solidFill>
                <a:effectLst/>
                <a:latin typeface="Arial" panose="020B0604020202020204" pitchFamily="34" charset="0"/>
              </a:rPr>
              <a:t>: </a:t>
            </a:r>
            <a:r>
              <a:rPr kumimoji="0" lang="he-IL" altLang="he-I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מטח : המרכז לטכנולוגיה חינוכית</a:t>
            </a:r>
            <a:r>
              <a:rPr kumimoji="0" lang="he-IL" altLang="he-IL" sz="900" b="0" i="0" u="none" strike="noStrike" cap="none" normalizeH="0" baseline="0" dirty="0" smtClean="0">
                <a:ln>
                  <a:noFill/>
                </a:ln>
                <a:solidFill>
                  <a:schemeClr val="tx1"/>
                </a:solidFill>
                <a:effectLst/>
                <a:latin typeface="Arial" panose="020B0604020202020204" pitchFamily="34" charset="0"/>
              </a:rPr>
              <a:t> </a:t>
            </a:r>
            <a:br>
              <a:rPr kumimoji="0" lang="he-IL" altLang="he-IL" sz="900" b="0" i="0" u="none" strike="noStrike" cap="none" normalizeH="0" baseline="0" dirty="0" smtClean="0">
                <a:ln>
                  <a:noFill/>
                </a:ln>
                <a:solidFill>
                  <a:schemeClr val="tx1"/>
                </a:solidFill>
                <a:effectLst/>
                <a:latin typeface="Arial" panose="020B0604020202020204" pitchFamily="34" charset="0"/>
              </a:rPr>
            </a:br>
            <a:r>
              <a:rPr kumimoji="0" lang="he-IL" altLang="he-I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שנת ההוצאה</a:t>
            </a:r>
            <a:r>
              <a:rPr kumimoji="0" lang="he-IL" altLang="he-IL" sz="900" b="0" i="0" u="none" strike="noStrike" cap="none" normalizeH="0" baseline="0" dirty="0" smtClean="0">
                <a:ln>
                  <a:noFill/>
                </a:ln>
                <a:solidFill>
                  <a:schemeClr val="tx1"/>
                </a:solidFill>
                <a:effectLst/>
                <a:latin typeface="Arial" panose="020B0604020202020204" pitchFamily="34" charset="0"/>
              </a:rPr>
              <a:t>: </a:t>
            </a:r>
            <a:r>
              <a:rPr kumimoji="0" lang="he-IL" altLang="he-I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תשע"ב - 2012</a:t>
            </a:r>
            <a:r>
              <a:rPr kumimoji="0" lang="he-IL" altLang="he-IL" sz="900" b="0" i="0" u="none" strike="noStrike" cap="none" normalizeH="0" baseline="0" dirty="0" smtClean="0">
                <a:ln>
                  <a:noFill/>
                </a:ln>
                <a:solidFill>
                  <a:schemeClr val="tx1"/>
                </a:solidFill>
                <a:effectLst/>
                <a:latin typeface="Arial" panose="020B0604020202020204" pitchFamily="34" charset="0"/>
              </a:rPr>
              <a:t/>
            </a:r>
            <a:br>
              <a:rPr kumimoji="0" lang="he-IL" altLang="he-IL" sz="900" b="0" i="0" u="none" strike="noStrike" cap="none" normalizeH="0" baseline="0" dirty="0" smtClean="0">
                <a:ln>
                  <a:noFill/>
                </a:ln>
                <a:solidFill>
                  <a:schemeClr val="tx1"/>
                </a:solidFill>
                <a:effectLst/>
                <a:latin typeface="Arial" panose="020B0604020202020204" pitchFamily="34" charset="0"/>
              </a:rPr>
            </a:br>
            <a:r>
              <a:rPr kumimoji="0" lang="he-IL" altLang="he-I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עמוד:</a:t>
            </a:r>
            <a:r>
              <a:rPr kumimoji="0" lang="he-IL" altLang="he-IL" sz="900" b="0" i="0" u="none" strike="noStrike" cap="none" normalizeH="0" baseline="0" dirty="0" smtClean="0">
                <a:ln>
                  <a:noFill/>
                </a:ln>
                <a:solidFill>
                  <a:schemeClr val="tx1"/>
                </a:solidFill>
                <a:effectLst/>
                <a:latin typeface="Arial" panose="020B0604020202020204" pitchFamily="34" charset="0"/>
              </a:rPr>
              <a:t>18</a:t>
            </a:r>
            <a:endParaRPr kumimoji="0" lang="he-IL" altLang="he-IL" sz="1800" b="0" i="0" u="none" strike="noStrike" cap="none" normalizeH="0" baseline="0" dirty="0" smtClean="0">
              <a:ln>
                <a:noFill/>
              </a:ln>
              <a:solidFill>
                <a:schemeClr val="tx1"/>
              </a:solidFill>
              <a:effectLst/>
              <a:latin typeface="Arial" panose="020B0604020202020204" pitchFamily="34" charset="0"/>
            </a:endParaRPr>
          </a:p>
        </p:txBody>
      </p:sp>
      <p:sp>
        <p:nvSpPr>
          <p:cNvPr id="7" name="חץ ימינה מקווקו 6">
            <a:hlinkClick r:id="rId3" action="ppaction://hlinksldjump"/>
          </p:cNvPr>
          <p:cNvSpPr/>
          <p:nvPr/>
        </p:nvSpPr>
        <p:spPr>
          <a:xfrm>
            <a:off x="7382997" y="6096000"/>
            <a:ext cx="978408" cy="484632"/>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4335151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4098"/>
                                        </p:tgtEl>
                                        <p:attrNameLst>
                                          <p:attrName>r</p:attrName>
                                        </p:attrNameLst>
                                      </p:cBhvr>
                                    </p:animRot>
                                    <p:animRot by="-240000">
                                      <p:cBhvr>
                                        <p:cTn id="12" dur="200" fill="hold">
                                          <p:stCondLst>
                                            <p:cond delay="200"/>
                                          </p:stCondLst>
                                        </p:cTn>
                                        <p:tgtEl>
                                          <p:spTgt spid="4098"/>
                                        </p:tgtEl>
                                        <p:attrNameLst>
                                          <p:attrName>r</p:attrName>
                                        </p:attrNameLst>
                                      </p:cBhvr>
                                    </p:animRot>
                                    <p:animRot by="240000">
                                      <p:cBhvr>
                                        <p:cTn id="13" dur="200" fill="hold">
                                          <p:stCondLst>
                                            <p:cond delay="400"/>
                                          </p:stCondLst>
                                        </p:cTn>
                                        <p:tgtEl>
                                          <p:spTgt spid="4098"/>
                                        </p:tgtEl>
                                        <p:attrNameLst>
                                          <p:attrName>r</p:attrName>
                                        </p:attrNameLst>
                                      </p:cBhvr>
                                    </p:animRot>
                                    <p:animRot by="-240000">
                                      <p:cBhvr>
                                        <p:cTn id="14" dur="200" fill="hold">
                                          <p:stCondLst>
                                            <p:cond delay="600"/>
                                          </p:stCondLst>
                                        </p:cTn>
                                        <p:tgtEl>
                                          <p:spTgt spid="4098"/>
                                        </p:tgtEl>
                                        <p:attrNameLst>
                                          <p:attrName>r</p:attrName>
                                        </p:attrNameLst>
                                      </p:cBhvr>
                                    </p:animRot>
                                    <p:animRot by="120000">
                                      <p:cBhvr>
                                        <p:cTn id="15" dur="200" fill="hold">
                                          <p:stCondLst>
                                            <p:cond delay="800"/>
                                          </p:stCondLst>
                                        </p:cTn>
                                        <p:tgtEl>
                                          <p:spTgt spid="409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grpId="0" nodeType="clickEffect" nodePh="1">
                                  <p:stCondLst>
                                    <p:cond delay="0"/>
                                  </p:stCondLst>
                                  <p:endCondLst>
                                    <p:cond evt="begin" delay="0">
                                      <p:tn val="18"/>
                                    </p:cond>
                                  </p:endCondLst>
                                  <p:childTnLst>
                                    <p:animRot by="21600000">
                                      <p:cBhvr>
                                        <p:cTn id="19" dur="2000" fill="hold"/>
                                        <p:tgtEl>
                                          <p:spTgt spid="2">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r>
              <a:rPr lang="he-IL" sz="2800" b="1" dirty="0">
                <a:solidFill>
                  <a:schemeClr val="bg1"/>
                </a:solidFill>
              </a:rPr>
              <a:t>אַל-תָּסוּר מִמֶּנּוּ יָמִין </a:t>
            </a:r>
            <a:r>
              <a:rPr lang="he-IL" sz="2800" b="1" dirty="0" smtClean="0">
                <a:solidFill>
                  <a:schemeClr val="bg1"/>
                </a:solidFill>
              </a:rPr>
              <a:t>וּשְׂמֹאול -  לך תמיד בדרך הישר, אל תסטה ימינה ושמאלה.  </a:t>
            </a:r>
          </a:p>
          <a:p>
            <a:r>
              <a:rPr lang="he-IL" sz="2800" b="1" dirty="0">
                <a:solidFill>
                  <a:schemeClr val="bg1"/>
                </a:solidFill>
              </a:rPr>
              <a:t>אַל </a:t>
            </a:r>
            <a:r>
              <a:rPr lang="he-IL" sz="2800" b="1" dirty="0" err="1">
                <a:solidFill>
                  <a:schemeClr val="bg1"/>
                </a:solidFill>
              </a:rPr>
              <a:t>תַּעֲרֹץ</a:t>
            </a:r>
            <a:r>
              <a:rPr lang="he-IL" sz="2800" b="1" dirty="0">
                <a:solidFill>
                  <a:schemeClr val="bg1"/>
                </a:solidFill>
              </a:rPr>
              <a:t> וְאַל </a:t>
            </a:r>
            <a:r>
              <a:rPr lang="he-IL" sz="2800" b="1" dirty="0" smtClean="0">
                <a:solidFill>
                  <a:schemeClr val="bg1"/>
                </a:solidFill>
              </a:rPr>
              <a:t>תֵּחָת – אל תפחד </a:t>
            </a:r>
          </a:p>
          <a:p>
            <a:endParaRPr lang="he-IL" dirty="0"/>
          </a:p>
        </p:txBody>
      </p:sp>
      <p:sp>
        <p:nvSpPr>
          <p:cNvPr id="3" name="כותרת 2"/>
          <p:cNvSpPr>
            <a:spLocks noGrp="1"/>
          </p:cNvSpPr>
          <p:nvPr>
            <p:ph type="title"/>
          </p:nvPr>
        </p:nvSpPr>
        <p:spPr/>
        <p:txBody>
          <a:bodyPr/>
          <a:lstStyle/>
          <a:p>
            <a:pPr algn="r"/>
            <a:r>
              <a:rPr lang="he-IL" dirty="0" smtClean="0"/>
              <a:t>פירושים</a:t>
            </a:r>
            <a:endParaRPr lang="he-IL" dirty="0"/>
          </a:p>
        </p:txBody>
      </p:sp>
      <p:sp>
        <p:nvSpPr>
          <p:cNvPr id="4" name="חץ ימינה מקווקו 3">
            <a:hlinkClick r:id="rId2" action="ppaction://hlinksldjump"/>
          </p:cNvPr>
          <p:cNvSpPr/>
          <p:nvPr/>
        </p:nvSpPr>
        <p:spPr>
          <a:xfrm>
            <a:off x="4283968" y="2132856"/>
            <a:ext cx="720080" cy="340616"/>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חץ ימינה מקווקו 4">
            <a:hlinkClick r:id="rId2" action="ppaction://hlinksldjump"/>
          </p:cNvPr>
          <p:cNvSpPr/>
          <p:nvPr/>
        </p:nvSpPr>
        <p:spPr>
          <a:xfrm>
            <a:off x="3563888" y="2625872"/>
            <a:ext cx="720080" cy="340616"/>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1803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right)">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a:off x="457200" y="-346648"/>
            <a:ext cx="8229600" cy="1219200"/>
          </a:xfrm>
        </p:spPr>
        <p:txBody>
          <a:bodyPr/>
          <a:lstStyle/>
          <a:p>
            <a:pPr algn="r"/>
            <a:r>
              <a:rPr lang="he-IL" dirty="0" smtClean="0"/>
              <a:t>פעילות שניה – משימותיו של יהושוע</a:t>
            </a:r>
            <a:endParaRPr lang="he-IL" dirty="0"/>
          </a:p>
        </p:txBody>
      </p:sp>
      <p:sp>
        <p:nvSpPr>
          <p:cNvPr id="6" name="מציין מיקום תוכן 5"/>
          <p:cNvSpPr txBox="1">
            <a:spLocks noGrp="1"/>
          </p:cNvSpPr>
          <p:nvPr>
            <p:ph idx="1"/>
          </p:nvPr>
        </p:nvSpPr>
        <p:spPr>
          <a:xfrm>
            <a:off x="457200" y="1196752"/>
            <a:ext cx="8229600" cy="3801041"/>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1">
            <a:spAutoFit/>
          </a:bodyPr>
          <a:lstStyle/>
          <a:p>
            <a:r>
              <a:rPr lang="he-IL" sz="3600" dirty="0" smtClean="0">
                <a:latin typeface="BN Elkana" panose="02000000000000000000" pitchFamily="2" charset="-79"/>
                <a:cs typeface="BN Elkana" panose="02000000000000000000" pitchFamily="2" charset="-79"/>
              </a:rPr>
              <a:t>קראו פסוקים 2-6 וכתבו מהן המשימות העיקריות של יהושוע?</a:t>
            </a:r>
            <a:endParaRPr lang="he-IL" sz="3600" dirty="0">
              <a:latin typeface="BN Elkana" panose="02000000000000000000" pitchFamily="2" charset="-79"/>
              <a:cs typeface="BN Elkana" panose="02000000000000000000" pitchFamily="2" charset="-79"/>
            </a:endParaRPr>
          </a:p>
          <a:p>
            <a:r>
              <a:rPr lang="he-IL" sz="3600" dirty="0" smtClean="0">
                <a:latin typeface="BN Elkana" panose="02000000000000000000" pitchFamily="2" charset="-79"/>
                <a:cs typeface="BN Elkana" panose="02000000000000000000" pitchFamily="2" charset="-79"/>
              </a:rPr>
              <a:t>א.</a:t>
            </a:r>
          </a:p>
          <a:p>
            <a:r>
              <a:rPr lang="he-IL" sz="3600" dirty="0" smtClean="0">
                <a:latin typeface="BN Elkana" panose="02000000000000000000" pitchFamily="2" charset="-79"/>
                <a:cs typeface="BN Elkana" panose="02000000000000000000" pitchFamily="2" charset="-79"/>
              </a:rPr>
              <a:t>ב.</a:t>
            </a:r>
          </a:p>
          <a:p>
            <a:r>
              <a:rPr lang="he-IL" sz="3600" dirty="0" smtClean="0">
                <a:latin typeface="BN Elkana" panose="02000000000000000000" pitchFamily="2" charset="-79"/>
                <a:cs typeface="BN Elkana" panose="02000000000000000000" pitchFamily="2" charset="-79"/>
              </a:rPr>
              <a:t>ג.</a:t>
            </a:r>
          </a:p>
          <a:p>
            <a:r>
              <a:rPr lang="he-IL" sz="3600" dirty="0" smtClean="0">
                <a:latin typeface="BN Elkana" panose="02000000000000000000" pitchFamily="2" charset="-79"/>
                <a:cs typeface="BN Elkana" panose="02000000000000000000" pitchFamily="2" charset="-79"/>
              </a:rPr>
              <a:t>ד. </a:t>
            </a:r>
          </a:p>
          <a:p>
            <a:endParaRPr lang="he-IL" sz="3600" dirty="0" smtClean="0">
              <a:latin typeface="BN Elkana" panose="02000000000000000000" pitchFamily="2" charset="-79"/>
              <a:cs typeface="BN Elkana" panose="02000000000000000000" pitchFamily="2" charset="-79"/>
            </a:endParaRPr>
          </a:p>
        </p:txBody>
      </p:sp>
      <p:sp>
        <p:nvSpPr>
          <p:cNvPr id="7" name="מציין מיקום תוכן 5"/>
          <p:cNvSpPr txBox="1">
            <a:spLocks/>
          </p:cNvSpPr>
          <p:nvPr/>
        </p:nvSpPr>
        <p:spPr>
          <a:xfrm>
            <a:off x="3131840" y="1819060"/>
            <a:ext cx="4212468" cy="2556423"/>
          </a:xfrm>
          <a:prstGeom prst="rect">
            <a:avLst/>
          </a:prstGeom>
          <a:solidFill>
            <a:schemeClr val="accent2">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vert="horz" wrap="square" rtlCol="1">
            <a:spAutoFit/>
          </a:bodyPr>
          <a:lstStyle>
            <a:lvl1pPr marL="274320" indent="-274320" algn="r" rtl="1" eaLnBrk="1" latinLnBrk="0" hangingPunct="1">
              <a:spcBef>
                <a:spcPts val="600"/>
              </a:spcBef>
              <a:buClr>
                <a:schemeClr val="accent2"/>
              </a:buClr>
              <a:buSzPct val="85000"/>
              <a:buFont typeface="Wingdings 2"/>
              <a:buChar char=""/>
              <a:defRPr kumimoji="0" sz="2600" kern="1200">
                <a:solidFill>
                  <a:schemeClr val="dk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dk1"/>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dk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dk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dk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dk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dk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9pPr>
          </a:lstStyle>
          <a:p>
            <a:r>
              <a:rPr lang="he-IL" sz="3600" dirty="0" smtClean="0">
                <a:latin typeface="BN Elkana" panose="02000000000000000000" pitchFamily="2" charset="-79"/>
                <a:cs typeface="BN Elkana" panose="02000000000000000000" pitchFamily="2" charset="-79"/>
              </a:rPr>
              <a:t> עבור את נהר הירדן</a:t>
            </a:r>
          </a:p>
          <a:p>
            <a:r>
              <a:rPr lang="he-IL" sz="3600" dirty="0" smtClean="0">
                <a:latin typeface="BN Elkana" panose="02000000000000000000" pitchFamily="2" charset="-79"/>
                <a:cs typeface="BN Elkana" panose="02000000000000000000" pitchFamily="2" charset="-79"/>
              </a:rPr>
              <a:t> תנחיל את הארץ ליהודים</a:t>
            </a:r>
          </a:p>
          <a:p>
            <a:r>
              <a:rPr lang="he-IL" sz="3600" dirty="0" smtClean="0">
                <a:latin typeface="BN Elkana" panose="02000000000000000000" pitchFamily="2" charset="-79"/>
                <a:cs typeface="BN Elkana" panose="02000000000000000000" pitchFamily="2" charset="-79"/>
              </a:rPr>
              <a:t> חזק ואמץ</a:t>
            </a:r>
          </a:p>
          <a:p>
            <a:r>
              <a:rPr lang="he-IL" sz="3600" dirty="0" smtClean="0">
                <a:latin typeface="BN Elkana" panose="02000000000000000000" pitchFamily="2" charset="-79"/>
                <a:cs typeface="BN Elkana" panose="02000000000000000000" pitchFamily="2" charset="-79"/>
              </a:rPr>
              <a:t> שמור על חוקי התורה.</a:t>
            </a:r>
          </a:p>
        </p:txBody>
      </p:sp>
    </p:spTree>
    <p:extLst>
      <p:ext uri="{BB962C8B-B14F-4D97-AF65-F5344CB8AC3E}">
        <p14:creationId xmlns:p14="http://schemas.microsoft.com/office/powerpoint/2010/main" val="1423862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wipe(right)">
                                      <p:cBhvr>
                                        <p:cTn id="12" dur="5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righ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right)">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right)">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wipe(right)">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wipe(right)">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a:off x="457200" y="-387424"/>
            <a:ext cx="8229600" cy="1219200"/>
          </a:xfrm>
        </p:spPr>
        <p:txBody>
          <a:bodyPr/>
          <a:lstStyle/>
          <a:p>
            <a:pPr algn="r"/>
            <a:r>
              <a:rPr lang="he-IL" dirty="0" smtClean="0"/>
              <a:t>פעילות שלישית-הבטחותיו של  ה'</a:t>
            </a:r>
            <a:endParaRPr lang="he-IL" dirty="0"/>
          </a:p>
        </p:txBody>
      </p:sp>
      <p:sp>
        <p:nvSpPr>
          <p:cNvPr id="4" name="מציין מיקום תוכן 5"/>
          <p:cNvSpPr txBox="1">
            <a:spLocks noGrp="1"/>
          </p:cNvSpPr>
          <p:nvPr>
            <p:ph idx="1"/>
          </p:nvPr>
        </p:nvSpPr>
        <p:spPr>
          <a:xfrm>
            <a:off x="457200" y="1628800"/>
            <a:ext cx="4042792" cy="4985980"/>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1">
            <a:spAutoFit/>
          </a:bodyPr>
          <a:lstStyle/>
          <a:p>
            <a:pPr marL="0" indent="0">
              <a:buNone/>
            </a:pPr>
            <a:endParaRPr lang="he-IL" sz="2400" dirty="0">
              <a:latin typeface="BN Elkana" panose="02000000000000000000" pitchFamily="2" charset="-79"/>
            </a:endParaRPr>
          </a:p>
          <a:p>
            <a:r>
              <a:rPr lang="he-IL" sz="2400" dirty="0" smtClean="0">
                <a:latin typeface="BN Elkana" panose="02000000000000000000" pitchFamily="2" charset="-79"/>
              </a:rPr>
              <a:t>היה חזק ואמיץ כי אתה תכבוש את הארץ כדי שעם ישראל יוכל להתיישב בה.</a:t>
            </a:r>
          </a:p>
          <a:p>
            <a:r>
              <a:rPr lang="he-IL" sz="2400" dirty="0" smtClean="0">
                <a:latin typeface="BN Elkana" panose="02000000000000000000" pitchFamily="2" charset="-79"/>
              </a:rPr>
              <a:t>.לא יהיו לך מתנגדים בתוך ישראל ומחוץ לישראל כל ימי חייך.</a:t>
            </a:r>
          </a:p>
          <a:p>
            <a:r>
              <a:rPr lang="he-IL" sz="2400" dirty="0" smtClean="0">
                <a:latin typeface="BN Elkana" panose="02000000000000000000" pitchFamily="2" charset="-79"/>
              </a:rPr>
              <a:t>כפי שהייתי </a:t>
            </a:r>
            <a:r>
              <a:rPr lang="he-IL" sz="2400" dirty="0" err="1" smtClean="0">
                <a:latin typeface="BN Elkana" panose="02000000000000000000" pitchFamily="2" charset="-79"/>
              </a:rPr>
              <a:t>לצידו</a:t>
            </a:r>
            <a:r>
              <a:rPr lang="he-IL" sz="2400" dirty="0" smtClean="0">
                <a:latin typeface="BN Elkana" panose="02000000000000000000" pitchFamily="2" charset="-79"/>
              </a:rPr>
              <a:t> של משה כך אהיה </a:t>
            </a:r>
            <a:r>
              <a:rPr lang="he-IL" sz="2400" dirty="0" err="1" smtClean="0">
                <a:latin typeface="BN Elkana" panose="02000000000000000000" pitchFamily="2" charset="-79"/>
              </a:rPr>
              <a:t>לצידך</a:t>
            </a:r>
            <a:r>
              <a:rPr lang="he-IL" sz="2400" dirty="0" smtClean="0">
                <a:latin typeface="BN Elkana" panose="02000000000000000000" pitchFamily="2" charset="-79"/>
              </a:rPr>
              <a:t>.</a:t>
            </a:r>
          </a:p>
          <a:p>
            <a:r>
              <a:rPr lang="he-IL" sz="2400" dirty="0" smtClean="0">
                <a:latin typeface="BN Elkana" panose="02000000000000000000" pitchFamily="2" charset="-79"/>
              </a:rPr>
              <a:t>לא אעזוב אותך לעולם.</a:t>
            </a:r>
          </a:p>
          <a:p>
            <a:r>
              <a:rPr lang="he-IL" sz="2400" dirty="0" smtClean="0">
                <a:latin typeface="BN Elkana" panose="02000000000000000000" pitchFamily="2" charset="-79"/>
              </a:rPr>
              <a:t>הארץ היא הארץ שהבטחתי לאבות ישראל-אברהם, יצחק ויעקב.</a:t>
            </a:r>
          </a:p>
          <a:p>
            <a:endParaRPr lang="he-IL" sz="2400" dirty="0" smtClean="0">
              <a:latin typeface="BN Elkana" panose="02000000000000000000" pitchFamily="2" charset="-79"/>
            </a:endParaRPr>
          </a:p>
        </p:txBody>
      </p:sp>
      <p:sp>
        <p:nvSpPr>
          <p:cNvPr id="5" name="מציין מיקום תוכן 5"/>
          <p:cNvSpPr txBox="1">
            <a:spLocks/>
          </p:cNvSpPr>
          <p:nvPr/>
        </p:nvSpPr>
        <p:spPr>
          <a:xfrm>
            <a:off x="4860031" y="1628800"/>
            <a:ext cx="4042792" cy="4893647"/>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vert="horz" wrap="square" rtlCol="1">
            <a:spAutoFit/>
          </a:bodyPr>
          <a:lstStyle>
            <a:lvl1pPr marL="274320" indent="-274320" algn="r" rtl="1" eaLnBrk="1" latinLnBrk="0" hangingPunct="1">
              <a:spcBef>
                <a:spcPts val="600"/>
              </a:spcBef>
              <a:buClr>
                <a:schemeClr val="accent2"/>
              </a:buClr>
              <a:buSzPct val="85000"/>
              <a:buFont typeface="Wingdings 2"/>
              <a:buChar char=""/>
              <a:defRPr kumimoji="0" sz="2600" kern="1200">
                <a:solidFill>
                  <a:schemeClr val="dk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dk1"/>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dk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dk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dk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dk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dk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9pPr>
          </a:lstStyle>
          <a:p>
            <a:pPr marL="0" indent="0">
              <a:spcBef>
                <a:spcPts val="0"/>
              </a:spcBef>
              <a:buNone/>
            </a:pPr>
            <a:r>
              <a:rPr lang="he-IL" sz="2400" b="1" dirty="0" smtClean="0">
                <a:solidFill>
                  <a:schemeClr val="bg1"/>
                </a:solidFill>
              </a:rPr>
              <a:t>"</a:t>
            </a:r>
            <a:r>
              <a:rPr lang="he-IL" sz="2400" b="1" dirty="0" err="1" smtClean="0">
                <a:solidFill>
                  <a:schemeClr val="bg1"/>
                </a:solidFill>
              </a:rPr>
              <a:t>לֹא-יִתְיַצֵּב</a:t>
            </a:r>
            <a:r>
              <a:rPr lang="he-IL" sz="2400" b="1" dirty="0" smtClean="0">
                <a:solidFill>
                  <a:schemeClr val="bg1"/>
                </a:solidFill>
              </a:rPr>
              <a:t> </a:t>
            </a:r>
            <a:r>
              <a:rPr lang="he-IL" sz="2400" b="1" dirty="0">
                <a:solidFill>
                  <a:schemeClr val="bg1"/>
                </a:solidFill>
              </a:rPr>
              <a:t>אִישׁ לְפָנֶיךָ</a:t>
            </a:r>
            <a:r>
              <a:rPr lang="he-IL" sz="2400" dirty="0">
                <a:solidFill>
                  <a:schemeClr val="bg1"/>
                </a:solidFill>
              </a:rPr>
              <a:t> כֹּל יְמֵי </a:t>
            </a:r>
            <a:r>
              <a:rPr lang="he-IL" sz="2400" dirty="0" smtClean="0">
                <a:solidFill>
                  <a:schemeClr val="bg1"/>
                </a:solidFill>
              </a:rPr>
              <a:t>חַיֶּיךָ" (פס' 5)</a:t>
            </a:r>
          </a:p>
          <a:p>
            <a:pPr marL="0" indent="0">
              <a:spcBef>
                <a:spcPts val="0"/>
              </a:spcBef>
              <a:buNone/>
            </a:pPr>
            <a:endParaRPr lang="he-IL" sz="2400" dirty="0" smtClean="0">
              <a:solidFill>
                <a:schemeClr val="bg1"/>
              </a:solidFill>
            </a:endParaRPr>
          </a:p>
          <a:p>
            <a:pPr marL="0" indent="0">
              <a:spcBef>
                <a:spcPts val="0"/>
              </a:spcBef>
              <a:buNone/>
            </a:pPr>
            <a:r>
              <a:rPr lang="he-IL" sz="2400" dirty="0" smtClean="0">
                <a:solidFill>
                  <a:schemeClr val="bg1"/>
                </a:solidFill>
              </a:rPr>
              <a:t>"כַּאֲשֶׁר </a:t>
            </a:r>
            <a:r>
              <a:rPr lang="he-IL" sz="2400" dirty="0">
                <a:solidFill>
                  <a:schemeClr val="bg1"/>
                </a:solidFill>
              </a:rPr>
              <a:t>הָיִיתִי עִם-מֹשֶׁה אֶהְיֶה </a:t>
            </a:r>
            <a:r>
              <a:rPr lang="he-IL" sz="2400" dirty="0" smtClean="0">
                <a:solidFill>
                  <a:schemeClr val="bg1"/>
                </a:solidFill>
              </a:rPr>
              <a:t>עִמָּךְ" </a:t>
            </a:r>
            <a:r>
              <a:rPr lang="he-IL" sz="2400" dirty="0">
                <a:solidFill>
                  <a:schemeClr val="bg1"/>
                </a:solidFill>
              </a:rPr>
              <a:t>(פס' 5</a:t>
            </a:r>
            <a:r>
              <a:rPr lang="he-IL" sz="2400" dirty="0" smtClean="0">
                <a:solidFill>
                  <a:schemeClr val="bg1"/>
                </a:solidFill>
              </a:rPr>
              <a:t>)</a:t>
            </a:r>
          </a:p>
          <a:p>
            <a:pPr marL="0" indent="0">
              <a:spcBef>
                <a:spcPts val="0"/>
              </a:spcBef>
              <a:buNone/>
            </a:pPr>
            <a:endParaRPr lang="he-IL" sz="2400" dirty="0" smtClean="0">
              <a:solidFill>
                <a:schemeClr val="bg1"/>
              </a:solidFill>
            </a:endParaRPr>
          </a:p>
          <a:p>
            <a:pPr marL="0" indent="0">
              <a:spcBef>
                <a:spcPts val="0"/>
              </a:spcBef>
              <a:buNone/>
            </a:pPr>
            <a:r>
              <a:rPr lang="he-IL" sz="2400" b="1" dirty="0" smtClean="0">
                <a:solidFill>
                  <a:schemeClr val="bg1"/>
                </a:solidFill>
              </a:rPr>
              <a:t>"לֹא </a:t>
            </a:r>
            <a:r>
              <a:rPr lang="he-IL" sz="2400" b="1" dirty="0" err="1">
                <a:solidFill>
                  <a:schemeClr val="bg1"/>
                </a:solidFill>
              </a:rPr>
              <a:t>אַרְפְּך</a:t>
            </a:r>
            <a:r>
              <a:rPr lang="he-IL" sz="2400" b="1" dirty="0">
                <a:solidFill>
                  <a:schemeClr val="bg1"/>
                </a:solidFill>
              </a:rPr>
              <a:t>ָ</a:t>
            </a:r>
            <a:r>
              <a:rPr lang="he-IL" sz="2400" dirty="0">
                <a:solidFill>
                  <a:schemeClr val="bg1"/>
                </a:solidFill>
              </a:rPr>
              <a:t> וְלֹא אֶעֶזְבֶךָּ</a:t>
            </a:r>
            <a:r>
              <a:rPr lang="he-IL" sz="2400" dirty="0" smtClean="0">
                <a:solidFill>
                  <a:schemeClr val="bg1"/>
                </a:solidFill>
              </a:rPr>
              <a:t>."      (</a:t>
            </a:r>
            <a:r>
              <a:rPr lang="he-IL" sz="2400" dirty="0">
                <a:solidFill>
                  <a:schemeClr val="bg1"/>
                </a:solidFill>
              </a:rPr>
              <a:t>פס' 5</a:t>
            </a:r>
            <a:r>
              <a:rPr lang="he-IL" sz="2400" dirty="0" smtClean="0">
                <a:solidFill>
                  <a:schemeClr val="bg1"/>
                </a:solidFill>
              </a:rPr>
              <a:t>)</a:t>
            </a:r>
          </a:p>
          <a:p>
            <a:pPr marL="0" indent="0">
              <a:spcBef>
                <a:spcPts val="0"/>
              </a:spcBef>
              <a:buNone/>
            </a:pPr>
            <a:endParaRPr lang="he-IL" sz="2400" dirty="0" smtClean="0">
              <a:solidFill>
                <a:schemeClr val="bg1"/>
              </a:solidFill>
            </a:endParaRPr>
          </a:p>
          <a:p>
            <a:pPr marL="0" indent="0">
              <a:spcBef>
                <a:spcPts val="0"/>
              </a:spcBef>
              <a:buNone/>
            </a:pPr>
            <a:r>
              <a:rPr lang="he-IL" sz="2400" dirty="0" smtClean="0">
                <a:solidFill>
                  <a:schemeClr val="bg1"/>
                </a:solidFill>
              </a:rPr>
              <a:t>"חֲזַק </a:t>
            </a:r>
            <a:r>
              <a:rPr lang="he-IL" sz="2400" dirty="0">
                <a:solidFill>
                  <a:schemeClr val="bg1"/>
                </a:solidFill>
              </a:rPr>
              <a:t>וֶאֱמָץ כִּי אַתָּה </a:t>
            </a:r>
            <a:r>
              <a:rPr lang="he-IL" sz="2400" b="1" dirty="0">
                <a:solidFill>
                  <a:schemeClr val="bg1"/>
                </a:solidFill>
              </a:rPr>
              <a:t>תַּנְחִיל </a:t>
            </a:r>
            <a:r>
              <a:rPr lang="he-IL" sz="2400" dirty="0" smtClean="0">
                <a:solidFill>
                  <a:schemeClr val="bg1"/>
                </a:solidFill>
              </a:rPr>
              <a:t>אֶת-הָעָם </a:t>
            </a:r>
            <a:r>
              <a:rPr lang="he-IL" sz="2400" dirty="0">
                <a:solidFill>
                  <a:schemeClr val="bg1"/>
                </a:solidFill>
              </a:rPr>
              <a:t>הַזֶּה </a:t>
            </a:r>
            <a:r>
              <a:rPr lang="he-IL" sz="2400" dirty="0" smtClean="0">
                <a:solidFill>
                  <a:schemeClr val="bg1"/>
                </a:solidFill>
              </a:rPr>
              <a:t>אֶת-הָאָרֶץ" </a:t>
            </a:r>
            <a:r>
              <a:rPr lang="he-IL" sz="2400" dirty="0">
                <a:solidFill>
                  <a:schemeClr val="bg1"/>
                </a:solidFill>
              </a:rPr>
              <a:t>(פס' </a:t>
            </a:r>
            <a:r>
              <a:rPr lang="he-IL" sz="2400" dirty="0" smtClean="0">
                <a:solidFill>
                  <a:schemeClr val="bg1"/>
                </a:solidFill>
              </a:rPr>
              <a:t>6)</a:t>
            </a:r>
          </a:p>
          <a:p>
            <a:pPr marL="0" indent="0">
              <a:spcBef>
                <a:spcPts val="0"/>
              </a:spcBef>
              <a:buNone/>
            </a:pPr>
            <a:endParaRPr lang="he-IL" sz="2400" dirty="0">
              <a:solidFill>
                <a:schemeClr val="bg1"/>
              </a:solidFill>
            </a:endParaRPr>
          </a:p>
          <a:p>
            <a:pPr marL="0" indent="0">
              <a:spcBef>
                <a:spcPts val="0"/>
              </a:spcBef>
              <a:buNone/>
            </a:pPr>
            <a:r>
              <a:rPr lang="he-IL" sz="2400" dirty="0" smtClean="0">
                <a:solidFill>
                  <a:schemeClr val="bg1"/>
                </a:solidFill>
              </a:rPr>
              <a:t>"אֶת-הָאָרֶץ </a:t>
            </a:r>
            <a:r>
              <a:rPr lang="he-IL" sz="2400" dirty="0">
                <a:solidFill>
                  <a:schemeClr val="bg1"/>
                </a:solidFill>
              </a:rPr>
              <a:t>אֲשֶׁר-נִשְׁבַּעְתִּי </a:t>
            </a:r>
            <a:r>
              <a:rPr lang="he-IL" sz="2400" dirty="0" err="1">
                <a:solidFill>
                  <a:schemeClr val="bg1"/>
                </a:solidFill>
              </a:rPr>
              <a:t>לַאֲבוֹתָם</a:t>
            </a:r>
            <a:r>
              <a:rPr lang="he-IL" sz="2400" dirty="0">
                <a:solidFill>
                  <a:schemeClr val="bg1"/>
                </a:solidFill>
              </a:rPr>
              <a:t> לָתֵת לָהֶם</a:t>
            </a:r>
            <a:r>
              <a:rPr lang="he-IL" sz="2400" dirty="0" smtClean="0">
                <a:solidFill>
                  <a:schemeClr val="bg1"/>
                </a:solidFill>
              </a:rPr>
              <a:t>." </a:t>
            </a:r>
            <a:r>
              <a:rPr lang="he-IL" sz="2400" dirty="0">
                <a:solidFill>
                  <a:schemeClr val="bg1"/>
                </a:solidFill>
              </a:rPr>
              <a:t>(פס' </a:t>
            </a:r>
            <a:r>
              <a:rPr lang="he-IL" sz="2400" dirty="0" smtClean="0">
                <a:solidFill>
                  <a:schemeClr val="bg1"/>
                </a:solidFill>
              </a:rPr>
              <a:t>6)</a:t>
            </a:r>
          </a:p>
        </p:txBody>
      </p:sp>
      <p:sp>
        <p:nvSpPr>
          <p:cNvPr id="6" name="מציין מיקום תוכן 5"/>
          <p:cNvSpPr txBox="1">
            <a:spLocks/>
          </p:cNvSpPr>
          <p:nvPr/>
        </p:nvSpPr>
        <p:spPr>
          <a:xfrm>
            <a:off x="469418" y="831776"/>
            <a:ext cx="8433405" cy="646331"/>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vert="horz" wrap="square" rtlCol="1">
            <a:spAutoFit/>
          </a:bodyPr>
          <a:lstStyle>
            <a:lvl1pPr marL="274320" indent="-274320" algn="r" rtl="1" eaLnBrk="1" latinLnBrk="0" hangingPunct="1">
              <a:spcBef>
                <a:spcPts val="600"/>
              </a:spcBef>
              <a:buClr>
                <a:schemeClr val="accent2"/>
              </a:buClr>
              <a:buSzPct val="85000"/>
              <a:buFont typeface="Wingdings 2"/>
              <a:buChar char=""/>
              <a:defRPr kumimoji="0" sz="2600" kern="1200">
                <a:solidFill>
                  <a:schemeClr val="dk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dk1"/>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dk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dk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dk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dk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dk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dk1"/>
                </a:solidFill>
                <a:latin typeface="+mn-lt"/>
                <a:ea typeface="+mn-ea"/>
                <a:cs typeface="+mn-cs"/>
              </a:defRPr>
            </a:lvl9pPr>
          </a:lstStyle>
          <a:p>
            <a:r>
              <a:rPr lang="he-IL" sz="3600" dirty="0" smtClean="0">
                <a:latin typeface="BN Elkana" panose="02000000000000000000" pitchFamily="2" charset="-79"/>
                <a:cs typeface="BN Elkana" panose="02000000000000000000" pitchFamily="2" charset="-79"/>
              </a:rPr>
              <a:t>התאימו את הציטוטים למשפטים</a:t>
            </a:r>
          </a:p>
        </p:txBody>
      </p:sp>
    </p:spTree>
    <p:extLst>
      <p:ext uri="{BB962C8B-B14F-4D97-AF65-F5344CB8AC3E}">
        <p14:creationId xmlns:p14="http://schemas.microsoft.com/office/powerpoint/2010/main" val="7094026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out)">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4">
                                            <p:bg/>
                                          </p:spTgt>
                                        </p:tgtEl>
                                        <p:attrNameLst>
                                          <p:attrName>style.visibility</p:attrName>
                                        </p:attrNameLst>
                                      </p:cBhvr>
                                      <p:to>
                                        <p:strVal val="visible"/>
                                      </p:to>
                                    </p:set>
                                    <p:animEffect transition="in" filter="circle(out)">
                                      <p:cBhvr>
                                        <p:cTn id="22" dur="20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circle(out)">
                                      <p:cBhvr>
                                        <p:cTn id="27" dur="20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circle(out)">
                                      <p:cBhvr>
                                        <p:cTn id="32" dur="2000"/>
                                        <p:tgtEl>
                                          <p:spTgt spid="4">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circle(out)">
                                      <p:cBhvr>
                                        <p:cTn id="37" dur="2000"/>
                                        <p:tgtEl>
                                          <p:spTgt spid="4">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circle(out)">
                                      <p:cBhvr>
                                        <p:cTn id="42" dur="20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32"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animEffect transition="in" filter="circle(out)">
                                      <p:cBhvr>
                                        <p:cTn id="47" dur="2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1524000"/>
            <a:ext cx="8229600" cy="5649416"/>
          </a:xfrm>
        </p:spPr>
        <p:txBody>
          <a:bodyPr>
            <a:normAutofit fontScale="92500"/>
          </a:bodyPr>
          <a:lstStyle/>
          <a:p>
            <a:pPr algn="just"/>
            <a:r>
              <a:rPr lang="he-IL" b="1" dirty="0">
                <a:solidFill>
                  <a:srgbClr val="FF0000"/>
                </a:solidFill>
              </a:rPr>
              <a:t>י</a:t>
            </a:r>
            <a:r>
              <a:rPr lang="he-IL" dirty="0">
                <a:solidFill>
                  <a:schemeClr val="bg1"/>
                </a:solidFill>
              </a:rPr>
              <a:t> וַיְצַו יְהוֹשֻׁעַ, אֶת-שֹׁטְרֵי הָעָם </a:t>
            </a:r>
            <a:r>
              <a:rPr lang="he-IL" dirty="0" err="1">
                <a:solidFill>
                  <a:schemeClr val="bg1"/>
                </a:solidFill>
              </a:rPr>
              <a:t>לֵאמֹר</a:t>
            </a:r>
            <a:r>
              <a:rPr lang="he-IL" dirty="0">
                <a:solidFill>
                  <a:schemeClr val="bg1"/>
                </a:solidFill>
              </a:rPr>
              <a:t>.  </a:t>
            </a:r>
            <a:r>
              <a:rPr lang="he-IL" b="1" dirty="0">
                <a:solidFill>
                  <a:srgbClr val="FF0000"/>
                </a:solidFill>
              </a:rPr>
              <a:t>יא</a:t>
            </a:r>
            <a:r>
              <a:rPr lang="he-IL" dirty="0">
                <a:solidFill>
                  <a:schemeClr val="bg1"/>
                </a:solidFill>
              </a:rPr>
              <a:t> עִבְרוּ בְּקֶרֶב הַמַּחֲנֶה, וְצַוּוּ אֶת-הָעָם </a:t>
            </a:r>
            <a:r>
              <a:rPr lang="he-IL" dirty="0" err="1">
                <a:solidFill>
                  <a:schemeClr val="bg1"/>
                </a:solidFill>
              </a:rPr>
              <a:t>לֵאמֹר</a:t>
            </a:r>
            <a:r>
              <a:rPr lang="he-IL" dirty="0">
                <a:solidFill>
                  <a:schemeClr val="bg1"/>
                </a:solidFill>
              </a:rPr>
              <a:t>, הָכִינוּ לָכֶם, צֵידָה:  כִּי בְּעוֹד שְׁלֹשֶׁת יָמִים, אַתֶּם עֹבְרִים אֶת-הַיַּרְדֵּן הַזֶּה, לָבוֹא לָרֶשֶׁת אֶת-הָאָרֶץ, אֲשֶׁר יְהוָה </a:t>
            </a:r>
            <a:r>
              <a:rPr lang="he-IL" dirty="0" err="1">
                <a:solidFill>
                  <a:schemeClr val="bg1"/>
                </a:solidFill>
              </a:rPr>
              <a:t>אֱלֹהֵיכֶם</a:t>
            </a:r>
            <a:r>
              <a:rPr lang="he-IL" dirty="0">
                <a:solidFill>
                  <a:schemeClr val="bg1"/>
                </a:solidFill>
              </a:rPr>
              <a:t> נֹתֵן לָכֶם לְרִשְׁתָּהּ. </a:t>
            </a:r>
            <a:br>
              <a:rPr lang="he-IL" dirty="0">
                <a:solidFill>
                  <a:schemeClr val="bg1"/>
                </a:solidFill>
              </a:rPr>
            </a:br>
            <a:r>
              <a:rPr lang="he-IL" b="1" dirty="0" err="1">
                <a:solidFill>
                  <a:srgbClr val="FF0000"/>
                </a:solidFill>
              </a:rPr>
              <a:t>יב</a:t>
            </a:r>
            <a:r>
              <a:rPr lang="he-IL" dirty="0">
                <a:solidFill>
                  <a:srgbClr val="FF0000"/>
                </a:solidFill>
              </a:rPr>
              <a:t> </a:t>
            </a:r>
            <a:r>
              <a:rPr lang="he-IL" dirty="0">
                <a:solidFill>
                  <a:schemeClr val="bg1"/>
                </a:solidFill>
              </a:rPr>
              <a:t>וְלָראוּבֵנִי, וְלַגָּדִי, וְלַחֲצִי, שֵׁבֶט </a:t>
            </a:r>
            <a:r>
              <a:rPr lang="he-IL" dirty="0" err="1">
                <a:solidFill>
                  <a:schemeClr val="bg1"/>
                </a:solidFill>
              </a:rPr>
              <a:t>הַמְנַשֶּׁה</a:t>
            </a:r>
            <a:r>
              <a:rPr lang="he-IL" dirty="0">
                <a:solidFill>
                  <a:schemeClr val="bg1"/>
                </a:solidFill>
              </a:rPr>
              <a:t>--אָמַר יְהוֹשֻׁעַ, </a:t>
            </a:r>
            <a:r>
              <a:rPr lang="he-IL" dirty="0" err="1">
                <a:solidFill>
                  <a:schemeClr val="bg1"/>
                </a:solidFill>
              </a:rPr>
              <a:t>לֵאמֹר</a:t>
            </a:r>
            <a:r>
              <a:rPr lang="he-IL" dirty="0">
                <a:solidFill>
                  <a:schemeClr val="bg1"/>
                </a:solidFill>
              </a:rPr>
              <a:t>.  </a:t>
            </a:r>
            <a:r>
              <a:rPr lang="he-IL" b="1" dirty="0" err="1">
                <a:solidFill>
                  <a:srgbClr val="FF0000"/>
                </a:solidFill>
              </a:rPr>
              <a:t>יג</a:t>
            </a:r>
            <a:r>
              <a:rPr lang="he-IL" dirty="0">
                <a:solidFill>
                  <a:srgbClr val="FF0000"/>
                </a:solidFill>
              </a:rPr>
              <a:t> </a:t>
            </a:r>
            <a:r>
              <a:rPr lang="he-IL" dirty="0">
                <a:solidFill>
                  <a:schemeClr val="bg1"/>
                </a:solidFill>
              </a:rPr>
              <a:t>זָכוֹר, אֶת-הַדָּבָר, אֲשֶׁר </a:t>
            </a:r>
            <a:r>
              <a:rPr lang="he-IL" dirty="0" err="1">
                <a:solidFill>
                  <a:schemeClr val="bg1"/>
                </a:solidFill>
              </a:rPr>
              <a:t>צִוָּה</a:t>
            </a:r>
            <a:r>
              <a:rPr lang="he-IL" dirty="0">
                <a:solidFill>
                  <a:schemeClr val="bg1"/>
                </a:solidFill>
              </a:rPr>
              <a:t> אֶתְכֶם מֹשֶׁה עֶבֶד-יְהוָה, </a:t>
            </a:r>
            <a:r>
              <a:rPr lang="he-IL" dirty="0" err="1">
                <a:solidFill>
                  <a:schemeClr val="bg1"/>
                </a:solidFill>
              </a:rPr>
              <a:t>לֵאמֹר</a:t>
            </a:r>
            <a:r>
              <a:rPr lang="he-IL" dirty="0">
                <a:solidFill>
                  <a:schemeClr val="bg1"/>
                </a:solidFill>
              </a:rPr>
              <a:t>:  יְהוָה </a:t>
            </a:r>
            <a:r>
              <a:rPr lang="he-IL" dirty="0" err="1">
                <a:solidFill>
                  <a:schemeClr val="bg1"/>
                </a:solidFill>
              </a:rPr>
              <a:t>אֱלֹהֵיכֶם</a:t>
            </a:r>
            <a:r>
              <a:rPr lang="he-IL" dirty="0">
                <a:solidFill>
                  <a:schemeClr val="bg1"/>
                </a:solidFill>
              </a:rPr>
              <a:t> מֵנִיחַ לָכֶם, וְנָתַן לָכֶם אֶת-הָאָרֶץ הַזֹּאת.  </a:t>
            </a:r>
            <a:r>
              <a:rPr lang="he-IL" b="1" dirty="0">
                <a:solidFill>
                  <a:srgbClr val="FF0000"/>
                </a:solidFill>
              </a:rPr>
              <a:t>יד</a:t>
            </a:r>
            <a:r>
              <a:rPr lang="he-IL" dirty="0">
                <a:solidFill>
                  <a:schemeClr val="bg1"/>
                </a:solidFill>
              </a:rPr>
              <a:t> נְשֵׁיכֶם </a:t>
            </a:r>
            <a:r>
              <a:rPr lang="he-IL" dirty="0" err="1">
                <a:solidFill>
                  <a:schemeClr val="bg1"/>
                </a:solidFill>
              </a:rPr>
              <a:t>טַפְּכֶם</a:t>
            </a:r>
            <a:r>
              <a:rPr lang="he-IL" dirty="0">
                <a:solidFill>
                  <a:schemeClr val="bg1"/>
                </a:solidFill>
              </a:rPr>
              <a:t>, וּמִקְנֵיכֶם, יֵשְׁבוּ, בָּאָרֶץ אֲשֶׁר נָתַן לָכֶם מֹשֶׁה בְּעֵבֶר הַיַּרְדֵּן; וְאַתֶּם תַּעַבְרוּ חֲמֻשִׁים לִפְנֵי אֲחֵיכֶם, כֹּל </a:t>
            </a:r>
            <a:r>
              <a:rPr lang="he-IL" dirty="0" err="1">
                <a:solidFill>
                  <a:schemeClr val="bg1"/>
                </a:solidFill>
              </a:rPr>
              <a:t>גִּבּוֹרֵי</a:t>
            </a:r>
            <a:r>
              <a:rPr lang="he-IL" dirty="0">
                <a:solidFill>
                  <a:schemeClr val="bg1"/>
                </a:solidFill>
              </a:rPr>
              <a:t> הַחַיִל, וַעֲזַרְתֶּם, אוֹתָם.  </a:t>
            </a:r>
            <a:r>
              <a:rPr lang="he-IL" b="1" dirty="0">
                <a:solidFill>
                  <a:srgbClr val="FF0000"/>
                </a:solidFill>
              </a:rPr>
              <a:t>טו</a:t>
            </a:r>
            <a:r>
              <a:rPr lang="he-IL" dirty="0">
                <a:solidFill>
                  <a:schemeClr val="bg1"/>
                </a:solidFill>
              </a:rPr>
              <a:t> עַד אֲשֶׁר-יָנִיחַ יְהוָה לַאֲחֵיכֶם, </a:t>
            </a:r>
            <a:r>
              <a:rPr lang="he-IL" dirty="0" err="1">
                <a:solidFill>
                  <a:schemeClr val="bg1"/>
                </a:solidFill>
              </a:rPr>
              <a:t>כָּכֶם</a:t>
            </a:r>
            <a:r>
              <a:rPr lang="he-IL" dirty="0">
                <a:solidFill>
                  <a:schemeClr val="bg1"/>
                </a:solidFill>
              </a:rPr>
              <a:t>, וְיָרְשׁוּ גַם-הֵמָּה, אֶת-הָאָרֶץ אֲשֶׁר-יְהוָה </a:t>
            </a:r>
            <a:r>
              <a:rPr lang="he-IL" dirty="0" err="1">
                <a:solidFill>
                  <a:schemeClr val="bg1"/>
                </a:solidFill>
              </a:rPr>
              <a:t>אֱלֹהֵיכֶם</a:t>
            </a:r>
            <a:r>
              <a:rPr lang="he-IL" dirty="0">
                <a:solidFill>
                  <a:schemeClr val="bg1"/>
                </a:solidFill>
              </a:rPr>
              <a:t> נֹתֵן לָהֶם; וְשַׁבְתֶּם לְאֶרֶץ </a:t>
            </a:r>
            <a:r>
              <a:rPr lang="he-IL" dirty="0" err="1">
                <a:solidFill>
                  <a:schemeClr val="bg1"/>
                </a:solidFill>
              </a:rPr>
              <a:t>יְרֻשַּׁתְכֶם</a:t>
            </a:r>
            <a:r>
              <a:rPr lang="he-IL" dirty="0">
                <a:solidFill>
                  <a:schemeClr val="bg1"/>
                </a:solidFill>
              </a:rPr>
              <a:t>, וִירִשְׁתֶּם אוֹתָהּ, אֲשֶׁר נָתַן לָכֶם מֹשֶׁה עֶבֶד יְהוָה, בְּעֵבֶר הַיַּרְדֵּן מִזְרַח הַשָּׁמֶשׁ.  </a:t>
            </a:r>
            <a:r>
              <a:rPr lang="he-IL" b="1" dirty="0" err="1">
                <a:solidFill>
                  <a:srgbClr val="FF0000"/>
                </a:solidFill>
              </a:rPr>
              <a:t>טז</a:t>
            </a:r>
            <a:r>
              <a:rPr lang="he-IL" dirty="0">
                <a:solidFill>
                  <a:schemeClr val="bg1"/>
                </a:solidFill>
              </a:rPr>
              <a:t> וַיַּעֲנוּ, אֶת-יְהוֹשֻׁעַ </a:t>
            </a:r>
            <a:r>
              <a:rPr lang="he-IL" dirty="0" err="1">
                <a:solidFill>
                  <a:schemeClr val="bg1"/>
                </a:solidFill>
              </a:rPr>
              <a:t>לֵאמֹר</a:t>
            </a:r>
            <a:r>
              <a:rPr lang="he-IL" dirty="0">
                <a:solidFill>
                  <a:schemeClr val="bg1"/>
                </a:solidFill>
              </a:rPr>
              <a:t>:  כֹּל </a:t>
            </a:r>
            <a:r>
              <a:rPr lang="he-IL" dirty="0" smtClean="0">
                <a:solidFill>
                  <a:schemeClr val="bg1"/>
                </a:solidFill>
              </a:rPr>
              <a:t>אֲשֶׁר- </a:t>
            </a:r>
            <a:r>
              <a:rPr lang="he-IL" dirty="0" err="1" smtClean="0">
                <a:solidFill>
                  <a:schemeClr val="bg1"/>
                </a:solidFill>
              </a:rPr>
              <a:t>צִוִּיתָנו</a:t>
            </a:r>
            <a:r>
              <a:rPr lang="he-IL" dirty="0" smtClean="0">
                <a:solidFill>
                  <a:schemeClr val="bg1"/>
                </a:solidFill>
              </a:rPr>
              <a:t>ּ </a:t>
            </a:r>
            <a:r>
              <a:rPr lang="he-IL" dirty="0">
                <a:solidFill>
                  <a:schemeClr val="bg1"/>
                </a:solidFill>
              </a:rPr>
              <a:t>נַעֲשֶׂה, וְאֶל-כָּל-אֲשֶׁר תִּשְׁלָחֵנוּ נֵלֵךְ.  </a:t>
            </a:r>
            <a:r>
              <a:rPr lang="he-IL" b="1" dirty="0" err="1">
                <a:solidFill>
                  <a:srgbClr val="FF0000"/>
                </a:solidFill>
              </a:rPr>
              <a:t>יז</a:t>
            </a:r>
            <a:r>
              <a:rPr lang="he-IL" dirty="0">
                <a:solidFill>
                  <a:srgbClr val="FF0000"/>
                </a:solidFill>
              </a:rPr>
              <a:t> </a:t>
            </a:r>
            <a:r>
              <a:rPr lang="he-IL" dirty="0">
                <a:solidFill>
                  <a:schemeClr val="bg1"/>
                </a:solidFill>
              </a:rPr>
              <a:t>כְּכֹל אֲשֶׁר-שָׁמַעְנוּ אֶל-מֹשֶׁה, כֵּן נִשְׁמַע אֵלֶיךָ:  רַק יִהְיֶה יְהוָה </a:t>
            </a:r>
            <a:r>
              <a:rPr lang="he-IL" dirty="0" err="1">
                <a:solidFill>
                  <a:schemeClr val="bg1"/>
                </a:solidFill>
              </a:rPr>
              <a:t>אֱלֹהֶיך</a:t>
            </a:r>
            <a:r>
              <a:rPr lang="he-IL" dirty="0">
                <a:solidFill>
                  <a:schemeClr val="bg1"/>
                </a:solidFill>
              </a:rPr>
              <a:t>ָ, עִמָּךְ, כַּאֲשֶׁר הָיָה, עִם-מֹשֶׁה. </a:t>
            </a:r>
            <a:r>
              <a:rPr lang="he-IL" dirty="0">
                <a:solidFill>
                  <a:srgbClr val="FF0000"/>
                </a:solidFill>
              </a:rPr>
              <a:t> </a:t>
            </a:r>
            <a:r>
              <a:rPr lang="he-IL" b="1" dirty="0" err="1">
                <a:solidFill>
                  <a:srgbClr val="FF0000"/>
                </a:solidFill>
              </a:rPr>
              <a:t>יח</a:t>
            </a:r>
            <a:r>
              <a:rPr lang="he-IL" dirty="0">
                <a:solidFill>
                  <a:srgbClr val="FF0000"/>
                </a:solidFill>
              </a:rPr>
              <a:t> </a:t>
            </a:r>
            <a:r>
              <a:rPr lang="he-IL" dirty="0">
                <a:solidFill>
                  <a:schemeClr val="bg1"/>
                </a:solidFill>
              </a:rPr>
              <a:t>כָּל-אִישׁ אֲשֶׁר-יַמְרֶה אֶת-פִּיךָ, וְלֹא-יִשְׁמַע אֶת-דְּבָרֶיךָ לְכֹל </a:t>
            </a:r>
            <a:r>
              <a:rPr lang="he-IL" dirty="0" err="1">
                <a:solidFill>
                  <a:schemeClr val="bg1"/>
                </a:solidFill>
              </a:rPr>
              <a:t>אֲשֶׁר-תְּצַוֶּנּו</a:t>
            </a:r>
            <a:r>
              <a:rPr lang="he-IL" dirty="0">
                <a:solidFill>
                  <a:schemeClr val="bg1"/>
                </a:solidFill>
              </a:rPr>
              <a:t>ּ--יוּמָת:  רַק, חֲזַק וֶאֱמָץ. </a:t>
            </a:r>
          </a:p>
        </p:txBody>
      </p:sp>
      <p:sp>
        <p:nvSpPr>
          <p:cNvPr id="3" name="כותרת 2"/>
          <p:cNvSpPr>
            <a:spLocks noGrp="1"/>
          </p:cNvSpPr>
          <p:nvPr>
            <p:ph type="title"/>
          </p:nvPr>
        </p:nvSpPr>
        <p:spPr/>
        <p:txBody>
          <a:bodyPr/>
          <a:lstStyle/>
          <a:p>
            <a:pPr algn="ctr"/>
            <a:r>
              <a:rPr lang="he-IL" dirty="0"/>
              <a:t>ספר יהושוע פרק א פס' </a:t>
            </a:r>
            <a:r>
              <a:rPr lang="he-IL" dirty="0" smtClean="0"/>
              <a:t>10-18</a:t>
            </a:r>
            <a:endParaRPr lang="he-IL" dirty="0"/>
          </a:p>
        </p:txBody>
      </p:sp>
    </p:spTree>
    <p:extLst>
      <p:ext uri="{BB962C8B-B14F-4D97-AF65-F5344CB8AC3E}">
        <p14:creationId xmlns:p14="http://schemas.microsoft.com/office/powerpoint/2010/main" val="29872799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395536" y="3810000"/>
            <a:ext cx="8229600" cy="1905000"/>
          </a:xfrm>
        </p:spPr>
        <p:txBody>
          <a:bodyPr/>
          <a:lstStyle/>
          <a:p>
            <a:r>
              <a:rPr lang="he-IL" dirty="0" smtClean="0"/>
              <a:t>יהושוע מבקש משוטרי העם (אחראים על העברת הודעות מהמנהיג לעם),   להודיע לעם ישראל שתוך שלושה ימים הם יעברו את נהר הירדן יוכנסו לארץ כנען ולכן הם צריכים להתארגן למסע.</a:t>
            </a:r>
            <a:endParaRPr lang="he-IL" dirty="0"/>
          </a:p>
        </p:txBody>
      </p:sp>
      <p:sp>
        <p:nvSpPr>
          <p:cNvPr id="3" name="כותרת 2"/>
          <p:cNvSpPr>
            <a:spLocks noGrp="1"/>
          </p:cNvSpPr>
          <p:nvPr>
            <p:ph type="title"/>
          </p:nvPr>
        </p:nvSpPr>
        <p:spPr>
          <a:xfrm>
            <a:off x="611560" y="2590800"/>
            <a:ext cx="8229600" cy="1219200"/>
          </a:xfrm>
        </p:spPr>
        <p:txBody>
          <a:bodyPr>
            <a:normAutofit fontScale="90000"/>
          </a:bodyPr>
          <a:lstStyle/>
          <a:p>
            <a:pPr algn="just"/>
            <a:r>
              <a:rPr lang="he-IL" dirty="0" smtClean="0">
                <a:solidFill>
                  <a:srgbClr val="FF0000"/>
                </a:solidFill>
              </a:rPr>
              <a:t>י</a:t>
            </a:r>
            <a:r>
              <a:rPr lang="he-IL" dirty="0" smtClean="0">
                <a:solidFill>
                  <a:schemeClr val="bg1"/>
                </a:solidFill>
              </a:rPr>
              <a:t> וַיְצַו </a:t>
            </a:r>
            <a:r>
              <a:rPr lang="he-IL" dirty="0">
                <a:solidFill>
                  <a:schemeClr val="bg1"/>
                </a:solidFill>
              </a:rPr>
              <a:t>יְהוֹשֻׁעַ, אֶת-שֹׁטְרֵי הָעָם </a:t>
            </a:r>
            <a:r>
              <a:rPr lang="he-IL" dirty="0" err="1">
                <a:solidFill>
                  <a:schemeClr val="bg1"/>
                </a:solidFill>
              </a:rPr>
              <a:t>לֵאמֹר</a:t>
            </a:r>
            <a:r>
              <a:rPr lang="he-IL" dirty="0">
                <a:solidFill>
                  <a:schemeClr val="bg1"/>
                </a:solidFill>
              </a:rPr>
              <a:t>.  </a:t>
            </a:r>
            <a:r>
              <a:rPr lang="he-IL" b="1" dirty="0">
                <a:solidFill>
                  <a:srgbClr val="FF0000"/>
                </a:solidFill>
              </a:rPr>
              <a:t>יא</a:t>
            </a:r>
            <a:r>
              <a:rPr lang="he-IL" dirty="0">
                <a:solidFill>
                  <a:schemeClr val="bg1"/>
                </a:solidFill>
              </a:rPr>
              <a:t> עִבְרוּ בְּקֶרֶב הַמַּחֲנֶה, וְצַוּוּ אֶת-הָעָם </a:t>
            </a:r>
            <a:r>
              <a:rPr lang="he-IL" dirty="0" err="1">
                <a:solidFill>
                  <a:schemeClr val="bg1"/>
                </a:solidFill>
              </a:rPr>
              <a:t>לֵאמֹר</a:t>
            </a:r>
            <a:r>
              <a:rPr lang="he-IL" dirty="0">
                <a:solidFill>
                  <a:schemeClr val="bg1"/>
                </a:solidFill>
              </a:rPr>
              <a:t>, הָכִינוּ לָכֶם, צֵידָה:  כִּי בְּעוֹד שְׁלֹשֶׁת יָמִים, אַתֶּם עֹבְרִים אֶת-הַיַּרְדֵּן הַזֶּה, לָבוֹא לָרֶשֶׁת אֶת-הָאָרֶץ, אֲשֶׁר יְהוָה </a:t>
            </a:r>
            <a:r>
              <a:rPr lang="he-IL" dirty="0" err="1">
                <a:solidFill>
                  <a:schemeClr val="bg1"/>
                </a:solidFill>
              </a:rPr>
              <a:t>אֱלֹהֵיכֶם</a:t>
            </a:r>
            <a:r>
              <a:rPr lang="he-IL" dirty="0">
                <a:solidFill>
                  <a:schemeClr val="bg1"/>
                </a:solidFill>
              </a:rPr>
              <a:t> נֹתֵן לָכֶם לְרִשְׁתָּהּ. </a:t>
            </a:r>
            <a:br>
              <a:rPr lang="he-IL" dirty="0">
                <a:solidFill>
                  <a:schemeClr val="bg1"/>
                </a:solidFill>
              </a:rPr>
            </a:br>
            <a:endParaRPr lang="he-IL" dirty="0"/>
          </a:p>
        </p:txBody>
      </p:sp>
    </p:spTree>
    <p:extLst>
      <p:ext uri="{BB962C8B-B14F-4D97-AF65-F5344CB8AC3E}">
        <p14:creationId xmlns:p14="http://schemas.microsoft.com/office/powerpoint/2010/main" val="16661670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3834966"/>
            <a:ext cx="8229600" cy="2090936"/>
          </a:xfrm>
        </p:spPr>
        <p:txBody>
          <a:bodyPr/>
          <a:lstStyle/>
          <a:p>
            <a:r>
              <a:rPr lang="he-IL" dirty="0" smtClean="0"/>
              <a:t>הזמנה לדיון:</a:t>
            </a:r>
          </a:p>
        </p:txBody>
      </p:sp>
      <p:sp>
        <p:nvSpPr>
          <p:cNvPr id="3" name="כותרת 2"/>
          <p:cNvSpPr>
            <a:spLocks noGrp="1"/>
          </p:cNvSpPr>
          <p:nvPr>
            <p:ph type="title"/>
          </p:nvPr>
        </p:nvSpPr>
        <p:spPr>
          <a:xfrm>
            <a:off x="460576" y="2564904"/>
            <a:ext cx="8229600" cy="1219200"/>
          </a:xfrm>
        </p:spPr>
        <p:txBody>
          <a:bodyPr>
            <a:noAutofit/>
          </a:bodyPr>
          <a:lstStyle/>
          <a:p>
            <a:pPr algn="just"/>
            <a:r>
              <a:rPr lang="he-IL" sz="2800" dirty="0">
                <a:solidFill>
                  <a:schemeClr val="bg1"/>
                </a:solidFill>
              </a:rPr>
              <a:t>וְלָראוּבֵנִי, וְלַגָּדִי, וְלַחֲצִי, שֵׁבֶט </a:t>
            </a:r>
            <a:r>
              <a:rPr lang="he-IL" sz="2800" dirty="0" err="1">
                <a:solidFill>
                  <a:schemeClr val="bg1"/>
                </a:solidFill>
              </a:rPr>
              <a:t>הַמְנַשֶּׁה</a:t>
            </a:r>
            <a:r>
              <a:rPr lang="he-IL" sz="2800" dirty="0">
                <a:solidFill>
                  <a:schemeClr val="bg1"/>
                </a:solidFill>
              </a:rPr>
              <a:t>--אָמַר יְהוֹשֻׁעַ, </a:t>
            </a:r>
            <a:r>
              <a:rPr lang="he-IL" sz="2800" dirty="0" err="1">
                <a:solidFill>
                  <a:schemeClr val="bg1"/>
                </a:solidFill>
              </a:rPr>
              <a:t>לֵאמֹר</a:t>
            </a:r>
            <a:r>
              <a:rPr lang="he-IL" sz="2800" dirty="0">
                <a:solidFill>
                  <a:schemeClr val="bg1"/>
                </a:solidFill>
              </a:rPr>
              <a:t>.  </a:t>
            </a:r>
            <a:r>
              <a:rPr lang="he-IL" sz="2800" b="1" dirty="0" err="1">
                <a:solidFill>
                  <a:srgbClr val="FF0000"/>
                </a:solidFill>
              </a:rPr>
              <a:t>יג</a:t>
            </a:r>
            <a:r>
              <a:rPr lang="he-IL" sz="2800" dirty="0">
                <a:solidFill>
                  <a:srgbClr val="FF0000"/>
                </a:solidFill>
              </a:rPr>
              <a:t> </a:t>
            </a:r>
            <a:r>
              <a:rPr lang="he-IL" sz="2800" dirty="0">
                <a:solidFill>
                  <a:schemeClr val="bg1"/>
                </a:solidFill>
              </a:rPr>
              <a:t>זָכוֹר, אֶת-הַדָּבָר, אֲשֶׁר </a:t>
            </a:r>
            <a:r>
              <a:rPr lang="he-IL" sz="2800" dirty="0" err="1">
                <a:solidFill>
                  <a:schemeClr val="bg1"/>
                </a:solidFill>
              </a:rPr>
              <a:t>צִוָּה</a:t>
            </a:r>
            <a:r>
              <a:rPr lang="he-IL" sz="2800" dirty="0">
                <a:solidFill>
                  <a:schemeClr val="bg1"/>
                </a:solidFill>
              </a:rPr>
              <a:t> אֶתְכֶם מֹשֶׁה עֶבֶד-יְהוָה, </a:t>
            </a:r>
            <a:r>
              <a:rPr lang="he-IL" sz="2800" dirty="0" err="1">
                <a:solidFill>
                  <a:schemeClr val="bg1"/>
                </a:solidFill>
              </a:rPr>
              <a:t>לֵאמֹר</a:t>
            </a:r>
            <a:r>
              <a:rPr lang="he-IL" sz="2800" dirty="0">
                <a:solidFill>
                  <a:schemeClr val="bg1"/>
                </a:solidFill>
              </a:rPr>
              <a:t>:  יְהוָה </a:t>
            </a:r>
            <a:r>
              <a:rPr lang="he-IL" sz="2800" dirty="0" err="1">
                <a:solidFill>
                  <a:schemeClr val="bg1"/>
                </a:solidFill>
              </a:rPr>
              <a:t>אֱלֹהֵיכֶם</a:t>
            </a:r>
            <a:r>
              <a:rPr lang="he-IL" sz="2800" dirty="0">
                <a:solidFill>
                  <a:schemeClr val="bg1"/>
                </a:solidFill>
              </a:rPr>
              <a:t> מֵנִיחַ לָכֶם, וְנָתַן לָכֶם אֶת-הָאָרֶץ הַזֹּאת.  </a:t>
            </a:r>
            <a:r>
              <a:rPr lang="he-IL" sz="2800" b="1" dirty="0">
                <a:solidFill>
                  <a:srgbClr val="FF0000"/>
                </a:solidFill>
              </a:rPr>
              <a:t>יד</a:t>
            </a:r>
            <a:r>
              <a:rPr lang="he-IL" sz="2800" dirty="0">
                <a:solidFill>
                  <a:schemeClr val="bg1"/>
                </a:solidFill>
              </a:rPr>
              <a:t> נְשֵׁיכֶם </a:t>
            </a:r>
            <a:r>
              <a:rPr lang="he-IL" sz="2800" dirty="0" err="1">
                <a:solidFill>
                  <a:schemeClr val="bg1"/>
                </a:solidFill>
              </a:rPr>
              <a:t>טַפְּכֶם</a:t>
            </a:r>
            <a:r>
              <a:rPr lang="he-IL" sz="2800" dirty="0">
                <a:solidFill>
                  <a:schemeClr val="bg1"/>
                </a:solidFill>
              </a:rPr>
              <a:t>, וּמִקְנֵיכֶם, יֵשְׁבוּ, בָּאָרֶץ אֲשֶׁר נָתַן לָכֶם מֹשֶׁה בְּעֵבֶר הַיַּרְדֵּן; וְאַתֶּם תַּעַבְרוּ חֲמֻשִׁים לִפְנֵי אֲחֵיכֶם, כֹּל </a:t>
            </a:r>
            <a:r>
              <a:rPr lang="he-IL" sz="2800" dirty="0" err="1">
                <a:solidFill>
                  <a:schemeClr val="bg1"/>
                </a:solidFill>
              </a:rPr>
              <a:t>גִּבּוֹרֵי</a:t>
            </a:r>
            <a:r>
              <a:rPr lang="he-IL" sz="2800" dirty="0">
                <a:solidFill>
                  <a:schemeClr val="bg1"/>
                </a:solidFill>
              </a:rPr>
              <a:t> הַחַיִל, וַעֲזַרְתֶּם, אוֹתָם.  </a:t>
            </a:r>
            <a:r>
              <a:rPr lang="he-IL" sz="2800" b="1" dirty="0">
                <a:solidFill>
                  <a:srgbClr val="FF0000"/>
                </a:solidFill>
              </a:rPr>
              <a:t>טו</a:t>
            </a:r>
            <a:r>
              <a:rPr lang="he-IL" sz="2800" dirty="0">
                <a:solidFill>
                  <a:schemeClr val="bg1"/>
                </a:solidFill>
              </a:rPr>
              <a:t> עַד אֲשֶׁר-יָנִיחַ יְהוָה לַאֲחֵיכֶם, </a:t>
            </a:r>
            <a:r>
              <a:rPr lang="he-IL" sz="2800" dirty="0" err="1">
                <a:solidFill>
                  <a:schemeClr val="bg1"/>
                </a:solidFill>
              </a:rPr>
              <a:t>כָּכֶם</a:t>
            </a:r>
            <a:r>
              <a:rPr lang="he-IL" sz="2800" dirty="0">
                <a:solidFill>
                  <a:schemeClr val="bg1"/>
                </a:solidFill>
              </a:rPr>
              <a:t>, וְיָרְשׁוּ גַם-הֵמָּה, אֶת-הָאָרֶץ אֲשֶׁר-יְהוָה </a:t>
            </a:r>
            <a:r>
              <a:rPr lang="he-IL" sz="2800" dirty="0" err="1">
                <a:solidFill>
                  <a:schemeClr val="bg1"/>
                </a:solidFill>
              </a:rPr>
              <a:t>אֱלֹהֵיכֶם</a:t>
            </a:r>
            <a:r>
              <a:rPr lang="he-IL" sz="2800" dirty="0">
                <a:solidFill>
                  <a:schemeClr val="bg1"/>
                </a:solidFill>
              </a:rPr>
              <a:t> נֹתֵן לָהֶם; וְשַׁבְתֶּם לְאֶרֶץ </a:t>
            </a:r>
            <a:r>
              <a:rPr lang="he-IL" sz="2800" dirty="0" err="1">
                <a:solidFill>
                  <a:schemeClr val="bg1"/>
                </a:solidFill>
              </a:rPr>
              <a:t>יְרֻשַּׁתְכֶם</a:t>
            </a:r>
            <a:r>
              <a:rPr lang="he-IL" sz="2800" dirty="0">
                <a:solidFill>
                  <a:schemeClr val="bg1"/>
                </a:solidFill>
              </a:rPr>
              <a:t>, וִירִשְׁתֶּם אוֹתָהּ, אֲשֶׁר נָתַן לָכֶם מֹשֶׁה עֶבֶד יְהוָה, בְּעֵבֶר הַיַּרְדֵּן מִזְרַח הַשָּׁמֶשׁ</a:t>
            </a:r>
            <a:endParaRPr lang="he-IL" sz="2800" dirty="0"/>
          </a:p>
        </p:txBody>
      </p:sp>
      <p:sp>
        <p:nvSpPr>
          <p:cNvPr id="4" name="TextBox 3"/>
          <p:cNvSpPr txBox="1"/>
          <p:nvPr/>
        </p:nvSpPr>
        <p:spPr>
          <a:xfrm>
            <a:off x="575556" y="4365104"/>
            <a:ext cx="7992888" cy="2308324"/>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1">
            <a:spAutoFit/>
          </a:bodyPr>
          <a:lstStyle/>
          <a:p>
            <a:pPr marL="742950" indent="-742950" algn="just">
              <a:buFont typeface="+mj-lt"/>
              <a:buAutoNum type="arabicPeriod"/>
            </a:pPr>
            <a:r>
              <a:rPr lang="he-IL" sz="3600" dirty="0" smtClean="0">
                <a:latin typeface="BN Elkana" panose="02000000000000000000" pitchFamily="2" charset="-79"/>
                <a:cs typeface="BN Elkana" panose="02000000000000000000" pitchFamily="2" charset="-79"/>
              </a:rPr>
              <a:t>מיהם ראובן, גד וחצי </a:t>
            </a:r>
            <a:r>
              <a:rPr lang="he-IL" sz="3600" dirty="0" err="1" smtClean="0">
                <a:latin typeface="BN Elkana" panose="02000000000000000000" pitchFamily="2" charset="-79"/>
                <a:cs typeface="BN Elkana" panose="02000000000000000000" pitchFamily="2" charset="-79"/>
              </a:rPr>
              <a:t>המנשה</a:t>
            </a:r>
            <a:r>
              <a:rPr lang="he-IL" sz="3600" dirty="0" smtClean="0">
                <a:latin typeface="BN Elkana" panose="02000000000000000000" pitchFamily="2" charset="-79"/>
                <a:cs typeface="BN Elkana" panose="02000000000000000000" pitchFamily="2" charset="-79"/>
              </a:rPr>
              <a:t>? </a:t>
            </a:r>
            <a:r>
              <a:rPr lang="he-IL" sz="3600" dirty="0" smtClean="0">
                <a:latin typeface="BN Elkana" panose="02000000000000000000" pitchFamily="2" charset="-79"/>
                <a:cs typeface="BN Elkana" panose="02000000000000000000" pitchFamily="2" charset="-79"/>
                <a:hlinkClick r:id="rId2" action="ppaction://hlinksldjump"/>
              </a:rPr>
              <a:t>*</a:t>
            </a:r>
            <a:endParaRPr lang="he-IL" sz="3600" dirty="0" smtClean="0">
              <a:latin typeface="BN Elkana" panose="02000000000000000000" pitchFamily="2" charset="-79"/>
              <a:cs typeface="BN Elkana" panose="02000000000000000000" pitchFamily="2" charset="-79"/>
            </a:endParaRPr>
          </a:p>
          <a:p>
            <a:pPr marL="742950" indent="-742950" algn="just">
              <a:buFont typeface="+mj-lt"/>
              <a:buAutoNum type="arabicPeriod"/>
            </a:pPr>
            <a:r>
              <a:rPr lang="he-IL" sz="3600" dirty="0" smtClean="0">
                <a:latin typeface="BN Elkana" panose="02000000000000000000" pitchFamily="2" charset="-79"/>
                <a:cs typeface="BN Elkana" panose="02000000000000000000" pitchFamily="2" charset="-79"/>
              </a:rPr>
              <a:t>מה מבקש יהושוע משניים וחצי השבטים לעשות?</a:t>
            </a:r>
          </a:p>
          <a:p>
            <a:pPr marL="742950" indent="-742950" algn="just">
              <a:buFont typeface="+mj-lt"/>
              <a:buAutoNum type="arabicPeriod"/>
            </a:pPr>
            <a:r>
              <a:rPr lang="he-IL" sz="3600" dirty="0" smtClean="0">
                <a:latin typeface="BN Elkana" panose="02000000000000000000" pitchFamily="2" charset="-79"/>
                <a:cs typeface="BN Elkana" panose="02000000000000000000" pitchFamily="2" charset="-79"/>
              </a:rPr>
              <a:t>האם לדעתכם יסכימו להילחם ולעזור ליתר העם לזכות בארץ כנען? </a:t>
            </a:r>
          </a:p>
        </p:txBody>
      </p:sp>
    </p:spTree>
    <p:extLst>
      <p:ext uri="{BB962C8B-B14F-4D97-AF65-F5344CB8AC3E}">
        <p14:creationId xmlns:p14="http://schemas.microsoft.com/office/powerpoint/2010/main" val="4738680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right)">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barn(inVertical)">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barn(inVertical)">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barn(inVertical)">
                                      <p:cBhvr>
                                        <p:cTn id="3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6" name="Picture 2" descr="http://imagestest.cet.ac.il/CropDownload.ashx?gPageToken=3a265717-c869-40bd-ba2f-d06203bc48de&amp;v=10&amp;nSizeStep=6&amp;nTop=707&amp;nLeft=309&amp;nWidth=580&amp;nHeight=4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03" y="-11540"/>
            <a:ext cx="9036496" cy="70422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מחבר/ים</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נויה שגיב</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שם הספר</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תנ"ך לכיתה ד : יהושע - שופטים</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מקום ההוצאה</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תל אביב</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שם ההוצאה</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מטח : המרכז לטכנולוגיה חינוכית</a:t>
            </a:r>
            <a:r>
              <a:rPr kumimoji="0" lang="he-IL" altLang="he-IL" sz="900" b="0" i="0" u="none" strike="noStrike" cap="none" normalizeH="0" baseline="0" smtClean="0">
                <a:ln>
                  <a:noFill/>
                </a:ln>
                <a:solidFill>
                  <a:schemeClr val="tx1"/>
                </a:solidFill>
                <a:effectLst/>
                <a:latin typeface="Arial" panose="020B0604020202020204" pitchFamily="34" charset="0"/>
              </a:rPr>
              <a:t>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שנת ההוצאה</a:t>
            </a:r>
            <a:r>
              <a:rPr kumimoji="0" lang="he-IL" altLang="he-IL" sz="900" b="0" i="0" u="none" strike="noStrike" cap="none" normalizeH="0" baseline="0" smtClean="0">
                <a:ln>
                  <a:noFill/>
                </a:ln>
                <a:solidFill>
                  <a:schemeClr val="tx1"/>
                </a:solidFill>
                <a:effectLst/>
                <a:latin typeface="Arial" panose="020B0604020202020204" pitchFamily="34" charset="0"/>
              </a:rPr>
              <a:t>: </a:t>
            </a:r>
            <a:r>
              <a:rPr kumimoji="0" lang="he-IL" altLang="he-IL" sz="9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תשע"ב - 2012</a:t>
            </a:r>
            <a:r>
              <a:rPr kumimoji="0" lang="he-IL" altLang="he-IL" sz="900" b="0" i="0" u="none" strike="noStrike" cap="none" normalizeH="0" baseline="0" smtClean="0">
                <a:ln>
                  <a:noFill/>
                </a:ln>
                <a:solidFill>
                  <a:schemeClr val="tx1"/>
                </a:solidFill>
                <a:effectLst/>
                <a:latin typeface="Arial" panose="020B0604020202020204" pitchFamily="34" charset="0"/>
              </a:rPr>
              <a:t/>
            </a:r>
            <a:br>
              <a:rPr kumimoji="0" lang="he-IL" altLang="he-IL" sz="900" b="0" i="0" u="none" strike="noStrike" cap="none" normalizeH="0" baseline="0" smtClean="0">
                <a:ln>
                  <a:noFill/>
                </a:ln>
                <a:solidFill>
                  <a:schemeClr val="tx1"/>
                </a:solidFill>
                <a:effectLst/>
                <a:latin typeface="Arial" panose="020B0604020202020204" pitchFamily="34" charset="0"/>
              </a:rPr>
            </a:br>
            <a:r>
              <a:rPr kumimoji="0" lang="he-IL" altLang="he-IL" sz="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עמוד:</a:t>
            </a:r>
            <a:r>
              <a:rPr kumimoji="0" lang="he-IL" altLang="he-IL" sz="900" b="0" i="0" u="none" strike="noStrike" cap="none" normalizeH="0" baseline="0" smtClean="0">
                <a:ln>
                  <a:noFill/>
                </a:ln>
                <a:solidFill>
                  <a:schemeClr val="tx1"/>
                </a:solidFill>
                <a:effectLst/>
                <a:latin typeface="Arial" panose="020B0604020202020204" pitchFamily="34" charset="0"/>
              </a:rPr>
              <a:t>23</a:t>
            </a:r>
            <a:endParaRPr kumimoji="0" lang="he-IL" altLang="he-IL" sz="1800" b="0" i="0" u="none" strike="noStrike" cap="none" normalizeH="0" baseline="0" smtClean="0">
              <a:ln>
                <a:noFill/>
              </a:ln>
              <a:solidFill>
                <a:schemeClr val="tx1"/>
              </a:solidFill>
              <a:effectLst/>
              <a:latin typeface="Arial" panose="020B0604020202020204" pitchFamily="34" charset="0"/>
            </a:endParaRPr>
          </a:p>
        </p:txBody>
      </p:sp>
      <p:sp>
        <p:nvSpPr>
          <p:cNvPr id="5" name="חץ ימינה מקווקו 4">
            <a:hlinkClick r:id="rId3" action="ppaction://hlinksldjump"/>
          </p:cNvPr>
          <p:cNvSpPr/>
          <p:nvPr/>
        </p:nvSpPr>
        <p:spPr>
          <a:xfrm>
            <a:off x="7236296" y="5877272"/>
            <a:ext cx="1008112" cy="504056"/>
          </a:xfrm>
          <a:prstGeom prst="strip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07599508"/>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457200" y="4293096"/>
            <a:ext cx="8229600" cy="1676400"/>
          </a:xfrm>
        </p:spPr>
        <p:txBody>
          <a:bodyPr>
            <a:normAutofit lnSpcReduction="10000"/>
          </a:bodyPr>
          <a:lstStyle/>
          <a:p>
            <a:r>
              <a:rPr lang="he-IL" dirty="0" smtClean="0"/>
              <a:t>שניים וחצי השבטים מסכימים להילחם עם שאר העם ולעזור לכבוש את ארץ כנען.</a:t>
            </a:r>
          </a:p>
          <a:p>
            <a:r>
              <a:rPr lang="he-IL" dirty="0" smtClean="0"/>
              <a:t>שניים וחצי השבטים אף מחמירים ומאימים שאדם שלא יקשיב ליהושע </a:t>
            </a:r>
            <a:r>
              <a:rPr lang="he-IL" dirty="0" err="1" smtClean="0"/>
              <a:t>יהרג</a:t>
            </a:r>
            <a:r>
              <a:rPr lang="he-IL" dirty="0" smtClean="0"/>
              <a:t>!!!</a:t>
            </a:r>
            <a:endParaRPr lang="he-IL" dirty="0"/>
          </a:p>
        </p:txBody>
      </p:sp>
      <p:sp>
        <p:nvSpPr>
          <p:cNvPr id="3" name="כותרת 2"/>
          <p:cNvSpPr>
            <a:spLocks noGrp="1"/>
          </p:cNvSpPr>
          <p:nvPr>
            <p:ph type="title"/>
          </p:nvPr>
        </p:nvSpPr>
        <p:spPr>
          <a:xfrm>
            <a:off x="457200" y="3200400"/>
            <a:ext cx="8229600" cy="1219200"/>
          </a:xfrm>
        </p:spPr>
        <p:txBody>
          <a:bodyPr>
            <a:normAutofit fontScale="90000"/>
          </a:bodyPr>
          <a:lstStyle/>
          <a:p>
            <a:pPr algn="just"/>
            <a:r>
              <a:rPr lang="he-IL" b="1" dirty="0" err="1">
                <a:solidFill>
                  <a:srgbClr val="FF0000"/>
                </a:solidFill>
              </a:rPr>
              <a:t>טז</a:t>
            </a:r>
            <a:r>
              <a:rPr lang="he-IL" dirty="0">
                <a:solidFill>
                  <a:schemeClr val="bg1"/>
                </a:solidFill>
              </a:rPr>
              <a:t> וַיַּעֲנוּ, אֶת-יְהוֹשֻׁעַ </a:t>
            </a:r>
            <a:r>
              <a:rPr lang="he-IL" dirty="0" err="1">
                <a:solidFill>
                  <a:schemeClr val="bg1"/>
                </a:solidFill>
              </a:rPr>
              <a:t>לֵאמֹר</a:t>
            </a:r>
            <a:r>
              <a:rPr lang="he-IL" dirty="0">
                <a:solidFill>
                  <a:schemeClr val="bg1"/>
                </a:solidFill>
              </a:rPr>
              <a:t>:  כֹּל אֲשֶׁר- </a:t>
            </a:r>
            <a:r>
              <a:rPr lang="he-IL" dirty="0" err="1">
                <a:solidFill>
                  <a:schemeClr val="bg1"/>
                </a:solidFill>
              </a:rPr>
              <a:t>צִוִּיתָנו</a:t>
            </a:r>
            <a:r>
              <a:rPr lang="he-IL" dirty="0">
                <a:solidFill>
                  <a:schemeClr val="bg1"/>
                </a:solidFill>
              </a:rPr>
              <a:t>ּ נַעֲשֶׂה, וְאֶל-כָּל-אֲשֶׁר תִּשְׁלָחֵנוּ נֵלֵךְ.  </a:t>
            </a:r>
            <a:r>
              <a:rPr lang="he-IL" b="1" dirty="0" err="1">
                <a:solidFill>
                  <a:srgbClr val="FF0000"/>
                </a:solidFill>
              </a:rPr>
              <a:t>יז</a:t>
            </a:r>
            <a:r>
              <a:rPr lang="he-IL" dirty="0">
                <a:solidFill>
                  <a:srgbClr val="FF0000"/>
                </a:solidFill>
              </a:rPr>
              <a:t> </a:t>
            </a:r>
            <a:r>
              <a:rPr lang="he-IL" dirty="0">
                <a:solidFill>
                  <a:schemeClr val="bg1"/>
                </a:solidFill>
              </a:rPr>
              <a:t>כְּכֹל אֲשֶׁר-שָׁמַעְנוּ אֶל-מֹשֶׁה, כֵּן נִשְׁמַע אֵלֶיךָ:  רַק יִהְיֶה יְהוָה </a:t>
            </a:r>
            <a:r>
              <a:rPr lang="he-IL" dirty="0" err="1">
                <a:solidFill>
                  <a:schemeClr val="bg1"/>
                </a:solidFill>
              </a:rPr>
              <a:t>אֱלֹהֶיך</a:t>
            </a:r>
            <a:r>
              <a:rPr lang="he-IL" dirty="0">
                <a:solidFill>
                  <a:schemeClr val="bg1"/>
                </a:solidFill>
              </a:rPr>
              <a:t>ָ, עִמָּךְ, כַּאֲשֶׁר הָיָה, עִם-מֹשֶׁה. </a:t>
            </a:r>
            <a:r>
              <a:rPr lang="he-IL" dirty="0">
                <a:solidFill>
                  <a:srgbClr val="FF0000"/>
                </a:solidFill>
              </a:rPr>
              <a:t> </a:t>
            </a:r>
            <a:r>
              <a:rPr lang="he-IL" b="1" dirty="0" err="1">
                <a:solidFill>
                  <a:srgbClr val="FF0000"/>
                </a:solidFill>
              </a:rPr>
              <a:t>יח</a:t>
            </a:r>
            <a:r>
              <a:rPr lang="he-IL" dirty="0">
                <a:solidFill>
                  <a:srgbClr val="FF0000"/>
                </a:solidFill>
              </a:rPr>
              <a:t> </a:t>
            </a:r>
            <a:r>
              <a:rPr lang="he-IL" dirty="0">
                <a:solidFill>
                  <a:schemeClr val="bg1"/>
                </a:solidFill>
              </a:rPr>
              <a:t>כָּל-אִישׁ אֲשֶׁר-יַמְרֶה אֶת-פִּיךָ, וְלֹא-יִשְׁמַע אֶת-דְּבָרֶיךָ לְכֹל </a:t>
            </a:r>
            <a:r>
              <a:rPr lang="he-IL" dirty="0" err="1">
                <a:solidFill>
                  <a:schemeClr val="bg1"/>
                </a:solidFill>
              </a:rPr>
              <a:t>אֲשֶׁר-תְּצַוֶּנּו</a:t>
            </a:r>
            <a:r>
              <a:rPr lang="he-IL" dirty="0">
                <a:solidFill>
                  <a:schemeClr val="bg1"/>
                </a:solidFill>
              </a:rPr>
              <a:t>ּ--יוּמָת:  רַק, חֲזַק וֶאֱמָץ. </a:t>
            </a:r>
            <a:br>
              <a:rPr lang="he-IL" dirty="0">
                <a:solidFill>
                  <a:schemeClr val="bg1"/>
                </a:solidFill>
              </a:rPr>
            </a:br>
            <a:endParaRPr lang="he-IL" dirty="0"/>
          </a:p>
        </p:txBody>
      </p:sp>
    </p:spTree>
    <p:extLst>
      <p:ext uri="{BB962C8B-B14F-4D97-AF65-F5344CB8AC3E}">
        <p14:creationId xmlns:p14="http://schemas.microsoft.com/office/powerpoint/2010/main" val="560471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right)">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right)">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normAutofit fontScale="92500" lnSpcReduction="10000"/>
          </a:bodyPr>
          <a:lstStyle/>
          <a:p>
            <a:r>
              <a:rPr lang="he-IL" dirty="0" smtClean="0"/>
              <a:t>אחרי </a:t>
            </a:r>
            <a:r>
              <a:rPr lang="he-IL" dirty="0"/>
              <a:t>מות משה ה' בחר ביהושע  להנהיג את העם</a:t>
            </a:r>
            <a:r>
              <a:rPr lang="he-IL" dirty="0" smtClean="0"/>
              <a:t>. אלוהים מבקש מיהושוע לחצות את נהר הירדן ולהוביל את עם ישראל לכיבוש ארץ כנען. ה' מבטיח ליהושוע לעזור לו כפי שעזר למשה בתנאי שישמור על מצוות התורה ("והגית בו יומם וליל").</a:t>
            </a:r>
            <a:endParaRPr lang="he-IL" dirty="0"/>
          </a:p>
          <a:p>
            <a:r>
              <a:rPr lang="he-IL" dirty="0" smtClean="0"/>
              <a:t> בחלק השני של הפרק מבקש יהושוע את שוטרי העם (אחראים על ההודעות לעם) לעדכן את העם שבעוד 3 ימים יחצו את הירדן ועליהם להתארגן עם צידה לדרך.</a:t>
            </a:r>
          </a:p>
          <a:p>
            <a:r>
              <a:rPr lang="he-IL" dirty="0" smtClean="0"/>
              <a:t>יהושוע קורא לשבטי ראובן, גד וחצי </a:t>
            </a:r>
            <a:r>
              <a:rPr lang="he-IL" dirty="0" err="1" smtClean="0"/>
              <a:t>המנשה</a:t>
            </a:r>
            <a:r>
              <a:rPr lang="he-IL" dirty="0" smtClean="0"/>
              <a:t> שבער עזבו את כל בני ישראל במדבר והתיישבו באזור הירדן להצטרף אל העם ולעזור לכבוש את ארץ כנען.</a:t>
            </a:r>
          </a:p>
          <a:p>
            <a:r>
              <a:rPr lang="he-IL" dirty="0" smtClean="0"/>
              <a:t>שניים וחצי השבטים הסכימו להצטרף למאבק והודיעו שמי שלא יקשיב ליהושוע ימות!</a:t>
            </a:r>
          </a:p>
          <a:p>
            <a:pPr marL="0" indent="0">
              <a:buNone/>
            </a:pPr>
            <a:endParaRPr lang="en-US" dirty="0"/>
          </a:p>
        </p:txBody>
      </p:sp>
      <p:sp>
        <p:nvSpPr>
          <p:cNvPr id="3" name="כותרת 2"/>
          <p:cNvSpPr>
            <a:spLocks noGrp="1"/>
          </p:cNvSpPr>
          <p:nvPr>
            <p:ph type="title"/>
          </p:nvPr>
        </p:nvSpPr>
        <p:spPr/>
        <p:txBody>
          <a:bodyPr/>
          <a:lstStyle/>
          <a:p>
            <a:pPr algn="r"/>
            <a:r>
              <a:rPr lang="he-IL" dirty="0" smtClean="0">
                <a:solidFill>
                  <a:srgbClr val="FF0000"/>
                </a:solidFill>
              </a:rPr>
              <a:t>לסיכום פרק א'</a:t>
            </a:r>
            <a:endParaRPr lang="he-IL" dirty="0">
              <a:solidFill>
                <a:srgbClr val="FF0000"/>
              </a:solidFill>
            </a:endParaRPr>
          </a:p>
        </p:txBody>
      </p:sp>
    </p:spTree>
    <p:extLst>
      <p:ext uri="{BB962C8B-B14F-4D97-AF65-F5344CB8AC3E}">
        <p14:creationId xmlns:p14="http://schemas.microsoft.com/office/powerpoint/2010/main" val="28167210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right)">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right)">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right)">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right)">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r>
              <a:rPr lang="he-IL" dirty="0" smtClean="0"/>
              <a:t>תנ"ך מנוקד</a:t>
            </a:r>
          </a:p>
          <a:p>
            <a:pPr marL="0" indent="0">
              <a:buNone/>
            </a:pPr>
            <a:r>
              <a:rPr lang="en-US" dirty="0">
                <a:hlinkClick r:id="rId2"/>
              </a:rPr>
              <a:t>http</a:t>
            </a:r>
            <a:r>
              <a:rPr lang="en-US">
                <a:hlinkClick r:id="rId2"/>
              </a:rPr>
              <a:t>://</a:t>
            </a:r>
            <a:r>
              <a:rPr lang="en-US" smtClean="0">
                <a:hlinkClick r:id="rId2"/>
              </a:rPr>
              <a:t>www.mechon-mamre.org/i/t/t0601.htm</a:t>
            </a:r>
            <a:endParaRPr lang="he-IL" dirty="0" smtClean="0"/>
          </a:p>
          <a:p>
            <a:r>
              <a:rPr lang="he-IL" dirty="0" smtClean="0"/>
              <a:t>הוראת ספר יהושוע-משרד החינוך </a:t>
            </a:r>
            <a:r>
              <a:rPr lang="en-US" dirty="0">
                <a:hlinkClick r:id="rId3"/>
              </a:rPr>
              <a:t>http://</a:t>
            </a:r>
            <a:r>
              <a:rPr lang="en-US" dirty="0" smtClean="0">
                <a:hlinkClick r:id="rId3"/>
              </a:rPr>
              <a:t>www.daat.ac.il/yehoshua/madrich/tohen.htm</a:t>
            </a:r>
            <a:endParaRPr lang="he-IL" dirty="0" smtClean="0"/>
          </a:p>
          <a:p>
            <a:r>
              <a:rPr lang="he-IL" dirty="0" smtClean="0"/>
              <a:t>כותר : תנ"ך לכתה ד' </a:t>
            </a:r>
          </a:p>
          <a:p>
            <a:pPr marL="0" indent="0">
              <a:buNone/>
            </a:pPr>
            <a:r>
              <a:rPr lang="en-US" dirty="0">
                <a:hlinkClick r:id="rId4"/>
              </a:rPr>
              <a:t>http://</a:t>
            </a:r>
            <a:r>
              <a:rPr lang="en-US" dirty="0" smtClean="0">
                <a:hlinkClick r:id="rId4"/>
              </a:rPr>
              <a:t>www.school.kotar.co.il/KotarApp/Viewer.aspx?nBookID=96669150#24.8485.5.none</a:t>
            </a:r>
            <a:endParaRPr lang="he-IL" dirty="0" smtClean="0"/>
          </a:p>
          <a:p>
            <a:pPr marL="0" indent="0">
              <a:buNone/>
            </a:pPr>
            <a:endParaRPr lang="he-IL" dirty="0"/>
          </a:p>
        </p:txBody>
      </p:sp>
      <p:sp>
        <p:nvSpPr>
          <p:cNvPr id="3" name="כותרת 2"/>
          <p:cNvSpPr>
            <a:spLocks noGrp="1"/>
          </p:cNvSpPr>
          <p:nvPr>
            <p:ph type="title"/>
          </p:nvPr>
        </p:nvSpPr>
        <p:spPr/>
        <p:txBody>
          <a:bodyPr>
            <a:normAutofit fontScale="90000"/>
          </a:bodyPr>
          <a:lstStyle/>
          <a:p>
            <a:pPr algn="r"/>
            <a:r>
              <a:rPr lang="he-IL" dirty="0" smtClean="0">
                <a:solidFill>
                  <a:srgbClr val="FF0000"/>
                </a:solidFill>
              </a:rPr>
              <a:t>לצורך הכנת המצגת נעשה שימוש במידע מתוך האתרים הללו:</a:t>
            </a:r>
            <a:endParaRPr lang="he-IL" dirty="0">
              <a:solidFill>
                <a:srgbClr val="FF0000"/>
              </a:solidFill>
            </a:endParaRPr>
          </a:p>
        </p:txBody>
      </p:sp>
    </p:spTree>
    <p:extLst>
      <p:ext uri="{BB962C8B-B14F-4D97-AF65-F5344CB8AC3E}">
        <p14:creationId xmlns:p14="http://schemas.microsoft.com/office/powerpoint/2010/main" val="16040969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נייר">
  <a:themeElements>
    <a:clrScheme name="נייר">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נייר">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נייר">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525</TotalTime>
  <Words>1028</Words>
  <Application>Microsoft Office PowerPoint</Application>
  <PresentationFormat>‫הצגה על המסך (4:3)</PresentationFormat>
  <Paragraphs>81</Paragraphs>
  <Slides>18</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18</vt:i4>
      </vt:variant>
    </vt:vector>
  </HeadingPairs>
  <TitlesOfParts>
    <vt:vector size="24" baseType="lpstr">
      <vt:lpstr>Arial</vt:lpstr>
      <vt:lpstr>BN Elkana</vt:lpstr>
      <vt:lpstr>Constantia</vt:lpstr>
      <vt:lpstr>Times New Roman</vt:lpstr>
      <vt:lpstr>Wingdings 2</vt:lpstr>
      <vt:lpstr>נייר</vt:lpstr>
      <vt:lpstr>יהושוע</vt:lpstr>
      <vt:lpstr>מצגת של PowerPoint</vt:lpstr>
      <vt:lpstr>ספר יהושוע פרק א פס' 1-10</vt:lpstr>
      <vt:lpstr>א וַיְהִי אַחֲרֵי מוֹת מֹשֶׁה עֶבֶד יְהוָה וַיֹּאמֶר יְהוָה אֶל-יְהוֹשֻׁעַ בִּן-נוּן מְשָׁרֵת מֹשֶׁה לֵאמֹר. </vt:lpstr>
      <vt:lpstr>פעילות ראשונה</vt:lpstr>
      <vt:lpstr>ב מֹשֶׁה עַבְדִּי מֵת וְעַתָּה קוּם עֲבֹר אֶת-הַיַּרְדֵּן הַזֶּה אַתָּה וְכָל-הָעָם הַזֶּה אֶל-הָאָרֶץ אֲשֶׁר אָנֹכִי נֹתֵן לָהֶם לִבְנֵי יִשְׂרָאֵל. ג כָּל-מָקוֹם אֲשֶׁר תִּדְרֹךְ כַּף-רַגְלְכֶם בּוֹ לָכֶם נְתַתִּיו כַּאֲשֶׁר דִּבַּרְתִּי אֶל-מֹשֶׁה. ד מֵהַמִּדְבָּר וְהַלְּבָנוֹן הַזֶּה וְעַד-הַנָּהָר הַגָּדוֹל נְהַר-פְּרָת כֹּל אֶרֶץ הַחִתִּים וְעַד-הַיָּם הַגָּדוֹל מְבוֹא הַשָּׁמֶשׁ יִהְיֶה גְּבוּלְכֶם. ה לֹא-יִתְיַצֵּב אִישׁ לְפָנֶיךָ כֹּל יְמֵי חַיֶּיךָ כַּאֲשֶׁר הָיִיתִי עִם-מֹשֶׁה אֶהְיֶה עִמָּךְ לֹא אַרְפְּךָ וְלֹא אֶעֶזְבֶךָּ.</vt:lpstr>
      <vt:lpstr>ו חֲזַק וֶאֱמָץ כִּי אַתָּה תַּנְחִיל * אֶת-הָעָם הַזֶּה אֶת-הָאָרֶץ אֲשֶׁר-נִשְׁבַּעְתִּי לַאֲבוֹתָם לָתֵת לָהֶם. ז רַק חֲזַק וֶאֱמַץ מְאֹד לִשְׁמֹר לַעֲשׂוֹת כְּכָל-הַתּוֹרָה אֲשֶׁר צִוְּךָ מֹשֶׁה עַבְדִּי אַל-תָּסוּר מִמֶּנּוּ יָמִין וּשְׂמֹאול * לְמַעַן תַּשְׂכִּיל בְּכֹל אֲשֶׁר תֵּלֵךְ. ח לֹא- יָמוּשׁ סֵפֶר הַתּוֹרָה הַזֶּה מִפִּיךָ וְהָגִיתָ בּוֹ יוֹמָם וָלַיְלָה לְמַעַן תִּשְׁמֹר לַעֲשׂוֹת כְּכָל-הַכָּתוּב בּוֹ כִּי-אָז תַּצְלִיחַ אֶת-דְּרָכֶךָ וְאָז תַּשְׂכִּיל. ט הֲלוֹא צִוִּיתִיךָ חֲזַק וֶאֱמָץ אַל תַּעֲרֹץ וְאַל תֵּחָת * כִּי עִמְּךָ יְהוָה אֱלֹהֶיךָ בְּכֹל אֲשֶׁר תֵּלֵךְ. </vt:lpstr>
      <vt:lpstr>פרשו את המילה "נחלה" מן המילון</vt:lpstr>
      <vt:lpstr>פירושים</vt:lpstr>
      <vt:lpstr>פעילות שניה – משימותיו של יהושוע</vt:lpstr>
      <vt:lpstr>פעילות שלישית-הבטחותיו של  ה'</vt:lpstr>
      <vt:lpstr>ספר יהושוע פרק א פס' 10-18</vt:lpstr>
      <vt:lpstr>י וַיְצַו יְהוֹשֻׁעַ, אֶת-שֹׁטְרֵי הָעָם לֵאמֹר.  יא עִבְרוּ בְּקֶרֶב הַמַּחֲנֶה, וְצַוּוּ אֶת-הָעָם לֵאמֹר, הָכִינוּ לָכֶם, צֵידָה:  כִּי בְּעוֹד שְׁלֹשֶׁת יָמִים, אַתֶּם עֹבְרִים אֶת-הַיַּרְדֵּן הַזֶּה, לָבוֹא לָרֶשֶׁת אֶת-הָאָרֶץ, אֲשֶׁר יְהוָה אֱלֹהֵיכֶם נֹתֵן לָכֶם לְרִשְׁתָּהּ.  </vt:lpstr>
      <vt:lpstr>וְלָראוּבֵנִי, וְלַגָּדִי, וְלַחֲצִי, שֵׁבֶט הַמְנַשֶּׁה--אָמַר יְהוֹשֻׁעַ, לֵאמֹר.  יג זָכוֹר, אֶת-הַדָּבָר, אֲשֶׁר צִוָּה אֶתְכֶם מֹשֶׁה עֶבֶד-יְהוָה, לֵאמֹר:  יְהוָה אֱלֹהֵיכֶם מֵנִיחַ לָכֶם, וְנָתַן לָכֶם אֶת-הָאָרֶץ הַזֹּאת.  יד נְשֵׁיכֶם טַפְּכֶם, וּמִקְנֵיכֶם, יֵשְׁבוּ, בָּאָרֶץ אֲשֶׁר נָתַן לָכֶם מֹשֶׁה בְּעֵבֶר הַיַּרְדֵּן; וְאַתֶּם תַּעַבְרוּ חֲמֻשִׁים לִפְנֵי אֲחֵיכֶם, כֹּל גִּבּוֹרֵי הַחַיִל, וַעֲזַרְתֶּם, אוֹתָם.  טו עַד אֲשֶׁר-יָנִיחַ יְהוָה לַאֲחֵיכֶם, כָּכֶם, וְיָרְשׁוּ גַם-הֵמָּה, אֶת-הָאָרֶץ אֲשֶׁר-יְהוָה אֱלֹהֵיכֶם נֹתֵן לָהֶם; וְשַׁבְתֶּם לְאֶרֶץ יְרֻשַּׁתְכֶם, וִירִשְׁתֶּם אוֹתָהּ, אֲשֶׁר נָתַן לָכֶם מֹשֶׁה עֶבֶד יְהוָה, בְּעֵבֶר הַיַּרְדֵּן מִזְרַח הַשָּׁמֶשׁ</vt:lpstr>
      <vt:lpstr>מצגת של PowerPoint</vt:lpstr>
      <vt:lpstr>טז וַיַּעֲנוּ, אֶת-יְהוֹשֻׁעַ לֵאמֹר:  כֹּל אֲשֶׁר- צִוִּיתָנוּ נַעֲשֶׂה, וְאֶל-כָּל-אֲשֶׁר תִּשְׁלָחֵנוּ נֵלֵךְ.  יז כְּכֹל אֲשֶׁר-שָׁמַעְנוּ אֶל-מֹשֶׁה, כֵּן נִשְׁמַע אֵלֶיךָ:  רַק יִהְיֶה יְהוָה אֱלֹהֶיךָ, עִמָּךְ, כַּאֲשֶׁר הָיָה, עִם-מֹשֶׁה.  יח כָּל-אִישׁ אֲשֶׁר-יַמְרֶה אֶת-פִּיךָ, וְלֹא-יִשְׁמַע אֶת-דְּבָרֶיךָ לְכֹל אֲשֶׁר-תְּצַוֶּנּוּ--יוּמָת:  רַק, חֲזַק וֶאֱמָץ.  </vt:lpstr>
      <vt:lpstr>לסיכום פרק א'</vt:lpstr>
      <vt:lpstr>לצורך הכנת המצגת נעשה שימוש במידע מתוך האתרים הללו:</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יהושע</dc:title>
  <dc:creator>user</dc:creator>
  <cp:lastModifiedBy>user</cp:lastModifiedBy>
  <cp:revision>85</cp:revision>
  <dcterms:created xsi:type="dcterms:W3CDTF">2013-12-24T19:16:51Z</dcterms:created>
  <dcterms:modified xsi:type="dcterms:W3CDTF">2015-10-03T15:09:13Z</dcterms:modified>
</cp:coreProperties>
</file>