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24" r:id="rId1"/>
  </p:sldMasterIdLst>
  <p:sldIdLst>
    <p:sldId id="256" r:id="rId2"/>
    <p:sldId id="257" r:id="rId3"/>
    <p:sldId id="258" r:id="rId4"/>
    <p:sldId id="259" r:id="rId5"/>
    <p:sldId id="260" r:id="rId6"/>
    <p:sldId id="261" r:id="rId7"/>
    <p:sldId id="263" r:id="rId8"/>
    <p:sldId id="264" r:id="rId9"/>
    <p:sldId id="262"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5" d="100"/>
          <a:sy n="75" d="100"/>
        </p:scale>
        <p:origin x="54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82762"/>
            <a:ext cx="10222992"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5000"/>
              </a:lnSpc>
              <a:defRPr sz="7200" b="1" cap="none" baseline="0">
                <a:blipFill dpi="0" rotWithShape="1">
                  <a:blip r:embed="rId4"/>
                  <a:srcRect/>
                  <a:tile tx="6350" ty="-127000" sx="65000" sy="64000" flip="none" algn="tl"/>
                </a:blipFill>
              </a:defRPr>
            </a:lvl1pPr>
          </a:lstStyle>
          <a:p>
            <a:r>
              <a:rPr lang="he-IL" smtClean="0"/>
              <a:t>לחץ כדי לערוך סגנון כותרת של תבנית בסיס</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000" b="1">
                <a:solidFill>
                  <a:schemeClr val="accent2">
                    <a:lumMod val="75000"/>
                  </a:schemeClr>
                </a:solidFill>
              </a:defRPr>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he-IL" smtClean="0"/>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smtClean="0"/>
              <a:t>10/3/2015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622422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10/3/2015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605178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5000"/>
              </a:lnSpc>
              <a:defRPr sz="7200" b="1"/>
            </a:lvl1p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Date Placeholder 3"/>
          <p:cNvSpPr>
            <a:spLocks noGrp="1"/>
          </p:cNvSpPr>
          <p:nvPr>
            <p:ph type="dt" sz="half" idx="10"/>
          </p:nvPr>
        </p:nvSpPr>
        <p:spPr>
          <a:xfrm>
            <a:off x="8593667" y="6272784"/>
            <a:ext cx="2644309" cy="365125"/>
          </a:xfrm>
        </p:spPr>
        <p:txBody>
          <a:bodyPr/>
          <a:lstStyle>
            <a:lvl1pPr>
              <a:defRPr>
                <a:solidFill>
                  <a:schemeClr val="accent2">
                    <a:lumMod val="50000"/>
                  </a:schemeClr>
                </a:solidFill>
              </a:defRPr>
            </a:lvl1pPr>
          </a:lstStyle>
          <a:p>
            <a:fld id="{C6F822A4-8DA6-4447-9B1F-C5DB58435268}" type="datetimeFigureOut">
              <a:rPr lang="en-US" smtClean="0"/>
              <a:t>10/3/2015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lvl1pPr>
              <a:defRPr>
                <a:solidFill>
                  <a:schemeClr val="accent2">
                    <a:lumMod val="50000"/>
                  </a:schemeClr>
                </a:solidFill>
              </a:defRPr>
            </a:lvl1p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17219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10/3/2015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0020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10/3/2015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00832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10/3/2015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386919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10/3/2015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25586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smtClean="0"/>
              <a:t>לחץ כדי לערוך סגנון כותרת של תבנית בסיס</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p>
            <a:fld id="{DA16AA21-1863-4931-97CB-99D0A168701B}" type="datetimeFigureOut">
              <a:rPr lang="en-US" smtClean="0"/>
              <a:t>10/3/2015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767488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he-IL" smtClean="0"/>
              <a:t>לחץ כדי לערוך סגנון כותרת של תבנית בסיס</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smtClean="0"/>
              <a:t>לחץ על הסמל כדי להוסיף תמונה</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Date Placeholder 4"/>
          <p:cNvSpPr>
            <a:spLocks noGrp="1"/>
          </p:cNvSpPr>
          <p:nvPr>
            <p:ph type="dt" sz="half" idx="10"/>
          </p:nvPr>
        </p:nvSpPr>
        <p:spPr/>
        <p:txBody>
          <a:bodyPr/>
          <a:lstStyle>
            <a:lvl1pPr>
              <a:defRPr>
                <a:solidFill>
                  <a:schemeClr val="accent2">
                    <a:lumMod val="75000"/>
                  </a:schemeClr>
                </a:solidFill>
              </a:defRPr>
            </a:lvl1pPr>
          </a:lstStyle>
          <a:p>
            <a:fld id="{3772C379-9A7C-4C87-A116-CBE9F58B04C5}" type="datetimeFigureOut">
              <a:rPr lang="en-US" smtClean="0"/>
              <a:t>10/3/2015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45025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10/3/2015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23936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he-IL" smtClean="0"/>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10/3/2015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77888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he-IL" smtClean="0"/>
              <a:t>לחץ כדי לערוך סגנון כותרת של תבנית בסיס</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accent2">
                    <a:lumMod val="50000"/>
                  </a:schemeClr>
                </a:solidFill>
              </a:defRPr>
            </a:lvl1pPr>
          </a:lstStyle>
          <a:p>
            <a:fld id="{8664C608-40B1-4030-A28D-5B74BC98ADCE}" type="datetimeFigureOut">
              <a:rPr lang="en-US" smtClean="0"/>
              <a:t>10/3/2015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accent2">
                    <a:lumMod val="50000"/>
                  </a:schemeClr>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49587306"/>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hf sldNum="0" hdr="0" ftr="0" dt="0"/>
  <p:txStyles>
    <p:titleStyle>
      <a:lvl1pPr algn="l" defTabSz="914400" rtl="1" eaLnBrk="1" latinLnBrk="0" hangingPunct="1">
        <a:lnSpc>
          <a:spcPct val="90000"/>
        </a:lnSpc>
        <a:spcBef>
          <a:spcPct val="0"/>
        </a:spcBef>
        <a:buNone/>
        <a:defRPr sz="48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r" defTabSz="914400" rtl="1"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google.co.il/url?sa=i&amp;rct=j&amp;q=&amp;esrc=s&amp;source=images&amp;cd=&amp;cad=rja&amp;uact=8&amp;ved=0CAcQjRxqFQoTCMa7jMXXpsgCFUvXFAodWmYIQg&amp;url=https%3A%2F%2Fwww.emaze.com%2F%40ALCIQZQQ%2F%25D7%25A0%25D7%2599%25D7%25A1%25D7%2595%25D7%2599-%25D7%2594%25D7%25A0%25D7%2591%25D7%2598%25D7%25AA-%25D7%2594%25D7%2596%25D7%25A8%25D7%25A2-copy1&amp;bvm=bv.104317490,d.d24&amp;psig=AFQjCNEkqf3fb5Y4iVn_40j7JvRIdOPEKQ&amp;ust=1443974757725493"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daat.ac.il/yehoshua/madrich/mad5.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p:txBody>
          <a:bodyPr/>
          <a:lstStyle/>
          <a:p>
            <a:r>
              <a:rPr lang="he-IL" dirty="0" smtClean="0"/>
              <a:t>ספר יהושע</a:t>
            </a:r>
            <a:br>
              <a:rPr lang="he-IL" dirty="0" smtClean="0"/>
            </a:br>
            <a:r>
              <a:rPr lang="he-IL" sz="6600" dirty="0" smtClean="0"/>
              <a:t>פרק ב'</a:t>
            </a:r>
            <a:endParaRPr lang="he-IL" sz="6600" dirty="0"/>
          </a:p>
        </p:txBody>
      </p:sp>
      <p:sp>
        <p:nvSpPr>
          <p:cNvPr id="3" name="כותרת משנה 2"/>
          <p:cNvSpPr>
            <a:spLocks noGrp="1"/>
          </p:cNvSpPr>
          <p:nvPr>
            <p:ph type="subTitle" idx="1"/>
          </p:nvPr>
        </p:nvSpPr>
        <p:spPr/>
        <p:txBody>
          <a:bodyPr>
            <a:normAutofit/>
          </a:bodyPr>
          <a:lstStyle/>
          <a:p>
            <a:r>
              <a:rPr lang="he-IL" sz="4400" dirty="0" smtClean="0"/>
              <a:t>רחב והמרגלים</a:t>
            </a:r>
            <a:endParaRPr lang="he-IL" sz="4000" dirty="0"/>
          </a:p>
        </p:txBody>
      </p:sp>
    </p:spTree>
    <p:extLst>
      <p:ext uri="{BB962C8B-B14F-4D97-AF65-F5344CB8AC3E}">
        <p14:creationId xmlns:p14="http://schemas.microsoft.com/office/powerpoint/2010/main" val="8528397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just"/>
            <a:r>
              <a:rPr lang="he-IL" dirty="0" smtClean="0"/>
              <a:t>שערו...</a:t>
            </a:r>
            <a:endParaRPr lang="he-IL" dirty="0"/>
          </a:p>
        </p:txBody>
      </p:sp>
      <p:sp>
        <p:nvSpPr>
          <p:cNvPr id="3" name="מציין מיקום תוכן 2"/>
          <p:cNvSpPr>
            <a:spLocks noGrp="1"/>
          </p:cNvSpPr>
          <p:nvPr>
            <p:ph idx="1"/>
          </p:nvPr>
        </p:nvSpPr>
        <p:spPr/>
        <p:txBody>
          <a:bodyPr>
            <a:normAutofit/>
          </a:bodyPr>
          <a:lstStyle/>
          <a:p>
            <a:pPr marL="0" indent="0">
              <a:buNone/>
            </a:pPr>
            <a:r>
              <a:rPr lang="he-IL" sz="3200" dirty="0" smtClean="0"/>
              <a:t>יהושוע הודיע לעם ישראל שבעוד שלושה ימים יחצו את נהר הירדן ויכנסו אל הארץ המובטחת.</a:t>
            </a:r>
          </a:p>
          <a:p>
            <a:r>
              <a:rPr lang="he-IL" sz="3200" dirty="0" smtClean="0"/>
              <a:t>כיצד ידעו לאן לפנות בהיכנסם אל הארץ?</a:t>
            </a:r>
          </a:p>
          <a:p>
            <a:r>
              <a:rPr lang="he-IL" sz="3200" dirty="0" smtClean="0"/>
              <a:t>מה הם צריכים לארגן במהלך שלושת הימים?</a:t>
            </a:r>
          </a:p>
          <a:p>
            <a:r>
              <a:rPr lang="he-IL" sz="3200" dirty="0" smtClean="0"/>
              <a:t>כיצד ידעו מי גר בארץ?</a:t>
            </a:r>
          </a:p>
          <a:p>
            <a:r>
              <a:rPr lang="he-IL" sz="3200" dirty="0" smtClean="0"/>
              <a:t>איך יוכלו להתמודד עם התושבים ולכבוש את הארץ המובטחת?</a:t>
            </a:r>
            <a:endParaRPr lang="he-IL" sz="3200" dirty="0"/>
          </a:p>
        </p:txBody>
      </p:sp>
      <p:sp>
        <p:nvSpPr>
          <p:cNvPr id="4" name="AutoShape 2" descr="data:image/jpeg;base64,/9j/4AAQSkZJRgABAQAAAQABAAD/2wCEAAkGBxMSEhQTExIVFhQXEhkYFxgWFxoYHxYWFRQXGBYYGBgYHCghGRolGxUUITEhJjUrLi4uFx8zRDMsNyguLi0BCgoKDg0OGxAQGywkICYsLDEuLCw3NSwsNC0sLCwsLCwsNCwsNzQsNystKy03LCw1LCw0LCwsLCwxLCw0LCwwLP/AABEIAIcBdAMBIgACEQEDEQH/xAAbAAEAAgMBAQAAAAAAAAAAAAAABAYBAwUHAv/EAEgQAAIBAgMDBA8HAQYGAwAAAAECAwARBBIhBRMxBiJBUQcVFjI0U1RhcXOTorLR0hQjQoGRobFiJDNygsHwF1J0kuHiQ0TC/8QAGgEBAAMBAQEAAAAAAAAAAAAAAAECAwQFBv/EACwRAAICAQQABAQHAQAAAAAAAAABAhEDEhMhMQRBUWEikcHwBRRxgaHR4bH/2gAMAwEAAhEDEQA/APWNj7KgOHhJgiJMKEkxrqcg81TO1GH8ni9mvypsTweD1MfwCt+JxKxgFjYEgDQnU8BpUJcEGjtRh/J4vZr8qdqMP5PF7NflX2+0IxxYj/K3yrWNrw3Iz6j+lvlU6fYWjPajD+TxezX5U7UYfyeL2a/Kt6YpDwP7GvrfL10oEbtRh/J4vZr8qdqMP5PF7NflUnfL10369dKJI3ajD+TxezX5U7UYfyeL2a/KpO+Xr/mgmXr/AJpQI3ajD+TxezX5U7UYfyeL2a/KpO+Xrpvl66UCN2ow/k8Xs1+VO1GH8ni9mvyqTvh11nejrpQIvajD+TxezX5U7UYfyeL2a/KsYna8MZs72I8zH+BWyDHxvbK17+Zh/Ipp9iupdHx2ow/k8Xs1+VO1GH8ni9mvyqbSopFiF2ow/k8Xs1+VO1GH8ni9mvyqbSlIELtRh/J4vZr8qdqMP5PF7NflU2lKQIXajD+TxezX5U7UYfyeL2a/KptKUgQu1GH8ni9mvyp2ow/k8Xs1+VTaUpAhdqMP5PF7NflTtRh/J4vZr8qm0pSBC7UYfyeL2a/KnajD+TxezX5VNpSkCF2ow/k8Xs1+VO1GH8ni9mvyqbSlIELtRh/J4vZr8qdqMP5PF7NflU2lKQIXajD+TxezX5U7UYfyeL2a/KptKUgQu1GH8ni9mvyp2ow/k8Xs1+VTaUpAhdqMP5PF7NflTtRh/J4vZr8qm0pSBC7UYfyeL2a/KnajD+TxezX5VNpSkCF2ow/k8Xs1+VO1GH8ni9mvyqbSlIELtRh/J4vZr8qdqMP5PF7NflU2lKQPN+XeCiXEIFjRRuQbBQNc79QpW/sg+EJ6kfG9ZrnkuSpc9ieDwepj+AVo5QMQikAH7xbg9Vb9ieDwepj+AVja6XQC9ucK6Y+Ql0QhGNGXQEft5614KUlmUoy2va40IvoQ1rG/VxrS0+7Q87nX10J6OgVFwZctmDnU63HR560oy1co74r6qDitopCBvGsSbKoBZnPUiLdnPoFaFxOKlvu4UiW3fTMWb2URtb0uD5hVS+pLs6tYrgYjFyp32Nhv5sKzD9pr/vWzDbQxNsxiTERgatBmif8AKGY2YW6nv5qi0SnZJw224nxD4bMVmQXyOpUsv/MhOjrx4dR6q1bX20Y3WGGPezvbm3sEVr2Zzx4K5AHQpJKjWuNtfEQ4x8PJhpFacFlByvePMpK59Pu2WVI7q9jYyLbnGuZLjJGE8pR4t5BvmZgRkSVzGsZINw9o8KrAahUfgWqNSL6X3Rd8DjkYmPfRSSp34j/Dc6XXMxX8zraptcrYbYSOBVw8sRi15yunPYaMWI/Ffj1cNLWrpRyq3esG9BB/irFT6JqBNjeflLZQOJAv/v01PZb6VXNsQEXOW5HQeBHUbEH8xVlyZ5G0uDONxsckhVHW6ixdrnptYcB+fCtWDmb7TGpZzz1POIseFsoXS3GuftHAQDJu8waWLOpLXsV75Gv/AD1g1r2Lj2eeEN0SKPyzfxf/AFrRLgwcnq5PSqUpXOdopSlAKUpQClKUApSlAKUpQClKUApSlAKUpQClKUApSlAKUpQClKUApSlAKUpQHn3ZB8IT1I+N6zWOyD4QnqR8b1mueXZUuexPB4PUx/AKj8oZSqLbiXt+xqRsTweD1MfwCoPKuUJGjG+knR/haumHkRN1EifYARdzcka2/wBP2rnYiQxOIcN95iGGbn3yQoSQJJLG5Fw1kFi2U6gAsJeC2pHKpIYDL3ytpYddViTa8mGlnaBYJ2nnG7G8dJHZlVQmTdkWRVHOBtZdbHjeVpGPFWuy4YLYxjWSQHe4gofvJeLsAcqm1gkd/wAC2A185rpSIVhuy52C3IkZVF+nMRzQB0kA6DpqHyfjlBvicQrzsl92llSNL25icTrpna9ze1hpXSx2JVALqXLGyoACWPHp0AHG50FZmuOKSv8AkrIw8shuqu3EfdBcLFx8YwM7f4l5p42ris7PiGwyo6MoOeaHaGJl3TDghEgUM/C41AB16Aeny02hioUT7xFMjhFVC/UWa7KVfRVIzZlBJAy9NV7FYtNm4TeCMu5YJFGuYmSZ75VuSWOuZjxJ14mufLkdqEe/oeh4fAnB5Z9Lr9S74XZ6rdj3xbMbAAsx4sbdJtxrdJgFcEHh/wCb/wA2rlchPt5gZ9oLGkrPdI0FskeUaNYnW99CSR19Ag7K5RYntricFiY8sZUyYRsts8aZQ4zcG436wc3mqNrgpvO+Dl4qL7Jjy26hyTAIbh2eRvwNYYZ1D5sy6m5DeYV1IMXhJJFimgWJ2ayfaMKqq7X0CShVsdRa+Unqrby5wjtGjJmsjbwlURypjIdWGeaPpXgLk+avlsfiQo+0Rs8bjW6aEGxtkdpI7a9MgPUCatgfFFc3LUvU6eKwRhaNIpZInkLBRdsRESqFufHIcyLoe8K62F9QD84Xa6SynCzqI5xfLY3WQAXvExAJNtSh1GvfAXrtYPEpiISVOhBU5CyspHFbaOjjqNiKrb7KaaNvtKlcsvMldkSQQqFKyOUNkkVi1iNbKpNiSK3s5J2vdGdo7GGdOJGY6dWvOt6RrWzC7FVJY3XUZ14jqYa3vpXM5NbaeeKOVnzZiylrWD5JGTeKOhWy5h5mq24RkcgqbkEG3VrWrk0jJQi2dalKVkdIpSlAKUpQClKUApSlAKUpQClKUApSlAKUpQClKUApSlAKUpQClKUApSlAKUpQHn3ZB8IT1I+N6zWOyD4QnqR8b1mueXZUuexPB4PUx/AKg8q4M8Sj+v8A/JqdsTweD1MfwCvjbTWRT/V/oa6YeRE1cSrbI2SozhwDdSD5gf4NcLbWy5MLLDPA0e9dzho1dSQd+VYSAhuaybnMR+IC3SKsUWLKvexUdIGtbdvQwSYciYOVV0ZMhyuJQ43W7bSzlyqjo51jpWk7MMcYsh4PZiwwyYYTibHzlZps7HNNGHF0ZgPukaNXRRYAXNhoatcZsLqqmQAJlUi0ZIBykgc1QCDw4W04V5lsnaSYGbHTrhpC8k0SRBw9rtu8PaWcBlBWXOGJJJzAjMGFeh7EgWMTzlmXeymSRXYZUZFEZINhYERhtb/pWR0VzyU7shLuJMJNiJlZWd1ZnAUI9gyiMEkICFf+o5RdjwrZheUWGawgkikxAI3cbd9na6hgpsQAC12HAXNVTbW1DjsTNiI13ojxKwwNqBFHEqyMygroZWY3bQlUsDXQ2pNv8CyzGPDzxOrQYi7c1r8F4tmYBlKi9weBrlbjvHrQxZvyjaXFv+vX6Fv5Pcos+D38kqStmFsq7sESSmOI2ucqEg2Y65Rci+lQMPtT7ThPtiKmInw0jNEzZ0BWWNSP7tb6xSroRoRrfLmryrZcf9jk2aUlTeuMRPLKFusCf3Ecaqxsxca5uHO0robM2GSEjQtGM9wySTlyeAyqJAFAUKANTZRrWsskI9swweB8RlTko8Lu+OjuY/l1i2CHJCgbOGgyMxyobG7lxqbg6FdD+KrFsfsoR2VZ4CotYGJriw07x7Ho4KXqn7K2dNisXPEZmnMDukavkUy7pVJaePm75gZF1ZrXTXiKsR7GuJkbMZljTdKMnNYmRLKXksmUlgLnLaxAFzxrr8O/Dr4ckX5/Ev4Ve37mWTiKv5ef2/0L5gNsw4lJHwbRPIMucNmjOosu85uYaKbXHRXM5S7FXFYMRYhomxAUMrKoIWddQyI1zluLEHiLg1yOSGy4cGs+HxBYYh8uYoMg3cd900BQ5sgLM1+KsxB6K2vi8TJimwkOKiH9mEolfDBpEG83Z711XMTYhitrhtNKznp1PR0cskmfWxxvMPHKFA4q6LwR42Mciqf+UOjAeYV2dnkZly6c8adVyLj0VI2NspMNBHBHcrGtrsbszElndj0szFmJ6yawMMu9RlNiHBPUdeHp/arXwZaKfB3qUpWZuKUpQClKUApSlAKUpQClKUApSlAKUpQClKUApSlAKUpQClKUApSlAKUpQClKUB592QfCE9SPjes1jsg+EJ6kfG9Zrnl2VLnsTweD1MfwCsbW70D+r/Q8azsTweD1MfwCtmOS628/+ldESX0cmND1ftUXa+HLwtk1kQrKoIvmeJxIqeg5Avmvep7A96DrY289uo9X8VWts7VfBKudWZncKip+Jri2vALdlBc6C46SAbuq5MuU+EfawRYpXjcjc46BWujDTEIgJKt0vu1jYG3/ANdtOiovKXYeITDY2R8Vvs2DQc5FQ3gcvIAF5tpU5pvqWt0WAhYbaiRyDCSGxkmVrLmU4d5Jc2ZHdTmQysFQ8SXYWAU2kcqsZJ9jkidy4G0Y4DIbAtHaOYZ8oAvciO9hf865oySg0/L/AIdscbeWK9WvmVDCSiG8kLyxSSKufmq6SC2meKQX3g4BgQaj7Lxu8mleVs+7sEAUKAGVSxUDiSebfXvav8HJrDzqjSxhyFtYs1iD0FQwB/O9VrsgYPDw4qIy4l8OkkNomSHeCPdNZ4ysZDbuzxlRZspZ+F65o45SjWry4Pdy+Nw482pQffxU+/0XRoxLmXFCXDRh97DuHhYkGUJeQFSLWIs3Ejo1B0PFxPKCeIlFiOGluVzTsEyHgci3u5H6V14OUOzsGCUxkuKlYZf7PA8bsGt93vZWO7UkC4iyn87V6FgMK0WGigIAfJdwNQJHJeQAnUgMza8a1eFOK1O2jnXjm5uGOLUH69+55zsjYrJhhZmSW+8hl1zibjvSTqbk6jgVJHCrzguXJniwO6yGfEM6zQhgHiMUchlYXuAA8eUZhY511HGonKGaOKNpJGCqgzMT1AjQec2AA6zXT7HOzGgwMRkTLLJnla4sw30jSBSeOgK3HWKtgbtryOb8ScJaJJU/Rei6Im24cTi3ihEEgUTI7zShI90isC4jaNizO6gpzbCzG5rv7I2Hh8LnMKENIQXd3eR2yiyhpJGLEAcBewros1qizSn8uP7dXT06V1JHkt0bMZJaNiDYhSb+iuVs/FsZEBsbuOodNTpJAyMOsH+DWqAgzIbac39fR+lWRnLlosVKUrM3Kjyr5cLg2jUQmQupa+bKAobLxsbm4OnRp11wv+K48kPtf/SpfZFwarhJhxCyRMl/wGRyHynouOitXITZkTYKF2iiYvO6uXjViwMhUanhYCueTnuaUyObOpye5fR4kTXhdGiiaWwOfMid9awHO4aeetvJfl3DjH3WRo5CCVDEEOBqbMOm2tv5qj9jwlMXicuhXDy5fNlkS38VuwkCpt7IgCqJ2sBoBeAk2HpJqqySpP3oiyy4fsmYczNHJG8aByokOvA2u6jVf3qbtnl3DhsSIJEbLlUtILWXPqCBxZbcSP3qlbV2I+M2tJHumSPeDeNlsMiKoZybWJfo/wAQ89dzsk7Ozwu5UZ4GRlIFjuXOUp5wrWP61Knk0t+g5O/ys5XLghEd00gkLWIYAAKAb3sbk5hYemsSctoPsf2wK5XOEyWAYSG3NOthxve9eZbQ5RPicLh8GIiXRlGYG5kKqUjCjoNmseuwr0zYvJow4SODMhsCZVZQ6SO5Ba4PEAgAeipjOU5OuqJs4n/FaLyaT/uWu3ya5axYze2jdDEmcg2N114EdOnCq1y52JDFhZWEEKOjxZWiTJo7EMDrrwrodjzDBcDC66M+IbPb8YDMozHpAUcKRc9elsc2Yw/ZSw5R2eKRWHeKLNnHRztAp67/AL1Hw3ZWjLDPhmVb6lXDEDry5Req72PtmRz42RWRWVI3ZAwuoOdQpK9NgeFdHslYBI4ojkjV9+yZkQJmQRg8BxAPTVFPI4arItnqcEyuqupBVlDKR0gi4P6VmaUKLnrA/Mmwrl8kfAsL/wBPH8Aro4vDiRCrcCK6k7Vlii7W7JiwzSRDDMwjcpcvlJKmxOXKbC/Con/FceSH2v8A6VxOyVGN9Ax79oOe3AtlkZVJ6zYWvVm5c7KhjwmIywxLkWJoysaqy3lVTzhqdL/rXM5ZLlz0V5J8/L+JcGmKELnNKY8lwMrgEm7cLWGnXepKctoGwcmLRWIjsHjOjBmICg8RbXvuq9VjklGG2VKjAFScRcEX1WEMp8xBAN6+OxLCXTFKGykmLWwOlnuCDoQaspybS9ULJC9lgeSH2o+iu4vL2E4NsWsbnJII2j0uHa1udwy2N7/lxrVyj2MiwTB44W/s0rKViVSrIt1IYC/Gq/2OFBwmIV1DRtiEWRSLgoyWP6XB/KlzUtLZPJdNkcqosThnxCK3MDZ04spRS1hbjcDQ9Nc7kvy+ixkghMbRSMCUucytYXIzACxsCeHRxqg7F2y2y8RiYym8Fylr250bHdvfqsTcdTV2uxdsFnZ8U4sMrJF0XZtHceYDmjzk9VRHLKTS+ZFlhwfZBibFnDPE8f3pjV2I1YNlGZbXW54ceIraOX0AxjYVkdbSbsSaWL3y2K8QL6X/AIqj9kWIrNh5hozRat0l4ZCuY+e2T9K6vJHk1K8n2/Gcb7xA9hduIlk6FUaEDpt5tWuerT90LZZdocuoYcZ9lkRxYqrSaWDOARpxy84a/tX3yp5bRYKRYmjd3K5ubYAKSQNTxJsao8gG0trLu+dEmTM//NHDqzn/ABNoPSKs/Kna+FhkjXEw/aN4zMuZUO5XPlNi2p1vp5qlTk03fmTZoHZVg6cPN+qfOrhsHbMWMhE0V8pJBDCxVhxB/b9ap3K7YEEeGxH3ECssWdGjjyMCJFGpB6jwqX2I/An/AOob4UqYuanpkwReyD4QnqR8b1msdkHwhPUj43rNRLsguexPB4PUx/AK34k6fnWjYng8HqY/gFbcYdBrbWuiJPkRcgbUjhwPSD5v2qhcvYHWfev95DuN3aTNusjkmdJHRGMLc2FxI3NshFxxq/LJrbLoBx/8f741mPh6eP8Av0VLjaoQlpdo8l2bhWnkVmixDQqpCyIXkaWMFwIvtEJMciK2YiUsrZWym9ya1YnZ6zQzvgYnMbJFZLPxME8hZVa5Uh4cG46CVHQ169X2jhN7BLCGyZ4njDDTLnQqCPReudySVUhVxbO0jb8ABcswIjZLDvViSMIP6UXje5z26dmm42vqV7kjtpuZDPG0UxjzBHHfKNCyngwHT0jgQDXC7MWymxE2CBdYo8kvPbhmZoyVBJAzZVvYkaA9Rq37XRNoLu8KjusbmRZ75IjJwGWUESnvic0VgbWLakV2U5PPlCviDItu9ljSQButTYefvs1Y7LSai6+h0/mtUlOS58/f+jyvsf8AI+MvHMV3kcT7zfFdJZV/u0hBvdFPOZh0qBc3YC4bU5UxxlljRp5B3wj71D1PIeaDe3NF2/pNdfHci98bzYzEOoUhYwUiUXFrWiRdLXF+IudapnKLknLhoXY3yrzoUidsqZAGSOwyg3KkZiB33WL1eGPSqbsrPxLbbS5KltHGtiMRI+NmVVhbKIVheQJiFN92yEASADQuxUXvYfiqzbJ5Xzokhiw6QxK4dgQX3gCLn3SXAhDBLkDPzi2p4mvIiGzIFAZQylQAMtrjh5jUqNgtnkR5IUzF0QgFrDTiwBUcSLjo4i4Pdsxxxb79kfNT/FsmfJGC+G2uZeX30eux7Sim1ilVxpqhvo18rC3EGxseGh6qy8ZuD1E2trxuOb/Uek9HCqDg9tbuVJ0KCCNBGVjYtGsTyKiRqyDK8xYhrKCFEYH47m94THxyWyN09IK2sxUrlYAixW1q5sc9SPazYtD9jbuySOF/48+mhN70w8NpFFxxBPHr1NZVONzoDr6eu44Vsw4W6WP4hY34+a/SONaGdHYrDHQ+is0qhqea8tMBica0YjliEQUZo3kCESgkMzAjXS1jXf5P7OOEwMSMwcpLnYpcjnSFjluLkAHj02qzNhkJuUW/XYVsyjh0VRY0paiKPNuS/JuSCbFSl43RoZFTI2YtnYMCR+GwHT0194bYMr7X+1jIcOz582YdMOTJlvmzX81ehxwKveqBfjYV8RYONWzKig9YFRtRpL3sUR4sGIlJzOwUaKzXAtwsKo3LOLH4xxFCg+ysiNnzKoY2ud4xNxla/NHVfWvSKiR7MiBzBBe9/wA/RVpx1KiSrcjeR0eG+8J3ktv7yxAUHiIgdf8AOfyq5gWrNKRioqkCocucC88U0KW3jiNkBIXNu3JZQTpexr55N4N8LgoI5bKwkctY5ghfPluRppmF6tmIwyOLOob01kQrly5Rl6raU0LVqB5pyS2FNgkxDb2ETvFu4LMGGYXOZmtYXIW1+quW/JLHYlwcTiEB4XeXeMB/SiX/AE0r1w4SO2XItuq1fUWGRe9UD0Cs9mNJEUatl4URQxxLfKiKovxsoABPn0ptDEbtQ3RmGbzKTqalVgi/GtiTyLaPJXF4rEtJLiICGfRt5e0ebmhEAvoD3umvT01dOWeEM0UsIIUyxKEZ9FzRyB8pPRcCrKmGQG4VQfMBX1JErCzAEees1jSv3Ioo2wNkNh8EIZGQM7TAkNdUMsZVQWGnVf0199jHYU2FE++VVLlMoDK2ihrnmk6HNpV1aBSuUqMvVbSsQYdUFkUKPNUrGk0/QUcnlPHmQqSFEkUkeY8FZ1spbqF6p2w9n4vBYKdYd1JiXlVgqMJCsYAUuOhmv0fn5q9KdAwsQCPPUabZsTWug04W0/ikoJuxR5lsPkJJLJvMaxLFizRBruxOpMjjRB6Ln0V6jhMMI1CgAAAABRYKBwAHQBWyKJVFlAA81fdIY1DoJHnfLnYb4kBIygkjldgHYLmjlAvlY6XDLw89cOPkpjZVWObGIIgAAm9aWwHC0a6G3pr1uXDo3fKD6RWY4FXvVA9AqssUZO2KOHyU5ORYRCEU3axZ3tmcjhcDvVGtlqpcrthTYqSAwhTuyySXdVKfelgxDHVbHovXptaHwUZbMUUt12qzxpx0ijgcsMOZY5IlIDS4cqhY2BYMrBbnhe1a+xzsuXDYUxygK5lZsoYNYEKBcqSL6VZp4FcWZQR56zFEqiygAdQqdK1aiSg9kHwhPUj43rNY7IPhCepHxvWaxl2VLnsTweD1MfwCvraLgBT035o6yQa+dieDwepj+AVsx7WUG19dPTY2roiS+iJCSLKdTlOY9baH/f5VtHAeivgRAWH9J/XTWtnV6KsVQqvY/Y0OJxqoy2UQ7zEBSV34LGOGOUA2kTmSkhr3yqOFwbDXIhUjaLEcWwcRPoinmH8TH9BUMsixxoFAAAAHACvqlKgkV8SxBgVYAgixB6RX3SgPCcRsj7LJicN0QTfd+pmG8i/S7L/lr72cSDxAF67nLYxnGNKp7/LA9+bzgshTRrEgGI6jxwrn7JwbTf3Ebz2/EvNjB6SZWsv5Lc+auiOT4aZ8n+IeEn+ZlGEW75+f+m6PARXjzF1jEykjMWWIySAiVI3zRhhKVJNu9eTrr0XCbNjhRURQAgIBOrakliWOpYksSekk1WoOSTOpXEygIy2aKDQMCCCrzMMzDX8IQ+erRewHmHp/c1jSu0e34CGfHh0Z3b8ub49P2PmQaWsCCQOq/WDp5q+owA6Dm3uP3N9PN337VpZz0Aa9f+/RWzBSXcX43H5cOGnTapOyzt0pSqGopSlAKUpQClKUApSlAKUpQClKUApSlAKUpQClKUApSlAKUpQClKUApSlAKUpQHn3ZB8IT1I+N6zWOyD4QnqR8b1mueXZUuexPB4PUx/AKxtZrKp4c7j+R4+b+KzsTweD1MfwCvraWBEyhSxWxuCvEGxH+tdEQ+iCmLBIXp9I6RbTrGvGpQvUWHk+q/wDyuf0H8DprpJhrC2Ynz1Z0VipeZorj4vDYiPEHEw7uW8KRGKQmMgK7sWSUBhc5+DC3NXUa13hhfOa+vs46zUFyvvy0hiF8XFPhetpoyUFzYffRZo9TbiRxrfFy22awuMfhbXtrMg/Ym9ffKnk0mOwsmFkd0STLdltcZJFcWuLcVH61Sdj9hHCYeeGdcTiGaKVJADksSjBgDZb2uKgksm1+yZsvDrdsZHJ1LCd6T/2XA/O1adgcpp9pxDEYUxQQZ2X72NpZGy8TZZEWPjwu/wCVcXb3YUwWJxEs++miMj5iiZMoY99a66XNz+dWrkZyPi2bhzh4pJHUyM93te7BRYWAAHNH70Btg2PHZzLad5CC7SohzBbZVChbBFtoOvW5JJqc2g8wGnm9FS/s46zXy2FB6TUkNHFnxHOArX9pB6/zrpSbFUkHO37fKsDYaBcodhpbrtf01e0ZaZHElxy62YEgf71rZsXEZnXrJF/1ronk3HawdxoBxHAC3DhW3BbCSJgQ7Gx6bdH5VOqNFVCdo61KUrI6BSlKAUpSgFKUoBSlKAUpSgFKUoBSlKAUpSgFKUoBSlKAUpSgFKUoBSlKAUpSgPPuyD4QnqR8b1msdkHwhPUj43rNc8uyp3Nk8p8KsEKmWxESA8x+IQX/AA1K7qsJ473H+mlKlZGLHdVhPHe4/wBNO6rCeO9x/ppSp3GTY7qsJ473H+mndVhPHe4/00pTcYsd1WE8d7j/AE07qsJ473H+mlKbjFjuqwnjvcf6ad1WE8d7j/TSlNxix3VYTx3uP9NO6rCeO9x/ppSm4xY7qsJ473H+mndVhPHe4/00pTcYsd1WE8d7j/TTuqwnjvcf6aUpuMWO6rCeO9x/pp3VYTx3uP8ATSlNxix3VYTx3uP9NO6rCeO9x/ppSm4xY7qsJ473H+mndVhPHe4/00pTcYsd1WE8d7j/AE07qsJ473H+mlKbjFjuqwnjvcf6ad1WE8d7j/TSlNxix3VYTx3uP9NO6rCeO9x/ppSm4xY7qsJ473H+mndVhPHe4/00pTcYsd1WE8d7j/TTuqwnjvcf6aUpuMWO6rCeO9x/pp3VYTx3uP8ATSlNxix3VYTx3uP9NO6rCeO9x/ppSm4xY7qsJ473H+mndVhPHe4/00pTcYsd1WE8d7j/AE07qsJ473H+mlKbjFjuqwnjvcf6ad1WE8d7j/TSlNxix3VYTx3uP9NO6rCeO9x/ppSm4xY7qsJ473H+mndVhPHe4/00pTcYspXLbbEEs6sj3G6A71hrnfrHnFKUrCU3ZU//2Q==">
            <a:hlinkClick r:id="rId2"/>
          </p:cNvPr>
          <p:cNvSpPr>
            <a:spLocks noChangeAspect="1" noChangeArrowheads="1"/>
          </p:cNvSpPr>
          <p:nvPr/>
        </p:nvSpPr>
        <p:spPr bwMode="auto">
          <a:xfrm>
            <a:off x="1874838" y="-1363663"/>
            <a:ext cx="7810500" cy="2847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5" name="תמונה 4"/>
          <p:cNvPicPr>
            <a:picLocks noChangeAspect="1"/>
          </p:cNvPicPr>
          <p:nvPr/>
        </p:nvPicPr>
        <p:blipFill rotWithShape="1">
          <a:blip r:embed="rId3"/>
          <a:srcRect l="3406" t="10494" r="66487" b="7531"/>
          <a:stretch/>
        </p:blipFill>
        <p:spPr>
          <a:xfrm>
            <a:off x="2806700" y="412436"/>
            <a:ext cx="1701800" cy="1681540"/>
          </a:xfrm>
          <a:prstGeom prst="rect">
            <a:avLst/>
          </a:prstGeom>
        </p:spPr>
      </p:pic>
    </p:spTree>
    <p:extLst>
      <p:ext uri="{BB962C8B-B14F-4D97-AF65-F5344CB8AC3E}">
        <p14:creationId xmlns:p14="http://schemas.microsoft.com/office/powerpoint/2010/main" val="3696867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69848" y="508"/>
            <a:ext cx="10058400" cy="1609344"/>
          </a:xfrm>
        </p:spPr>
        <p:txBody>
          <a:bodyPr/>
          <a:lstStyle/>
          <a:p>
            <a:pPr algn="r"/>
            <a:r>
              <a:rPr lang="he-IL" dirty="0" smtClean="0"/>
              <a:t>יהושוע מחליט לשלוח שני מרגלים</a:t>
            </a:r>
            <a:endParaRPr lang="he-IL" dirty="0"/>
          </a:p>
        </p:txBody>
      </p:sp>
      <p:sp>
        <p:nvSpPr>
          <p:cNvPr id="3" name="מציין מיקום תוכן 2"/>
          <p:cNvSpPr>
            <a:spLocks noGrp="1"/>
          </p:cNvSpPr>
          <p:nvPr>
            <p:ph idx="1"/>
          </p:nvPr>
        </p:nvSpPr>
        <p:spPr>
          <a:xfrm>
            <a:off x="5194300" y="1100666"/>
            <a:ext cx="6124448" cy="4050792"/>
          </a:xfrm>
        </p:spPr>
        <p:txBody>
          <a:bodyPr>
            <a:normAutofit/>
          </a:bodyPr>
          <a:lstStyle/>
          <a:p>
            <a:pPr algn="just"/>
            <a:endParaRPr lang="he-IL" sz="3200" dirty="0" smtClean="0"/>
          </a:p>
          <a:p>
            <a:pPr algn="just"/>
            <a:r>
              <a:rPr lang="he-IL" sz="3200" dirty="0" smtClean="0"/>
              <a:t>"</a:t>
            </a:r>
            <a:r>
              <a:rPr lang="he-IL" sz="3200" b="1" dirty="0"/>
              <a:t>א</a:t>
            </a:r>
            <a:r>
              <a:rPr lang="he-IL" sz="3200" dirty="0"/>
              <a:t> וַיִּשְׁלַח יְהוֹשֻׁעַ-בִּן-נוּן מִן-הַשִּׁטִּים שְׁנַיִם-אֲנָשִׁים מְרַגְּלִים, חֶרֶשׁ </a:t>
            </a:r>
            <a:r>
              <a:rPr lang="he-IL" sz="3200" dirty="0" err="1"/>
              <a:t>לֵאמֹר</a:t>
            </a:r>
            <a:r>
              <a:rPr lang="he-IL" sz="3200" dirty="0"/>
              <a:t>, לְכוּ רְאוּ אֶת-הָאָרֶץ, </a:t>
            </a:r>
            <a:r>
              <a:rPr lang="he-IL" sz="3200" dirty="0" smtClean="0"/>
              <a:t>וְאֶת-יְרִיחוֹ"</a:t>
            </a:r>
            <a:endParaRPr lang="he-IL" sz="3200" dirty="0"/>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470" y="1100666"/>
            <a:ext cx="3294380" cy="2745317"/>
          </a:xfrm>
          <a:prstGeom prst="rect">
            <a:avLst/>
          </a:prstGeom>
          <a:ln>
            <a:noFill/>
          </a:ln>
          <a:effectLst>
            <a:softEdge rad="112500"/>
          </a:effectLst>
        </p:spPr>
      </p:pic>
      <p:pic>
        <p:nvPicPr>
          <p:cNvPr id="5" name="תמונה 4"/>
          <p:cNvPicPr>
            <a:picLocks noChangeAspect="1"/>
          </p:cNvPicPr>
          <p:nvPr/>
        </p:nvPicPr>
        <p:blipFill>
          <a:blip r:embed="rId3"/>
          <a:stretch>
            <a:fillRect/>
          </a:stretch>
        </p:blipFill>
        <p:spPr>
          <a:xfrm>
            <a:off x="712470" y="4049183"/>
            <a:ext cx="3205480" cy="2618377"/>
          </a:xfrm>
          <a:prstGeom prst="rect">
            <a:avLst/>
          </a:prstGeom>
          <a:ln>
            <a:noFill/>
          </a:ln>
          <a:effectLst>
            <a:softEdge rad="112500"/>
          </a:effectLst>
        </p:spPr>
      </p:pic>
      <p:sp>
        <p:nvSpPr>
          <p:cNvPr id="6" name="מציין מיקום תוכן 2"/>
          <p:cNvSpPr txBox="1">
            <a:spLocks/>
          </p:cNvSpPr>
          <p:nvPr/>
        </p:nvSpPr>
        <p:spPr>
          <a:xfrm>
            <a:off x="5448300" y="3845982"/>
            <a:ext cx="6124448" cy="2405633"/>
          </a:xfrm>
          <a:prstGeom prst="rect">
            <a:avLst/>
          </a:prstGeom>
        </p:spPr>
        <p:txBody>
          <a:bodyPr vert="horz" lIns="91440" tIns="45720" rIns="91440" bIns="45720" rtlCol="0">
            <a:normAutofit/>
          </a:bodyPr>
          <a:lstStyle>
            <a:lvl1pPr marL="182880" indent="-182880" algn="r" defTabSz="914400" rtl="1"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r" defTabSz="914400" rtl="1"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a:lstStyle>
          <a:p>
            <a:pPr algn="just"/>
            <a:r>
              <a:rPr lang="he-IL" sz="3200" b="1" dirty="0" smtClean="0">
                <a:latin typeface="BN Anna" panose="02000000000000000000" pitchFamily="2" charset="-79"/>
                <a:cs typeface="BN Anna" panose="02000000000000000000" pitchFamily="2" charset="-79"/>
              </a:rPr>
              <a:t>הזמנה לדיון...</a:t>
            </a:r>
          </a:p>
          <a:p>
            <a:pPr algn="just"/>
            <a:r>
              <a:rPr lang="he-IL" sz="2400" dirty="0" smtClean="0"/>
              <a:t>לשם מה שולחים מרגלים?</a:t>
            </a:r>
          </a:p>
          <a:p>
            <a:pPr algn="just"/>
            <a:r>
              <a:rPr lang="he-IL" sz="2400" dirty="0" smtClean="0"/>
              <a:t>איזה מידע המרגלים צריכים למצוא?</a:t>
            </a:r>
          </a:p>
          <a:p>
            <a:pPr algn="just"/>
            <a:r>
              <a:rPr lang="he-IL" sz="2400" dirty="0" smtClean="0"/>
              <a:t>מה יקרה אם המרגלים יתפסו?</a:t>
            </a:r>
            <a:endParaRPr lang="he-IL" sz="2400" dirty="0"/>
          </a:p>
        </p:txBody>
      </p:sp>
    </p:spTree>
    <p:extLst>
      <p:ext uri="{BB962C8B-B14F-4D97-AF65-F5344CB8AC3E}">
        <p14:creationId xmlns:p14="http://schemas.microsoft.com/office/powerpoint/2010/main" val="2035216029"/>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32"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out)">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right)">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3"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69848" y="13208"/>
            <a:ext cx="10058400" cy="1609344"/>
          </a:xfrm>
        </p:spPr>
        <p:txBody>
          <a:bodyPr/>
          <a:lstStyle/>
          <a:p>
            <a:endParaRPr lang="he-IL" dirty="0"/>
          </a:p>
        </p:txBody>
      </p:sp>
      <p:sp>
        <p:nvSpPr>
          <p:cNvPr id="3" name="מציין מיקום תוכן 2"/>
          <p:cNvSpPr>
            <a:spLocks noGrp="1"/>
          </p:cNvSpPr>
          <p:nvPr>
            <p:ph idx="1"/>
          </p:nvPr>
        </p:nvSpPr>
        <p:spPr>
          <a:xfrm>
            <a:off x="5943600" y="305308"/>
            <a:ext cx="5184648" cy="6374892"/>
          </a:xfrm>
        </p:spPr>
        <p:txBody>
          <a:bodyPr>
            <a:noAutofit/>
          </a:bodyPr>
          <a:lstStyle/>
          <a:p>
            <a:pPr algn="just"/>
            <a:r>
              <a:rPr lang="he-IL" sz="2800" b="1" dirty="0" smtClean="0">
                <a:solidFill>
                  <a:schemeClr val="accent4">
                    <a:lumMod val="75000"/>
                  </a:schemeClr>
                </a:solidFill>
              </a:rPr>
              <a:t>א</a:t>
            </a:r>
            <a:r>
              <a:rPr lang="he-IL" sz="2800" dirty="0" smtClean="0"/>
              <a:t> וַיֵּלְכוּ </a:t>
            </a:r>
            <a:r>
              <a:rPr lang="he-IL" sz="2800" dirty="0"/>
              <a:t>וַיָּבֹאוּ </a:t>
            </a:r>
            <a:r>
              <a:rPr lang="he-IL" sz="2800" dirty="0" smtClean="0"/>
              <a:t>בֵּית- </a:t>
            </a:r>
            <a:r>
              <a:rPr lang="he-IL" sz="2800" dirty="0" err="1" smtClean="0"/>
              <a:t>אִשָּׁה</a:t>
            </a:r>
            <a:r>
              <a:rPr lang="he-IL" sz="2800" dirty="0" smtClean="0"/>
              <a:t> </a:t>
            </a:r>
            <a:r>
              <a:rPr lang="he-IL" sz="2800" dirty="0"/>
              <a:t>זוֹנָה, וּשְׁמָהּ רָחָב--וַיִּשְׁכְּבוּ-שָׁמָּה.  </a:t>
            </a:r>
            <a:endParaRPr lang="he-IL" sz="2800" dirty="0" smtClean="0"/>
          </a:p>
          <a:p>
            <a:pPr algn="just"/>
            <a:endParaRPr lang="he-IL" sz="2800" dirty="0" smtClean="0"/>
          </a:p>
          <a:p>
            <a:pPr algn="just"/>
            <a:r>
              <a:rPr lang="he-IL" sz="2800" b="1" dirty="0" smtClean="0">
                <a:solidFill>
                  <a:schemeClr val="accent4">
                    <a:lumMod val="75000"/>
                  </a:schemeClr>
                </a:solidFill>
              </a:rPr>
              <a:t>ב</a:t>
            </a:r>
            <a:r>
              <a:rPr lang="he-IL" sz="2800" dirty="0" smtClean="0"/>
              <a:t> </a:t>
            </a:r>
            <a:r>
              <a:rPr lang="he-IL" sz="2800" dirty="0"/>
              <a:t>וַיֵּאָמַר, לְמֶלֶךְ יְרִיחוֹ </a:t>
            </a:r>
            <a:r>
              <a:rPr lang="he-IL" sz="2800" dirty="0" err="1"/>
              <a:t>לֵאמֹר</a:t>
            </a:r>
            <a:r>
              <a:rPr lang="he-IL" sz="2800" dirty="0"/>
              <a:t>:  הִנֵּה אֲנָשִׁים בָּאוּ הֵנָּה הַלַּיְלָה, מִבְּנֵי יִשְׂרָאֵל--</a:t>
            </a:r>
            <a:r>
              <a:rPr lang="he-IL" sz="2800" dirty="0" err="1"/>
              <a:t>לַחְפֹּר</a:t>
            </a:r>
            <a:r>
              <a:rPr lang="he-IL" sz="2800" dirty="0"/>
              <a:t> אֶת-הָאָרֶץ.  </a:t>
            </a:r>
            <a:endParaRPr lang="he-IL" sz="2800" dirty="0" smtClean="0"/>
          </a:p>
          <a:p>
            <a:pPr algn="just"/>
            <a:endParaRPr lang="he-IL" sz="2800" dirty="0" smtClean="0"/>
          </a:p>
          <a:p>
            <a:pPr algn="just"/>
            <a:r>
              <a:rPr lang="he-IL" sz="2800" b="1" dirty="0" smtClean="0">
                <a:solidFill>
                  <a:schemeClr val="accent4">
                    <a:lumMod val="75000"/>
                  </a:schemeClr>
                </a:solidFill>
              </a:rPr>
              <a:t>ג</a:t>
            </a:r>
            <a:r>
              <a:rPr lang="he-IL" sz="2800" dirty="0" smtClean="0"/>
              <a:t> </a:t>
            </a:r>
            <a:r>
              <a:rPr lang="he-IL" sz="2800" dirty="0"/>
              <a:t>וַיִּשְׁלַח מֶלֶךְ יְרִיחוֹ, אֶל-רָחָב </a:t>
            </a:r>
            <a:r>
              <a:rPr lang="he-IL" sz="2800" dirty="0" err="1"/>
              <a:t>לֵאמֹר</a:t>
            </a:r>
            <a:r>
              <a:rPr lang="he-IL" sz="2800" dirty="0"/>
              <a:t>:  הוֹצִיאִי הָאֲנָשִׁים הַבָּאִים אֵלַיִךְ, אֲשֶׁר-בָּאוּ לְבֵיתֵךְ--כִּי </a:t>
            </a:r>
            <a:r>
              <a:rPr lang="he-IL" sz="2800" dirty="0" err="1"/>
              <a:t>לַחְפֹּר</a:t>
            </a:r>
            <a:r>
              <a:rPr lang="he-IL" sz="2800" dirty="0"/>
              <a:t> אֶת-כָּל-הָאָרֶץ, בָּאוּ. </a:t>
            </a:r>
            <a:endParaRPr lang="he-IL" sz="2800" dirty="0" smtClean="0"/>
          </a:p>
          <a:p>
            <a:pPr algn="just"/>
            <a:endParaRPr lang="he-IL" sz="2800" dirty="0"/>
          </a:p>
          <a:p>
            <a:pPr algn="ctr"/>
            <a:r>
              <a:rPr lang="he-IL" sz="2800" dirty="0" smtClean="0">
                <a:solidFill>
                  <a:schemeClr val="accent4">
                    <a:lumMod val="75000"/>
                  </a:schemeClr>
                </a:solidFill>
              </a:rPr>
              <a:t>מה דעתכם תעשה רחב?</a:t>
            </a:r>
            <a:endParaRPr lang="he-IL" sz="2800" dirty="0">
              <a:solidFill>
                <a:schemeClr val="accent4">
                  <a:lumMod val="75000"/>
                </a:schemeClr>
              </a:solidFill>
            </a:endParaRPr>
          </a:p>
        </p:txBody>
      </p:sp>
      <p:pic>
        <p:nvPicPr>
          <p:cNvPr id="7" name="תמונה 6"/>
          <p:cNvPicPr>
            <a:picLocks noChangeAspect="1"/>
          </p:cNvPicPr>
          <p:nvPr/>
        </p:nvPicPr>
        <p:blipFill>
          <a:blip r:embed="rId2"/>
          <a:stretch>
            <a:fillRect/>
          </a:stretch>
        </p:blipFill>
        <p:spPr>
          <a:xfrm>
            <a:off x="135466" y="35051"/>
            <a:ext cx="3941234" cy="2955926"/>
          </a:xfrm>
          <a:prstGeom prst="rect">
            <a:avLst/>
          </a:prstGeom>
          <a:ln>
            <a:noFill/>
          </a:ln>
          <a:effectLst>
            <a:softEdge rad="112500"/>
          </a:effectLst>
        </p:spPr>
      </p:pic>
      <p:pic>
        <p:nvPicPr>
          <p:cNvPr id="8" name="תמונה 7"/>
          <p:cNvPicPr>
            <a:picLocks noChangeAspect="1"/>
          </p:cNvPicPr>
          <p:nvPr/>
        </p:nvPicPr>
        <p:blipFill>
          <a:blip r:embed="rId3"/>
          <a:stretch>
            <a:fillRect/>
          </a:stretch>
        </p:blipFill>
        <p:spPr>
          <a:xfrm>
            <a:off x="1837266" y="3133513"/>
            <a:ext cx="3814234" cy="3051387"/>
          </a:xfrm>
          <a:prstGeom prst="rect">
            <a:avLst/>
          </a:prstGeom>
          <a:ln>
            <a:noFill/>
          </a:ln>
          <a:effectLst>
            <a:softEdge rad="112500"/>
          </a:effectLst>
        </p:spPr>
      </p:pic>
    </p:spTree>
    <p:extLst>
      <p:ext uri="{BB962C8B-B14F-4D97-AF65-F5344CB8AC3E}">
        <p14:creationId xmlns:p14="http://schemas.microsoft.com/office/powerpoint/2010/main" val="15082148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righ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righ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righ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p:cTn id="32"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7500" y="673100"/>
            <a:ext cx="5768848" cy="5956300"/>
          </a:xfrm>
        </p:spPr>
        <p:txBody>
          <a:bodyPr>
            <a:normAutofit/>
          </a:bodyPr>
          <a:lstStyle/>
          <a:p>
            <a:pPr algn="just">
              <a:lnSpc>
                <a:spcPct val="110000"/>
              </a:lnSpc>
            </a:pPr>
            <a:r>
              <a:rPr lang="he-IL" sz="3200" dirty="0" smtClean="0">
                <a:solidFill>
                  <a:schemeClr val="accent4">
                    <a:lumMod val="75000"/>
                  </a:schemeClr>
                </a:solidFill>
              </a:rPr>
              <a:t>ד</a:t>
            </a:r>
            <a:r>
              <a:rPr lang="he-IL" sz="3200" dirty="0" smtClean="0"/>
              <a:t> </a:t>
            </a:r>
            <a:r>
              <a:rPr lang="he-IL" sz="3200" dirty="0" err="1" smtClean="0"/>
              <a:t>וַתִּקַּח</a:t>
            </a:r>
            <a:r>
              <a:rPr lang="he-IL" sz="3200" dirty="0" smtClean="0"/>
              <a:t> </a:t>
            </a:r>
            <a:r>
              <a:rPr lang="he-IL" sz="3200" dirty="0" err="1"/>
              <a:t>הָאִשָּׁה</a:t>
            </a:r>
            <a:r>
              <a:rPr lang="he-IL" sz="3200" dirty="0"/>
              <a:t> אֶת-שְׁנֵי הָאֲנָשִׁים, וַתִּצְפְּנוֹ; וַתֹּאמֶר כֵּן, בָּאוּ אֵלַי הָאֲנָשִׁים, וְלֹא יָדַעְתִּי, מֵאַיִן הֵמָּה.  </a:t>
            </a:r>
            <a:r>
              <a:rPr lang="he-IL" sz="3200" b="1" dirty="0">
                <a:solidFill>
                  <a:schemeClr val="accent4">
                    <a:lumMod val="75000"/>
                  </a:schemeClr>
                </a:solidFill>
              </a:rPr>
              <a:t>ה</a:t>
            </a:r>
            <a:r>
              <a:rPr lang="he-IL" sz="3200" dirty="0"/>
              <a:t> וַיְהִי הַשַּׁעַר לִסְגּוֹר, בַּחֹשֶׁךְ וְהָאֲנָשִׁים יָצָאוּ--לֹא יָדַעְתִּי, אָנָה הָלְכוּ הָאֲנָשִׁים; רִדְפוּ מַהֵר אַחֲרֵיהֶם, כִּי תַשִּׂיגוּם.  </a:t>
            </a:r>
            <a:r>
              <a:rPr lang="he-IL" sz="3200" b="1" dirty="0">
                <a:solidFill>
                  <a:schemeClr val="accent4">
                    <a:lumMod val="75000"/>
                  </a:schemeClr>
                </a:solidFill>
              </a:rPr>
              <a:t>ו</a:t>
            </a:r>
            <a:r>
              <a:rPr lang="he-IL" sz="3200" dirty="0"/>
              <a:t> וְהִיא, </a:t>
            </a:r>
            <a:r>
              <a:rPr lang="he-IL" sz="3200" dirty="0" err="1"/>
              <a:t>הֶעֱלָתַם</a:t>
            </a:r>
            <a:r>
              <a:rPr lang="he-IL" sz="3200" dirty="0"/>
              <a:t> </a:t>
            </a:r>
            <a:r>
              <a:rPr lang="he-IL" sz="3200" dirty="0" err="1"/>
              <a:t>הַגָּגָה</a:t>
            </a:r>
            <a:r>
              <a:rPr lang="he-IL" sz="3200" dirty="0"/>
              <a:t>; וַתִּטְמְנֵם בְּפִשְׁתֵּי הָעֵץ, הָעֲרֻכוֹת לָהּ עַל-הַגָּג.  </a:t>
            </a:r>
            <a:r>
              <a:rPr lang="he-IL" sz="3200" b="1" dirty="0">
                <a:solidFill>
                  <a:schemeClr val="accent4">
                    <a:lumMod val="75000"/>
                  </a:schemeClr>
                </a:solidFill>
              </a:rPr>
              <a:t>ז</a:t>
            </a:r>
            <a:r>
              <a:rPr lang="he-IL" sz="3200" dirty="0"/>
              <a:t> וְהָאֲנָשִׁים, רָדְפוּ אַחֲרֵיהֶם דֶּרֶךְ הַיַּרְדֵּן, עַל, הַמַּעְבְּרוֹת; וְהַשַּׁעַר סָגָרוּ--אַחֲרֵי, כַּאֲשֶׁר יָצְאוּ </a:t>
            </a:r>
            <a:r>
              <a:rPr lang="he-IL" sz="3200" dirty="0" err="1"/>
              <a:t>הָרֹדְפִים</a:t>
            </a:r>
            <a:r>
              <a:rPr lang="he-IL" sz="3200" dirty="0"/>
              <a:t> אַחֲרֵיהֶם. </a:t>
            </a:r>
          </a:p>
        </p:txBody>
      </p:sp>
      <p:pic>
        <p:nvPicPr>
          <p:cNvPr id="4" name="תמונה 3"/>
          <p:cNvPicPr>
            <a:picLocks noChangeAspect="1"/>
          </p:cNvPicPr>
          <p:nvPr/>
        </p:nvPicPr>
        <p:blipFill>
          <a:blip r:embed="rId2"/>
          <a:stretch>
            <a:fillRect/>
          </a:stretch>
        </p:blipFill>
        <p:spPr>
          <a:xfrm>
            <a:off x="2894799" y="139387"/>
            <a:ext cx="2195250" cy="2730813"/>
          </a:xfrm>
          <a:prstGeom prst="rect">
            <a:avLst/>
          </a:prstGeom>
          <a:ln>
            <a:noFill/>
          </a:ln>
          <a:effectLst>
            <a:softEdge rad="112500"/>
          </a:effectLst>
        </p:spPr>
      </p:pic>
      <p:pic>
        <p:nvPicPr>
          <p:cNvPr id="7" name="תמונה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529" y="2679700"/>
            <a:ext cx="3332702" cy="4076700"/>
          </a:xfrm>
          <a:prstGeom prst="rect">
            <a:avLst/>
          </a:prstGeom>
          <a:ln>
            <a:noFill/>
          </a:ln>
          <a:effectLst>
            <a:softEdge rad="112500"/>
          </a:effectLst>
        </p:spPr>
      </p:pic>
    </p:spTree>
    <p:extLst>
      <p:ext uri="{BB962C8B-B14F-4D97-AF65-F5344CB8AC3E}">
        <p14:creationId xmlns:p14="http://schemas.microsoft.com/office/powerpoint/2010/main" val="4178501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mph" presetSubtype="2" fill="hold" grpId="0" nodeType="clickEffect">
                                  <p:stCondLst>
                                    <p:cond delay="0"/>
                                  </p:stCondLst>
                                  <p:childTnLst>
                                    <p:animClr clrSpc="rgb" dir="cw">
                                      <p:cBhvr>
                                        <p:cTn id="6" dur="2000" fill="hold"/>
                                        <p:tgtEl>
                                          <p:spTgt spid="3">
                                            <p:txEl>
                                              <p:pRg st="0" end="0"/>
                                            </p:txEl>
                                          </p:spTgt>
                                        </p:tgtEl>
                                        <p:attrNameLst>
                                          <p:attrName>stroke.color</p:attrName>
                                        </p:attrNameLst>
                                      </p:cBhvr>
                                      <p:to>
                                        <a:schemeClr val="accent2"/>
                                      </p:to>
                                    </p:animClr>
                                    <p:set>
                                      <p:cBhvr>
                                        <p:cTn id="7" dur="2000" fill="hold"/>
                                        <p:tgtEl>
                                          <p:spTgt spid="3">
                                            <p:txEl>
                                              <p:pRg st="0" end="0"/>
                                            </p:txEl>
                                          </p:spTgt>
                                        </p:tgtEl>
                                        <p:attrNameLst>
                                          <p:attrName>stroke.on</p:attrName>
                                        </p:attrNameLst>
                                      </p:cBhvr>
                                      <p:to>
                                        <p:strVal val="true"/>
                                      </p:to>
                                    </p:se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4"/>
                                        </p:tgtEl>
                                        <p:attrNameLst>
                                          <p:attrName>r</p:attrName>
                                        </p:attrNameLst>
                                      </p:cBhvr>
                                    </p:animRot>
                                    <p:animRot by="-240000">
                                      <p:cBhvr>
                                        <p:cTn id="12" dur="200" fill="hold">
                                          <p:stCondLst>
                                            <p:cond delay="200"/>
                                          </p:stCondLst>
                                        </p:cTn>
                                        <p:tgtEl>
                                          <p:spTgt spid="4"/>
                                        </p:tgtEl>
                                        <p:attrNameLst>
                                          <p:attrName>r</p:attrName>
                                        </p:attrNameLst>
                                      </p:cBhvr>
                                    </p:animRot>
                                    <p:animRot by="240000">
                                      <p:cBhvr>
                                        <p:cTn id="13" dur="200" fill="hold">
                                          <p:stCondLst>
                                            <p:cond delay="400"/>
                                          </p:stCondLst>
                                        </p:cTn>
                                        <p:tgtEl>
                                          <p:spTgt spid="4"/>
                                        </p:tgtEl>
                                        <p:attrNameLst>
                                          <p:attrName>r</p:attrName>
                                        </p:attrNameLst>
                                      </p:cBhvr>
                                    </p:animRot>
                                    <p:animRot by="-240000">
                                      <p:cBhvr>
                                        <p:cTn id="14" dur="200" fill="hold">
                                          <p:stCondLst>
                                            <p:cond delay="600"/>
                                          </p:stCondLst>
                                        </p:cTn>
                                        <p:tgtEl>
                                          <p:spTgt spid="4"/>
                                        </p:tgtEl>
                                        <p:attrNameLst>
                                          <p:attrName>r</p:attrName>
                                        </p:attrNameLst>
                                      </p:cBhvr>
                                    </p:animRot>
                                    <p:animRot by="120000">
                                      <p:cBhvr>
                                        <p:cTn id="15" dur="200" fill="hold">
                                          <p:stCondLst>
                                            <p:cond delay="800"/>
                                          </p:stCondLst>
                                        </p:cTn>
                                        <p:tgtEl>
                                          <p:spTgt spid="4"/>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32" presetClass="emph" presetSubtype="0" fill="hold" nodeType="clickEffect">
                                  <p:stCondLst>
                                    <p:cond delay="0"/>
                                  </p:stCondLst>
                                  <p:childTnLst>
                                    <p:animRot by="120000">
                                      <p:cBhvr>
                                        <p:cTn id="19" dur="100" fill="hold">
                                          <p:stCondLst>
                                            <p:cond delay="0"/>
                                          </p:stCondLst>
                                        </p:cTn>
                                        <p:tgtEl>
                                          <p:spTgt spid="7"/>
                                        </p:tgtEl>
                                        <p:attrNameLst>
                                          <p:attrName>r</p:attrName>
                                        </p:attrNameLst>
                                      </p:cBhvr>
                                    </p:animRot>
                                    <p:animRot by="-240000">
                                      <p:cBhvr>
                                        <p:cTn id="20" dur="200" fill="hold">
                                          <p:stCondLst>
                                            <p:cond delay="200"/>
                                          </p:stCondLst>
                                        </p:cTn>
                                        <p:tgtEl>
                                          <p:spTgt spid="7"/>
                                        </p:tgtEl>
                                        <p:attrNameLst>
                                          <p:attrName>r</p:attrName>
                                        </p:attrNameLst>
                                      </p:cBhvr>
                                    </p:animRot>
                                    <p:animRot by="240000">
                                      <p:cBhvr>
                                        <p:cTn id="21" dur="200" fill="hold">
                                          <p:stCondLst>
                                            <p:cond delay="400"/>
                                          </p:stCondLst>
                                        </p:cTn>
                                        <p:tgtEl>
                                          <p:spTgt spid="7"/>
                                        </p:tgtEl>
                                        <p:attrNameLst>
                                          <p:attrName>r</p:attrName>
                                        </p:attrNameLst>
                                      </p:cBhvr>
                                    </p:animRot>
                                    <p:animRot by="-240000">
                                      <p:cBhvr>
                                        <p:cTn id="22" dur="200" fill="hold">
                                          <p:stCondLst>
                                            <p:cond delay="600"/>
                                          </p:stCondLst>
                                        </p:cTn>
                                        <p:tgtEl>
                                          <p:spTgt spid="7"/>
                                        </p:tgtEl>
                                        <p:attrNameLst>
                                          <p:attrName>r</p:attrName>
                                        </p:attrNameLst>
                                      </p:cBhvr>
                                    </p:animRot>
                                    <p:animRot by="120000">
                                      <p:cBhvr>
                                        <p:cTn id="23" dur="200" fill="hold">
                                          <p:stCondLst>
                                            <p:cond delay="80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44448" y="0"/>
            <a:ext cx="10058400" cy="1609344"/>
          </a:xfrm>
        </p:spPr>
        <p:txBody>
          <a:bodyPr/>
          <a:lstStyle/>
          <a:p>
            <a:pPr algn="r"/>
            <a:r>
              <a:rPr lang="he-IL" dirty="0" smtClean="0"/>
              <a:t>רחב עוזרת למרגלים</a:t>
            </a:r>
            <a:endParaRPr lang="he-IL" dirty="0"/>
          </a:p>
        </p:txBody>
      </p:sp>
      <p:sp>
        <p:nvSpPr>
          <p:cNvPr id="3" name="מציין מיקום תוכן 2"/>
          <p:cNvSpPr>
            <a:spLocks noGrp="1"/>
          </p:cNvSpPr>
          <p:nvPr>
            <p:ph idx="1"/>
          </p:nvPr>
        </p:nvSpPr>
        <p:spPr>
          <a:xfrm>
            <a:off x="1285748" y="1511808"/>
            <a:ext cx="10058400" cy="4050792"/>
          </a:xfrm>
        </p:spPr>
        <p:txBody>
          <a:bodyPr>
            <a:normAutofit/>
          </a:bodyPr>
          <a:lstStyle/>
          <a:p>
            <a:pPr algn="just"/>
            <a:r>
              <a:rPr lang="he-IL" sz="2800" dirty="0"/>
              <a:t>וְהֵמָּה, טֶרֶם </a:t>
            </a:r>
            <a:r>
              <a:rPr lang="he-IL" sz="2800" dirty="0" err="1"/>
              <a:t>יִשְׁכָּבוּן</a:t>
            </a:r>
            <a:r>
              <a:rPr lang="he-IL" sz="2800" dirty="0"/>
              <a:t>; וְהִיא עָלְתָה עֲלֵיהֶם, עַל-הַגָּג. </a:t>
            </a:r>
            <a:r>
              <a:rPr lang="he-IL" sz="2800" dirty="0">
                <a:solidFill>
                  <a:schemeClr val="accent4">
                    <a:lumMod val="75000"/>
                  </a:schemeClr>
                </a:solidFill>
              </a:rPr>
              <a:t> </a:t>
            </a:r>
            <a:r>
              <a:rPr lang="he-IL" sz="2800" b="1" dirty="0">
                <a:solidFill>
                  <a:schemeClr val="accent4">
                    <a:lumMod val="75000"/>
                  </a:schemeClr>
                </a:solidFill>
              </a:rPr>
              <a:t>ט</a:t>
            </a:r>
            <a:r>
              <a:rPr lang="he-IL" sz="2800" dirty="0">
                <a:solidFill>
                  <a:schemeClr val="accent4">
                    <a:lumMod val="75000"/>
                  </a:schemeClr>
                </a:solidFill>
              </a:rPr>
              <a:t> </a:t>
            </a:r>
            <a:r>
              <a:rPr lang="he-IL" sz="2800" dirty="0"/>
              <a:t>וַתֹּאמֶר, אֶל-הָאֲנָשִׁים--יָדַעְתִּי, כִּי-נָתַן יְהוָה לָכֶם אֶת-הָאָרֶץ; וְכִי-נָפְלָה אֵימַתְכֶם עָלֵינוּ, וְכִי </a:t>
            </a:r>
            <a:r>
              <a:rPr lang="he-IL" sz="2800" dirty="0" err="1"/>
              <a:t>נָמֹגו</a:t>
            </a:r>
            <a:r>
              <a:rPr lang="he-IL" sz="2800" dirty="0"/>
              <a:t>ּ כָּל-יֹשְׁבֵי הָאָרֶץ מִפְּנֵיכֶם.  </a:t>
            </a:r>
            <a:r>
              <a:rPr lang="he-IL" sz="2800" b="1" dirty="0">
                <a:solidFill>
                  <a:schemeClr val="accent4">
                    <a:lumMod val="75000"/>
                  </a:schemeClr>
                </a:solidFill>
              </a:rPr>
              <a:t>י</a:t>
            </a:r>
            <a:r>
              <a:rPr lang="he-IL" sz="2800" dirty="0">
                <a:solidFill>
                  <a:schemeClr val="accent4">
                    <a:lumMod val="75000"/>
                  </a:schemeClr>
                </a:solidFill>
              </a:rPr>
              <a:t> </a:t>
            </a:r>
            <a:r>
              <a:rPr lang="he-IL" sz="2800" dirty="0"/>
              <a:t>כִּי שָׁמַעְנוּ, אֵת אֲשֶׁר-הוֹבִישׁ יְהוָה אֶת-מֵי יַם-סוּף מִפְּנֵיכֶם, בְּצֵאתְכֶם, מִמִּצְרָיִם; וַאֲשֶׁר עֲשִׂיתֶם לִשְׁנֵי מַלְכֵי </a:t>
            </a:r>
            <a:r>
              <a:rPr lang="he-IL" sz="2800" dirty="0" err="1"/>
              <a:t>הָאֱמֹרִי</a:t>
            </a:r>
            <a:r>
              <a:rPr lang="he-IL" sz="2800" dirty="0"/>
              <a:t> אֲשֶׁר בְּעֵבֶר הַיַּרְדֵּן, </a:t>
            </a:r>
            <a:r>
              <a:rPr lang="he-IL" sz="2800" dirty="0" err="1"/>
              <a:t>לְסִיחֹן</a:t>
            </a:r>
            <a:r>
              <a:rPr lang="he-IL" sz="2800" dirty="0"/>
              <a:t> וּלְעוֹג--אֲשֶׁר הֶחֱרַמְתֶּם, אוֹתָם.  </a:t>
            </a:r>
            <a:r>
              <a:rPr lang="he-IL" sz="2800" b="1" dirty="0">
                <a:solidFill>
                  <a:schemeClr val="accent4">
                    <a:lumMod val="75000"/>
                  </a:schemeClr>
                </a:solidFill>
              </a:rPr>
              <a:t>יא</a:t>
            </a:r>
            <a:r>
              <a:rPr lang="he-IL" sz="2800" dirty="0"/>
              <a:t> וַנִּשְׁמַע וַיִּמַּס לְבָבֵנוּ, וְלֹא-קָמָה עוֹד רוּחַ בְּאִישׁ מִפְּנֵיכֶם:  כִּי, יְהוָה </a:t>
            </a:r>
            <a:r>
              <a:rPr lang="he-IL" sz="2800" dirty="0" err="1"/>
              <a:t>אֱלֹהֵיכֶם</a:t>
            </a:r>
            <a:r>
              <a:rPr lang="he-IL" sz="2800" dirty="0"/>
              <a:t>--הוּא </a:t>
            </a:r>
            <a:r>
              <a:rPr lang="he-IL" sz="2800" dirty="0" err="1"/>
              <a:t>אֱלֹהִים</a:t>
            </a:r>
            <a:r>
              <a:rPr lang="he-IL" sz="2800" dirty="0"/>
              <a:t> בַּשָּׁמַיִם מִמַּעַל, וְעַל-הָאָרֶץ מִתָּחַת.  </a:t>
            </a:r>
            <a:r>
              <a:rPr lang="he-IL" sz="2800" b="1" dirty="0" err="1">
                <a:solidFill>
                  <a:schemeClr val="accent4">
                    <a:lumMod val="75000"/>
                  </a:schemeClr>
                </a:solidFill>
              </a:rPr>
              <a:t>יב</a:t>
            </a:r>
            <a:r>
              <a:rPr lang="he-IL" sz="2800" dirty="0"/>
              <a:t> וְעַתָּה, </a:t>
            </a:r>
            <a:r>
              <a:rPr lang="he-IL" sz="2800" dirty="0" err="1"/>
              <a:t>הִשָּׁבְעוּ-נָא</a:t>
            </a:r>
            <a:r>
              <a:rPr lang="he-IL" sz="2800" dirty="0"/>
              <a:t> לִי בַּיהוָה, כִּי-עָשִׂיתִי עִמָּכֶם, חָסֶד; וַעֲשִׂיתֶם גַּם-אַתֶּם עִם-בֵּית אָבִי, חֶסֶד, וּנְתַתֶּם לִי, אוֹת אֱמֶת.  </a:t>
            </a:r>
            <a:r>
              <a:rPr lang="he-IL" sz="2800" b="1" dirty="0" err="1">
                <a:solidFill>
                  <a:schemeClr val="accent4">
                    <a:lumMod val="75000"/>
                  </a:schemeClr>
                </a:solidFill>
              </a:rPr>
              <a:t>יג</a:t>
            </a:r>
            <a:r>
              <a:rPr lang="he-IL" sz="2800" dirty="0"/>
              <a:t> </a:t>
            </a:r>
            <a:r>
              <a:rPr lang="he-IL" sz="2800" dirty="0" err="1"/>
              <a:t>וְהַחֲיִתֶם</a:t>
            </a:r>
            <a:r>
              <a:rPr lang="he-IL" sz="2800" dirty="0"/>
              <a:t> אֶת-אָבִי וְאֶת-אִמִּי, וְאֶת-אַחַי וְאֶת-אחותי (</a:t>
            </a:r>
            <a:r>
              <a:rPr lang="he-IL" sz="2800" dirty="0" err="1"/>
              <a:t>אַחְיוֹתַי</a:t>
            </a:r>
            <a:r>
              <a:rPr lang="he-IL" sz="2800" dirty="0"/>
              <a:t>), וְאֵת, כָּל-אֲשֶׁר לָהֶם; וְהִצַּלְתֶּם </a:t>
            </a:r>
            <a:r>
              <a:rPr lang="he-IL" sz="2800" dirty="0" err="1"/>
              <a:t>אֶת-נַפְשֹׁתֵינו</a:t>
            </a:r>
            <a:r>
              <a:rPr lang="he-IL" sz="2800" dirty="0"/>
              <a:t>ּ, מִמָּוֶת.</a:t>
            </a:r>
          </a:p>
        </p:txBody>
      </p:sp>
      <p:pic>
        <p:nvPicPr>
          <p:cNvPr id="4" name="תמונה 3"/>
          <p:cNvPicPr>
            <a:picLocks noChangeAspect="1"/>
          </p:cNvPicPr>
          <p:nvPr/>
        </p:nvPicPr>
        <p:blipFill>
          <a:blip r:embed="rId2"/>
          <a:stretch>
            <a:fillRect/>
          </a:stretch>
        </p:blipFill>
        <p:spPr>
          <a:xfrm>
            <a:off x="1425449" y="4716375"/>
            <a:ext cx="2854452" cy="2027960"/>
          </a:xfrm>
          <a:prstGeom prst="rect">
            <a:avLst/>
          </a:prstGeom>
        </p:spPr>
      </p:pic>
    </p:spTree>
    <p:extLst>
      <p:ext uri="{BB962C8B-B14F-4D97-AF65-F5344CB8AC3E}">
        <p14:creationId xmlns:p14="http://schemas.microsoft.com/office/powerpoint/2010/main" val="896238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wipe(right)">
                                      <p:cBhvr>
                                        <p:cTn id="1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a:blip r:embed="rId2"/>
          <a:stretch>
            <a:fillRect/>
          </a:stretch>
        </p:blipFill>
        <p:spPr>
          <a:xfrm>
            <a:off x="-88900" y="0"/>
            <a:ext cx="3011685" cy="4651651"/>
          </a:xfrm>
          <a:prstGeom prst="rect">
            <a:avLst/>
          </a:prstGeom>
          <a:ln>
            <a:noFill/>
          </a:ln>
          <a:effectLst>
            <a:softEdge rad="112500"/>
          </a:effectLst>
        </p:spPr>
      </p:pic>
      <p:pic>
        <p:nvPicPr>
          <p:cNvPr id="5" name="תמונה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00" y="4879467"/>
            <a:ext cx="2908300" cy="1978533"/>
          </a:xfrm>
          <a:prstGeom prst="rect">
            <a:avLst/>
          </a:prstGeom>
          <a:ln>
            <a:noFill/>
          </a:ln>
          <a:effectLst>
            <a:softEdge rad="112500"/>
          </a:effectLst>
        </p:spPr>
      </p:pic>
      <p:sp>
        <p:nvSpPr>
          <p:cNvPr id="2" name="כותרת 1"/>
          <p:cNvSpPr>
            <a:spLocks noGrp="1"/>
          </p:cNvSpPr>
          <p:nvPr>
            <p:ph type="title"/>
          </p:nvPr>
        </p:nvSpPr>
        <p:spPr>
          <a:xfrm>
            <a:off x="1069848" y="0"/>
            <a:ext cx="10058400" cy="1609344"/>
          </a:xfrm>
        </p:spPr>
        <p:txBody>
          <a:bodyPr/>
          <a:lstStyle/>
          <a:p>
            <a:pPr algn="r"/>
            <a:r>
              <a:rPr lang="he-IL" dirty="0" smtClean="0"/>
              <a:t>הבטחת המרגלים לרחב</a:t>
            </a:r>
            <a:endParaRPr lang="he-IL" dirty="0"/>
          </a:p>
        </p:txBody>
      </p:sp>
      <p:sp>
        <p:nvSpPr>
          <p:cNvPr id="3" name="מציין מיקום תוכן 2"/>
          <p:cNvSpPr>
            <a:spLocks noGrp="1"/>
          </p:cNvSpPr>
          <p:nvPr>
            <p:ph idx="1"/>
          </p:nvPr>
        </p:nvSpPr>
        <p:spPr>
          <a:xfrm>
            <a:off x="3163658" y="1609344"/>
            <a:ext cx="8434490" cy="4050792"/>
          </a:xfrm>
        </p:spPr>
        <p:txBody>
          <a:bodyPr>
            <a:noAutofit/>
          </a:bodyPr>
          <a:lstStyle/>
          <a:p>
            <a:pPr algn="just"/>
            <a:r>
              <a:rPr lang="he-IL" sz="2800" b="1" dirty="0"/>
              <a:t>יד</a:t>
            </a:r>
            <a:r>
              <a:rPr lang="he-IL" sz="2800" dirty="0"/>
              <a:t> וַיֹּאמְרוּ לָהּ הָאֲנָשִׁים, נַפְשֵׁנוּ תַחְתֵּיכֶם לָמוּת, אִם לֹא תַגִּידוּ, אֶת-דְּבָרֵנוּ זֶה; וְהָיָה, בְּתֵת-יְהוָה לָנוּ אֶת-הָאָרֶץ, וְעָשִׂינוּ עִמָּךְ, חֶסֶד וֶאֱמֶת.  </a:t>
            </a:r>
            <a:r>
              <a:rPr lang="he-IL" sz="2800" b="1" dirty="0"/>
              <a:t>טו</a:t>
            </a:r>
            <a:r>
              <a:rPr lang="he-IL" sz="2800" dirty="0"/>
              <a:t> וַתּוֹרִדֵם בַּחֶבֶל, בְּעַד הַחַלּוֹן:  כִּי בֵיתָהּ בְּקִיר הַחוֹמָה, וּבַחוֹמָה הִיא יוֹשָׁבֶת.  </a:t>
            </a:r>
            <a:r>
              <a:rPr lang="he-IL" sz="2800" b="1" dirty="0" err="1"/>
              <a:t>טז</a:t>
            </a:r>
            <a:r>
              <a:rPr lang="he-IL" sz="2800" dirty="0"/>
              <a:t> וַתֹּאמֶר לָהֶם הָהָרָה לֵּכוּ, פֶּן-יִפְגְּעוּ בָכֶם </a:t>
            </a:r>
            <a:r>
              <a:rPr lang="he-IL" sz="2800" dirty="0" err="1"/>
              <a:t>הָרֹדְפִים</a:t>
            </a:r>
            <a:r>
              <a:rPr lang="he-IL" sz="2800" dirty="0"/>
              <a:t>; </a:t>
            </a:r>
            <a:r>
              <a:rPr lang="he-IL" sz="2800" dirty="0" err="1"/>
              <a:t>וְנַחְבֵּתֶם</a:t>
            </a:r>
            <a:r>
              <a:rPr lang="he-IL" sz="2800" dirty="0"/>
              <a:t> שָׁמָּה שְׁלֹשֶׁת יָמִים, עַד שׁוֹב </a:t>
            </a:r>
            <a:r>
              <a:rPr lang="he-IL" sz="2800" dirty="0" err="1"/>
              <a:t>הָרֹדְפִים</a:t>
            </a:r>
            <a:r>
              <a:rPr lang="he-IL" sz="2800" dirty="0"/>
              <a:t>, וְאַחַר, תֵּלְכוּ לְדַרְכְּכֶם.  </a:t>
            </a:r>
            <a:r>
              <a:rPr lang="he-IL" sz="2800" b="1" dirty="0" err="1"/>
              <a:t>יז</a:t>
            </a:r>
            <a:r>
              <a:rPr lang="he-IL" sz="2800" dirty="0"/>
              <a:t> וַיֹּאמְרוּ אֵלֶיהָ, הָאֲנָשִׁים:  נְקִיִּם אֲנַחְנוּ, מִשְּׁבֻעָתֵךְ הַזֶּה אֲשֶׁר הִשְׁבַּעְתָּנוּ.  </a:t>
            </a:r>
            <a:r>
              <a:rPr lang="he-IL" sz="2800" b="1" dirty="0" err="1"/>
              <a:t>יח</a:t>
            </a:r>
            <a:r>
              <a:rPr lang="he-IL" sz="2800" dirty="0"/>
              <a:t> הִנֵּה אֲנַחְנוּ בָאִים, בָּאָרֶץ; </a:t>
            </a:r>
            <a:r>
              <a:rPr lang="he-IL" sz="2800" dirty="0" err="1"/>
              <a:t>אֶת-תִּקְוַת</a:t>
            </a:r>
            <a:r>
              <a:rPr lang="he-IL" sz="2800" dirty="0"/>
              <a:t> חוּט הַשָּׁנִי הַזֶּה תִּקְשְׁרִי, בַּחַלּוֹן אֲשֶׁר הוֹרַדְתֵּנוּ בוֹ, וְאֶת-אָבִיךְ וְאֶת-אִמֵּךְ וְאֶת-אַחַיִךְ וְאֵת כָּל-בֵּית אָבִיךְ, תַּאַסְפִי אֵלַיִךְ הַבָּיְתָה.  </a:t>
            </a:r>
            <a:r>
              <a:rPr lang="he-IL" sz="2800" b="1" dirty="0" err="1"/>
              <a:t>יט</a:t>
            </a:r>
            <a:r>
              <a:rPr lang="he-IL" sz="2800" dirty="0"/>
              <a:t> וְהָיָה כֹּל אֲשֶׁר-יֵצֵא מִדַּלְתֵי בֵיתֵךְ הַחוּצָה, דָּמוֹ בְרֹאשׁוֹ--וַאֲנַחְנוּ נְקִיִּם; וְכֹל אֲשֶׁר יִהְיֶה אִתָּךְ, בַּבַּיִת--דָּמוֹ בְרֹאשֵׁנוּ, אִם-יָד תִּהְיֶה-בּוֹ.  </a:t>
            </a:r>
            <a:r>
              <a:rPr lang="he-IL" sz="2800" b="1" dirty="0"/>
              <a:t>כ</a:t>
            </a:r>
            <a:r>
              <a:rPr lang="he-IL" sz="2800" dirty="0"/>
              <a:t> וְאִם-תַּגִּידִי, אֶת-דְּבָרֵנוּ זֶה--וְהָיִינוּ נְקִיִּם, מִשְּׁבֻעָתֵךְ אֲשֶׁר הִשְׁבַּעְתָּנוּ.  </a:t>
            </a:r>
            <a:r>
              <a:rPr lang="he-IL" sz="2800" b="1" dirty="0" err="1"/>
              <a:t>כא</a:t>
            </a:r>
            <a:r>
              <a:rPr lang="he-IL" sz="2800" dirty="0"/>
              <a:t> וַתֹּאמֶר כְּדִבְרֵיכֶם כֶּן-הוּא, וַתְּשַׁלְּחֵם וַיֵּלֵכוּ; וַתִּקְשֹׁר </a:t>
            </a:r>
            <a:r>
              <a:rPr lang="he-IL" sz="2800" dirty="0" err="1"/>
              <a:t>אֶת-תִּקְוַת</a:t>
            </a:r>
            <a:r>
              <a:rPr lang="he-IL" sz="2800" dirty="0"/>
              <a:t> הַשָּׁנִי, בַּחַלּוֹן. </a:t>
            </a:r>
          </a:p>
        </p:txBody>
      </p:sp>
    </p:spTree>
    <p:extLst>
      <p:ext uri="{BB962C8B-B14F-4D97-AF65-F5344CB8AC3E}">
        <p14:creationId xmlns:p14="http://schemas.microsoft.com/office/powerpoint/2010/main" val="3795565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dirty="0" smtClean="0"/>
              <a:t>המרגלים חוזרים לדווח ליהושוע</a:t>
            </a:r>
            <a:endParaRPr lang="he-IL" dirty="0"/>
          </a:p>
        </p:txBody>
      </p:sp>
      <p:sp>
        <p:nvSpPr>
          <p:cNvPr id="3" name="מציין מיקום תוכן 2"/>
          <p:cNvSpPr>
            <a:spLocks noGrp="1"/>
          </p:cNvSpPr>
          <p:nvPr>
            <p:ph idx="1"/>
          </p:nvPr>
        </p:nvSpPr>
        <p:spPr>
          <a:xfrm>
            <a:off x="6070600" y="2121408"/>
            <a:ext cx="5057648" cy="4050792"/>
          </a:xfrm>
        </p:spPr>
        <p:txBody>
          <a:bodyPr>
            <a:normAutofit/>
          </a:bodyPr>
          <a:lstStyle/>
          <a:p>
            <a:pPr algn="just"/>
            <a:r>
              <a:rPr lang="he-IL" sz="2800" b="1" dirty="0" err="1">
                <a:solidFill>
                  <a:schemeClr val="accent4">
                    <a:lumMod val="75000"/>
                  </a:schemeClr>
                </a:solidFill>
              </a:rPr>
              <a:t>כב</a:t>
            </a:r>
            <a:r>
              <a:rPr lang="he-IL" sz="2800" dirty="0"/>
              <a:t> וַיֵּלְכוּ, וַיָּבֹאוּ הָהָרָה, וַיֵּשְׁבוּ שָׁם שְׁלֹשֶׁת יָמִים, עַד-שָׁבוּ </a:t>
            </a:r>
            <a:r>
              <a:rPr lang="he-IL" sz="2800" dirty="0" err="1"/>
              <a:t>הָרֹדְפִים</a:t>
            </a:r>
            <a:r>
              <a:rPr lang="he-IL" sz="2800" dirty="0"/>
              <a:t>; וַיְבַקְשׁוּ </a:t>
            </a:r>
            <a:r>
              <a:rPr lang="he-IL" sz="2800" dirty="0" err="1"/>
              <a:t>הָרֹדְפִים</a:t>
            </a:r>
            <a:r>
              <a:rPr lang="he-IL" sz="2800" dirty="0"/>
              <a:t> בְּכָל-הַדֶּרֶךְ, וְלֹא מָצָאוּ.  </a:t>
            </a:r>
            <a:r>
              <a:rPr lang="he-IL" sz="2800" b="1" dirty="0" err="1">
                <a:solidFill>
                  <a:schemeClr val="accent4">
                    <a:lumMod val="75000"/>
                  </a:schemeClr>
                </a:solidFill>
              </a:rPr>
              <a:t>כג</a:t>
            </a:r>
            <a:r>
              <a:rPr lang="he-IL" sz="2800" dirty="0"/>
              <a:t> וַיָּשֻׁבוּ שְׁנֵי הָאֲנָשִׁים, וַיֵּרְדוּ מֵהָהָר, וַיַּעַבְרוּ וַיָּבֹאוּ, אֶל-יְהוֹשֻׁעַ בִּן-נוּן; וַיְסַפְּרוּ-לוֹ--אֵת כָּל-הַמֹּצְאוֹת, אוֹתָם.  </a:t>
            </a:r>
            <a:r>
              <a:rPr lang="he-IL" sz="2800" b="1" dirty="0">
                <a:solidFill>
                  <a:schemeClr val="accent4">
                    <a:lumMod val="75000"/>
                  </a:schemeClr>
                </a:solidFill>
              </a:rPr>
              <a:t>כד</a:t>
            </a:r>
            <a:r>
              <a:rPr lang="he-IL" sz="2800" dirty="0"/>
              <a:t> וַיֹּאמְרוּ, אֶל-יְהוֹשֻׁעַ, כִּי-נָתַן יְהוָה בְּיָדֵנוּ, אֶת-כָּל-הָאָרֶץ; </a:t>
            </a:r>
            <a:r>
              <a:rPr lang="he-IL" sz="2800" dirty="0" err="1"/>
              <a:t>וְגַם-נָמֹגו</a:t>
            </a:r>
            <a:r>
              <a:rPr lang="he-IL" sz="2800" dirty="0"/>
              <a:t>ּ כָּל-יֹשְׁבֵי הָאָרֶץ, מִפָּנֵינוּ.</a:t>
            </a:r>
          </a:p>
        </p:txBody>
      </p:sp>
      <p:pic>
        <p:nvPicPr>
          <p:cNvPr id="4" name="תמונה 3" descr="http://www.daat.ac.il/yehoshua/albom/pictures/rahav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4810" y="1908746"/>
            <a:ext cx="2964180" cy="4476115"/>
          </a:xfrm>
          <a:prstGeom prst="rect">
            <a:avLst/>
          </a:prstGeom>
          <a:ln>
            <a:noFill/>
          </a:ln>
          <a:effectLst>
            <a:softEdge rad="112500"/>
          </a:effectLst>
        </p:spPr>
      </p:pic>
    </p:spTree>
    <p:extLst>
      <p:ext uri="{BB962C8B-B14F-4D97-AF65-F5344CB8AC3E}">
        <p14:creationId xmlns:p14="http://schemas.microsoft.com/office/powerpoint/2010/main" val="2475293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069848" y="0"/>
            <a:ext cx="10058400" cy="1609344"/>
          </a:xfrm>
        </p:spPr>
        <p:txBody>
          <a:bodyPr/>
          <a:lstStyle/>
          <a:p>
            <a:pPr algn="r"/>
            <a:r>
              <a:rPr lang="he-IL" dirty="0" smtClean="0"/>
              <a:t>סיכום פרק ב' – רחב והמרגלים</a:t>
            </a:r>
            <a:endParaRPr lang="he-IL" dirty="0"/>
          </a:p>
        </p:txBody>
      </p:sp>
      <p:sp>
        <p:nvSpPr>
          <p:cNvPr id="3" name="מציין מיקום תוכן 2"/>
          <p:cNvSpPr>
            <a:spLocks noGrp="1"/>
          </p:cNvSpPr>
          <p:nvPr>
            <p:ph idx="1"/>
          </p:nvPr>
        </p:nvSpPr>
        <p:spPr>
          <a:xfrm>
            <a:off x="1069848" y="1803908"/>
            <a:ext cx="10058400" cy="4050792"/>
          </a:xfrm>
        </p:spPr>
        <p:txBody>
          <a:bodyPr>
            <a:normAutofit/>
          </a:bodyPr>
          <a:lstStyle/>
          <a:p>
            <a:r>
              <a:rPr lang="he-IL" sz="2800" dirty="0" smtClean="0"/>
              <a:t>יהושע שולח שני מרגלים לעיר יריחו כדי לבדוק כיצד ניתן לכבוש אותה. המרגלים מגיעים אל </a:t>
            </a:r>
            <a:r>
              <a:rPr lang="he-IL" sz="2800" dirty="0" err="1" smtClean="0"/>
              <a:t>אשה</a:t>
            </a:r>
            <a:r>
              <a:rPr lang="he-IL" sz="2800" dirty="0" smtClean="0"/>
              <a:t> בשם רחב שמסתירה אותם בביתה כשחיילי המלך באים לתפסם. </a:t>
            </a:r>
          </a:p>
          <a:p>
            <a:r>
              <a:rPr lang="he-IL" sz="2800" dirty="0" smtClean="0"/>
              <a:t>רחב מגלה למרגלים שכל אזרחי יריחו פוחדים מהיהודים  אחרי ששמעו את סיפורי הניסים (חציית ים סוף)  בתמורה לעזרתה מבקשת רחב כאשר בני ישראל יכנסו לעיר לכבוש אותה  יצילו את בני משפחתה של רחב. המרגלים מסכימים לעזור לרחב ומבקשים שתקשור חוט שני (אדום) בחלונה כדי שיזהו את הבית, ומזהירים אם אחד מבני משפחתה יצא מהבית הוא ייהרג.</a:t>
            </a:r>
          </a:p>
          <a:p>
            <a:r>
              <a:rPr lang="he-IL" sz="2800" dirty="0" smtClean="0"/>
              <a:t>המרגלים חוזרים אל יהושע ומעדכנים שיושבי יריחו מפחדים מעם ישראל והם יצליחו לכבוש את העיר!</a:t>
            </a:r>
            <a:endParaRPr lang="he-IL" sz="2800" dirty="0"/>
          </a:p>
        </p:txBody>
      </p:sp>
    </p:spTree>
    <p:extLst>
      <p:ext uri="{BB962C8B-B14F-4D97-AF65-F5344CB8AC3E}">
        <p14:creationId xmlns:p14="http://schemas.microsoft.com/office/powerpoint/2010/main" val="7253813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righ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right)">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right)">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dirty="0" smtClean="0"/>
              <a:t>רעיונות לפעילות</a:t>
            </a:r>
            <a:endParaRPr lang="he-IL" dirty="0"/>
          </a:p>
        </p:txBody>
      </p:sp>
      <p:sp>
        <p:nvSpPr>
          <p:cNvPr id="3" name="מציין מיקום תוכן 2"/>
          <p:cNvSpPr>
            <a:spLocks noGrp="1"/>
          </p:cNvSpPr>
          <p:nvPr>
            <p:ph idx="1"/>
          </p:nvPr>
        </p:nvSpPr>
        <p:spPr/>
        <p:txBody>
          <a:bodyPr/>
          <a:lstStyle/>
          <a:p>
            <a:r>
              <a:rPr lang="he-IL" dirty="0" smtClean="0"/>
              <a:t>אתר משרד החינוך </a:t>
            </a:r>
          </a:p>
          <a:p>
            <a:pPr marL="0" indent="0">
              <a:buNone/>
            </a:pPr>
            <a:r>
              <a:rPr lang="en-US" dirty="0">
                <a:hlinkClick r:id="rId2"/>
              </a:rPr>
              <a:t>http://</a:t>
            </a:r>
            <a:r>
              <a:rPr lang="en-US" dirty="0" smtClean="0">
                <a:hlinkClick r:id="rId2"/>
              </a:rPr>
              <a:t>www.daat.ac.il/yehoshua/madrich/mad5.htm</a:t>
            </a:r>
            <a:endParaRPr lang="he-IL" dirty="0" smtClean="0"/>
          </a:p>
          <a:p>
            <a:pPr marL="0" indent="0">
              <a:buNone/>
            </a:pPr>
            <a:endParaRPr lang="he-IL" dirty="0"/>
          </a:p>
        </p:txBody>
      </p:sp>
    </p:spTree>
    <p:extLst>
      <p:ext uri="{BB962C8B-B14F-4D97-AF65-F5344CB8AC3E}">
        <p14:creationId xmlns:p14="http://schemas.microsoft.com/office/powerpoint/2010/main" val="232735004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סוג עץ">
  <a:themeElements>
    <a:clrScheme name="סוג עץ">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סוג עץ">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סוג עץ">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docProps/app.xml><?xml version="1.0" encoding="utf-8"?>
<Properties xmlns="http://schemas.openxmlformats.org/officeDocument/2006/extended-properties" xmlns:vt="http://schemas.openxmlformats.org/officeDocument/2006/docPropsVTypes">
  <Template>TM03090434[[fn=סוג עץ]]</Template>
  <TotalTime>94</TotalTime>
  <Words>320</Words>
  <Application>Microsoft Office PowerPoint</Application>
  <PresentationFormat>מסך רחב</PresentationFormat>
  <Paragraphs>36</Paragraphs>
  <Slides>10</Slides>
  <Notes>0</Notes>
  <HiddenSlides>0</HiddenSlides>
  <MMClips>0</MMClips>
  <ScaleCrop>false</ScaleCrop>
  <HeadingPairs>
    <vt:vector size="6" baseType="variant">
      <vt:variant>
        <vt:lpstr>גופנים בשימוש</vt:lpstr>
      </vt:variant>
      <vt:variant>
        <vt:i4>7</vt:i4>
      </vt:variant>
      <vt:variant>
        <vt:lpstr>ערכת נושא</vt:lpstr>
      </vt:variant>
      <vt:variant>
        <vt:i4>1</vt:i4>
      </vt:variant>
      <vt:variant>
        <vt:lpstr>כותרות שקופיות</vt:lpstr>
      </vt:variant>
      <vt:variant>
        <vt:i4>10</vt:i4>
      </vt:variant>
    </vt:vector>
  </HeadingPairs>
  <TitlesOfParts>
    <vt:vector size="18" baseType="lpstr">
      <vt:lpstr>Arial</vt:lpstr>
      <vt:lpstr>BN Anna</vt:lpstr>
      <vt:lpstr>Bookman Old Style</vt:lpstr>
      <vt:lpstr>Century Gothic</vt:lpstr>
      <vt:lpstr>Gisha</vt:lpstr>
      <vt:lpstr>Times New Roman</vt:lpstr>
      <vt:lpstr>Wingdings</vt:lpstr>
      <vt:lpstr>סוג עץ</vt:lpstr>
      <vt:lpstr>ספר יהושע פרק ב'</vt:lpstr>
      <vt:lpstr>שערו...</vt:lpstr>
      <vt:lpstr>יהושוע מחליט לשלוח שני מרגלים</vt:lpstr>
      <vt:lpstr>מצגת של PowerPoint</vt:lpstr>
      <vt:lpstr>מצגת של PowerPoint</vt:lpstr>
      <vt:lpstr>רחב עוזרת למרגלים</vt:lpstr>
      <vt:lpstr>הבטחת המרגלים לרחב</vt:lpstr>
      <vt:lpstr>המרגלים חוזרים לדווח ליהושוע</vt:lpstr>
      <vt:lpstr>סיכום פרק ב' – רחב והמרגלים</vt:lpstr>
      <vt:lpstr>רעיונות לפעילות</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ספר יהושוע פרק ב'</dc:title>
  <dc:creator>user</dc:creator>
  <cp:lastModifiedBy>user</cp:lastModifiedBy>
  <cp:revision>15</cp:revision>
  <dcterms:created xsi:type="dcterms:W3CDTF">2015-10-03T14:51:06Z</dcterms:created>
  <dcterms:modified xsi:type="dcterms:W3CDTF">2015-10-03T16:25:39Z</dcterms:modified>
</cp:coreProperties>
</file>