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autoCompressPictures="0">
  <p:sldMasterIdLst>
    <p:sldMasterId id="2147483648" r:id="rId1"/>
  </p:sldMasterIdLst>
  <p:sldIdLst>
    <p:sldId id="260" r:id="rId2"/>
    <p:sldId id="257" r:id="rId3"/>
    <p:sldId id="297" r:id="rId4"/>
    <p:sldId id="294" r:id="rId5"/>
    <p:sldId id="298" r:id="rId6"/>
    <p:sldId id="295" r:id="rId7"/>
    <p:sldId id="300" r:id="rId8"/>
    <p:sldId id="301" r:id="rId9"/>
    <p:sldId id="299" r:id="rId10"/>
    <p:sldId id="302" r:id="rId11"/>
    <p:sldId id="296" r:id="rId12"/>
    <p:sldId id="304" r:id="rId13"/>
    <p:sldId id="303" r:id="rId14"/>
    <p:sldId id="305" r:id="rId15"/>
    <p:sldId id="30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freesvg.org/raseone-wine-bottle-1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enclipart.org/detail/16974/bread-by-jean_victor_balin." TargetMode="Externa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318537&amp;picture=sunrise-or-sunset-picture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24934185@N00/37404623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318537&amp;picture=sunrise-or-sunset-picture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ckr.com/photos/24934185@N00/37404623" TargetMode="Externa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thumb-bad-down-minus-failure-1429333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ko/%ED%95%98%EC%9A%B0%EC%8A%A4-%EC%8A%A4%ED%86%A4-%ED%95%98%EC%9A%B0%EC%8A%A4-%EC%98%A4%EB%9E%98%EB%90%9C-%EC%A7%91-%EC%98%A4%EB%91%90%EB%A7%89%EC%A7%91-%EB%B2%A1%ED%84%B0-1617479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ixabay.com/ko/%EC%82%AC%EB%9E%8C-%EA%B0%84%EB%8B%A8%ED%9E%88-%EB%AF%B8%EB%8B%88%EB%A9%80-%EB%82%A8%EC%9E%90-%EA%B2%80%EC%A0%95-%ED%9D%91%EC%9D%B8%EA%B3%BC-%EB%B0%B1%EC%9D%B8-1417046/" TargetMode="Externa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52F2A10-A7D9-46A7-B766-12602D56A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1069" y="1408044"/>
            <a:ext cx="8911687" cy="1280890"/>
          </a:xfrm>
        </p:spPr>
        <p:txBody>
          <a:bodyPr>
            <a:normAutofit fontScale="90000"/>
          </a:bodyPr>
          <a:lstStyle/>
          <a:p>
            <a:pPr algn="ctr">
              <a:lnSpc>
                <a:spcPts val="4800"/>
              </a:lnSpc>
              <a:spcBef>
                <a:spcPts val="600"/>
              </a:spcBef>
            </a:pPr>
            <a:r>
              <a:rPr lang="he-IL" sz="6000" b="1" dirty="0"/>
              <a:t>מעשה פילגש בגבעה</a:t>
            </a:r>
            <a:br>
              <a:rPr lang="he-IL" sz="6000" b="1" dirty="0"/>
            </a:br>
            <a:br>
              <a:rPr lang="he-IL" sz="6000" b="1" dirty="0"/>
            </a:br>
            <a:r>
              <a:rPr lang="he-IL" sz="3100" b="1" dirty="0"/>
              <a:t>שופטים פרק </a:t>
            </a:r>
            <a:r>
              <a:rPr lang="he-IL" sz="3100" b="1"/>
              <a:t>יט</a:t>
            </a:r>
            <a:endParaRPr lang="he-IL" sz="6000" b="1" dirty="0"/>
          </a:p>
        </p:txBody>
      </p:sp>
    </p:spTree>
    <p:extLst>
      <p:ext uri="{BB962C8B-B14F-4D97-AF65-F5344CB8AC3E}">
        <p14:creationId xmlns:p14="http://schemas.microsoft.com/office/powerpoint/2010/main" val="3962688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871CA09-66FF-DB69-3C58-508E8F0FF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34644"/>
            <a:ext cx="10509504" cy="1076914"/>
          </a:xfrm>
        </p:spPr>
        <p:txBody>
          <a:bodyPr anchor="ctr">
            <a:normAutofit/>
          </a:bodyPr>
          <a:lstStyle/>
          <a:p>
            <a:pPr algn="ctr"/>
            <a:r>
              <a:rPr lang="he-IL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עמי כנען – כרטיס מידע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11C65C8B-7EDB-72D3-4C17-D564E98630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3446996"/>
              </p:ext>
            </p:extLst>
          </p:nvPr>
        </p:nvGraphicFramePr>
        <p:xfrm>
          <a:off x="1259541" y="2147460"/>
          <a:ext cx="10506456" cy="2370519"/>
        </p:xfrm>
        <a:graphic>
          <a:graphicData uri="http://schemas.openxmlformats.org/drawingml/2006/table">
            <a:tbl>
              <a:tblPr/>
              <a:tblGrid>
                <a:gridCol w="10506456">
                  <a:extLst>
                    <a:ext uri="{9D8B030D-6E8A-4147-A177-3AD203B41FA5}">
                      <a16:colId xmlns:a16="http://schemas.microsoft.com/office/drawing/2014/main" val="608805644"/>
                    </a:ext>
                  </a:extLst>
                </a:gridCol>
              </a:tblGrid>
              <a:tr h="2370519">
                <a:tc>
                  <a:txBody>
                    <a:bodyPr/>
                    <a:lstStyle/>
                    <a:p>
                      <a:pPr algn="r" rtl="1" fontAlgn="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he-IL" sz="2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לעמי כנען היו מעשים מושחתים מאוד, לכן </a:t>
                      </a:r>
                      <a:r>
                        <a:rPr lang="he-IL" sz="240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ציוה</a:t>
                      </a:r>
                      <a:r>
                        <a:rPr lang="he-IL" sz="2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 אותנו ה' "כמעשה ארץ כנען אשר אני מביא אתכם שמה לא תעשו..." (ויקרא </a:t>
                      </a:r>
                      <a:r>
                        <a:rPr lang="he-IL" sz="2400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יח</a:t>
                      </a:r>
                      <a:r>
                        <a:rPr lang="he-IL" sz="2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, ג) אחד המעשים המושחתים שהיו נפוצים היה האיסור לארח אורחים בתחום העיר. אם קרה שהגיעו אורחים לעיר, היו אנשי העיר מתעללים בהם כאוות נפשם. כך קרה בסדום, וכך מסופר גם בפרקנו.</a:t>
                      </a:r>
                    </a:p>
                  </a:txBody>
                  <a:tcPr marL="236973" marR="236973" marT="1974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60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7590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54CF5F0-01E6-5505-8B5D-E3C32EC0A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8420" y="624110"/>
            <a:ext cx="5096192" cy="556990"/>
          </a:xfrm>
        </p:spPr>
        <p:txBody>
          <a:bodyPr/>
          <a:lstStyle/>
          <a:p>
            <a:pPr algn="r"/>
            <a:r>
              <a:rPr lang="he-I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איש לוי הולך לבית לחם להשיב את פילגשו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3B97FDB-8647-0B89-6094-9026BD2CD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1152" y="1257300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וַיְהִי בַּיָּמִים הָהֵם, וּמֶלֶךְ אֵין בְּיִשְׂרָאֵל; וַיְהִי אִישׁ לֵוִי, </a:t>
            </a:r>
          </a:p>
          <a:p>
            <a:pPr marL="0" indent="0">
              <a:buNone/>
            </a:pP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גָּר בְּיַרְכְּתֵי הַר-אֶפְרַיִם, </a:t>
            </a:r>
            <a:r>
              <a:rPr lang="he-IL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וַיִּקַּח-לו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ֹ </a:t>
            </a:r>
            <a:r>
              <a:rPr lang="he-IL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אִשָּׁה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פִילֶגֶשׁ, מִבֵּית לֶחֶם יְהוּדָה. 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09DCFE4-F8AA-9383-3994-3A7062D8D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0" y="0"/>
            <a:ext cx="6427421" cy="6562846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21EDEB2B-E41B-9220-FA77-8C7EBD64B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525" b="98033" l="10000" r="90000">
                        <a14:foregroundMark x1="62667" y1="91803" x2="62667" y2="91803"/>
                        <a14:foregroundMark x1="62667" y1="95738" x2="62667" y2="95738"/>
                        <a14:foregroundMark x1="62667" y1="98033" x2="62667" y2="98033"/>
                        <a14:foregroundMark x1="87333" y1="91803" x2="87333" y2="91803"/>
                        <a14:foregroundMark x1="53333" y1="20000" x2="53333" y2="20000"/>
                        <a14:foregroundMark x1="47333" y1="8525" x2="47333" y2="85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56759" y="1059878"/>
            <a:ext cx="665801" cy="135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90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54CF5F0-01E6-5505-8B5D-E3C32EC0A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8420" y="624110"/>
            <a:ext cx="5096192" cy="556990"/>
          </a:xfrm>
        </p:spPr>
        <p:txBody>
          <a:bodyPr/>
          <a:lstStyle/>
          <a:p>
            <a:pPr algn="r"/>
            <a:r>
              <a:rPr lang="he-I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איש לוי הולך לבית לחם להשיב את פילגשו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3B97FDB-8647-0B89-6094-9026BD2CD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1152" y="1257300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וַיְהִי בַּיָּמִים הָהֵם, וּמֶלֶךְ אֵין בְּיִשְׂרָאֵל; וַיְהִי אִישׁ לֵוִי, </a:t>
            </a:r>
          </a:p>
          <a:p>
            <a:pPr marL="0" indent="0">
              <a:buNone/>
            </a:pP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גָּר בְּיַרְכְּתֵי הַר-אֶפְרַיִם, </a:t>
            </a:r>
            <a:r>
              <a:rPr lang="he-IL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וַיִּקַּח-לו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ֹ </a:t>
            </a:r>
            <a:r>
              <a:rPr lang="he-IL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אִשָּׁה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פִילֶגֶשׁ, מִבֵּית לֶחֶם יְהוּדָה. </a:t>
            </a:r>
          </a:p>
          <a:p>
            <a:pPr marL="0" indent="0">
              <a:buNone/>
            </a:pPr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וַיָּקָם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אִישָׁהּ וַיֵּלֶךְ אַחֲרֶיהָ, לְדַבֵּר עַל-לִבָּהּ לַהֲשִׁיבָה.. </a:t>
            </a:r>
          </a:p>
          <a:p>
            <a:pPr marL="0" indent="0">
              <a:buNone/>
            </a:pP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וַתְּבִיאֵהוּ, בֵּית אָבִיהָ, וַיִּרְאֵהוּ אֲבִי הַנַּעֲרָה, וַיִּשְׂמַח לִקְרָאתוֹ.  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09DCFE4-F8AA-9383-3994-3A7062D8D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427421" cy="6562846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21EDEB2B-E41B-9220-FA77-8C7EBD64B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525" b="98033" l="10000" r="90000">
                        <a14:foregroundMark x1="62667" y1="91803" x2="62667" y2="91803"/>
                        <a14:foregroundMark x1="62667" y1="95738" x2="62667" y2="95738"/>
                        <a14:foregroundMark x1="62667" y1="98033" x2="62667" y2="98033"/>
                        <a14:foregroundMark x1="87333" y1="91803" x2="87333" y2="91803"/>
                        <a14:foregroundMark x1="53333" y1="20000" x2="53333" y2="20000"/>
                        <a14:foregroundMark x1="47333" y1="8525" x2="47333" y2="85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83413" y="1181100"/>
            <a:ext cx="665801" cy="1353795"/>
          </a:xfrm>
          <a:prstGeom prst="rect">
            <a:avLst/>
          </a:prstGeom>
        </p:spPr>
      </p:pic>
      <p:sp>
        <p:nvSpPr>
          <p:cNvPr id="7" name="אליפסה 6">
            <a:extLst>
              <a:ext uri="{FF2B5EF4-FFF2-40B4-BE49-F238E27FC236}">
                <a16:creationId xmlns:a16="http://schemas.microsoft.com/office/drawing/2014/main" id="{AEA468A8-71ED-993D-B7E1-461AD5C3749D}"/>
              </a:ext>
            </a:extLst>
          </p:cNvPr>
          <p:cNvSpPr/>
          <p:nvPr/>
        </p:nvSpPr>
        <p:spPr>
          <a:xfrm>
            <a:off x="3467501" y="4815068"/>
            <a:ext cx="1231824" cy="61345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9177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8 -3.33333E-6 L 0.01667 -3.33333E-6 C 0.02448 -3.33333E-6 0.03437 0.13033 0.03437 0.23727 L 0.03437 0.47454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8" y="2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54CF5F0-01E6-5505-8B5D-E3C32EC0A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8420" y="624110"/>
            <a:ext cx="5096192" cy="556990"/>
          </a:xfrm>
        </p:spPr>
        <p:txBody>
          <a:bodyPr/>
          <a:lstStyle/>
          <a:p>
            <a:pPr algn="r"/>
            <a:r>
              <a:rPr lang="he-IL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איש לוי הולך לבית לחם להשיב את פילגשו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3B97FDB-8647-0B89-6094-9026BD2CD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1152" y="1257300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וַיְהִי בַּיָּמִים הָהֵם, וּמֶלֶךְ אֵין בְּיִשְׂרָאֵל; וַיְהִי אִישׁ לֵוִי, </a:t>
            </a:r>
          </a:p>
          <a:p>
            <a:pPr marL="0" indent="0">
              <a:buNone/>
            </a:pP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גָּר בְּיַרְכְּתֵי הַר-אֶפְרַיִם, </a:t>
            </a:r>
            <a:r>
              <a:rPr lang="he-IL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וַיִּקַּח-לו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ֹ </a:t>
            </a:r>
            <a:r>
              <a:rPr lang="he-IL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אִשָּׁה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פִילֶגֶשׁ, מִבֵּית לֶחֶם יְהוּדָה. </a:t>
            </a:r>
          </a:p>
          <a:p>
            <a:pPr marL="0" indent="0">
              <a:buNone/>
            </a:pPr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וַיָּקָם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אִישָׁהּ וַיֵּלֶךְ אַחֲרֶיהָ, לְדַבֵּר עַל-לִבָּהּ לַהֲשִׁיבָה.. </a:t>
            </a:r>
          </a:p>
          <a:p>
            <a:pPr marL="0" indent="0">
              <a:buNone/>
            </a:pP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וַתְּבִיאֵהוּ, בֵּית אָבִיהָ, וַיִּרְאֵהוּ אֲבִי הַנַּעֲרָה, וַיִּשְׂמַח לִקְרָאתוֹ.  </a:t>
            </a:r>
          </a:p>
          <a:p>
            <a:pPr marL="0" indent="0">
              <a:buNone/>
            </a:pPr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וַיַּחֲזֶק-בּוֹ חֹתְנוֹ אֲבִי הַנַּעֲרָה, וַיֵּשֶׁב אִתּוֹ שְׁלֹשֶׁת יָמִים; </a:t>
            </a:r>
          </a:p>
          <a:p>
            <a:pPr marL="0" indent="0">
              <a:buNone/>
            </a:pP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וַיֹּאכְלוּ, וַיִּשְׁתּוּ, וַיָּלִינוּ, שָׁם.  </a:t>
            </a:r>
            <a:endParaRPr lang="he-IL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09DCFE4-F8AA-9383-3994-3A7062D8D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0" y="0"/>
            <a:ext cx="6427421" cy="6562846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21EDEB2B-E41B-9220-FA77-8C7EBD64B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525" b="98033" l="10000" r="90000">
                        <a14:foregroundMark x1="62667" y1="91803" x2="62667" y2="91803"/>
                        <a14:foregroundMark x1="62667" y1="95738" x2="62667" y2="95738"/>
                        <a14:foregroundMark x1="62667" y1="98033" x2="62667" y2="98033"/>
                        <a14:foregroundMark x1="87333" y1="91803" x2="87333" y2="91803"/>
                        <a14:foregroundMark x1="53333" y1="20000" x2="53333" y2="20000"/>
                        <a14:foregroundMark x1="47333" y1="8525" x2="47333" y2="85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31426" y="4143735"/>
            <a:ext cx="665801" cy="135379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D4765985-A665-CDD5-BF16-11C761C908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695607" y="3808561"/>
            <a:ext cx="2124103" cy="971777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98F322B6-2CAC-05A2-0725-4FB5CE3573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662475" y="3946741"/>
            <a:ext cx="2746983" cy="274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578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54CF5F0-01E6-5505-8B5D-E3C32EC0A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5156" y="827159"/>
            <a:ext cx="1156844" cy="2043364"/>
          </a:xfrm>
        </p:spPr>
        <p:txBody>
          <a:bodyPr>
            <a:normAutofit fontScale="90000"/>
          </a:bodyPr>
          <a:lstStyle/>
          <a:p>
            <a:pPr algn="r"/>
            <a:r>
              <a:rPr lang="he-IL" sz="14900" b="1" dirty="0">
                <a:solidFill>
                  <a:srgbClr val="FF000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4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3B97FDB-8647-0B89-6094-9026BD2CD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וַיְהִי בַּיּוֹם הָרְבִיעִי, וַיַּשְׁכִּימוּ בַבֹּקֶר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וַיָּקָם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לָלֶכֶת;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וַיֹּאמֶר אֲבִי הַנַּעֲרָה אֶל-חֲתָנוֹ, סְעָד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לִבְּך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פַּת-לֶחֶם--וְאַחַר תֵּלֵכוּ.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BFA9A745-0148-AC5F-5C5B-986D4FCD25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55830" y="115746"/>
            <a:ext cx="2945305" cy="294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899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54CF5F0-01E6-5505-8B5D-E3C32EC0A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3B97FDB-8647-0B89-6094-9026BD2CD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וַיְהִי בַּיּוֹם הָרְבִיעִי, וַיַּשְׁכִּימוּ בַבֹּקֶר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וַיָּקָם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לָלֶכֶת;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וַיֹּאמֶר אֲבִי הַנַּעֲרָה אֶל-חֲתָנוֹ, סְעָד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לִבְּך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פַּת-לֶחֶם--וְאַחַר תֵּלֵכוּ.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 </a:t>
            </a: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אֲבִי הַנַּעֲרָה, אֶל-הָאִישׁ, הוֹאֶל-נָא וְלִין, וְיִיטַב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לִבֶּך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ָ.  </a:t>
            </a:r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id="{E8E7939B-45AC-6905-646E-E3334F5648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98727" y="1556912"/>
            <a:ext cx="3910113" cy="2974588"/>
          </a:xfrm>
          <a:prstGeom prst="rect">
            <a:avLst/>
          </a:prstGeom>
        </p:spPr>
      </p:pic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2096CC5D-9D36-A0C3-E643-D92648DA4A8F}"/>
              </a:ext>
            </a:extLst>
          </p:cNvPr>
          <p:cNvSpPr txBox="1"/>
          <p:nvPr/>
        </p:nvSpPr>
        <p:spPr>
          <a:xfrm>
            <a:off x="1888559" y="7158000"/>
            <a:ext cx="9014881" cy="2308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900">
                <a:hlinkClick r:id="rId3" tooltip="https://www.flickr.com/photos/24934185@N00/37404623"/>
              </a:rPr>
              <a:t>תמונה זו</a:t>
            </a:r>
            <a:r>
              <a:rPr lang="he-IL" sz="900"/>
              <a:t> מאת מחבר לא ידוע ניתן ברשיון במסגרת </a:t>
            </a:r>
            <a:r>
              <a:rPr lang="he-IL" sz="900">
                <a:hlinkClick r:id="rId4" tooltip="https://creativecommons.org/licenses/by-sa/3.0/"/>
              </a:rPr>
              <a:t>CC BY-SA</a:t>
            </a:r>
            <a:endParaRPr lang="he-IL" sz="900"/>
          </a:p>
        </p:txBody>
      </p:sp>
      <p:sp>
        <p:nvSpPr>
          <p:cNvPr id="13" name="כותרת 1">
            <a:extLst>
              <a:ext uri="{FF2B5EF4-FFF2-40B4-BE49-F238E27FC236}">
                <a16:creationId xmlns:a16="http://schemas.microsoft.com/office/drawing/2014/main" id="{078BDEB0-E734-E504-29DD-9F87B34BC81A}"/>
              </a:ext>
            </a:extLst>
          </p:cNvPr>
          <p:cNvSpPr txBox="1">
            <a:spLocks/>
          </p:cNvSpPr>
          <p:nvPr/>
        </p:nvSpPr>
        <p:spPr>
          <a:xfrm>
            <a:off x="11035156" y="827159"/>
            <a:ext cx="1156844" cy="204336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he-IL" sz="14900" b="1">
                <a:solidFill>
                  <a:srgbClr val="FF000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4</a:t>
            </a:r>
            <a:endParaRPr lang="he-IL" sz="14900" b="1" dirty="0">
              <a:solidFill>
                <a:srgbClr val="FF0000"/>
              </a:solidFill>
              <a:latin typeface="David" panose="020E0502060401010101" pitchFamily="34" charset="-79"/>
              <a:ea typeface="+mn-ea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64494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54CF5F0-01E6-5505-8B5D-E3C32EC0A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3B97FDB-8647-0B89-6094-9026BD2CD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וַיְהִי בַּיּוֹם הָרְבִיעִי, וַיַּשְׁכִּימוּ בַבֹּקֶר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וַיָּקָם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לָלֶכֶת;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וַיֹּאמֶר אֲבִי הַנַּעֲרָה אֶל-חֲתָנוֹ, סְעָד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לִבְּך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פַּת-לֶחֶם--וְאַחַר תֵּלֵכוּ.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 </a:t>
            </a: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אֲבִי הַנַּעֲרָה, אֶל-הָאִישׁ, הוֹאֶל-נָא וְלִין, וְיִיטַב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לִבֶּך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ָ.  </a:t>
            </a: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ח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וַיַּשְׁכֵּם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בַּבֹּקֶר בַּיּוֹם הַחֲמִישִׁי, לָלֶכֶת,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וַיֹּאמֶר אֲבִי הַנַּעֲרָה סְעָד-נָא לְבָבְךָ,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וְהִתְמַהְמְהוּ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עַד-נְטוֹת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הַיּוֹם; </a:t>
            </a:r>
            <a:endParaRPr lang="he-IL" sz="2400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BFA9A745-0148-AC5F-5C5B-986D4FCD25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55830" y="115746"/>
            <a:ext cx="2945305" cy="2945305"/>
          </a:xfrm>
          <a:prstGeom prst="rect">
            <a:avLst/>
          </a:prstGeom>
        </p:spPr>
      </p:pic>
      <p:sp>
        <p:nvSpPr>
          <p:cNvPr id="4" name="כותרת 1">
            <a:extLst>
              <a:ext uri="{FF2B5EF4-FFF2-40B4-BE49-F238E27FC236}">
                <a16:creationId xmlns:a16="http://schemas.microsoft.com/office/drawing/2014/main" id="{B86246D3-C118-FE9A-2D37-52412C0E302E}"/>
              </a:ext>
            </a:extLst>
          </p:cNvPr>
          <p:cNvSpPr txBox="1">
            <a:spLocks/>
          </p:cNvSpPr>
          <p:nvPr/>
        </p:nvSpPr>
        <p:spPr>
          <a:xfrm>
            <a:off x="11035156" y="827159"/>
            <a:ext cx="1156844" cy="204336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he-IL" sz="14900" b="1" dirty="0">
                <a:solidFill>
                  <a:srgbClr val="FF000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5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4C4436C3-61C7-566B-3051-644033BDA9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690919" y="3591611"/>
            <a:ext cx="3910113" cy="297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56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3B97FDB-8647-0B89-6094-9026BD2CD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ט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וַיָּקָם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הָאִישׁ לָלֶכֶת.. וַיֹּאמֶר לוֹ חֹתְנוֹ :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הִנֵּה נָא רָפָה הַיּוֹם לַעֲרוֹב,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לִינוּ-נָא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.. וְהִשְׁכַּמְתֶּם מָחָר לְדַרְכְּכֶם.  </a:t>
            </a: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וְלֹא-אָבָה הָאִישׁ, לָלוּן, 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B5FD7439-B33D-E701-F843-8C8C2BF70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99486" y="1712258"/>
            <a:ext cx="2779451" cy="405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097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3B97FDB-8647-0B89-6094-9026BD2CD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ט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וַיָּקָם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הָאִישׁ לָלֶכֶת.. וַיֹּאמֶר לוֹ חֹתְנוֹ :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הִנֵּה נָא רָפָה הַיּוֹם לַעֲרוֹב,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לִינוּ-נָא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.. וְהִשְׁכַּמְתֶּם מָחָר לְדַרְכְּכֶם.  </a:t>
            </a: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וְלֹא-אָבָה הָאִישׁ, לָלוּן, </a:t>
            </a:r>
          </a:p>
          <a:p>
            <a:pPr marL="0" indent="0">
              <a:buNone/>
            </a:pP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וַיָּקָם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וַיֵּלֶךְ וַיָּבֹא עַד-נֹכַח יְבוּס, הִיא יְרוּשָׁלִָם;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וְעִמּוֹ, צֶמֶד חֲמוֹרִים חֲבוּשִׁים, וּפִילַגְשׁוֹ, עִמּוֹ.  </a:t>
            </a:r>
            <a:br>
              <a:rPr lang="he-IL" sz="2400" dirty="0"/>
            </a:br>
            <a:endParaRPr lang="he-IL" sz="2400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46068261-C4E8-A246-1504-5FD92C92A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845" y="3429000"/>
            <a:ext cx="5401067" cy="327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414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F6D2189-0391-D2FC-8E23-82693D74A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יג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לְנַעֲרוֹ, לְךָ וְנִקְרְבָה בְּאַחַד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הַמְּקֹמוֹת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וְלַנּוּ בַגִּבְעָה, אוֹ בָרָמָה.  </a:t>
            </a: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טו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וַיָּסֻרוּ שָׁם, לָבוֹא לָלוּן בַּגִּבְעָה;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וַיָּבֹא, וַיֵּשֶׁב בִּרְחוֹב הָעִיר, 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4C6DF808-E2E3-E0E5-B8C4-068906FA15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91" t="26910" r="12854" b="16675"/>
          <a:stretch/>
        </p:blipFill>
        <p:spPr>
          <a:xfrm>
            <a:off x="-1191892" y="106455"/>
            <a:ext cx="7562207" cy="6645089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4E9F2B64-4CD5-ED0D-A69A-EEAC101CF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4627" y="5545433"/>
            <a:ext cx="1961373" cy="118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029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1.11111E-6 L -0.08073 1.11111E-6 C -0.1168 1.11111E-6 -0.16094 -0.08611 -0.16094 -0.15579 L -0.16094 -0.31088 " pathEditMode="relative" rAng="0" ptsTypes="AAAA">
                                      <p:cBhvr>
                                        <p:cTn id="6" dur="4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47" y="-1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F6D2189-0391-D2FC-8E23-82693D74A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יג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לְנַעֲרוֹ, לְךָ וְנִקְרְבָה בְּאַחַד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הַמְּקֹמוֹת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וְלַנּוּ בַגִּבְעָה, אוֹ בָרָמָה.  </a:t>
            </a: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טו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וַיָּסֻרוּ שָׁם, לָבוֹא לָלוּן בַּגִּבְעָה;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וַיָּבֹא, וַיֵּשֶׁב בִּרְחוֹב הָעִיר,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וְאֵין אִישׁ מְאַסֵּף-אוֹתָם הַבַּיְתָה, לָלוּן. 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4C6DF808-E2E3-E0E5-B8C4-068906FA15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91" t="26910" r="12854" b="16675"/>
          <a:stretch/>
        </p:blipFill>
        <p:spPr>
          <a:xfrm>
            <a:off x="-1191892" y="106455"/>
            <a:ext cx="7562207" cy="6645089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4E9F2B64-4CD5-ED0D-A69A-EEAC101CF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4133" y="3500884"/>
            <a:ext cx="1961373" cy="118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430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F6D2189-0391-D2FC-8E23-82693D74A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טז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וְהִנֵּה </a:t>
            </a:r>
            <a:r>
              <a:rPr lang="he-IL" sz="2400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אִישׁ זָקֵן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בָּא מִן-מַעֲשֵׂהוּ מִן-הַשָּׂדֶה בָּעֶרֶב, וְהָאִישׁ </a:t>
            </a:r>
            <a:r>
              <a:rPr lang="he-IL" sz="2400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מֵהַר אֶפְרַיִם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וְהוּא-גָר בַּגִּבְעָה; </a:t>
            </a:r>
            <a:r>
              <a:rPr lang="he-IL" sz="2400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וְאַנְשֵׁי הַמָּקוֹם, בְּנֵי יְמִינִי.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 </a:t>
            </a: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יז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וַיִּשָּׂא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עֵינָיו, וַיַּרְא אֶת-הָאִישׁ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הָאֹרֵח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ַ--בִּרְחֹב הָעִיר; וַיֹּאמֶר הָאִישׁ הַזָּקֵן אָנָה תֵלֵךְ, וּמֵאַיִן תָּבוֹא.  </a:t>
            </a: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יח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אֵלָיו, עֹבְרִים אֲנַחְנוּ מִבֵּית-לֶחֶם יְהוּדָה עַד-יַרְכְּתֵי הַר-אֶפְרַיִם--מִשָּׁם אָנֹכִי, וָאֵלֵךְ עַד-בֵּית לֶחֶם יְהוּדָה; וְאֶת-בֵּית יְהוָה, אֲנִי הֹלֵךְ, וְאֵין אִישׁ, מְאַסֵּף אוֹתִי הַבָּיְתָה.  </a:t>
            </a: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יט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וְגַם-תֶּבֶן גַּם-מִסְפּוֹא, יֵשׁ לַחֲמוֹרֵינוּ, וְגַם לֶחֶם וָיַיִן יֶשׁ-לִי וְלַאֲמָתֶךָ, וְלַנַּעַר עִם-עֲבָדֶיךָ:  אֵין מַחְסוֹר, כָּל-דָּבָר.  </a:t>
            </a: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הָאִישׁ הַזָּקֵן </a:t>
            </a:r>
            <a:r>
              <a:rPr lang="he-IL" sz="2400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שָׁלוֹם לָךְ, רַק כָּל-מַחְסוֹרְךָ עָלָי; רַק בָּרְחוֹב, אַל-תָּלַן. 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כא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וַיְבִיאֵהוּ לְבֵיתוֹ, ויבול (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וַיָּבָל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) לַחֲמוֹרִים; וַיִּרְחֲצוּ, רַגְלֵיהֶם, וַיֹּאכְלוּ, וַיִּשְׁתּוּ. </a:t>
            </a: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2002991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F6D2189-0391-D2FC-8E23-82693D74A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הֵמָּה, מֵיטִיבִים אֶת-לִבָּם,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וְהִנֵּה אַנְשֵׁי הָעִיר אַנְשֵׁי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בְנֵי-בְלִיַּעַל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נָסַבּוּ אֶת-הַבַּיִת,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מִתְדַּפְּקִים עַל-הַדָּלֶת;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וַיֹּאמְרוּ, אֶל-הָאִישׁ בַּעַל הַבַּיִת הַזָּקֵן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הוֹצֵא אֶת-הָאִישׁ אֲשֶׁר-בָּא אֶל-בֵּיתְךָ,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וְנֵדָעֶנּו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ּ.  </a:t>
            </a:r>
          </a:p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וַיֵּצֵא אֲלֵיהֶם, הָאִישׁ בַּעַל הַבַּיִת,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וַיֹּאמֶר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אַל-אַחַי אַל-תָּרֵעוּ נָא;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אֶל-בֵּיתִי--אַל-תַּעֲשׂוּ, אֶת-הַנְּבָלָה הַזֹּאת.  </a:t>
            </a:r>
            <a:endParaRPr lang="he-IL" sz="2400" dirty="0"/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B7BA012A-AEC7-F831-F5A8-B29A85E8FE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369790" y="2459400"/>
            <a:ext cx="3534720" cy="2382254"/>
          </a:xfrm>
          <a:prstGeom prst="rect">
            <a:avLst/>
          </a:prstGeom>
        </p:spPr>
      </p:pic>
      <p:grpSp>
        <p:nvGrpSpPr>
          <p:cNvPr id="21" name="קבוצה 20">
            <a:extLst>
              <a:ext uri="{FF2B5EF4-FFF2-40B4-BE49-F238E27FC236}">
                <a16:creationId xmlns:a16="http://schemas.microsoft.com/office/drawing/2014/main" id="{EA7F3B7C-81DC-7452-9217-0AFD5983323D}"/>
              </a:ext>
            </a:extLst>
          </p:cNvPr>
          <p:cNvGrpSpPr/>
          <p:nvPr/>
        </p:nvGrpSpPr>
        <p:grpSpPr>
          <a:xfrm>
            <a:off x="3869951" y="2230800"/>
            <a:ext cx="1557131" cy="2204994"/>
            <a:chOff x="3869951" y="2230800"/>
            <a:chExt cx="1557131" cy="2204994"/>
          </a:xfrm>
        </p:grpSpPr>
        <p:pic>
          <p:nvPicPr>
            <p:cNvPr id="11" name="תמונה 10">
              <a:extLst>
                <a:ext uri="{FF2B5EF4-FFF2-40B4-BE49-F238E27FC236}">
                  <a16:creationId xmlns:a16="http://schemas.microsoft.com/office/drawing/2014/main" id="{E20B46CB-A0F2-174E-E334-C4E1AF7D7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3869951" y="2230800"/>
              <a:ext cx="313789" cy="624110"/>
            </a:xfrm>
            <a:prstGeom prst="rect">
              <a:avLst/>
            </a:prstGeom>
          </p:spPr>
        </p:pic>
        <p:pic>
          <p:nvPicPr>
            <p:cNvPr id="16" name="תמונה 15">
              <a:extLst>
                <a:ext uri="{FF2B5EF4-FFF2-40B4-BE49-F238E27FC236}">
                  <a16:creationId xmlns:a16="http://schemas.microsoft.com/office/drawing/2014/main" id="{133957D3-E1FD-C558-EEA2-EDBEE8A67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180962" y="2449046"/>
              <a:ext cx="313789" cy="624110"/>
            </a:xfrm>
            <a:prstGeom prst="rect">
              <a:avLst/>
            </a:prstGeom>
          </p:spPr>
        </p:pic>
        <p:pic>
          <p:nvPicPr>
            <p:cNvPr id="17" name="תמונה 16">
              <a:extLst>
                <a:ext uri="{FF2B5EF4-FFF2-40B4-BE49-F238E27FC236}">
                  <a16:creationId xmlns:a16="http://schemas.microsoft.com/office/drawing/2014/main" id="{7DEF782F-2D2C-F394-B9EB-709928A2E3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345081" y="2876260"/>
              <a:ext cx="313789" cy="624110"/>
            </a:xfrm>
            <a:prstGeom prst="rect">
              <a:avLst/>
            </a:prstGeom>
          </p:spPr>
        </p:pic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5F69FA07-15EE-C8BC-870E-7BDCDBBE1C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656092" y="3094506"/>
              <a:ext cx="313789" cy="624110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3FC596DC-A63A-7D44-556C-C8A99C61B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802282" y="3593438"/>
              <a:ext cx="313789" cy="624110"/>
            </a:xfrm>
            <a:prstGeom prst="rect">
              <a:avLst/>
            </a:prstGeom>
          </p:spPr>
        </p:pic>
        <p:pic>
          <p:nvPicPr>
            <p:cNvPr id="20" name="תמונה 19">
              <a:extLst>
                <a:ext uri="{FF2B5EF4-FFF2-40B4-BE49-F238E27FC236}">
                  <a16:creationId xmlns:a16="http://schemas.microsoft.com/office/drawing/2014/main" id="{0DFB8D5D-4FD6-3E75-8115-4C1E55A63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5113293" y="3811684"/>
              <a:ext cx="313789" cy="624110"/>
            </a:xfrm>
            <a:prstGeom prst="rect">
              <a:avLst/>
            </a:prstGeom>
          </p:spPr>
        </p:pic>
      </p:grpSp>
      <p:grpSp>
        <p:nvGrpSpPr>
          <p:cNvPr id="22" name="קבוצה 21">
            <a:extLst>
              <a:ext uri="{FF2B5EF4-FFF2-40B4-BE49-F238E27FC236}">
                <a16:creationId xmlns:a16="http://schemas.microsoft.com/office/drawing/2014/main" id="{3873A890-B814-4D7D-0827-45AF9F2B2531}"/>
              </a:ext>
            </a:extLst>
          </p:cNvPr>
          <p:cNvGrpSpPr/>
          <p:nvPr/>
        </p:nvGrpSpPr>
        <p:grpSpPr>
          <a:xfrm>
            <a:off x="1261221" y="3701013"/>
            <a:ext cx="1557131" cy="2204994"/>
            <a:chOff x="3869951" y="2230800"/>
            <a:chExt cx="1557131" cy="2204994"/>
          </a:xfrm>
        </p:grpSpPr>
        <p:pic>
          <p:nvPicPr>
            <p:cNvPr id="23" name="תמונה 22">
              <a:extLst>
                <a:ext uri="{FF2B5EF4-FFF2-40B4-BE49-F238E27FC236}">
                  <a16:creationId xmlns:a16="http://schemas.microsoft.com/office/drawing/2014/main" id="{04CE4374-182A-0D1F-C1D4-B3882E0C04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3869951" y="2230800"/>
              <a:ext cx="313789" cy="624110"/>
            </a:xfrm>
            <a:prstGeom prst="rect">
              <a:avLst/>
            </a:prstGeom>
          </p:spPr>
        </p:pic>
        <p:pic>
          <p:nvPicPr>
            <p:cNvPr id="24" name="תמונה 23">
              <a:extLst>
                <a:ext uri="{FF2B5EF4-FFF2-40B4-BE49-F238E27FC236}">
                  <a16:creationId xmlns:a16="http://schemas.microsoft.com/office/drawing/2014/main" id="{A973F053-BF36-A372-E039-0D8E9C7CE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180962" y="2449046"/>
              <a:ext cx="313789" cy="624110"/>
            </a:xfrm>
            <a:prstGeom prst="rect">
              <a:avLst/>
            </a:prstGeom>
          </p:spPr>
        </p:pic>
        <p:pic>
          <p:nvPicPr>
            <p:cNvPr id="25" name="תמונה 24">
              <a:extLst>
                <a:ext uri="{FF2B5EF4-FFF2-40B4-BE49-F238E27FC236}">
                  <a16:creationId xmlns:a16="http://schemas.microsoft.com/office/drawing/2014/main" id="{55C0ACC8-7B55-8669-5951-735AFA990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345081" y="2876260"/>
              <a:ext cx="313789" cy="624110"/>
            </a:xfrm>
            <a:prstGeom prst="rect">
              <a:avLst/>
            </a:prstGeom>
          </p:spPr>
        </p:pic>
        <p:pic>
          <p:nvPicPr>
            <p:cNvPr id="26" name="תמונה 25">
              <a:extLst>
                <a:ext uri="{FF2B5EF4-FFF2-40B4-BE49-F238E27FC236}">
                  <a16:creationId xmlns:a16="http://schemas.microsoft.com/office/drawing/2014/main" id="{8BEC18B4-2848-570C-EFCF-4514CBAA6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656092" y="3094506"/>
              <a:ext cx="313789" cy="624110"/>
            </a:xfrm>
            <a:prstGeom prst="rect">
              <a:avLst/>
            </a:prstGeom>
          </p:spPr>
        </p:pic>
        <p:pic>
          <p:nvPicPr>
            <p:cNvPr id="27" name="תמונה 26">
              <a:extLst>
                <a:ext uri="{FF2B5EF4-FFF2-40B4-BE49-F238E27FC236}">
                  <a16:creationId xmlns:a16="http://schemas.microsoft.com/office/drawing/2014/main" id="{534D0CEA-7119-7827-4EA0-919A3A4C9F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802282" y="3593438"/>
              <a:ext cx="313789" cy="624110"/>
            </a:xfrm>
            <a:prstGeom prst="rect">
              <a:avLst/>
            </a:prstGeom>
          </p:spPr>
        </p:pic>
        <p:pic>
          <p:nvPicPr>
            <p:cNvPr id="28" name="תמונה 27">
              <a:extLst>
                <a:ext uri="{FF2B5EF4-FFF2-40B4-BE49-F238E27FC236}">
                  <a16:creationId xmlns:a16="http://schemas.microsoft.com/office/drawing/2014/main" id="{E6C69FE1-3C98-8CAF-E7E0-43B5D8F45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5113293" y="3811684"/>
              <a:ext cx="313789" cy="624110"/>
            </a:xfrm>
            <a:prstGeom prst="rect">
              <a:avLst/>
            </a:prstGeom>
          </p:spPr>
        </p:pic>
      </p:grpSp>
      <p:grpSp>
        <p:nvGrpSpPr>
          <p:cNvPr id="29" name="קבוצה 28">
            <a:extLst>
              <a:ext uri="{FF2B5EF4-FFF2-40B4-BE49-F238E27FC236}">
                <a16:creationId xmlns:a16="http://schemas.microsoft.com/office/drawing/2014/main" id="{ABAF81D9-838C-A54E-8785-5064063E097F}"/>
              </a:ext>
            </a:extLst>
          </p:cNvPr>
          <p:cNvGrpSpPr/>
          <p:nvPr/>
        </p:nvGrpSpPr>
        <p:grpSpPr>
          <a:xfrm flipH="1">
            <a:off x="3132116" y="4087559"/>
            <a:ext cx="1685340" cy="2141177"/>
            <a:chOff x="3869951" y="2230800"/>
            <a:chExt cx="1557131" cy="2204994"/>
          </a:xfrm>
        </p:grpSpPr>
        <p:pic>
          <p:nvPicPr>
            <p:cNvPr id="30" name="תמונה 29">
              <a:extLst>
                <a:ext uri="{FF2B5EF4-FFF2-40B4-BE49-F238E27FC236}">
                  <a16:creationId xmlns:a16="http://schemas.microsoft.com/office/drawing/2014/main" id="{0A3C8804-2AA4-4599-8525-4DBD1AA14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3869951" y="2230800"/>
              <a:ext cx="313789" cy="624110"/>
            </a:xfrm>
            <a:prstGeom prst="rect">
              <a:avLst/>
            </a:prstGeom>
          </p:spPr>
        </p:pic>
        <p:pic>
          <p:nvPicPr>
            <p:cNvPr id="31" name="תמונה 30">
              <a:extLst>
                <a:ext uri="{FF2B5EF4-FFF2-40B4-BE49-F238E27FC236}">
                  <a16:creationId xmlns:a16="http://schemas.microsoft.com/office/drawing/2014/main" id="{F7562A56-7644-9B7B-5BA8-BFB83AC0D0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180962" y="2449046"/>
              <a:ext cx="313789" cy="624110"/>
            </a:xfrm>
            <a:prstGeom prst="rect">
              <a:avLst/>
            </a:prstGeom>
          </p:spPr>
        </p:pic>
        <p:pic>
          <p:nvPicPr>
            <p:cNvPr id="32" name="תמונה 31">
              <a:extLst>
                <a:ext uri="{FF2B5EF4-FFF2-40B4-BE49-F238E27FC236}">
                  <a16:creationId xmlns:a16="http://schemas.microsoft.com/office/drawing/2014/main" id="{010656B4-D3F4-508D-E994-1FF8462693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345081" y="2876260"/>
              <a:ext cx="313789" cy="624110"/>
            </a:xfrm>
            <a:prstGeom prst="rect">
              <a:avLst/>
            </a:prstGeom>
          </p:spPr>
        </p:pic>
        <p:pic>
          <p:nvPicPr>
            <p:cNvPr id="33" name="תמונה 32">
              <a:extLst>
                <a:ext uri="{FF2B5EF4-FFF2-40B4-BE49-F238E27FC236}">
                  <a16:creationId xmlns:a16="http://schemas.microsoft.com/office/drawing/2014/main" id="{08932928-2901-3B2C-527A-439E25FF6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656092" y="3094506"/>
              <a:ext cx="313789" cy="624110"/>
            </a:xfrm>
            <a:prstGeom prst="rect">
              <a:avLst/>
            </a:prstGeom>
          </p:spPr>
        </p:pic>
        <p:pic>
          <p:nvPicPr>
            <p:cNvPr id="34" name="תמונה 33">
              <a:extLst>
                <a:ext uri="{FF2B5EF4-FFF2-40B4-BE49-F238E27FC236}">
                  <a16:creationId xmlns:a16="http://schemas.microsoft.com/office/drawing/2014/main" id="{C4424811-AB88-A9C3-7804-5FCCA0436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802282" y="3593438"/>
              <a:ext cx="313789" cy="624110"/>
            </a:xfrm>
            <a:prstGeom prst="rect">
              <a:avLst/>
            </a:prstGeom>
          </p:spPr>
        </p:pic>
        <p:pic>
          <p:nvPicPr>
            <p:cNvPr id="35" name="תמונה 34">
              <a:extLst>
                <a:ext uri="{FF2B5EF4-FFF2-40B4-BE49-F238E27FC236}">
                  <a16:creationId xmlns:a16="http://schemas.microsoft.com/office/drawing/2014/main" id="{FB52EABB-3476-F7CB-691D-45A4FC1D5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5113293" y="3811684"/>
              <a:ext cx="313789" cy="624110"/>
            </a:xfrm>
            <a:prstGeom prst="rect">
              <a:avLst/>
            </a:prstGeom>
          </p:spPr>
        </p:pic>
      </p:grpSp>
      <p:grpSp>
        <p:nvGrpSpPr>
          <p:cNvPr id="36" name="קבוצה 35">
            <a:extLst>
              <a:ext uri="{FF2B5EF4-FFF2-40B4-BE49-F238E27FC236}">
                <a16:creationId xmlns:a16="http://schemas.microsoft.com/office/drawing/2014/main" id="{31C78D21-88B2-B5F3-2AB0-572AFAC43B25}"/>
              </a:ext>
            </a:extLst>
          </p:cNvPr>
          <p:cNvGrpSpPr/>
          <p:nvPr/>
        </p:nvGrpSpPr>
        <p:grpSpPr>
          <a:xfrm flipH="1">
            <a:off x="1294350" y="1685016"/>
            <a:ext cx="1685340" cy="2141177"/>
            <a:chOff x="3869951" y="2230800"/>
            <a:chExt cx="1557131" cy="2204994"/>
          </a:xfrm>
        </p:grpSpPr>
        <p:pic>
          <p:nvPicPr>
            <p:cNvPr id="37" name="תמונה 36">
              <a:extLst>
                <a:ext uri="{FF2B5EF4-FFF2-40B4-BE49-F238E27FC236}">
                  <a16:creationId xmlns:a16="http://schemas.microsoft.com/office/drawing/2014/main" id="{912BAB6A-2C56-5E68-5240-66D2C0AE7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3869951" y="2230800"/>
              <a:ext cx="313789" cy="624110"/>
            </a:xfrm>
            <a:prstGeom prst="rect">
              <a:avLst/>
            </a:prstGeom>
          </p:spPr>
        </p:pic>
        <p:pic>
          <p:nvPicPr>
            <p:cNvPr id="38" name="תמונה 37">
              <a:extLst>
                <a:ext uri="{FF2B5EF4-FFF2-40B4-BE49-F238E27FC236}">
                  <a16:creationId xmlns:a16="http://schemas.microsoft.com/office/drawing/2014/main" id="{AA1FFC5F-506E-81EF-9F02-A4899FC26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180962" y="2449046"/>
              <a:ext cx="313789" cy="624110"/>
            </a:xfrm>
            <a:prstGeom prst="rect">
              <a:avLst/>
            </a:prstGeom>
          </p:spPr>
        </p:pic>
        <p:pic>
          <p:nvPicPr>
            <p:cNvPr id="39" name="תמונה 38">
              <a:extLst>
                <a:ext uri="{FF2B5EF4-FFF2-40B4-BE49-F238E27FC236}">
                  <a16:creationId xmlns:a16="http://schemas.microsoft.com/office/drawing/2014/main" id="{223E9F14-78E9-DF64-423A-6B5F72D43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345081" y="2876260"/>
              <a:ext cx="313789" cy="624110"/>
            </a:xfrm>
            <a:prstGeom prst="rect">
              <a:avLst/>
            </a:prstGeom>
          </p:spPr>
        </p:pic>
        <p:pic>
          <p:nvPicPr>
            <p:cNvPr id="40" name="תמונה 39">
              <a:extLst>
                <a:ext uri="{FF2B5EF4-FFF2-40B4-BE49-F238E27FC236}">
                  <a16:creationId xmlns:a16="http://schemas.microsoft.com/office/drawing/2014/main" id="{1D8582C8-D23C-576B-25AA-EF9AEE4F0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656092" y="3094506"/>
              <a:ext cx="313789" cy="624110"/>
            </a:xfrm>
            <a:prstGeom prst="rect">
              <a:avLst/>
            </a:prstGeom>
          </p:spPr>
        </p:pic>
        <p:pic>
          <p:nvPicPr>
            <p:cNvPr id="41" name="תמונה 40">
              <a:extLst>
                <a:ext uri="{FF2B5EF4-FFF2-40B4-BE49-F238E27FC236}">
                  <a16:creationId xmlns:a16="http://schemas.microsoft.com/office/drawing/2014/main" id="{FEB393AD-FE31-D1EB-21A6-A0B6D6192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802282" y="3593438"/>
              <a:ext cx="313789" cy="624110"/>
            </a:xfrm>
            <a:prstGeom prst="rect">
              <a:avLst/>
            </a:prstGeom>
          </p:spPr>
        </p:pic>
        <p:pic>
          <p:nvPicPr>
            <p:cNvPr id="42" name="תמונה 41">
              <a:extLst>
                <a:ext uri="{FF2B5EF4-FFF2-40B4-BE49-F238E27FC236}">
                  <a16:creationId xmlns:a16="http://schemas.microsoft.com/office/drawing/2014/main" id="{69864AC2-19E3-47D4-55FE-320380FCEB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5113293" y="3811684"/>
              <a:ext cx="313789" cy="624110"/>
            </a:xfrm>
            <a:prstGeom prst="rect">
              <a:avLst/>
            </a:prstGeom>
          </p:spPr>
        </p:pic>
      </p:grpSp>
      <p:grpSp>
        <p:nvGrpSpPr>
          <p:cNvPr id="43" name="קבוצה 42">
            <a:extLst>
              <a:ext uri="{FF2B5EF4-FFF2-40B4-BE49-F238E27FC236}">
                <a16:creationId xmlns:a16="http://schemas.microsoft.com/office/drawing/2014/main" id="{7DAE6B76-BE81-FB99-47BB-360C1B90A080}"/>
              </a:ext>
            </a:extLst>
          </p:cNvPr>
          <p:cNvGrpSpPr/>
          <p:nvPr/>
        </p:nvGrpSpPr>
        <p:grpSpPr>
          <a:xfrm>
            <a:off x="3869077" y="2230800"/>
            <a:ext cx="1557131" cy="2204994"/>
            <a:chOff x="3869951" y="2230800"/>
            <a:chExt cx="1557131" cy="2204994"/>
          </a:xfrm>
        </p:grpSpPr>
        <p:pic>
          <p:nvPicPr>
            <p:cNvPr id="44" name="תמונה 43">
              <a:extLst>
                <a:ext uri="{FF2B5EF4-FFF2-40B4-BE49-F238E27FC236}">
                  <a16:creationId xmlns:a16="http://schemas.microsoft.com/office/drawing/2014/main" id="{A3230CBD-0044-44CE-4921-7119FCE1C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3869951" y="2230800"/>
              <a:ext cx="313789" cy="624110"/>
            </a:xfrm>
            <a:prstGeom prst="rect">
              <a:avLst/>
            </a:prstGeom>
          </p:spPr>
        </p:pic>
        <p:pic>
          <p:nvPicPr>
            <p:cNvPr id="45" name="תמונה 44">
              <a:extLst>
                <a:ext uri="{FF2B5EF4-FFF2-40B4-BE49-F238E27FC236}">
                  <a16:creationId xmlns:a16="http://schemas.microsoft.com/office/drawing/2014/main" id="{EEAF5937-6452-0AB6-C88D-8FB72D828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180962" y="2449046"/>
              <a:ext cx="313789" cy="624110"/>
            </a:xfrm>
            <a:prstGeom prst="rect">
              <a:avLst/>
            </a:prstGeom>
          </p:spPr>
        </p:pic>
        <p:pic>
          <p:nvPicPr>
            <p:cNvPr id="46" name="תמונה 45">
              <a:extLst>
                <a:ext uri="{FF2B5EF4-FFF2-40B4-BE49-F238E27FC236}">
                  <a16:creationId xmlns:a16="http://schemas.microsoft.com/office/drawing/2014/main" id="{49E9B1C3-2260-E5D1-F6F8-7C7D52636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345081" y="2876260"/>
              <a:ext cx="313789" cy="624110"/>
            </a:xfrm>
            <a:prstGeom prst="rect">
              <a:avLst/>
            </a:prstGeom>
          </p:spPr>
        </p:pic>
        <p:pic>
          <p:nvPicPr>
            <p:cNvPr id="47" name="תמונה 46">
              <a:extLst>
                <a:ext uri="{FF2B5EF4-FFF2-40B4-BE49-F238E27FC236}">
                  <a16:creationId xmlns:a16="http://schemas.microsoft.com/office/drawing/2014/main" id="{A690C4D5-A470-3230-7F9F-70FED566E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656092" y="3094506"/>
              <a:ext cx="313789" cy="624110"/>
            </a:xfrm>
            <a:prstGeom prst="rect">
              <a:avLst/>
            </a:prstGeom>
          </p:spPr>
        </p:pic>
        <p:pic>
          <p:nvPicPr>
            <p:cNvPr id="48" name="תמונה 47">
              <a:extLst>
                <a:ext uri="{FF2B5EF4-FFF2-40B4-BE49-F238E27FC236}">
                  <a16:creationId xmlns:a16="http://schemas.microsoft.com/office/drawing/2014/main" id="{12981050-23F5-0F78-19D8-F6D70DA01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802282" y="3593438"/>
              <a:ext cx="313789" cy="624110"/>
            </a:xfrm>
            <a:prstGeom prst="rect">
              <a:avLst/>
            </a:prstGeom>
          </p:spPr>
        </p:pic>
        <p:pic>
          <p:nvPicPr>
            <p:cNvPr id="49" name="תמונה 48">
              <a:extLst>
                <a:ext uri="{FF2B5EF4-FFF2-40B4-BE49-F238E27FC236}">
                  <a16:creationId xmlns:a16="http://schemas.microsoft.com/office/drawing/2014/main" id="{A33B4950-6A36-8FD9-91D2-3B12EACEE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5113293" y="3811684"/>
              <a:ext cx="313789" cy="624110"/>
            </a:xfrm>
            <a:prstGeom prst="rect">
              <a:avLst/>
            </a:prstGeom>
          </p:spPr>
        </p:pic>
      </p:grpSp>
      <p:grpSp>
        <p:nvGrpSpPr>
          <p:cNvPr id="50" name="קבוצה 49">
            <a:extLst>
              <a:ext uri="{FF2B5EF4-FFF2-40B4-BE49-F238E27FC236}">
                <a16:creationId xmlns:a16="http://schemas.microsoft.com/office/drawing/2014/main" id="{571D3FA6-A4EA-5E3A-E20A-DBB932EE5B67}"/>
              </a:ext>
            </a:extLst>
          </p:cNvPr>
          <p:cNvGrpSpPr/>
          <p:nvPr/>
        </p:nvGrpSpPr>
        <p:grpSpPr>
          <a:xfrm flipH="1">
            <a:off x="1293476" y="1685016"/>
            <a:ext cx="1685340" cy="2141177"/>
            <a:chOff x="3869951" y="2230800"/>
            <a:chExt cx="1557131" cy="2204994"/>
          </a:xfrm>
        </p:grpSpPr>
        <p:pic>
          <p:nvPicPr>
            <p:cNvPr id="51" name="תמונה 50">
              <a:extLst>
                <a:ext uri="{FF2B5EF4-FFF2-40B4-BE49-F238E27FC236}">
                  <a16:creationId xmlns:a16="http://schemas.microsoft.com/office/drawing/2014/main" id="{54722FDB-FD7F-F513-D628-C9034E0D6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3869951" y="2230800"/>
              <a:ext cx="313789" cy="624110"/>
            </a:xfrm>
            <a:prstGeom prst="rect">
              <a:avLst/>
            </a:prstGeom>
          </p:spPr>
        </p:pic>
        <p:pic>
          <p:nvPicPr>
            <p:cNvPr id="52" name="תמונה 51">
              <a:extLst>
                <a:ext uri="{FF2B5EF4-FFF2-40B4-BE49-F238E27FC236}">
                  <a16:creationId xmlns:a16="http://schemas.microsoft.com/office/drawing/2014/main" id="{3967EB66-729A-9F3D-58B6-CF214D519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180962" y="2449046"/>
              <a:ext cx="313789" cy="624110"/>
            </a:xfrm>
            <a:prstGeom prst="rect">
              <a:avLst/>
            </a:prstGeom>
          </p:spPr>
        </p:pic>
        <p:pic>
          <p:nvPicPr>
            <p:cNvPr id="53" name="תמונה 52">
              <a:extLst>
                <a:ext uri="{FF2B5EF4-FFF2-40B4-BE49-F238E27FC236}">
                  <a16:creationId xmlns:a16="http://schemas.microsoft.com/office/drawing/2014/main" id="{CCE90778-C330-D82A-46CF-43CE12FAB1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345081" y="2876260"/>
              <a:ext cx="313789" cy="624110"/>
            </a:xfrm>
            <a:prstGeom prst="rect">
              <a:avLst/>
            </a:prstGeom>
          </p:spPr>
        </p:pic>
        <p:pic>
          <p:nvPicPr>
            <p:cNvPr id="54" name="תמונה 53">
              <a:extLst>
                <a:ext uri="{FF2B5EF4-FFF2-40B4-BE49-F238E27FC236}">
                  <a16:creationId xmlns:a16="http://schemas.microsoft.com/office/drawing/2014/main" id="{6180584F-D4C6-238B-FD16-0137D0D18E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656092" y="3094506"/>
              <a:ext cx="313789" cy="624110"/>
            </a:xfrm>
            <a:prstGeom prst="rect">
              <a:avLst/>
            </a:prstGeom>
          </p:spPr>
        </p:pic>
        <p:pic>
          <p:nvPicPr>
            <p:cNvPr id="55" name="תמונה 54">
              <a:extLst>
                <a:ext uri="{FF2B5EF4-FFF2-40B4-BE49-F238E27FC236}">
                  <a16:creationId xmlns:a16="http://schemas.microsoft.com/office/drawing/2014/main" id="{86E2B910-4AC6-7E3E-A7C5-B7B58BCCA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4802282" y="3593438"/>
              <a:ext cx="313789" cy="624110"/>
            </a:xfrm>
            <a:prstGeom prst="rect">
              <a:avLst/>
            </a:prstGeom>
          </p:spPr>
        </p:pic>
        <p:pic>
          <p:nvPicPr>
            <p:cNvPr id="56" name="תמונה 55">
              <a:extLst>
                <a:ext uri="{FF2B5EF4-FFF2-40B4-BE49-F238E27FC236}">
                  <a16:creationId xmlns:a16="http://schemas.microsoft.com/office/drawing/2014/main" id="{E1201B95-E517-8079-1F1B-855B166FB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5113293" y="3811684"/>
              <a:ext cx="313789" cy="6241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47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F6D2189-0391-D2FC-8E23-82693D74A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כד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הִנֵּה בִתִּי הַבְּתוּלָה </a:t>
            </a:r>
            <a:r>
              <a:rPr lang="he-IL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וּפִילַגְשֵׁהו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ּ, אוֹצִיאָה-נָּא אוֹתָם וְעַנּוּ אוֹתָם, וַעֲשׂוּ לָהֶם, הַטּוֹב בְּעֵינֵיכֶם; וְלָאִישׁ הַזֶּה לֹא תַעֲשׂוּ, דְּבַר הַנְּבָלָה הַזֹּאת.  </a:t>
            </a:r>
          </a:p>
          <a:p>
            <a:pPr marL="0" indent="0">
              <a:buNone/>
            </a:pPr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כה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וְלֹא-אָבוּ הָאֲנָשִׁים, לִשְׁמֹעַ לוֹ, וַיַּחֲזֵק הָאִישׁ בְּפִילַגְשׁוֹ, וַיֹּצֵא אֲלֵיהֶם הַחוּץ; וַיֵּדְעוּ אוֹתָהּ וַיִּתְעַלְּלוּ-בָהּ כָּל-הַלַּיְלָה, עַד-הַבֹּקֶר, וַיְשַׁלְּחוּהָ, (כַּעֲלוֹת) הַשָּׁחַר.  </a:t>
            </a:r>
            <a:r>
              <a:rPr lang="he-IL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כו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וַתָּבֹא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הָאִשָּׁה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לִפְנוֹת הַבֹּקֶר; וַתִּפֹּל פֶּתַח בֵּית-הָאִישׁ, אֲשֶׁר-אֲדוֹנֶיהָ שָּׁם--עַד-הָאוֹר.  </a:t>
            </a:r>
            <a:r>
              <a:rPr lang="he-IL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כז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וַיָּקָם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אֲדֹנֶיה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בַּבֹּקֶר, וַיִּפְתַּח דַּלְתוֹת הַבַּיִת, וַיֵּצֵא, לָלֶכֶת לְדַרְכּוֹ; וְהִנֵּה </a:t>
            </a:r>
            <a:r>
              <a:rPr lang="he-IL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הָאִשָּׁה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פִילַגְשׁוֹ, נֹפֶלֶת פֶּתַח הַבַּיִת, וְיָדֶיהָ, עַל-הַסַּף.  </a:t>
            </a:r>
            <a:r>
              <a:rPr lang="he-IL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כח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אֵלֶיהָ קוּמִי וְנֵלֵכָה, וְאֵין עֹנֶה; </a:t>
            </a:r>
            <a:r>
              <a:rPr lang="he-IL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וַיִּקָּחֶה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ָ, עַל-הַחֲמוֹר, </a:t>
            </a:r>
            <a:r>
              <a:rPr lang="he-IL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וַיָּקָם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הָאִישׁ, וַיֵּלֶךְ לִמְקֹמוֹ.  </a:t>
            </a:r>
            <a:r>
              <a:rPr lang="he-IL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כט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וַיָּבֹא אֶל-בֵּיתוֹ, </a:t>
            </a:r>
            <a:r>
              <a:rPr lang="he-IL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וַיִּקַּח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אֶת-הַמַּאֲכֶלֶת וַיַּחֲזֵק בְּפִילַגְשׁוֹ, וַיְנַתְּחֶהָ לַעֲצָמֶיהָ, לִשְׁנֵים עָשָׂר נְתָחִים; וַיְשַׁלְּחֶהָ, בְּכֹל גְּבוּל יִשְׂרָאֵל.  </a:t>
            </a:r>
            <a:r>
              <a:rPr lang="he-IL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וְהָיָה כָל-הָרֹאֶה, וְאָמַר לֹא-נִהְיְתָה וְלֹא-נִרְאֲתָה כָּזֹאת, לְמִיּוֹם עֲלוֹת בְּנֵי-יִשְׂרָאֵל מֵאֶרֶץ מִצְרַיִם, עַד הַיּוֹם הַזֶּה; שִׂימוּ-לָכֶם עָלֶיהָ, עֻצוּ וְדַבֵּרוּ.  {פ}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854974616"/>
      </p:ext>
    </p:extLst>
  </p:cSld>
  <p:clrMapOvr>
    <a:masterClrMapping/>
  </p:clrMapOvr>
</p:sld>
</file>

<file path=ppt/theme/theme1.xml><?xml version="1.0" encoding="utf-8"?>
<a:theme xmlns:a="http://schemas.openxmlformats.org/drawingml/2006/main" name="עשן מתפתל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21078</TotalTime>
  <Words>860</Words>
  <Application>Microsoft Office PowerPoint</Application>
  <PresentationFormat>מסך רחב</PresentationFormat>
  <Paragraphs>61</Paragraphs>
  <Slides>15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15</vt:i4>
      </vt:variant>
    </vt:vector>
  </HeadingPairs>
  <TitlesOfParts>
    <vt:vector size="20" baseType="lpstr">
      <vt:lpstr>Arial</vt:lpstr>
      <vt:lpstr>Century Gothic</vt:lpstr>
      <vt:lpstr>David</vt:lpstr>
      <vt:lpstr>Wingdings 3</vt:lpstr>
      <vt:lpstr>עשן מתפתל</vt:lpstr>
      <vt:lpstr>מעשה פילגש בגבעה  שופטים פרק יט</vt:lpstr>
      <vt:lpstr>עמי כנען – כרטיס מידע</vt:lpstr>
      <vt:lpstr>איש לוי הולך לבית לחם להשיב את פילגשו</vt:lpstr>
      <vt:lpstr>איש לוי הולך לבית לחם להשיב את פילגשו</vt:lpstr>
      <vt:lpstr>איש לוי הולך לבית לחם להשיב את פילגשו</vt:lpstr>
      <vt:lpstr>4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ו כִּי יִקָּרֵא קַן צִפּוֹר לְפָנֶיךָ בַּדֶּרֶךְ בְּכָל עֵץ אוֹ עַל הָאָרֶץ אֶפְרֹחִים אוֹ בֵיצִים וְהָאֵם רֹבֶצֶת עַל הָאֶפְרֹחִים אוֹ עַל הַבֵּיצִים לֹא תִקַּח הָאֵם עַל הַבָּנִים.  ז שַׁלֵּחַ תְּשַׁלַּח אֶת הָאֵם וְאֶת הַבָּנִים תִּקַּח לָךְ לְמַעַן יִיטַב לָךְ וְהַאֲרַכְתָּ יָמִים.</dc:title>
  <dc:creator>yaur l</dc:creator>
  <cp:lastModifiedBy>נעמה טורם</cp:lastModifiedBy>
  <cp:revision>77</cp:revision>
  <dcterms:created xsi:type="dcterms:W3CDTF">2020-03-16T09:59:26Z</dcterms:created>
  <dcterms:modified xsi:type="dcterms:W3CDTF">2023-03-17T13:49:00Z</dcterms:modified>
</cp:coreProperties>
</file>