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4" r:id="rId7"/>
    <p:sldId id="263" r:id="rId8"/>
    <p:sldId id="261" r:id="rId9"/>
    <p:sldId id="267" r:id="rId10"/>
    <p:sldId id="268" r:id="rId11"/>
    <p:sldId id="269" r:id="rId12"/>
    <p:sldId id="272" r:id="rId13"/>
    <p:sldId id="273" r:id="rId14"/>
    <p:sldId id="270" r:id="rId15"/>
    <p:sldId id="274" r:id="rId16"/>
    <p:sldId id="276" r:id="rId17"/>
    <p:sldId id="277" r:id="rId18"/>
    <p:sldId id="266" r:id="rId19"/>
    <p:sldId id="275" r:id="rId20"/>
    <p:sldId id="278" r:id="rId21"/>
    <p:sldId id="279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173080&amp;amp;picture=golden-statue-2" TargetMode="External"/><Relationship Id="rId7" Type="http://schemas.openxmlformats.org/officeDocument/2006/relationships/hyperlink" Target="https://www.wallpaperflare.com/buddha-golden-statue-asia-buddhism-buddhist-thailand-wallpaper-wswsb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hyperlink" Target="https://www.flickr.com/photos/8628862@N05/5245273364" TargetMode="Externa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policeman-officer-stop-cop-uniform-23796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ixabay.com/en/stop-traffic-police-police-traffic-2164354/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smiley-peur-surpris-la-peur-choc-1958283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en/policeman-officer-stop-cop-uniform-23796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id/kas-dolar-hijau-uang-1297613/" TargetMode="External"/><Relationship Id="rId5" Type="http://schemas.openxmlformats.org/officeDocument/2006/relationships/image" Target="../media/image10.png"/><Relationship Id="rId4" Type="http://schemas.openxmlformats.org/officeDocument/2006/relationships/hyperlink" Target="https://www.publicdomainpictures.net/en/view-image.php?image=135878&amp;picture=prisoner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228358/gold-coins-illustration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buddha-religion-statue-gold-1282767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ublicdomainpictures.net/view-image.php?image=173080&amp;amp;picture=golden-statue-2" TargetMode="Externa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emoticon-emoji-cartoon-emotions-1628080/" TargetMode="External"/><Relationship Id="rId7" Type="http://schemas.openxmlformats.org/officeDocument/2006/relationships/hyperlink" Target="https://pixabay.com/fr/question-demandant-25527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hyperlink" Target="https://pixabay.com/en/emoticon-emoji-yellow-face-smile-1634586/" TargetMode="Externa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king-crown-beard-insignia-power-306448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en/laugh-smiley-laughing-happy-lol-98459/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228358/gold-coins-illustration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228358/gold-coins-illustration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228358/gold-coins-illustration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228358/gold-coins-illustration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173080&amp;amp;picture=golden-statue-2" TargetMode="External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hyperlink" Target="https://openclipart.org/detail/228358/gold-coins-illustration" TargetMode="Externa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תוכן 2">
            <a:extLst>
              <a:ext uri="{FF2B5EF4-FFF2-40B4-BE49-F238E27FC236}">
                <a16:creationId xmlns:a16="http://schemas.microsoft.com/office/drawing/2014/main" id="{3A4BEDF5-E08D-A527-8E93-6750DABC1CD0}"/>
              </a:ext>
            </a:extLst>
          </p:cNvPr>
          <p:cNvSpPr txBox="1">
            <a:spLocks/>
          </p:cNvSpPr>
          <p:nvPr/>
        </p:nvSpPr>
        <p:spPr>
          <a:xfrm>
            <a:off x="4146698" y="701963"/>
            <a:ext cx="8045302" cy="57201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ספר שופטים</a:t>
            </a:r>
          </a:p>
          <a:p>
            <a:pPr algn="ctr"/>
            <a:r>
              <a:rPr lang="he-IL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פרק </a:t>
            </a:r>
            <a:r>
              <a:rPr lang="he-IL" sz="8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יז</a:t>
            </a:r>
            <a:endParaRPr lang="he-IL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lang="he-IL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פסל מיכה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87AC6F8B-9EB1-64F0-6333-91C75FDDED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46893" y="27858"/>
            <a:ext cx="2124075" cy="5857875"/>
          </a:xfrm>
          <a:prstGeom prst="rect">
            <a:avLst/>
          </a:prstGeom>
        </p:spPr>
      </p:pic>
      <p:pic>
        <p:nvPicPr>
          <p:cNvPr id="27" name="תמונה 26">
            <a:extLst>
              <a:ext uri="{FF2B5EF4-FFF2-40B4-BE49-F238E27FC236}">
                <a16:creationId xmlns:a16="http://schemas.microsoft.com/office/drawing/2014/main" id="{16453DCD-40C4-C2E7-E43E-8F42EB8D74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074265" y="5137291"/>
            <a:ext cx="2587381" cy="1720709"/>
          </a:xfrm>
          <a:prstGeom prst="rect">
            <a:avLst/>
          </a:prstGeom>
        </p:spPr>
      </p:pic>
      <p:pic>
        <p:nvPicPr>
          <p:cNvPr id="29" name="תמונה 28">
            <a:extLst>
              <a:ext uri="{FF2B5EF4-FFF2-40B4-BE49-F238E27FC236}">
                <a16:creationId xmlns:a16="http://schemas.microsoft.com/office/drawing/2014/main" id="{3FFC5398-9F13-EEE4-324E-2546464137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676999" y="5456379"/>
            <a:ext cx="2118291" cy="141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791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F785DC7-5882-22BA-6D73-DDD9EE774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/>
              <a:t>האם לפגוש שוטר זה טוב או רע?</a:t>
            </a:r>
          </a:p>
        </p:txBody>
      </p:sp>
      <p:pic>
        <p:nvPicPr>
          <p:cNvPr id="9" name="מציין מיקום תוכן 8">
            <a:extLst>
              <a:ext uri="{FF2B5EF4-FFF2-40B4-BE49-F238E27FC236}">
                <a16:creationId xmlns:a16="http://schemas.microsoft.com/office/drawing/2014/main" id="{5BE342C5-BE79-EBDE-2507-3F5E0F8409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07614" y="1667435"/>
            <a:ext cx="5388386" cy="4948518"/>
          </a:xfr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8D16C29C-96A0-6CE8-EC2C-A9D83B0291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554526" y="1761709"/>
            <a:ext cx="4259755" cy="460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123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5447723-6E85-8B97-5831-168D3F742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sz="320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"הווי מתפלל בשלומה של מלכות שאלמלא מוראה – איש את רעהו חיים בלעו" </a:t>
            </a:r>
            <a:r>
              <a:rPr lang="he-IL" sz="3200" baseline="-2500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[מסכת אבות]</a:t>
            </a:r>
            <a:endParaRPr lang="he-IL" sz="5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E45B44B-7099-5E53-CE7B-309EF05CC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מדוע צריך להתפלל על שלום המלכות?</a:t>
            </a:r>
          </a:p>
          <a:p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ללא מלכות כל אחד יעשה מה שהוא רוצה ויפגע בשני.</a:t>
            </a:r>
          </a:p>
          <a:p>
            <a:endParaRPr lang="he-IL" sz="3200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3200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המלכות שומרת על החוק בעזרת המשטרה.</a:t>
            </a:r>
          </a:p>
          <a:p>
            <a:endParaRPr lang="he-IL" sz="3200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3200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EFA0924-5082-A203-470A-4DCC3F4346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11279" y="812799"/>
            <a:ext cx="3232159" cy="1871959"/>
          </a:xfrm>
          <a:prstGeom prst="rect">
            <a:avLst/>
          </a:prstGeom>
        </p:spPr>
      </p:pic>
      <p:pic>
        <p:nvPicPr>
          <p:cNvPr id="13" name="Picture 6" descr="Fight Silhouette at GetDrawings | Free download">
            <a:extLst>
              <a:ext uri="{FF2B5EF4-FFF2-40B4-BE49-F238E27FC236}">
                <a16:creationId xmlns:a16="http://schemas.microsoft.com/office/drawing/2014/main" id="{3E4C4678-9D68-3C05-0719-A94724E30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995" y="2786531"/>
            <a:ext cx="1990725" cy="229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מציין מיקום תוכן 8">
            <a:extLst>
              <a:ext uri="{FF2B5EF4-FFF2-40B4-BE49-F238E27FC236}">
                <a16:creationId xmlns:a16="http://schemas.microsoft.com/office/drawing/2014/main" id="{6774BBFC-2B45-18CC-1E38-93B1FD9081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101190" y="4894729"/>
            <a:ext cx="1962075" cy="180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468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5447723-6E85-8B97-5831-168D3F742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sz="320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"הווי מתפלל בשלומה של מלכות שאלמלא מוראה – איש את רעהו חיים בלעו" </a:t>
            </a:r>
            <a:r>
              <a:rPr lang="he-IL" sz="3200" baseline="-25000" dirty="0">
                <a:effectLst/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[מסכת אבות]</a:t>
            </a:r>
            <a:endParaRPr lang="he-IL" sz="5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E45B44B-7099-5E53-CE7B-309EF05CC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מביאה פושעים למשפט.</a:t>
            </a:r>
          </a:p>
          <a:p>
            <a:endParaRPr lang="he-IL" sz="3200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מטילה קנסות.</a:t>
            </a:r>
          </a:p>
          <a:p>
            <a:endParaRPr lang="he-IL" sz="3200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במקרים חמורים- מאסר בבית הכלא.</a:t>
            </a:r>
          </a:p>
          <a:p>
            <a:endParaRPr lang="he-IL" sz="3200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3200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4" name="Picture 228983">
            <a:extLst>
              <a:ext uri="{FF2B5EF4-FFF2-40B4-BE49-F238E27FC236}">
                <a16:creationId xmlns:a16="http://schemas.microsoft.com/office/drawing/2014/main" id="{FA7255A8-C20E-FBFD-3742-B1820258D1B9}"/>
              </a:ext>
            </a:extLst>
          </p:cNvPr>
          <p:cNvPicPr/>
          <p:nvPr/>
        </p:nvPicPr>
        <p:blipFill rotWithShape="1">
          <a:blip r:embed="rId2"/>
          <a:srcRect b="8314"/>
          <a:stretch/>
        </p:blipFill>
        <p:spPr>
          <a:xfrm>
            <a:off x="2451800" y="1532965"/>
            <a:ext cx="3644200" cy="2127352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18332A04-1C5F-8283-4FB3-977AD72630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963472" y="5041887"/>
            <a:ext cx="2817331" cy="1960679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9A798B6E-5422-7CE8-3B0C-C7564514B9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471737" y="3702424"/>
            <a:ext cx="3335269" cy="315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275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34A8A86-B4FC-2D92-B456-80E25D98C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/>
              <a:t>פסל מיכה. </a:t>
            </a:r>
            <a:r>
              <a:rPr lang="he-IL" baseline="-25000" dirty="0"/>
              <a:t>פסוקים א-ו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0FD4C2D-22D8-7BCE-9B6B-04D32E4E3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וַיְהִי-אִישׁ מֵהַר-אֶפְרָיִם, וּשְׁמוֹ</a:t>
            </a:r>
          </a:p>
          <a:p>
            <a:pPr marL="0" indent="0">
              <a:buNone/>
            </a:pPr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4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מִיכָיְהו</a:t>
            </a:r>
            <a:r>
              <a:rPr lang="he-IL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ּ</a:t>
            </a:r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89A1FD1-DF0F-B308-C900-C6FE81875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63" y="247640"/>
            <a:ext cx="6073666" cy="5959356"/>
          </a:xfrm>
          <a:prstGeom prst="rect">
            <a:avLst/>
          </a:prstGeom>
        </p:spPr>
      </p:pic>
      <p:sp>
        <p:nvSpPr>
          <p:cNvPr id="6" name="אליפסה 5">
            <a:extLst>
              <a:ext uri="{FF2B5EF4-FFF2-40B4-BE49-F238E27FC236}">
                <a16:creationId xmlns:a16="http://schemas.microsoft.com/office/drawing/2014/main" id="{028A6996-A833-F021-BBCE-AEDC91D28F94}"/>
              </a:ext>
            </a:extLst>
          </p:cNvPr>
          <p:cNvSpPr/>
          <p:nvPr/>
        </p:nvSpPr>
        <p:spPr>
          <a:xfrm>
            <a:off x="1595718" y="1264555"/>
            <a:ext cx="2294964" cy="193584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0136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8850053-07D5-4D09-2D5D-5A8919C62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e-IL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וַיֹּאמֶר </a:t>
            </a:r>
            <a:r>
              <a:rPr lang="he-IL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לְאִמּו</a:t>
            </a:r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ֹ אֶלֶף וּמֵאָה הַכֶּסֶף אֲשֶׁר לֻקַּח-לָךְ...</a:t>
            </a:r>
          </a:p>
          <a:p>
            <a:pPr marL="0" indent="0">
              <a:buNone/>
            </a:pPr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וְאַתְּ </a:t>
            </a:r>
            <a:r>
              <a:rPr lang="he-IL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אָלִית</a:t>
            </a:r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וְגַם אָמַרְתְּ בְּאָזְנַי</a:t>
            </a:r>
          </a:p>
          <a:p>
            <a:pPr marL="0" indent="0">
              <a:buNone/>
            </a:pPr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הִנֵּה-הַכֶּסֶף אִתִּי, אֲנִי לְקַחְתִּיו; </a:t>
            </a:r>
          </a:p>
          <a:p>
            <a:pPr marL="0" indent="0">
              <a:buNone/>
            </a:pPr>
            <a:endParaRPr lang="he-IL" sz="3200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3200" dirty="0">
                <a:solidFill>
                  <a:srgbClr val="FF0000"/>
                </a:solidFill>
                <a:latin typeface="Guttman Yad-Brush" panose="02010401010101010101" pitchFamily="2" charset="-79"/>
                <a:cs typeface="Guttman Yad-Brush" panose="02010401010101010101" pitchFamily="2" charset="-79"/>
              </a:rPr>
              <a:t>מה תהיה תגובת האם לדעתכם?</a:t>
            </a:r>
          </a:p>
          <a:p>
            <a:pPr marL="0" indent="0">
              <a:buNone/>
            </a:pPr>
            <a:endParaRPr lang="he-IL" sz="3200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וַתֹּאמֶר </a:t>
            </a:r>
            <a:r>
              <a:rPr lang="he-IL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אִמּו</a:t>
            </a:r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ֹ:</a:t>
            </a:r>
          </a:p>
          <a:p>
            <a:pPr marL="0" indent="0">
              <a:buNone/>
            </a:pPr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בָּרוּךְ בְּנִי לַה'.  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BB3161A7-D825-A3A2-4DCC-C46D700B0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7388" y="1264555"/>
            <a:ext cx="4091318" cy="339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93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5A56013-9F19-D07E-BEFC-2893A0C74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8850053-07D5-4D09-2D5D-5A8919C62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וַיָּשֶׁב אֶת-אֶלֶף-וּמֵאָה הַכֶּסֶף, </a:t>
            </a:r>
            <a:r>
              <a:rPr lang="he-IL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לְאִמּו</a:t>
            </a:r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ֹ; </a:t>
            </a:r>
          </a:p>
          <a:p>
            <a:pPr marL="0" indent="0">
              <a:buNone/>
            </a:pPr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וַתִּקַּח</a:t>
            </a:r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אִמּו</a:t>
            </a:r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ֹ מָאתַיִם כֶּסֶף וַתִּתְּנֵהוּ לַצּוֹרֵף, וַיַּעֲשֵׂהוּ פֶּסֶל וּמַסֵּכָה, וַיְהִי, בְּבֵית </a:t>
            </a:r>
            <a:r>
              <a:rPr lang="he-IL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מִיכָיְהו</a:t>
            </a:r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ּ.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0767DC6D-BABE-1333-34B0-967E1DE9A4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7388" y="1783976"/>
            <a:ext cx="2467535" cy="3290047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FA126FF2-D6E3-6392-B8C1-998DF7993E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46893" y="45787"/>
            <a:ext cx="2124075" cy="585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11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1C29297-DB7B-CADE-C116-DF1B1FE5E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ה</a:t>
            </a:r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 וְהָאִישׁ מִיכָה, לוֹ </a:t>
            </a:r>
            <a:r>
              <a:rPr lang="he-IL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בֵּית </a:t>
            </a:r>
            <a:r>
              <a:rPr lang="he-IL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אֱלֹהִים</a:t>
            </a:r>
            <a:r>
              <a:rPr lang="he-IL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; וַיַּעַשׂ אֵפוֹד, וּתְרָפִים, וַיְמַלֵּא אֶת-יַד אַחַד מִבָּנָיו, וַיְהִי-לוֹ לְכֹהֵן.  </a:t>
            </a:r>
          </a:p>
          <a:p>
            <a:pPr marL="0" indent="0">
              <a:buNone/>
            </a:pPr>
            <a:endParaRPr lang="he-IL" sz="3200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sz="3200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42927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F8AE377-E370-52C9-2069-1856BAE4D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dirty="0"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כמה דברים מוזרים קוראים עד כאן</a:t>
            </a:r>
          </a:p>
        </p:txBody>
      </p:sp>
      <p:sp>
        <p:nvSpPr>
          <p:cNvPr id="8" name="מציין מיקום תוכן 7">
            <a:extLst>
              <a:ext uri="{FF2B5EF4-FFF2-40B4-BE49-F238E27FC236}">
                <a16:creationId xmlns:a16="http://schemas.microsoft.com/office/drawing/2014/main" id="{95BA9C01-1532-65A1-021A-0627F22B0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r" rtl="1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הבן גנב מאמו</a:t>
            </a:r>
            <a:endParaRPr lang="en-US" sz="2700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342900" lvl="0" indent="-342900" algn="r" rtl="1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האם קיללה</a:t>
            </a:r>
            <a:endParaRPr lang="en-US" sz="2700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342900" lvl="0" indent="-342900" algn="r" rtl="1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האם מחזירה לבנה את הכסף.</a:t>
            </a:r>
            <a:endParaRPr lang="en-US" sz="2700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342900" lvl="0" indent="-342900" algn="r" rtl="1">
              <a:lnSpc>
                <a:spcPct val="150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בונים מקדש פרטי בביתם.</a:t>
            </a:r>
          </a:p>
          <a:p>
            <a:pPr marL="342900" lvl="0" indent="-342900" algn="r" rtl="1">
              <a:lnSpc>
                <a:spcPct val="150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ממנים לכהן מי שאינו כהן.</a:t>
            </a:r>
          </a:p>
        </p:txBody>
      </p:sp>
      <p:pic>
        <p:nvPicPr>
          <p:cNvPr id="14" name="תמונה 13">
            <a:extLst>
              <a:ext uri="{FF2B5EF4-FFF2-40B4-BE49-F238E27FC236}">
                <a16:creationId xmlns:a16="http://schemas.microsoft.com/office/drawing/2014/main" id="{915E6E8C-9A12-A3CD-5A73-54BB36FEC4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823" y="-246606"/>
            <a:ext cx="5987970" cy="3991980"/>
          </a:xfrm>
          <a:prstGeom prst="rect">
            <a:avLst/>
          </a:prstGeom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F02D0C01-9978-BACF-72F9-FA978A3BBF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41308" y="5174568"/>
            <a:ext cx="2857500" cy="1902023"/>
          </a:xfrm>
          <a:prstGeom prst="rect">
            <a:avLst/>
          </a:prstGeom>
        </p:spPr>
      </p:pic>
      <p:pic>
        <p:nvPicPr>
          <p:cNvPr id="21" name="תמונה 20">
            <a:extLst>
              <a:ext uri="{FF2B5EF4-FFF2-40B4-BE49-F238E27FC236}">
                <a16:creationId xmlns:a16="http://schemas.microsoft.com/office/drawing/2014/main" id="{C9B49A6E-4B6A-DBED-86D9-3AE522ABD5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206856" y="2787290"/>
            <a:ext cx="3044854" cy="294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18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1426F6D-CE47-2577-A2D6-DE6673D89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sz="4000" dirty="0"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הסיבה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7E8F070-F0C4-41F3-1165-10E857CE4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ו</a:t>
            </a:r>
            <a:r>
              <a:rPr lang="he-IL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 בַּיָּמִים הָהֵם, אֵין מֶלֶךְ בְּיִשְׂרָאֵל:  אִישׁ הַיָּשָׁר בְּעֵינָיו, יַעֲשֶׂה.  {פ}</a:t>
            </a:r>
            <a:br>
              <a:rPr lang="he-IL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</a:b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56641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4B1472B-68CE-30F5-DCDE-99F34E611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b="1" dirty="0"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פסוקים ז – </a:t>
            </a:r>
            <a:r>
              <a:rPr lang="he-IL" b="1" dirty="0" err="1"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יב</a:t>
            </a:r>
            <a:r>
              <a:rPr lang="he-IL" b="1" dirty="0"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: הנער הלוי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A994A69-F7A9-7556-B445-639087B03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6600" y="1540189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he-IL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ז</a:t>
            </a: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וַיְהִי-נַעַר, מִבֵּית לֶחֶם יְהוּדָה, מִמִּשְׁפַּחַת, יְהוּדָה; </a:t>
            </a:r>
          </a:p>
          <a:p>
            <a:pPr marL="0" indent="0">
              <a:buNone/>
            </a:pP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וְהוּא לֵוִי, וְהוּא גָר-שָׁם.  </a:t>
            </a:r>
          </a:p>
          <a:p>
            <a:pPr marL="0" indent="0">
              <a:buNone/>
            </a:pPr>
            <a:endParaRPr lang="he-IL" sz="2700" b="1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83ABF219-6C90-26A3-C61E-D8293BE45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4" y="274534"/>
            <a:ext cx="6073666" cy="5959356"/>
          </a:xfrm>
          <a:prstGeom prst="rect">
            <a:avLst/>
          </a:prstGeom>
        </p:spPr>
      </p:pic>
      <p:sp>
        <p:nvSpPr>
          <p:cNvPr id="5" name="אליפסה 4">
            <a:extLst>
              <a:ext uri="{FF2B5EF4-FFF2-40B4-BE49-F238E27FC236}">
                <a16:creationId xmlns:a16="http://schemas.microsoft.com/office/drawing/2014/main" id="{A9E445C2-FA3F-A45D-F3B4-945C45795335}"/>
              </a:ext>
            </a:extLst>
          </p:cNvPr>
          <p:cNvSpPr/>
          <p:nvPr/>
        </p:nvSpPr>
        <p:spPr>
          <a:xfrm>
            <a:off x="2233700" y="3429000"/>
            <a:ext cx="1402125" cy="82759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2826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4B1472B-68CE-30F5-DCDE-99F34E611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b="1" dirty="0"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פסוקים ז – </a:t>
            </a:r>
            <a:r>
              <a:rPr lang="he-IL" b="1" dirty="0" err="1"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יב</a:t>
            </a:r>
            <a:r>
              <a:rPr lang="he-IL" b="1" dirty="0"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: הנער הלוי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A994A69-F7A9-7556-B445-639087B03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6600" y="1540189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he-IL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ז</a:t>
            </a: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וַיְהִי-נַעַר, מִבֵּית לֶחֶם יְהוּדָה, מִמִּשְׁפַּחַת, יְהוּדָה; </a:t>
            </a:r>
          </a:p>
          <a:p>
            <a:pPr marL="0" indent="0">
              <a:buNone/>
            </a:pP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וְהוּא לֵוִי, וְהוּא גָר-שָׁם.  </a:t>
            </a:r>
          </a:p>
          <a:p>
            <a:pPr marL="0" indent="0">
              <a:buNone/>
            </a:pPr>
            <a:endParaRPr lang="he-IL" sz="2700" b="1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</a:t>
            </a: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וַיֵּלֶךְ הָאִישׁ מֵהָעִיר.. לָגוּר, בַּאֲשֶׁר יִמְצָא; </a:t>
            </a:r>
          </a:p>
          <a:p>
            <a:pPr marL="0" indent="0">
              <a:buNone/>
            </a:pP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וַיָּבֹא הַר-אֶפְרַיִם עַד-בֵּית מִיכָה, לַעֲשׂוֹת דַּרְכּוֹ.  </a:t>
            </a:r>
          </a:p>
          <a:p>
            <a:pPr marL="0" indent="0">
              <a:buNone/>
            </a:pPr>
            <a:endParaRPr lang="he-IL" sz="2700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sz="2700" b="1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83ABF219-6C90-26A3-C61E-D8293BE45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4" y="274534"/>
            <a:ext cx="6073666" cy="5959356"/>
          </a:xfrm>
          <a:prstGeom prst="rect">
            <a:avLst/>
          </a:prstGeom>
        </p:spPr>
      </p:pic>
      <p:sp>
        <p:nvSpPr>
          <p:cNvPr id="5" name="אליפסה 4">
            <a:extLst>
              <a:ext uri="{FF2B5EF4-FFF2-40B4-BE49-F238E27FC236}">
                <a16:creationId xmlns:a16="http://schemas.microsoft.com/office/drawing/2014/main" id="{A9E445C2-FA3F-A45D-F3B4-945C45795335}"/>
              </a:ext>
            </a:extLst>
          </p:cNvPr>
          <p:cNvSpPr/>
          <p:nvPr/>
        </p:nvSpPr>
        <p:spPr>
          <a:xfrm>
            <a:off x="2152194" y="1413066"/>
            <a:ext cx="1402125" cy="82759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חץ: למעלה 5">
            <a:extLst>
              <a:ext uri="{FF2B5EF4-FFF2-40B4-BE49-F238E27FC236}">
                <a16:creationId xmlns:a16="http://schemas.microsoft.com/office/drawing/2014/main" id="{93911C8A-9AFB-1BE7-3903-8DA9ABA9F543}"/>
              </a:ext>
            </a:extLst>
          </p:cNvPr>
          <p:cNvSpPr/>
          <p:nvPr/>
        </p:nvSpPr>
        <p:spPr>
          <a:xfrm>
            <a:off x="2592925" y="2367787"/>
            <a:ext cx="520665" cy="96572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אליפסה 6">
            <a:extLst>
              <a:ext uri="{FF2B5EF4-FFF2-40B4-BE49-F238E27FC236}">
                <a16:creationId xmlns:a16="http://schemas.microsoft.com/office/drawing/2014/main" id="{7DE6C508-B950-360C-5714-744E1D61AB2F}"/>
              </a:ext>
            </a:extLst>
          </p:cNvPr>
          <p:cNvSpPr/>
          <p:nvPr/>
        </p:nvSpPr>
        <p:spPr>
          <a:xfrm>
            <a:off x="2386100" y="3454075"/>
            <a:ext cx="1402125" cy="82759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93279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9DC2DB2-3F4F-61E2-7A12-359251361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54A542B-93E2-897D-DB63-F2FA0E7D9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 וַיֹּאמֶר לוֹ מִיכָה שְׁבָה עִמָּדִי, </a:t>
            </a:r>
          </a:p>
          <a:p>
            <a:pPr marL="0" indent="0">
              <a:buNone/>
            </a:pP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וֶהְיֵה-לִי לְאָב וּלְכֹהֵן, </a:t>
            </a:r>
          </a:p>
          <a:p>
            <a:pPr marL="0" indent="0">
              <a:buNone/>
            </a:pPr>
            <a:endParaRPr lang="he-IL" sz="2700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700" dirty="0">
                <a:solidFill>
                  <a:srgbClr val="FF0000"/>
                </a:solidFill>
                <a:latin typeface="Guttman Yad-Brush" panose="02010401010101010101" pitchFamily="2" charset="-79"/>
                <a:cs typeface="Guttman Yad-Brush" panose="02010401010101010101" pitchFamily="2" charset="-79"/>
              </a:rPr>
              <a:t>אפשר להפוך מישהו לכהן?</a:t>
            </a:r>
          </a:p>
          <a:p>
            <a:pPr marL="0" indent="0">
              <a:buNone/>
            </a:pPr>
            <a:r>
              <a:rPr lang="he-IL" sz="2700" dirty="0">
                <a:solidFill>
                  <a:srgbClr val="FF0000"/>
                </a:solidFill>
                <a:latin typeface="Guttman Yad-Brush" panose="02010401010101010101" pitchFamily="2" charset="-79"/>
                <a:cs typeface="Guttman Yad-Brush" panose="02010401010101010101" pitchFamily="2" charset="-79"/>
              </a:rPr>
              <a:t>האם אוכל להפוך מישהו פה למלך אנגליה?</a:t>
            </a:r>
          </a:p>
          <a:p>
            <a:pPr marL="0" indent="0">
              <a:buNone/>
            </a:pPr>
            <a:r>
              <a:rPr lang="he-IL" sz="2700" dirty="0">
                <a:solidFill>
                  <a:srgbClr val="FF0000"/>
                </a:solidFill>
                <a:latin typeface="Guttman Yad-Brush" panose="02010401010101010101" pitchFamily="2" charset="-79"/>
                <a:cs typeface="Guttman Yad-Brush" panose="02010401010101010101" pitchFamily="2" charset="-79"/>
              </a:rPr>
              <a:t>אוכל להפוך פה מישהו לראש ממשלת ישראל?</a:t>
            </a:r>
          </a:p>
          <a:p>
            <a:pPr marL="0" indent="0">
              <a:buNone/>
            </a:pPr>
            <a:endParaRPr lang="he-IL" sz="2700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4684C7BE-7F3D-0604-2FBF-28945470F7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7388" y="2048719"/>
            <a:ext cx="2519013" cy="2760562"/>
          </a:xfrm>
          <a:prstGeom prst="rect">
            <a:avLst/>
          </a:prstGeom>
        </p:spPr>
      </p:pic>
      <p:pic>
        <p:nvPicPr>
          <p:cNvPr id="11" name="Picture 2" descr="סמל המדינה - ליבה">
            <a:extLst>
              <a:ext uri="{FF2B5EF4-FFF2-40B4-BE49-F238E27FC236}">
                <a16:creationId xmlns:a16="http://schemas.microsoft.com/office/drawing/2014/main" id="{6BEDB81B-20EE-57BD-C267-EAD8F84C3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231" y="5037881"/>
            <a:ext cx="1253961" cy="132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846812CC-22A8-B73F-32BB-4EC149C16F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683833" y="5179507"/>
            <a:ext cx="1862861" cy="1918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8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9DC2DB2-3F4F-61E2-7A12-359251361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54A542B-93E2-897D-DB63-F2FA0E7D9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 וַיֹּאמֶר לוֹ מִיכָה שְׁבָה עִמָּדִי, </a:t>
            </a:r>
          </a:p>
          <a:p>
            <a:pPr marL="0" indent="0">
              <a:buNone/>
            </a:pP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וֶהְיֵה-לִי לְאָב וּלְכֹהֵן, </a:t>
            </a:r>
          </a:p>
          <a:p>
            <a:pPr marL="0" indent="0">
              <a:buNone/>
            </a:pPr>
            <a:endParaRPr lang="he-IL" sz="2700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וְאָנֹכִי אֶתֶּן-לְךָ עֲשֶׂרֶת כֶּסֶף לַיָּמִים, </a:t>
            </a:r>
          </a:p>
          <a:p>
            <a:pPr marL="0" indent="0">
              <a:buNone/>
            </a:pP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וְעֵרֶךְ בְּגָדִים וּמִחְיָתֶךָ; וַיֵּלֶךְ, הַלֵּוִי.  </a:t>
            </a: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C3D4453F-E44B-BE53-7755-A73307DDE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7388" y="1264555"/>
            <a:ext cx="4091318" cy="339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62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9DC2DB2-3F4F-61E2-7A12-359251361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54A542B-93E2-897D-DB63-F2FA0E7D9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 וַיֹּאמֶר לוֹ מִיכָה שְׁבָה עִמָּדִי, </a:t>
            </a:r>
          </a:p>
          <a:p>
            <a:pPr marL="0" indent="0">
              <a:buNone/>
            </a:pP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וֶהְיֵה-לִי לְאָב וּלְכֹהֵן, </a:t>
            </a:r>
          </a:p>
          <a:p>
            <a:pPr marL="0" indent="0">
              <a:buNone/>
            </a:pPr>
            <a:endParaRPr lang="he-IL" sz="2700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וְאָנֹכִי אֶתֶּן-לְךָ עֲשֶׂרֶת כֶּסֶף לַיָּמִים, </a:t>
            </a:r>
          </a:p>
          <a:p>
            <a:pPr marL="0" indent="0">
              <a:buNone/>
            </a:pP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וְעֵרֶךְ בְּגָדִים וּמִחְיָתֶךָ; וַיֵּלֶךְ, הַלֵּוִי. </a:t>
            </a:r>
          </a:p>
          <a:p>
            <a:pPr marL="0" indent="0">
              <a:buNone/>
            </a:pPr>
            <a:endParaRPr lang="he-IL" sz="2700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C3D4453F-E44B-BE53-7755-A73307DDE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7388" y="1264555"/>
            <a:ext cx="4091318" cy="339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371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9DC2DB2-3F4F-61E2-7A12-359251361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54A542B-93E2-897D-DB63-F2FA0E7D9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 וַיֹּאמֶר לוֹ מִיכָה שְׁבָה עִמָּדִי, </a:t>
            </a:r>
          </a:p>
          <a:p>
            <a:pPr marL="0" indent="0">
              <a:buNone/>
            </a:pP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וֶהְיֵה-לִי לְאָב וּלְכֹהֵן, </a:t>
            </a:r>
          </a:p>
          <a:p>
            <a:pPr marL="0" indent="0">
              <a:buNone/>
            </a:pPr>
            <a:endParaRPr lang="he-IL" sz="2700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וְאָנֹכִי אֶתֶּן-לְךָ עֲשֶׂרֶת כֶּסֶף לַ</a:t>
            </a:r>
            <a:r>
              <a:rPr lang="he-IL" sz="5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יָּמִים= שנה</a:t>
            </a: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</a:p>
          <a:p>
            <a:pPr marL="0" indent="0">
              <a:buNone/>
            </a:pP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וְעֵרֶךְ בְּגָדִים וּמִחְיָתֶךָ; וַיֵּלֶךְ, הַלֵּוִי. </a:t>
            </a:r>
          </a:p>
          <a:p>
            <a:pPr marL="0" indent="0">
              <a:buNone/>
            </a:pPr>
            <a:endParaRPr lang="he-IL" sz="2700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כמה הוא משלם לנער לעומת כמה בזבז על הפסל? </a:t>
            </a: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C3D4453F-E44B-BE53-7755-A73307DDE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7388" y="1264555"/>
            <a:ext cx="4091318" cy="339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3540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9DC2DB2-3F4F-61E2-7A12-359251361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54A542B-93E2-897D-DB63-F2FA0E7D9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200" y="2178423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6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X  20</a:t>
            </a:r>
            <a:endParaRPr lang="he-IL" sz="16600" dirty="0">
              <a:solidFill>
                <a:schemeClr val="tx1">
                  <a:lumMod val="85000"/>
                  <a:lumOff val="1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C3D4453F-E44B-BE53-7755-A73307DDE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7388" y="1264555"/>
            <a:ext cx="4091318" cy="339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665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1848EE7-A03E-F2F0-76F8-ADEE9493D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2ED7B27-4862-9642-C7D3-4AC5D1DB6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יב</a:t>
            </a:r>
            <a:r>
              <a:rPr lang="he-IL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וַיְמַלֵּא מִיכָה אֶת-יַד הַלֵּוִי, וַיְהִי-לוֹ הַנַּעַר לְכֹהֵן;</a:t>
            </a:r>
          </a:p>
          <a:p>
            <a:pPr marL="0" indent="0">
              <a:buNone/>
            </a:pPr>
            <a:r>
              <a:rPr lang="he-IL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וַיְהִי, בְּבֵית מִיכָה.  </a:t>
            </a: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69DC3CA-BEA7-DF5A-6246-B942CC7FF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368" y="687558"/>
            <a:ext cx="3391194" cy="596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4488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2CE2572-1EAD-A9B5-B335-A73EB39A0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624110"/>
            <a:ext cx="8911687" cy="1280890"/>
          </a:xfrm>
        </p:spPr>
        <p:txBody>
          <a:bodyPr>
            <a:normAutofit fontScale="90000"/>
          </a:bodyPr>
          <a:lstStyle/>
          <a:p>
            <a:pPr algn="r"/>
            <a:r>
              <a:rPr lang="he-IL" sz="4400" b="1" dirty="0">
                <a:solidFill>
                  <a:srgbClr val="FF000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לסיכום</a:t>
            </a:r>
            <a:br>
              <a:rPr kumimoji="0" lang="en-US" altLang="he-IL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lang="he-IL" dirty="0"/>
          </a:p>
        </p:txBody>
      </p:sp>
      <p:sp>
        <p:nvSpPr>
          <p:cNvPr id="6" name="כותרת 1">
            <a:extLst>
              <a:ext uri="{FF2B5EF4-FFF2-40B4-BE49-F238E27FC236}">
                <a16:creationId xmlns:a16="http://schemas.microsoft.com/office/drawing/2014/main" id="{3446161B-B06D-0BD2-54A4-9BFC185733DF}"/>
              </a:ext>
            </a:extLst>
          </p:cNvPr>
          <p:cNvSpPr txBox="1">
            <a:spLocks/>
          </p:cNvSpPr>
          <p:nvPr/>
        </p:nvSpPr>
        <p:spPr>
          <a:xfrm>
            <a:off x="2788024" y="1699873"/>
            <a:ext cx="8605298" cy="436923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r">
              <a:buFont typeface="Arial" panose="020B0604020202020204" pitchFamily="34" charset="0"/>
              <a:buChar char="•"/>
            </a:pPr>
            <a:r>
              <a:rPr lang="he-IL" altLang="he-IL" dirty="0"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מיכה משיב </a:t>
            </a:r>
            <a:r>
              <a:rPr lang="he-IL" altLang="he-IL" dirty="0" err="1"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לאמו</a:t>
            </a:r>
            <a:r>
              <a:rPr lang="he-IL" altLang="he-IL" dirty="0"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את הכסף שגנב ממנה והיא מברכת אותו.</a:t>
            </a:r>
            <a:endParaRPr lang="he-IL" dirty="0">
              <a:latin typeface="David" panose="020E0502060401010101" pitchFamily="34" charset="-79"/>
              <a:ea typeface="+mn-ea"/>
              <a:cs typeface="David" panose="020E0502060401010101" pitchFamily="34" charset="-79"/>
            </a:endParaRPr>
          </a:p>
          <a:p>
            <a:pPr marL="571500" indent="-571500" algn="r">
              <a:buFont typeface="Arial" panose="020B0604020202020204" pitchFamily="34" charset="0"/>
              <a:buChar char="•"/>
            </a:pPr>
            <a:r>
              <a:rPr lang="he-IL" dirty="0"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היא מבקשת ממנו להכין ממנו פסל.</a:t>
            </a:r>
          </a:p>
          <a:p>
            <a:pPr marL="571500" indent="-571500" algn="r">
              <a:buFont typeface="Arial" panose="020B0604020202020204" pitchFamily="34" charset="0"/>
              <a:buChar char="•"/>
            </a:pPr>
            <a:r>
              <a:rPr lang="he-IL" dirty="0"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נער מבית לחם מחפש עבודה ומגיע לבית מיכה.</a:t>
            </a:r>
          </a:p>
          <a:p>
            <a:pPr marL="571500" indent="-571500" algn="r">
              <a:buFont typeface="Arial" panose="020B0604020202020204" pitchFamily="34" charset="0"/>
              <a:buChar char="•"/>
            </a:pPr>
            <a:r>
              <a:rPr lang="he-IL" dirty="0"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מיכה ממנה אותו להיות כהן בבית העבודה הזרה שהכין</a:t>
            </a:r>
          </a:p>
          <a:p>
            <a:pPr marL="571500" indent="-571500" algn="r">
              <a:buFont typeface="Arial" panose="020B0604020202020204" pitchFamily="34" charset="0"/>
              <a:buChar char="•"/>
            </a:pPr>
            <a:endParaRPr lang="he-IL" dirty="0">
              <a:latin typeface="David" panose="020E0502060401010101" pitchFamily="34" charset="-79"/>
              <a:ea typeface="+mn-ea"/>
              <a:cs typeface="David" panose="020E0502060401010101" pitchFamily="34" charset="-79"/>
            </a:endParaRP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B8C6C0A6-989D-549E-F25C-23105F1BF6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5564" y="520281"/>
            <a:ext cx="772168" cy="2129521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AF25B0FA-5F3D-A344-ED49-ABA71FDF08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395599" y="-62753"/>
            <a:ext cx="2222472" cy="1843726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3AB0BB76-6B20-402B-4D01-3BBA2356B6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5033" y="4546900"/>
            <a:ext cx="2285897" cy="2222120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327076C0-E088-C18A-1268-33613A5C77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393" y="3114769"/>
            <a:ext cx="1928679" cy="339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89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2CE2572-1EAD-A9B5-B335-A73EB39A0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624110"/>
            <a:ext cx="8911687" cy="1280890"/>
          </a:xfrm>
        </p:spPr>
        <p:txBody>
          <a:bodyPr>
            <a:normAutofit/>
          </a:bodyPr>
          <a:lstStyle/>
          <a:p>
            <a:pPr algn="r"/>
            <a:r>
              <a:rPr lang="he-IL" b="1" dirty="0"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לסיכום</a:t>
            </a:r>
            <a:br>
              <a:rPr kumimoji="0" lang="en-US" altLang="he-IL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lang="he-IL" dirty="0"/>
          </a:p>
        </p:txBody>
      </p:sp>
      <p:sp>
        <p:nvSpPr>
          <p:cNvPr id="6" name="כותרת 1">
            <a:extLst>
              <a:ext uri="{FF2B5EF4-FFF2-40B4-BE49-F238E27FC236}">
                <a16:creationId xmlns:a16="http://schemas.microsoft.com/office/drawing/2014/main" id="{3446161B-B06D-0BD2-54A4-9BFC185733DF}"/>
              </a:ext>
            </a:extLst>
          </p:cNvPr>
          <p:cNvSpPr txBox="1">
            <a:spLocks/>
          </p:cNvSpPr>
          <p:nvPr/>
        </p:nvSpPr>
        <p:spPr>
          <a:xfrm>
            <a:off x="2481635" y="1699873"/>
            <a:ext cx="8911687" cy="271076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2500" lnSpcReduction="200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742950" indent="-742950" algn="r">
              <a:buFont typeface="+mj-lt"/>
              <a:buAutoNum type="arabicPeriod"/>
            </a:pPr>
            <a:r>
              <a:rPr lang="he-IL" altLang="he-IL" dirty="0" err="1"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תאור</a:t>
            </a:r>
            <a:r>
              <a:rPr lang="he-IL" altLang="he-IL" dirty="0"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 תקופה בחיי עם ישראל. </a:t>
            </a:r>
          </a:p>
          <a:p>
            <a:pPr marL="742950" indent="-742950" algn="r">
              <a:buFont typeface="+mj-lt"/>
              <a:buAutoNum type="arabicPeriod"/>
            </a:pPr>
            <a:r>
              <a:rPr lang="he-IL" altLang="he-IL" dirty="0"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לא היה מנהיג לעם וכל אחד התנהל לפי רצונו. </a:t>
            </a:r>
          </a:p>
          <a:p>
            <a:pPr marL="742950" indent="-742950" algn="r">
              <a:buFont typeface="+mj-lt"/>
              <a:buAutoNum type="arabicPeriod"/>
            </a:pPr>
            <a:r>
              <a:rPr lang="he-IL" altLang="he-IL" dirty="0"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מצב זה הוביל לירידה ברמה הרוחנית וכן ברמה המוסרית של העם. </a:t>
            </a:r>
          </a:p>
          <a:p>
            <a:pPr marL="742950" indent="-742950" algn="r">
              <a:buFont typeface="+mj-lt"/>
              <a:buAutoNum type="arabicPeriod"/>
            </a:pPr>
            <a:r>
              <a:rPr lang="he-IL" altLang="he-IL" dirty="0"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סיפור פסל מיכה מתחיל מאדם פרטי, אולם בפרק הבא נראה שלא רק אדם פרטי חוטא כאן, אלא שבט שלם</a:t>
            </a:r>
            <a:r>
              <a:rPr lang="en-US" altLang="he-IL" dirty="0"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. </a:t>
            </a:r>
            <a:br>
              <a:rPr lang="en-US" altLang="he-IL" dirty="0"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</a:br>
            <a:endParaRPr lang="he-IL" dirty="0">
              <a:latin typeface="David" panose="020E0502060401010101" pitchFamily="34" charset="-79"/>
              <a:ea typeface="+mn-ea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83913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1426F6D-CE47-2577-A2D6-DE6673D89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sz="4000" dirty="0">
                <a:latin typeface="David" panose="020E0502060401010101" pitchFamily="34" charset="-79"/>
                <a:ea typeface="+mn-ea"/>
                <a:cs typeface="David" panose="020E0502060401010101" pitchFamily="34" charset="-79"/>
              </a:rPr>
              <a:t>הסיבה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7E8F070-F0C4-41F3-1165-10E857CE4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ו</a:t>
            </a:r>
            <a:r>
              <a:rPr lang="he-IL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 בַּיָּמִים הָהֵם, אֵין מֶלֶךְ בְּיִשְׂרָאֵל:  אִישׁ הַיָּשָׁר בְּעֵינָיו, יַעֲשֶׂה.  {פ}</a:t>
            </a:r>
            <a:br>
              <a:rPr lang="he-IL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</a:b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03858431"/>
      </p:ext>
    </p:extLst>
  </p:cSld>
  <p:clrMapOvr>
    <a:masterClrMapping/>
  </p:clrMapOvr>
</p:sld>
</file>

<file path=ppt/theme/theme1.xml><?xml version="1.0" encoding="utf-8"?>
<a:theme xmlns:a="http://schemas.openxmlformats.org/drawingml/2006/main" name="עשן מתפתל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10865</TotalTime>
  <Words>543</Words>
  <Application>Microsoft Office PowerPoint</Application>
  <PresentationFormat>מסך רחב</PresentationFormat>
  <Paragraphs>86</Paragraphs>
  <Slides>21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21</vt:i4>
      </vt:variant>
    </vt:vector>
  </HeadingPairs>
  <TitlesOfParts>
    <vt:vector size="28" baseType="lpstr">
      <vt:lpstr>Arial</vt:lpstr>
      <vt:lpstr>Century Gothic</vt:lpstr>
      <vt:lpstr>David</vt:lpstr>
      <vt:lpstr>Guttman Yad-Brush</vt:lpstr>
      <vt:lpstr>Symbol</vt:lpstr>
      <vt:lpstr>Wingdings 3</vt:lpstr>
      <vt:lpstr>עשן מתפתל</vt:lpstr>
      <vt:lpstr>מצגת של PowerPoint‏</vt:lpstr>
      <vt:lpstr>האם לפגוש שוטר זה טוב או רע?</vt:lpstr>
      <vt:lpstr>"הווי מתפלל בשלומה של מלכות שאלמלא מוראה – איש את רעהו חיים בלעו" [מסכת אבות]</vt:lpstr>
      <vt:lpstr>"הווי מתפלל בשלומה של מלכות שאלמלא מוראה – איש את רעהו חיים בלעו" [מסכת אבות]</vt:lpstr>
      <vt:lpstr>פסל מיכה. פסוקים א-ו</vt:lpstr>
      <vt:lpstr>מצגת של PowerPoint‏</vt:lpstr>
      <vt:lpstr>מצגת של PowerPoint‏</vt:lpstr>
      <vt:lpstr>מצגת של PowerPoint‏</vt:lpstr>
      <vt:lpstr>כמה דברים מוזרים קוראים עד כאן</vt:lpstr>
      <vt:lpstr>הסיבה</vt:lpstr>
      <vt:lpstr>פסוקים ז – יב: הנער הלוי</vt:lpstr>
      <vt:lpstr>פסוקים ז – יב: הנער הלוי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לסיכום </vt:lpstr>
      <vt:lpstr>לסיכום </vt:lpstr>
      <vt:lpstr>הסיבה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ו כִּי יִקָּרֵא קַן צִפּוֹר לְפָנֶיךָ בַּדֶּרֶךְ בְּכָל עֵץ אוֹ עַל הָאָרֶץ אֶפְרֹחִים אוֹ בֵיצִים וְהָאֵם רֹבֶצֶת עַל הָאֶפְרֹחִים אוֹ עַל הַבֵּיצִים לֹא תִקַּח הָאֵם עַל הַבָּנִים.  ז שַׁלֵּחַ תְּשַׁלַּח אֶת הָאֵם וְאֶת הַבָּנִים תִּקַּח לָךְ לְמַעַן יִיטַב לָךְ וְהַאֲרַכְתָּ יָמִים.</dc:title>
  <dc:creator>yaur l</dc:creator>
  <cp:lastModifiedBy>נעמה טורם</cp:lastModifiedBy>
  <cp:revision>75</cp:revision>
  <dcterms:created xsi:type="dcterms:W3CDTF">2020-03-16T09:59:26Z</dcterms:created>
  <dcterms:modified xsi:type="dcterms:W3CDTF">2023-03-17T13:48:02Z</dcterms:modified>
</cp:coreProperties>
</file>