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-7948060" y="836713"/>
            <a:ext cx="17129741" cy="5571403"/>
            <a:chOff x="-7948060" y="836713"/>
            <a:chExt cx="17129741" cy="5571403"/>
          </a:xfrm>
        </p:grpSpPr>
        <p:pic>
          <p:nvPicPr>
            <p:cNvPr descr="https://yanush30112000.files.wordpress.com/2012/02/252.png?w=370&amp;h=" id="85" name="Google Shape;85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5400000">
              <a:off x="-1309462" y="-4083026"/>
              <a:ext cx="5571403" cy="154108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13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19900" u="none" cap="none" strike="noStrike">
                  <a:latin typeface="Calibri"/>
                  <a:ea typeface="Calibri"/>
                  <a:cs typeface="Calibri"/>
                  <a:sym typeface="Calibri"/>
                </a:rPr>
                <a:t>ספר שופטים</a:t>
              </a:r>
              <a:endParaRPr b="1" sz="199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4"/>
          <p:cNvGrpSpPr/>
          <p:nvPr/>
        </p:nvGrpSpPr>
        <p:grpSpPr>
          <a:xfrm>
            <a:off x="-1548680" y="522124"/>
            <a:ext cx="17129741" cy="5571403"/>
            <a:chOff x="-7948060" y="836713"/>
            <a:chExt cx="17129741" cy="5571403"/>
          </a:xfrm>
        </p:grpSpPr>
        <p:pic>
          <p:nvPicPr>
            <p:cNvPr descr="https://yanush30112000.files.wordpress.com/2012/02/252.png?w=370&amp;h=" id="92" name="Google Shape;9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5400000">
              <a:off x="-1309462" y="-4083026"/>
              <a:ext cx="5571403" cy="154108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4"/>
            <p:cNvSpPr txBox="1"/>
            <p:nvPr/>
          </p:nvSpPr>
          <p:spPr>
            <a:xfrm>
              <a:off x="-7948060" y="1730471"/>
              <a:ext cx="15896120" cy="31547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9900">
                  <a:latin typeface="Calibri"/>
                  <a:ea typeface="Calibri"/>
                  <a:cs typeface="Calibri"/>
                  <a:sym typeface="Calibri"/>
                </a:rPr>
                <a:t>ספר שופטים</a:t>
              </a:r>
              <a:endParaRPr b="1" sz="199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895171" y="260648"/>
            <a:ext cx="3751434" cy="3759082"/>
          </a:xfrm>
          <a:custGeom>
            <a:rect b="b" l="l" r="r" t="t"/>
            <a:pathLst>
              <a:path extrusionOk="0" h="3306918" w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37625" lIns="537625" spcFirstLastPara="1" rIns="537625" wrap="square" tIns="537625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בני ישראל חוטאים.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/>
          <p:nvPr/>
        </p:nvSpPr>
        <p:spPr>
          <a:xfrm rot="2160000">
            <a:off x="4312266" y="2931914"/>
            <a:ext cx="876384" cy="1116084"/>
          </a:xfrm>
          <a:custGeom>
            <a:rect b="b" l="l" r="r" t="t"/>
            <a:pathLst>
              <a:path extrusionOk="0" h="1116084" w="876384">
                <a:moveTo>
                  <a:pt x="0" y="223217"/>
                </a:moveTo>
                <a:lnTo>
                  <a:pt x="438192" y="223217"/>
                </a:lnTo>
                <a:lnTo>
                  <a:pt x="438192" y="0"/>
                </a:lnTo>
                <a:lnTo>
                  <a:pt x="876384" y="558042"/>
                </a:lnTo>
                <a:lnTo>
                  <a:pt x="438192" y="1116084"/>
                </a:lnTo>
                <a:lnTo>
                  <a:pt x="438192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  <a:solidFill>
            <a:srgbClr val="B1C0D7"/>
          </a:solidFill>
          <a:ln>
            <a:noFill/>
          </a:ln>
        </p:spPr>
        <p:txBody>
          <a:bodyPr anchorCtr="0" anchor="ctr" bIns="223200" lIns="0" spcFirstLastPara="1" rIns="262900" wrap="square" tIns="2232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5112467" y="2564903"/>
            <a:ext cx="3708003" cy="3696271"/>
          </a:xfrm>
          <a:custGeom>
            <a:rect b="b" l="l" r="r" t="t"/>
            <a:pathLst>
              <a:path extrusionOk="0" h="3306918" w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000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37625" lIns="537625" spcFirstLastPara="1" rIns="537625" wrap="square" tIns="537625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ה' מעניש אותם.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/>
          <p:nvPr/>
        </p:nvSpPr>
        <p:spPr>
          <a:xfrm rot="-4320000">
            <a:off x="4215558" y="5340946"/>
            <a:ext cx="876384" cy="1116085"/>
          </a:xfrm>
          <a:custGeom>
            <a:rect b="b" l="l" r="r" t="t"/>
            <a:pathLst>
              <a:path extrusionOk="0" h="1116084" w="8763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  <a:solidFill>
            <a:srgbClr val="B1C0D7"/>
          </a:solidFill>
          <a:ln>
            <a:noFill/>
          </a:ln>
        </p:spPr>
        <p:txBody>
          <a:bodyPr anchorCtr="0" anchor="ctr" bIns="223200" lIns="262900" spcFirstLastPara="1" rIns="0" wrap="square" tIns="2232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/>
          <p:nvPr/>
        </p:nvSpPr>
        <p:spPr>
          <a:xfrm>
            <a:off x="2142387" y="9297595"/>
            <a:ext cx="876385" cy="1116085"/>
          </a:xfrm>
          <a:custGeom>
            <a:rect b="b" l="l" r="r" t="t"/>
            <a:pathLst>
              <a:path extrusionOk="0" h="1116084" w="876384">
                <a:moveTo>
                  <a:pt x="876384" y="892867"/>
                </a:moveTo>
                <a:lnTo>
                  <a:pt x="438192" y="892867"/>
                </a:lnTo>
                <a:lnTo>
                  <a:pt x="438192" y="1116084"/>
                </a:lnTo>
                <a:lnTo>
                  <a:pt x="0" y="558042"/>
                </a:lnTo>
                <a:lnTo>
                  <a:pt x="438192" y="0"/>
                </a:lnTo>
                <a:lnTo>
                  <a:pt x="438192" y="223217"/>
                </a:lnTo>
                <a:lnTo>
                  <a:pt x="876384" y="223217"/>
                </a:lnTo>
                <a:lnTo>
                  <a:pt x="876384" y="892867"/>
                </a:lnTo>
                <a:close/>
              </a:path>
            </a:pathLst>
          </a:custGeom>
          <a:solidFill>
            <a:srgbClr val="B1C0D7"/>
          </a:solidFill>
          <a:ln>
            <a:noFill/>
          </a:ln>
        </p:spPr>
        <p:txBody>
          <a:bodyPr anchorCtr="0" anchor="ctr" bIns="223200" lIns="262900" spcFirstLastPara="1" rIns="0" wrap="square" tIns="2232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/>
          <p:nvPr/>
        </p:nvSpPr>
        <p:spPr>
          <a:xfrm rot="-1833935">
            <a:off x="1518530" y="4751756"/>
            <a:ext cx="1307290" cy="1116084"/>
          </a:xfrm>
          <a:custGeom>
            <a:rect b="b" l="l" r="r" t="t"/>
            <a:pathLst>
              <a:path extrusionOk="0" h="1116084" w="1307290">
                <a:moveTo>
                  <a:pt x="0" y="223217"/>
                </a:moveTo>
                <a:lnTo>
                  <a:pt x="749248" y="223217"/>
                </a:lnTo>
                <a:lnTo>
                  <a:pt x="749248" y="0"/>
                </a:lnTo>
                <a:lnTo>
                  <a:pt x="1307290" y="558042"/>
                </a:lnTo>
                <a:lnTo>
                  <a:pt x="749248" y="1116084"/>
                </a:lnTo>
                <a:lnTo>
                  <a:pt x="749248" y="892867"/>
                </a:lnTo>
                <a:lnTo>
                  <a:pt x="0" y="892867"/>
                </a:lnTo>
                <a:lnTo>
                  <a:pt x="0" y="223217"/>
                </a:lnTo>
                <a:close/>
              </a:path>
            </a:pathLst>
          </a:custGeom>
          <a:solidFill>
            <a:srgbClr val="B1C0D7"/>
          </a:solidFill>
          <a:ln>
            <a:noFill/>
          </a:ln>
        </p:spPr>
        <p:txBody>
          <a:bodyPr anchorCtr="0" anchor="ctr" bIns="223200" lIns="0" spcFirstLastPara="1" rIns="334825" wrap="square" tIns="2232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/>
          <p:nvPr/>
        </p:nvSpPr>
        <p:spPr>
          <a:xfrm>
            <a:off x="2843808" y="132569"/>
            <a:ext cx="3733556" cy="3696271"/>
          </a:xfrm>
          <a:custGeom>
            <a:rect b="b" l="l" r="r" t="t"/>
            <a:pathLst>
              <a:path extrusionOk="0" h="3306918" w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7030A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37625" lIns="537625" spcFirstLastPara="1" rIns="537625" wrap="square" tIns="537625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הארץ שקטה מספר שנים.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5335011" y="2996952"/>
            <a:ext cx="3682888" cy="3691332"/>
          </a:xfrm>
          <a:custGeom>
            <a:rect b="b" l="l" r="r" t="t"/>
            <a:pathLst>
              <a:path extrusionOk="0" h="3306918" w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FFC00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37625" lIns="537625" spcFirstLastPara="1" rIns="537625" wrap="square" tIns="537625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בני ישראל זועקים לה'.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358693" y="2996952"/>
            <a:ext cx="3746818" cy="3691332"/>
          </a:xfrm>
          <a:custGeom>
            <a:rect b="b" l="l" r="r" t="t"/>
            <a:pathLst>
              <a:path extrusionOk="0" h="3306918" w="3306918">
                <a:moveTo>
                  <a:pt x="0" y="1653459"/>
                </a:moveTo>
                <a:cubicBezTo>
                  <a:pt x="0" y="740279"/>
                  <a:pt x="740279" y="0"/>
                  <a:pt x="1653459" y="0"/>
                </a:cubicBezTo>
                <a:cubicBezTo>
                  <a:pt x="2566639" y="0"/>
                  <a:pt x="3306918" y="740279"/>
                  <a:pt x="3306918" y="1653459"/>
                </a:cubicBezTo>
                <a:cubicBezTo>
                  <a:pt x="3306918" y="2566639"/>
                  <a:pt x="2566639" y="3306918"/>
                  <a:pt x="1653459" y="3306918"/>
                </a:cubicBezTo>
                <a:cubicBezTo>
                  <a:pt x="740279" y="3306918"/>
                  <a:pt x="0" y="2566639"/>
                  <a:pt x="0" y="1653459"/>
                </a:cubicBezTo>
                <a:close/>
              </a:path>
            </a:pathLst>
          </a:custGeom>
          <a:solidFill>
            <a:srgbClr val="92D05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37625" lIns="537625" spcFirstLastPara="1" rIns="537625" wrap="square" tIns="537625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ה' שולח שופט שיושיע אותם.</a:t>
            </a:r>
            <a:endParaRPr b="1"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 rot="3723788">
            <a:off x="282524" y="2154712"/>
            <a:ext cx="1065365" cy="1116085"/>
          </a:xfrm>
          <a:custGeom>
            <a:rect b="b" l="l" r="r" t="t"/>
            <a:pathLst>
              <a:path extrusionOk="0" h="1116084" w="1065365">
                <a:moveTo>
                  <a:pt x="1065365" y="892867"/>
                </a:moveTo>
                <a:lnTo>
                  <a:pt x="532682" y="892867"/>
                </a:lnTo>
                <a:lnTo>
                  <a:pt x="532682" y="1116084"/>
                </a:lnTo>
                <a:lnTo>
                  <a:pt x="0" y="558042"/>
                </a:lnTo>
                <a:lnTo>
                  <a:pt x="532682" y="0"/>
                </a:lnTo>
                <a:lnTo>
                  <a:pt x="532682" y="223217"/>
                </a:lnTo>
                <a:lnTo>
                  <a:pt x="1065365" y="223217"/>
                </a:lnTo>
                <a:lnTo>
                  <a:pt x="1065365" y="892867"/>
                </a:lnTo>
                <a:close/>
              </a:path>
            </a:pathLst>
          </a:custGeom>
          <a:solidFill>
            <a:srgbClr val="B1C0D7"/>
          </a:solidFill>
          <a:ln>
            <a:noFill/>
          </a:ln>
        </p:spPr>
        <p:txBody>
          <a:bodyPr anchorCtr="0" anchor="ctr" bIns="223200" lIns="319600" spcFirstLastPara="1" rIns="0" wrap="square" tIns="2232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/>
        </p:nvSpPr>
        <p:spPr>
          <a:xfrm>
            <a:off x="855895" y="548680"/>
            <a:ext cx="7776864" cy="2123658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"וַיַּעֲשׂוּ בְנֵי יִשְׂרָאֵל אֶת הָרַע בְּעֵינֵי ה' "</a:t>
            </a:r>
            <a:endParaRPr b="1" sz="6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395536" y="3356992"/>
            <a:ext cx="8424936" cy="2123658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"וַיִּחַר אַף ה' בְּיִשְׂרָאֵל... וַיִּמְכְּרֵם בְּיַד אוֹיְבֵיהֶם"</a:t>
            </a:r>
            <a:endParaRPr b="1" sz="66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/>
        </p:nvSpPr>
        <p:spPr>
          <a:xfrm>
            <a:off x="258003" y="2729231"/>
            <a:ext cx="8245030" cy="2123658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" וַיָּקֶם יְהוָה מוֹשִׁיעַ לִבְנֵי יִשְׂרָאֵל וַיּוֹשִׁיעֵם"</a:t>
            </a:r>
            <a:endParaRPr b="1" sz="66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2051720" y="5373216"/>
            <a:ext cx="5544616" cy="1107996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5F497A"/>
                </a:solidFill>
                <a:latin typeface="Arial"/>
                <a:ea typeface="Arial"/>
                <a:cs typeface="Arial"/>
                <a:sym typeface="Arial"/>
              </a:rPr>
              <a:t>"וַתִּשְׁקֹט הָאָרֶץ"</a:t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2051720" y="332656"/>
            <a:ext cx="6192688" cy="2123658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"וַיִּזְעֲקוּ בְנֵי יִשְׂרָאֵל אֶל ה'"</a:t>
            </a:r>
            <a:endParaRPr b="1" sz="66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9"/>
          <p:cNvGrpSpPr/>
          <p:nvPr/>
        </p:nvGrpSpPr>
        <p:grpSpPr>
          <a:xfrm>
            <a:off x="2238820" y="838066"/>
            <a:ext cx="5218758" cy="5037851"/>
            <a:chOff x="714820" y="1354"/>
            <a:chExt cx="5218758" cy="5037851"/>
          </a:xfrm>
        </p:grpSpPr>
        <p:sp>
          <p:nvSpPr>
            <p:cNvPr id="130" name="Google Shape;130;p19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בני ישראל חוטאים.</a:t>
              </a:r>
              <a:endParaRPr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9"/>
            <p:cNvSpPr/>
            <p:nvPr/>
          </p:nvSpPr>
          <p:spPr>
            <a:xfrm rot="2160000">
              <a:off x="4037113" y="1170338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1C0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9"/>
            <p:cNvSpPr txBox="1"/>
            <p:nvPr/>
          </p:nvSpPr>
          <p:spPr>
            <a:xfrm rot="2160000">
              <a:off x="4048681" y="1237505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9"/>
            <p:cNvSpPr/>
            <p:nvPr/>
          </p:nvSpPr>
          <p:spPr>
            <a:xfrm>
              <a:off x="4411069" y="1344095"/>
              <a:ext cx="1522509" cy="1522509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9"/>
            <p:cNvSpPr txBox="1"/>
            <p:nvPr/>
          </p:nvSpPr>
          <p:spPr>
            <a:xfrm>
              <a:off x="4634035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ה' מעניש אותם.</a:t>
              </a:r>
              <a:endParaRPr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9"/>
            <p:cNvSpPr/>
            <p:nvPr/>
          </p:nvSpPr>
          <p:spPr>
            <a:xfrm rot="6480000">
              <a:off x="4620992" y="2923857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1C0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9"/>
            <p:cNvSpPr txBox="1"/>
            <p:nvPr/>
          </p:nvSpPr>
          <p:spPr>
            <a:xfrm rot="-4320000">
              <a:off x="4700280" y="2969020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9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9"/>
            <p:cNvSpPr txBox="1"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בני ישראל זועקים לה'.</a:t>
              </a:r>
              <a:endParaRPr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9"/>
            <p:cNvSpPr/>
            <p:nvPr/>
          </p:nvSpPr>
          <p:spPr>
            <a:xfrm rot="-10774124">
              <a:off x="3221775" y="4012944"/>
              <a:ext cx="3416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1C0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9"/>
            <p:cNvSpPr txBox="1"/>
            <p:nvPr/>
          </p:nvSpPr>
          <p:spPr>
            <a:xfrm rot="25876">
              <a:off x="3324255" y="4116099"/>
              <a:ext cx="23912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9"/>
            <p:cNvSpPr/>
            <p:nvPr/>
          </p:nvSpPr>
          <p:spPr>
            <a:xfrm>
              <a:off x="1538162" y="3500384"/>
              <a:ext cx="1522509" cy="1522509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9"/>
            <p:cNvSpPr txBox="1"/>
            <p:nvPr/>
          </p:nvSpPr>
          <p:spPr>
            <a:xfrm>
              <a:off x="1761128" y="3723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ה' שולח שופט שיושיע אותם</a:t>
              </a:r>
              <a:endParaRPr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9"/>
            <p:cNvSpPr/>
            <p:nvPr/>
          </p:nvSpPr>
          <p:spPr>
            <a:xfrm rot="-6653909">
              <a:off x="1683759" y="2937580"/>
              <a:ext cx="41638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1C0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9"/>
            <p:cNvSpPr txBox="1"/>
            <p:nvPr/>
          </p:nvSpPr>
          <p:spPr>
            <a:xfrm rot="4146091">
              <a:off x="1768495" y="3098697"/>
              <a:ext cx="291466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9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9"/>
            <p:cNvSpPr txBox="1"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9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הארץ שקטה מספר שנים.</a:t>
              </a:r>
              <a:endParaRPr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9"/>
            <p:cNvSpPr/>
            <p:nvPr/>
          </p:nvSpPr>
          <p:spPr>
            <a:xfrm rot="-2160000">
              <a:off x="2188988" y="1183773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1C0D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9"/>
            <p:cNvSpPr txBox="1"/>
            <p:nvPr/>
          </p:nvSpPr>
          <p:spPr>
            <a:xfrm rot="-2160000">
              <a:off x="2200556" y="1322144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19"/>
          <p:cNvSpPr txBox="1"/>
          <p:nvPr/>
        </p:nvSpPr>
        <p:spPr>
          <a:xfrm>
            <a:off x="5652120" y="620688"/>
            <a:ext cx="316835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המחזוריות בספר שופטים.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