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8" r:id="rId11"/>
    <p:sldId id="266" r:id="rId12"/>
    <p:sldId id="265" r:id="rId13"/>
    <p:sldId id="267"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3" autoAdjust="0"/>
    <p:restoredTop sz="94660"/>
  </p:normalViewPr>
  <p:slideViewPr>
    <p:cSldViewPr snapToGrid="0">
      <p:cViewPr varScale="1">
        <p:scale>
          <a:sx n="84" d="100"/>
          <a:sy n="84"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661DFD-414C-48DB-9274-CBD6877DB5F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8028AB87-FF39-4764-A53F-07E2F4FA46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7505D8D-81A7-49EF-82E8-8BC17E7A080D}"/>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2E48EEB2-2532-47E1-BC56-04574F2253A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06AA79B-FCC3-42AF-9178-F33DBB0E3DE0}"/>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149482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F1B4D4-C4D2-4B1B-90AC-B528492C2B9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6B7AB7E-B45A-4680-8FE7-C35BE78B3CE2}"/>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4FC9578-3AA0-4B5C-8CEA-2B05655030C8}"/>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0D59AC16-DF9C-488E-8F74-CFED7F20BCF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FC57382-1578-4427-BC55-52860D98994B}"/>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32868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B491B8-E940-42E5-82D1-27D25B1B1E2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BF438BB-E20B-4BB9-BD14-1EE69C5B6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82477EBF-0D20-4B3B-B3D8-5EC15E111038}"/>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744F1103-477E-4D46-8AE3-D9B79D414E3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653901F-C9BF-41C5-892F-D4F4D467D4AB}"/>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95900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7E687C-7AC4-4ABA-92A9-F4C444FF541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FF28A87-0C58-4ABE-AFDE-3ED6CEF3EC9D}"/>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FBF8293-CB56-4822-A6D3-A801C08B6863}"/>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47FAD7C-5067-49F3-A6B6-5F74B99D3003}"/>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9E05C660-1ABC-48CF-99FA-9A3A845D8D5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A3C669B-569E-4C84-956F-907406409CAA}"/>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2313061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5C611C1-31B4-4C36-B257-F18407B2C06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F95569B-6A44-492D-B57F-D7FB9D387F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5B9E0251-9EC7-4340-88A3-20E202DC9752}"/>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82D3A3C-B68F-4022-9728-6DC88DA950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56413547-9CB0-4435-B2D6-5D1653F69D7F}"/>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DC12421-65CA-470B-87B3-FFA2E11D78E0}"/>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8" name="מציין מיקום של כותרת תחתונה 7">
            <a:extLst>
              <a:ext uri="{FF2B5EF4-FFF2-40B4-BE49-F238E27FC236}">
                <a16:creationId xmlns:a16="http://schemas.microsoft.com/office/drawing/2014/main" id="{A203428B-106A-4E83-AF98-0D246F7F97DE}"/>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A8DE468-D287-4E67-8126-56297CB4787B}"/>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9676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7DAFE0-8F8F-425C-8EB5-1610A38DD25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4848A058-D420-4867-B2CA-2BB500395BA5}"/>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4" name="מציין מיקום של כותרת תחתונה 3">
            <a:extLst>
              <a:ext uri="{FF2B5EF4-FFF2-40B4-BE49-F238E27FC236}">
                <a16:creationId xmlns:a16="http://schemas.microsoft.com/office/drawing/2014/main" id="{DDC346C6-D31C-4ABE-A0B3-5693F293BDC5}"/>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4FF5513-EC2A-4686-B173-D79273EE96C9}"/>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3952790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DDE1DD9-4A90-44E7-812B-73F9BB270C2C}"/>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3" name="מציין מיקום של כותרת תחתונה 2">
            <a:extLst>
              <a:ext uri="{FF2B5EF4-FFF2-40B4-BE49-F238E27FC236}">
                <a16:creationId xmlns:a16="http://schemas.microsoft.com/office/drawing/2014/main" id="{2F3F544E-03DA-494A-AEBF-7AD392D6AD8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B6A7DD8-7846-4E49-AAEC-9BF2476BFDE0}"/>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406606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035D84-0AD6-4A9D-BD0C-161E17E5A1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FE05586-C07E-4246-9C10-6E52B57155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2D96C47-E1E8-40D3-B033-F8DA7386C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04C5AE4A-6F6E-4CB6-9F6F-19C7F9EB22CE}"/>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8791EC6A-AD2A-40A0-B149-C5FA3EA9523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AEE9864-FB8A-498C-AC4D-A788EBECFFE6}"/>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293656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08BDA9-8EDF-4230-AD53-B0CFFB615D6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16D5E758-FA76-40BF-A784-4FD1205079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EFC3065E-DFB9-4348-8C42-8C2905657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FEAB86D5-6160-4D60-8504-0060CAEDD84E}"/>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6C33B18F-063B-4411-BE7D-E2CB16F3244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438729F-B59A-4D26-8A9D-09F651E947FB}"/>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3977851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E20CA6-CA89-4041-837C-E4A84A167C4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9AB0242-F529-4050-AF9B-37AFCFF093AD}"/>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E4EC6D9-B06A-4F7D-8F75-0F2AE25D7195}"/>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411A6300-AEE1-45C1-867D-07708D2AD6D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9071A37-1335-4181-B3FD-E3531EC92A75}"/>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1209015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992C8DE-D956-4D07-98C5-69614A3FE518}"/>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7E7B186-BDDE-4DF6-8B88-3C32A2389406}"/>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E8B33DC-9C41-4DBD-A99A-ACB3FA43D0E9}"/>
              </a:ext>
            </a:extLst>
          </p:cNvPr>
          <p:cNvSpPr>
            <a:spLocks noGrp="1"/>
          </p:cNvSpPr>
          <p:nvPr>
            <p:ph type="dt" sz="half" idx="10"/>
          </p:nvPr>
        </p:nvSpPr>
        <p:spPr/>
        <p:txBody>
          <a:body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A28EABC9-AF45-4AF4-AB2A-204910A4419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BEC8991-C6AA-4BF1-88BB-7817FB3816F3}"/>
              </a:ext>
            </a:extLst>
          </p:cNvPr>
          <p:cNvSpPr>
            <a:spLocks noGrp="1"/>
          </p:cNvSpPr>
          <p:nvPr>
            <p:ph type="sldNum" sz="quarter" idx="12"/>
          </p:nvPr>
        </p:nvSpPr>
        <p:spPr/>
        <p:txBody>
          <a:bodyPr/>
          <a:lstStyle/>
          <a:p>
            <a:fld id="{5FA44902-904C-4B4D-8A2E-E4D4167F8572}" type="slidenum">
              <a:rPr lang="he-IL" smtClean="0"/>
              <a:t>‹#›</a:t>
            </a:fld>
            <a:endParaRPr lang="he-IL"/>
          </a:p>
        </p:txBody>
      </p:sp>
    </p:spTree>
    <p:extLst>
      <p:ext uri="{BB962C8B-B14F-4D97-AF65-F5344CB8AC3E}">
        <p14:creationId xmlns:p14="http://schemas.microsoft.com/office/powerpoint/2010/main" val="403353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f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251B9BF-2E21-458C-8FA1-CC045CB5328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4505D9A-6D34-487F-9726-E9779DC5C6B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745D8B9-FB5C-4DBC-BB86-A4EEEA18B7E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236E5E7-CA41-4C5B-A345-5CF487FF6126}"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25A09C79-CB25-4E1D-B54A-6B2C63D67D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82E691-3894-41EA-9221-BE694A01EF1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A44902-904C-4B4D-8A2E-E4D4167F8572}" type="slidenum">
              <a:rPr lang="he-IL" smtClean="0"/>
              <a:t>‹#›</a:t>
            </a:fld>
            <a:endParaRPr lang="he-IL"/>
          </a:p>
        </p:txBody>
      </p:sp>
    </p:spTree>
    <p:extLst>
      <p:ext uri="{BB962C8B-B14F-4D97-AF65-F5344CB8AC3E}">
        <p14:creationId xmlns:p14="http://schemas.microsoft.com/office/powerpoint/2010/main" val="1243455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98DB56-B8E8-4DF6-8BBA-63BB10D0D5D6}"/>
              </a:ext>
            </a:extLst>
          </p:cNvPr>
          <p:cNvSpPr txBox="1"/>
          <p:nvPr/>
        </p:nvSpPr>
        <p:spPr>
          <a:xfrm>
            <a:off x="3931920" y="228600"/>
            <a:ext cx="8058150" cy="646331"/>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600" b="1" dirty="0">
                <a:latin typeface="David" panose="020E0502060401010101" pitchFamily="34" charset="-79"/>
                <a:cs typeface="David" panose="020E0502060401010101" pitchFamily="34" charset="-79"/>
              </a:rPr>
              <a:t>שופטים פרק כא' : חיתון בני בנימין בישראל- </a:t>
            </a:r>
          </a:p>
        </p:txBody>
      </p:sp>
      <p:sp>
        <p:nvSpPr>
          <p:cNvPr id="5" name="TextBox 4">
            <a:extLst>
              <a:ext uri="{FF2B5EF4-FFF2-40B4-BE49-F238E27FC236}">
                <a16:creationId xmlns:a16="http://schemas.microsoft.com/office/drawing/2014/main" id="{FB052068-4389-4221-8E25-785651A568F1}"/>
              </a:ext>
            </a:extLst>
          </p:cNvPr>
          <p:cNvSpPr txBox="1"/>
          <p:nvPr/>
        </p:nvSpPr>
        <p:spPr>
          <a:xfrm>
            <a:off x="163830" y="6211282"/>
            <a:ext cx="8202930" cy="5847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dirty="0">
                <a:latin typeface="David" panose="020E0502060401010101" pitchFamily="34" charset="-79"/>
                <a:cs typeface="David" panose="020E0502060401010101" pitchFamily="34" charset="-79"/>
              </a:rPr>
              <a:t>זהו את התמונה ונסו להבין איך קשורה לפרק שלנו?</a:t>
            </a:r>
          </a:p>
        </p:txBody>
      </p:sp>
      <p:sp>
        <p:nvSpPr>
          <p:cNvPr id="6" name="TextBox 5">
            <a:extLst>
              <a:ext uri="{FF2B5EF4-FFF2-40B4-BE49-F238E27FC236}">
                <a16:creationId xmlns:a16="http://schemas.microsoft.com/office/drawing/2014/main" id="{830BB254-E290-4E7E-8FC2-E70C8A04F905}"/>
              </a:ext>
            </a:extLst>
          </p:cNvPr>
          <p:cNvSpPr txBox="1"/>
          <p:nvPr/>
        </p:nvSpPr>
        <p:spPr>
          <a:xfrm>
            <a:off x="2066925" y="2196420"/>
            <a:ext cx="8058150" cy="2246769"/>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800" b="1" dirty="0">
                <a:latin typeface="David" panose="020E0502060401010101" pitchFamily="34" charset="-79"/>
                <a:cs typeface="David" panose="020E0502060401010101" pitchFamily="34" charset="-79"/>
              </a:rPr>
              <a:t>לאחר העוון הנורא של פילגש בגבעה, נשבעו עם ישראל שלא לתת את בנותיהם להינשא לבנימין, אך לאחר שהמלחמה כמעט כילתה את כל שבט בנימין , החלו ישראל להתחרט ולהצטער על כך... וחיפשו היתרים על מנת שלא יכחד שבט מישראל... </a:t>
            </a:r>
          </a:p>
        </p:txBody>
      </p:sp>
    </p:spTree>
    <p:extLst>
      <p:ext uri="{BB962C8B-B14F-4D97-AF65-F5344CB8AC3E}">
        <p14:creationId xmlns:p14="http://schemas.microsoft.com/office/powerpoint/2010/main" val="188848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77FBD5-ECFE-4273-A57E-F98B4F989177}"/>
              </a:ext>
            </a:extLst>
          </p:cNvPr>
          <p:cNvSpPr txBox="1"/>
          <p:nvPr/>
        </p:nvSpPr>
        <p:spPr>
          <a:xfrm>
            <a:off x="445770" y="221962"/>
            <a:ext cx="5650230" cy="415498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400" dirty="0">
                <a:latin typeface="David" panose="020E0502060401010101" pitchFamily="34" charset="-79"/>
                <a:cs typeface="David" panose="020E0502060401010101" pitchFamily="34" charset="-79"/>
              </a:rPr>
              <a:t>א. ועוד קודם למלחמה שהתאספו כל ישראל </a:t>
            </a:r>
            <a:r>
              <a:rPr lang="he-IL" sz="2400" b="1" dirty="0">
                <a:highlight>
                  <a:srgbClr val="FFFF00"/>
                </a:highlight>
                <a:latin typeface="David" panose="020E0502060401010101" pitchFamily="34" charset="-79"/>
                <a:cs typeface="David" panose="020E0502060401010101" pitchFamily="34" charset="-79"/>
              </a:rPr>
              <a:t>במצפה נשבעו כולם שאף אחד מאתנו לא ייתן את בתו לאחד מאנשי בנימין</a:t>
            </a:r>
            <a:r>
              <a:rPr lang="he-IL" sz="2400" dirty="0">
                <a:latin typeface="David" panose="020E0502060401010101" pitchFamily="34" charset="-79"/>
                <a:cs typeface="David" panose="020E0502060401010101" pitchFamily="34" charset="-79"/>
              </a:rPr>
              <a:t>. (מכיוון שלא נתנו את החוטאים </a:t>
            </a:r>
            <a:r>
              <a:rPr lang="he-IL" sz="2400" dirty="0" err="1">
                <a:latin typeface="David" panose="020E0502060401010101" pitchFamily="34" charset="-79"/>
                <a:cs typeface="David" panose="020E0502060401010101" pitchFamily="34" charset="-79"/>
              </a:rPr>
              <a:t>מביניהם</a:t>
            </a:r>
            <a:r>
              <a:rPr lang="he-IL" sz="2400" dirty="0">
                <a:latin typeface="David" panose="020E0502060401010101" pitchFamily="34" charset="-79"/>
                <a:cs typeface="David" panose="020E0502060401010101" pitchFamily="34" charset="-79"/>
              </a:rPr>
              <a:t> לעם ישראל). </a:t>
            </a:r>
          </a:p>
          <a:p>
            <a:r>
              <a:rPr lang="he-IL" sz="2400" dirty="0">
                <a:latin typeface="David" panose="020E0502060401010101" pitchFamily="34" charset="-79"/>
                <a:cs typeface="David" panose="020E0502060401010101" pitchFamily="34" charset="-79"/>
              </a:rPr>
              <a:t>ב. עם ישראל </a:t>
            </a:r>
            <a:r>
              <a:rPr lang="he-IL" sz="2400" b="1" dirty="0">
                <a:highlight>
                  <a:srgbClr val="FFFF00"/>
                </a:highlight>
                <a:latin typeface="David" panose="020E0502060401010101" pitchFamily="34" charset="-79"/>
                <a:cs typeface="David" panose="020E0502060401010101" pitchFamily="34" charset="-79"/>
              </a:rPr>
              <a:t>באו לשילה (בית אל) </a:t>
            </a:r>
            <a:r>
              <a:rPr lang="he-IL" sz="2400" dirty="0">
                <a:latin typeface="David" panose="020E0502060401010101" pitchFamily="34" charset="-79"/>
                <a:cs typeface="David" panose="020E0502060401010101" pitchFamily="34" charset="-79"/>
              </a:rPr>
              <a:t>וישבו שם עד הערב ובכו לפני אלוקים בכי גדול (על כך שנהרגו 40 אלף מעם ישראל ).</a:t>
            </a:r>
          </a:p>
          <a:p>
            <a:r>
              <a:rPr lang="he-IL" sz="2400" dirty="0">
                <a:latin typeface="David" panose="020E0502060401010101" pitchFamily="34" charset="-79"/>
                <a:cs typeface="David" panose="020E0502060401010101" pitchFamily="34" charset="-79"/>
              </a:rPr>
              <a:t>ג. ועוד אמרו: למה ה' באה על ידינו התקלה הזאת </a:t>
            </a:r>
            <a:r>
              <a:rPr lang="he-IL" sz="2400" b="1" dirty="0">
                <a:highlight>
                  <a:srgbClr val="FFFF00"/>
                </a:highlight>
                <a:latin typeface="David" panose="020E0502060401010101" pitchFamily="34" charset="-79"/>
                <a:cs typeface="David" panose="020E0502060401010101" pitchFamily="34" charset="-79"/>
              </a:rPr>
              <a:t>שנחסר היום שבט שלם מישראל.  </a:t>
            </a:r>
          </a:p>
          <a:p>
            <a:r>
              <a:rPr lang="he-IL" sz="2400" dirty="0">
                <a:latin typeface="David" panose="020E0502060401010101" pitchFamily="34" charset="-79"/>
                <a:cs typeface="David" panose="020E0502060401010101" pitchFamily="34" charset="-79"/>
              </a:rPr>
              <a:t>ד. למחרת קמו הם בבקר ובנו שם מזבח והקריבו עליו עולות ושלמים לרצות לפני ה'.</a:t>
            </a:r>
          </a:p>
        </p:txBody>
      </p:sp>
      <p:sp>
        <p:nvSpPr>
          <p:cNvPr id="3" name="מלבן 2">
            <a:extLst>
              <a:ext uri="{FF2B5EF4-FFF2-40B4-BE49-F238E27FC236}">
                <a16:creationId xmlns:a16="http://schemas.microsoft.com/office/drawing/2014/main" id="{90556F7D-D948-4D9E-AF56-8D09F5CF1E3D}"/>
              </a:ext>
            </a:extLst>
          </p:cNvPr>
          <p:cNvSpPr/>
          <p:nvPr/>
        </p:nvSpPr>
        <p:spPr>
          <a:xfrm>
            <a:off x="6652260" y="161984"/>
            <a:ext cx="5383530" cy="4832092"/>
          </a:xfrm>
          <a:prstGeom prst="rect">
            <a:avLst/>
          </a:prstGeom>
          <a:solidFill>
            <a:schemeClr val="accent3">
              <a:lumMod val="60000"/>
              <a:lumOff val="40000"/>
            </a:schemeClr>
          </a:solidFill>
        </p:spPr>
        <p:txBody>
          <a:bodyPr wrap="square">
            <a:spAutoFit/>
          </a:bodyPr>
          <a:lstStyle/>
          <a:p>
            <a:r>
              <a:rPr lang="he-IL" sz="2800" b="1" i="0" dirty="0">
                <a:solidFill>
                  <a:srgbClr val="000000"/>
                </a:solidFill>
                <a:effectLst/>
                <a:latin typeface="David" panose="020E0502060401010101" pitchFamily="34" charset="-79"/>
                <a:cs typeface="David" panose="020E0502060401010101" pitchFamily="34" charset="-79"/>
              </a:rPr>
              <a:t>א</a:t>
            </a:r>
            <a:r>
              <a:rPr lang="he-IL" sz="2800" b="0" i="0" dirty="0">
                <a:solidFill>
                  <a:srgbClr val="000000"/>
                </a:solidFill>
                <a:effectLst/>
                <a:latin typeface="David" panose="020E0502060401010101" pitchFamily="34" charset="-79"/>
                <a:cs typeface="David" panose="020E0502060401010101" pitchFamily="34" charset="-79"/>
              </a:rPr>
              <a:t> וְאִישׁ יִשְׂרָאֵל, </a:t>
            </a:r>
            <a:r>
              <a:rPr lang="he-IL" sz="2800" b="1" i="0" dirty="0">
                <a:solidFill>
                  <a:srgbClr val="000000"/>
                </a:solidFill>
                <a:effectLst/>
                <a:highlight>
                  <a:srgbClr val="FFFF00"/>
                </a:highlight>
                <a:latin typeface="David" panose="020E0502060401010101" pitchFamily="34" charset="-79"/>
                <a:cs typeface="David" panose="020E0502060401010101" pitchFamily="34" charset="-79"/>
              </a:rPr>
              <a:t>נִשְׁבַּע בַּמִּצְפָּה </a:t>
            </a:r>
            <a:r>
              <a:rPr lang="he-IL" sz="2800" b="0" i="0" dirty="0" err="1">
                <a:solidFill>
                  <a:srgbClr val="000000"/>
                </a:solidFill>
                <a:effectLst/>
                <a:latin typeface="David" panose="020E0502060401010101" pitchFamily="34" charset="-79"/>
                <a:cs typeface="David" panose="020E0502060401010101" pitchFamily="34" charset="-79"/>
              </a:rPr>
              <a:t>לֵאמֹר</a:t>
            </a:r>
            <a:r>
              <a:rPr lang="he-IL" sz="2800" b="0" i="0" dirty="0">
                <a:solidFill>
                  <a:srgbClr val="000000"/>
                </a:solidFill>
                <a:effectLst/>
                <a:latin typeface="David" panose="020E0502060401010101" pitchFamily="34" charset="-79"/>
                <a:cs typeface="David" panose="020E0502060401010101" pitchFamily="34" charset="-79"/>
              </a:rPr>
              <a:t>:  </a:t>
            </a:r>
            <a:r>
              <a:rPr lang="he-IL" sz="2800" b="1" i="0" dirty="0">
                <a:solidFill>
                  <a:srgbClr val="000000"/>
                </a:solidFill>
                <a:effectLst/>
                <a:latin typeface="David" panose="020E0502060401010101" pitchFamily="34" charset="-79"/>
                <a:cs typeface="David" panose="020E0502060401010101" pitchFamily="34" charset="-79"/>
              </a:rPr>
              <a:t>אִישׁ מִמֶּנּוּ, </a:t>
            </a:r>
            <a:r>
              <a:rPr lang="he-IL" sz="2800" b="1" i="0" dirty="0" err="1">
                <a:solidFill>
                  <a:srgbClr val="000000"/>
                </a:solidFill>
                <a:effectLst/>
                <a:latin typeface="David" panose="020E0502060401010101" pitchFamily="34" charset="-79"/>
                <a:cs typeface="David" panose="020E0502060401010101" pitchFamily="34" charset="-79"/>
              </a:rPr>
              <a:t>לֹא-יִתֵּן</a:t>
            </a:r>
            <a:r>
              <a:rPr lang="he-IL" sz="2800" b="1" i="0" dirty="0">
                <a:solidFill>
                  <a:srgbClr val="000000"/>
                </a:solidFill>
                <a:effectLst/>
                <a:latin typeface="David" panose="020E0502060401010101" pitchFamily="34" charset="-79"/>
                <a:cs typeface="David" panose="020E0502060401010101" pitchFamily="34" charset="-79"/>
              </a:rPr>
              <a:t> בִּתּוֹ </a:t>
            </a:r>
            <a:r>
              <a:rPr lang="he-IL" sz="2800" b="1" i="0" dirty="0" err="1">
                <a:solidFill>
                  <a:srgbClr val="000000"/>
                </a:solidFill>
                <a:effectLst/>
                <a:latin typeface="David" panose="020E0502060401010101" pitchFamily="34" charset="-79"/>
                <a:cs typeface="David" panose="020E0502060401010101" pitchFamily="34" charset="-79"/>
              </a:rPr>
              <a:t>לְבִנְיָמִן</a:t>
            </a:r>
            <a:r>
              <a:rPr lang="he-IL" sz="2800" b="1" i="0" dirty="0">
                <a:solidFill>
                  <a:srgbClr val="000000"/>
                </a:solidFill>
                <a:effectLst/>
                <a:latin typeface="David" panose="020E0502060401010101" pitchFamily="34" charset="-79"/>
                <a:cs typeface="David" panose="020E0502060401010101" pitchFamily="34" charset="-79"/>
              </a:rPr>
              <a:t> לְאִשָּׁה.  </a:t>
            </a:r>
          </a:p>
          <a:p>
            <a:r>
              <a:rPr lang="he-IL" sz="2800" b="1" i="0" dirty="0">
                <a:solidFill>
                  <a:srgbClr val="000000"/>
                </a:solidFill>
                <a:effectLst/>
                <a:latin typeface="David" panose="020E0502060401010101" pitchFamily="34" charset="-79"/>
                <a:cs typeface="David" panose="020E0502060401010101" pitchFamily="34" charset="-79"/>
              </a:rPr>
              <a:t>ב</a:t>
            </a:r>
            <a:r>
              <a:rPr lang="he-IL" sz="2800" b="0" i="0" dirty="0">
                <a:solidFill>
                  <a:srgbClr val="000000"/>
                </a:solidFill>
                <a:effectLst/>
                <a:latin typeface="David" panose="020E0502060401010101" pitchFamily="34" charset="-79"/>
                <a:cs typeface="David" panose="020E0502060401010101" pitchFamily="34" charset="-79"/>
              </a:rPr>
              <a:t> וַיָּבֹא הָעָם,</a:t>
            </a:r>
            <a:r>
              <a:rPr lang="he-IL" sz="2800" b="1" i="0" dirty="0">
                <a:solidFill>
                  <a:srgbClr val="000000"/>
                </a:solidFill>
                <a:effectLst/>
                <a:highlight>
                  <a:srgbClr val="FFFF00"/>
                </a:highlight>
                <a:latin typeface="David" panose="020E0502060401010101" pitchFamily="34" charset="-79"/>
                <a:cs typeface="David" panose="020E0502060401010101" pitchFamily="34" charset="-79"/>
              </a:rPr>
              <a:t> בֵּית-אֵל</a:t>
            </a:r>
            <a:r>
              <a:rPr lang="he-IL" sz="2800" b="0" i="0" dirty="0">
                <a:solidFill>
                  <a:srgbClr val="000000"/>
                </a:solidFill>
                <a:effectLst/>
                <a:latin typeface="David" panose="020E0502060401010101" pitchFamily="34" charset="-79"/>
                <a:cs typeface="David" panose="020E0502060401010101" pitchFamily="34" charset="-79"/>
              </a:rPr>
              <a:t>, וַיֵּשְׁבוּ שָׁם עַד-הָעֶרֶב, לִפְנֵי </a:t>
            </a:r>
            <a:r>
              <a:rPr lang="he-IL" sz="2800" b="0" i="0" dirty="0" err="1">
                <a:solidFill>
                  <a:srgbClr val="000000"/>
                </a:solidFill>
                <a:effectLst/>
                <a:latin typeface="David" panose="020E0502060401010101" pitchFamily="34" charset="-79"/>
                <a:cs typeface="David" panose="020E0502060401010101" pitchFamily="34" charset="-79"/>
              </a:rPr>
              <a:t>הָאֱלֹהִים</a:t>
            </a:r>
            <a:r>
              <a:rPr lang="he-IL" sz="2800" b="0" i="0" dirty="0">
                <a:solidFill>
                  <a:srgbClr val="000000"/>
                </a:solidFill>
                <a:effectLst/>
                <a:latin typeface="David" panose="020E0502060401010101" pitchFamily="34" charset="-79"/>
                <a:cs typeface="David" panose="020E0502060401010101" pitchFamily="34" charset="-79"/>
              </a:rPr>
              <a:t>; </a:t>
            </a:r>
            <a:r>
              <a:rPr lang="he-IL" sz="2800" b="0" i="0" dirty="0" err="1">
                <a:solidFill>
                  <a:srgbClr val="000000"/>
                </a:solidFill>
                <a:effectLst/>
                <a:latin typeface="David" panose="020E0502060401010101" pitchFamily="34" charset="-79"/>
                <a:cs typeface="David" panose="020E0502060401010101" pitchFamily="34" charset="-79"/>
              </a:rPr>
              <a:t>וַיִּשְׂאו</a:t>
            </a:r>
            <a:r>
              <a:rPr lang="he-IL" sz="2800" b="0" i="0" dirty="0">
                <a:solidFill>
                  <a:srgbClr val="000000"/>
                </a:solidFill>
                <a:effectLst/>
                <a:latin typeface="David" panose="020E0502060401010101" pitchFamily="34" charset="-79"/>
                <a:cs typeface="David" panose="020E0502060401010101" pitchFamily="34" charset="-79"/>
              </a:rPr>
              <a:t>ּ קוֹלָם, וַיִּבְכּוּ בְּכִי גָדוֹל.  </a:t>
            </a:r>
          </a:p>
          <a:p>
            <a:r>
              <a:rPr lang="he-IL" sz="2800" b="1" i="0" dirty="0">
                <a:solidFill>
                  <a:srgbClr val="000000"/>
                </a:solidFill>
                <a:effectLst/>
                <a:latin typeface="David" panose="020E0502060401010101" pitchFamily="34" charset="-79"/>
                <a:cs typeface="David" panose="020E0502060401010101" pitchFamily="34" charset="-79"/>
              </a:rPr>
              <a:t>ג</a:t>
            </a:r>
            <a:r>
              <a:rPr lang="he-IL" sz="2800" b="0" i="0" dirty="0">
                <a:solidFill>
                  <a:srgbClr val="000000"/>
                </a:solidFill>
                <a:effectLst/>
                <a:latin typeface="David" panose="020E0502060401010101" pitchFamily="34" charset="-79"/>
                <a:cs typeface="David" panose="020E0502060401010101" pitchFamily="34" charset="-79"/>
              </a:rPr>
              <a:t> וַיֹּאמְרוּ--לָמָה יְהוָה </a:t>
            </a:r>
            <a:r>
              <a:rPr lang="he-IL" sz="2800" b="0" i="0" dirty="0" err="1">
                <a:solidFill>
                  <a:srgbClr val="000000"/>
                </a:solidFill>
                <a:effectLst/>
                <a:latin typeface="David" panose="020E0502060401010101" pitchFamily="34" charset="-79"/>
                <a:cs typeface="David" panose="020E0502060401010101" pitchFamily="34" charset="-79"/>
              </a:rPr>
              <a:t>אֱלֹהֵי</a:t>
            </a:r>
            <a:r>
              <a:rPr lang="he-IL" sz="2800" b="0" i="0" dirty="0">
                <a:solidFill>
                  <a:srgbClr val="000000"/>
                </a:solidFill>
                <a:effectLst/>
                <a:latin typeface="David" panose="020E0502060401010101" pitchFamily="34" charset="-79"/>
                <a:cs typeface="David" panose="020E0502060401010101" pitchFamily="34" charset="-79"/>
              </a:rPr>
              <a:t> יִשְׂרָאֵל, </a:t>
            </a:r>
            <a:r>
              <a:rPr lang="he-IL" sz="2800" b="0" i="0" dirty="0" err="1">
                <a:solidFill>
                  <a:srgbClr val="000000"/>
                </a:solidFill>
                <a:effectLst/>
                <a:latin typeface="David" panose="020E0502060401010101" pitchFamily="34" charset="-79"/>
                <a:cs typeface="David" panose="020E0502060401010101" pitchFamily="34" charset="-79"/>
              </a:rPr>
              <a:t>הָיְתָה</a:t>
            </a:r>
            <a:r>
              <a:rPr lang="he-IL" sz="2800" b="0" i="0" dirty="0">
                <a:solidFill>
                  <a:srgbClr val="000000"/>
                </a:solidFill>
                <a:effectLst/>
                <a:latin typeface="David" panose="020E0502060401010101" pitchFamily="34" charset="-79"/>
                <a:cs typeface="David" panose="020E0502060401010101" pitchFamily="34" charset="-79"/>
              </a:rPr>
              <a:t> זֹאת בְּיִשְׂרָאֵל:  </a:t>
            </a:r>
            <a:r>
              <a:rPr lang="he-IL" sz="2800" b="1" i="0" dirty="0" err="1">
                <a:solidFill>
                  <a:srgbClr val="000000"/>
                </a:solidFill>
                <a:effectLst/>
                <a:latin typeface="David" panose="020E0502060401010101" pitchFamily="34" charset="-79"/>
                <a:cs typeface="David" panose="020E0502060401010101" pitchFamily="34" charset="-79"/>
              </a:rPr>
              <a:t>לְהִפָּקֵד</a:t>
            </a:r>
            <a:r>
              <a:rPr lang="he-IL" sz="2800" b="1" i="0" dirty="0">
                <a:solidFill>
                  <a:srgbClr val="000000"/>
                </a:solidFill>
                <a:effectLst/>
                <a:latin typeface="David" panose="020E0502060401010101" pitchFamily="34" charset="-79"/>
                <a:cs typeface="David" panose="020E0502060401010101" pitchFamily="34" charset="-79"/>
              </a:rPr>
              <a:t> הַיּוֹם מִיִּשְׂרָאֵל, שֵׁבֶט אֶחָד.  </a:t>
            </a:r>
          </a:p>
          <a:p>
            <a:r>
              <a:rPr lang="he-IL" sz="2800" b="1" i="0" dirty="0">
                <a:solidFill>
                  <a:srgbClr val="000000"/>
                </a:solidFill>
                <a:effectLst/>
                <a:latin typeface="David" panose="020E0502060401010101" pitchFamily="34" charset="-79"/>
                <a:cs typeface="David" panose="020E0502060401010101" pitchFamily="34" charset="-79"/>
              </a:rPr>
              <a:t>ד</a:t>
            </a:r>
            <a:r>
              <a:rPr lang="he-IL" sz="2800" b="0" i="0" dirty="0">
                <a:solidFill>
                  <a:srgbClr val="000000"/>
                </a:solidFill>
                <a:effectLst/>
                <a:latin typeface="David" panose="020E0502060401010101" pitchFamily="34" charset="-79"/>
                <a:cs typeface="David" panose="020E0502060401010101" pitchFamily="34" charset="-79"/>
              </a:rPr>
              <a:t> וַיְהִי, מִמָּחֳרָת, וַיַּשְׁכִּימוּ הָעָם, וַיִּבְנוּ-שָׁם מִזְבֵּחַ; וַיַּעֲלוּ עֹלוֹת, וּשְׁלָמִים.  </a:t>
            </a:r>
            <a:endParaRPr lang="he-IL" sz="2800" dirty="0"/>
          </a:p>
        </p:txBody>
      </p:sp>
      <p:pic>
        <p:nvPicPr>
          <p:cNvPr id="4" name="תמונה 3">
            <a:extLst>
              <a:ext uri="{FF2B5EF4-FFF2-40B4-BE49-F238E27FC236}">
                <a16:creationId xmlns:a16="http://schemas.microsoft.com/office/drawing/2014/main" id="{FF8FE1B3-31AE-4788-B846-6B892A6FAEFE}"/>
              </a:ext>
            </a:extLst>
          </p:cNvPr>
          <p:cNvPicPr>
            <a:picLocks noChangeAspect="1"/>
          </p:cNvPicPr>
          <p:nvPr/>
        </p:nvPicPr>
        <p:blipFill>
          <a:blip r:embed="rId2"/>
          <a:stretch>
            <a:fillRect/>
          </a:stretch>
        </p:blipFill>
        <p:spPr>
          <a:xfrm>
            <a:off x="445770" y="4574828"/>
            <a:ext cx="2846070" cy="2061210"/>
          </a:xfrm>
          <a:prstGeom prst="rect">
            <a:avLst/>
          </a:prstGeom>
        </p:spPr>
      </p:pic>
      <p:pic>
        <p:nvPicPr>
          <p:cNvPr id="5" name="תמונה 4">
            <a:extLst>
              <a:ext uri="{FF2B5EF4-FFF2-40B4-BE49-F238E27FC236}">
                <a16:creationId xmlns:a16="http://schemas.microsoft.com/office/drawing/2014/main" id="{D908E9CD-A7C1-47B2-87B1-5B2B1C7CD6C1}"/>
              </a:ext>
            </a:extLst>
          </p:cNvPr>
          <p:cNvPicPr>
            <a:picLocks noChangeAspect="1"/>
          </p:cNvPicPr>
          <p:nvPr/>
        </p:nvPicPr>
        <p:blipFill>
          <a:blip r:embed="rId3"/>
          <a:stretch>
            <a:fillRect/>
          </a:stretch>
        </p:blipFill>
        <p:spPr>
          <a:xfrm>
            <a:off x="3604260" y="4552891"/>
            <a:ext cx="2857500" cy="2143125"/>
          </a:xfrm>
          <a:prstGeom prst="rect">
            <a:avLst/>
          </a:prstGeom>
        </p:spPr>
      </p:pic>
      <p:sp>
        <p:nvSpPr>
          <p:cNvPr id="6" name="TextBox 5">
            <a:extLst>
              <a:ext uri="{FF2B5EF4-FFF2-40B4-BE49-F238E27FC236}">
                <a16:creationId xmlns:a16="http://schemas.microsoft.com/office/drawing/2014/main" id="{01685D71-3DFB-4CAC-BE6F-7E9FAF91ACBC}"/>
              </a:ext>
            </a:extLst>
          </p:cNvPr>
          <p:cNvSpPr txBox="1"/>
          <p:nvPr/>
        </p:nvSpPr>
        <p:spPr>
          <a:xfrm>
            <a:off x="6774180" y="5064800"/>
            <a:ext cx="5261610" cy="1631216"/>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000" b="1" u="sng" dirty="0">
                <a:latin typeface="David" panose="020E0502060401010101" pitchFamily="34" charset="-79"/>
                <a:cs typeface="David" panose="020E0502060401010101" pitchFamily="34" charset="-79"/>
              </a:rPr>
              <a:t>מדוע בנו מזבח הרי בשילה היה מזבח?</a:t>
            </a:r>
          </a:p>
          <a:p>
            <a:r>
              <a:rPr lang="he-IL" sz="2000" dirty="0">
                <a:latin typeface="David" panose="020E0502060401010101" pitchFamily="34" charset="-79"/>
                <a:cs typeface="David" panose="020E0502060401010101" pitchFamily="34" charset="-79"/>
              </a:rPr>
              <a:t>מכיוון שמשכן שילה היה בחלקו של בנימין ויוסף, והיות שבנימין כולו הלך לו, ועם ישראל באים להקריב על אבדת בנימין אין ראוי שיקריבו בחלקו לכן בנו מזבח אחר שיהיה נחת לפני ה'</a:t>
            </a:r>
          </a:p>
        </p:txBody>
      </p:sp>
    </p:spTree>
    <p:extLst>
      <p:ext uri="{BB962C8B-B14F-4D97-AF65-F5344CB8AC3E}">
        <p14:creationId xmlns:p14="http://schemas.microsoft.com/office/powerpoint/2010/main" val="409200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in)">
                                      <p:cBhvr>
                                        <p:cTn id="23" dur="2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857A4557-5C61-4DF5-B2F3-FA69F99CF120}"/>
              </a:ext>
            </a:extLst>
          </p:cNvPr>
          <p:cNvSpPr/>
          <p:nvPr/>
        </p:nvSpPr>
        <p:spPr>
          <a:xfrm>
            <a:off x="6427470" y="139155"/>
            <a:ext cx="5619750" cy="5693866"/>
          </a:xfrm>
          <a:prstGeom prst="rect">
            <a:avLst/>
          </a:prstGeom>
          <a:solidFill>
            <a:schemeClr val="accent4">
              <a:lumMod val="60000"/>
              <a:lumOff val="40000"/>
            </a:schemeClr>
          </a:solidFill>
        </p:spPr>
        <p:txBody>
          <a:bodyPr wrap="square">
            <a:spAutoFit/>
          </a:bodyPr>
          <a:lstStyle/>
          <a:p>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וַיֹּאמְרוּ, בְּנֵי יִשְׂרָאֵל, </a:t>
            </a:r>
            <a:r>
              <a:rPr lang="he-IL" sz="2800" b="1" dirty="0">
                <a:highlight>
                  <a:srgbClr val="FFFF00"/>
                </a:highlight>
                <a:latin typeface="David" panose="020E0502060401010101" pitchFamily="34" charset="-79"/>
                <a:cs typeface="David" panose="020E0502060401010101" pitchFamily="34" charset="-79"/>
              </a:rPr>
              <a:t>מִי אֲשֶׁר לֹא-עָלָה בַקָּהָל מִכָּל-שִׁבְטֵי יִשְׂרָאֵל, אֶל-יְהוָה</a:t>
            </a:r>
            <a:r>
              <a:rPr lang="he-IL" sz="2800" dirty="0">
                <a:latin typeface="David" panose="020E0502060401010101" pitchFamily="34" charset="-79"/>
                <a:cs typeface="David" panose="020E0502060401010101" pitchFamily="34" charset="-79"/>
              </a:rPr>
              <a:t>:  כִּי הַשְּׁבוּעָה הַגְּדוֹלָה </a:t>
            </a:r>
            <a:r>
              <a:rPr lang="he-IL" sz="2800" dirty="0" err="1">
                <a:latin typeface="David" panose="020E0502060401010101" pitchFamily="34" charset="-79"/>
                <a:cs typeface="David" panose="020E0502060401010101" pitchFamily="34" charset="-79"/>
              </a:rPr>
              <a:t>הָיְתָה</a:t>
            </a:r>
            <a:r>
              <a:rPr lang="he-IL" sz="2800" dirty="0">
                <a:latin typeface="David" panose="020E0502060401010101" pitchFamily="34" charset="-79"/>
                <a:cs typeface="David" panose="020E0502060401010101" pitchFamily="34" charset="-79"/>
              </a:rPr>
              <a:t>, לַאֲשֶׁר לֹא-עָלָה אֶל-יְהוָה הַמִּצְפָּה </a:t>
            </a:r>
            <a:r>
              <a:rPr lang="he-IL" sz="2800" dirty="0" err="1">
                <a:latin typeface="David" panose="020E0502060401010101" pitchFamily="34" charset="-79"/>
                <a:cs typeface="David" panose="020E0502060401010101" pitchFamily="34" charset="-79"/>
              </a:rPr>
              <a:t>לֵאמֹר</a:t>
            </a:r>
            <a:r>
              <a:rPr lang="he-IL" sz="2800" dirty="0">
                <a:latin typeface="David" panose="020E0502060401010101" pitchFamily="34" charset="-79"/>
                <a:cs typeface="David" panose="020E0502060401010101" pitchFamily="34" charset="-79"/>
              </a:rPr>
              <a:t>--</a:t>
            </a:r>
            <a:r>
              <a:rPr lang="he-IL" sz="2800" b="1" dirty="0">
                <a:latin typeface="David" panose="020E0502060401010101" pitchFamily="34" charset="-79"/>
                <a:cs typeface="David" panose="020E0502060401010101" pitchFamily="34" charset="-79"/>
              </a:rPr>
              <a:t>מוֹת יוּמָת</a:t>
            </a:r>
            <a:r>
              <a:rPr lang="he-IL" sz="2800" dirty="0">
                <a:latin typeface="David" panose="020E0502060401010101" pitchFamily="34" charset="-79"/>
                <a:cs typeface="David" panose="020E0502060401010101" pitchFamily="34" charset="-79"/>
              </a:rPr>
              <a:t>.  </a:t>
            </a:r>
          </a:p>
          <a:p>
            <a:r>
              <a:rPr lang="he-IL" sz="2800" b="1" u="sng" dirty="0">
                <a:latin typeface="David" panose="020E0502060401010101" pitchFamily="34" charset="-79"/>
                <a:cs typeface="David" panose="020E0502060401010101" pitchFamily="34" charset="-79"/>
              </a:rPr>
              <a:t>ו</a:t>
            </a:r>
            <a:r>
              <a:rPr lang="he-IL" sz="2800" dirty="0">
                <a:latin typeface="David" panose="020E0502060401010101" pitchFamily="34" charset="-79"/>
                <a:cs typeface="David" panose="020E0502060401010101" pitchFamily="34" charset="-79"/>
              </a:rPr>
              <a:t> ו</a:t>
            </a:r>
            <a:r>
              <a:rPr lang="he-IL" sz="2800" b="1" dirty="0">
                <a:highlight>
                  <a:srgbClr val="FFFF00"/>
                </a:highlight>
                <a:latin typeface="David" panose="020E0502060401010101" pitchFamily="34" charset="-79"/>
                <a:cs typeface="David" panose="020E0502060401010101" pitchFamily="34" charset="-79"/>
              </a:rPr>
              <a:t>ַיִּנָּחֲמוּ</a:t>
            </a:r>
            <a:r>
              <a:rPr lang="he-IL" sz="2800" dirty="0">
                <a:latin typeface="David" panose="020E0502060401010101" pitchFamily="34" charset="-79"/>
                <a:cs typeface="David" panose="020E0502060401010101" pitchFamily="34" charset="-79"/>
              </a:rPr>
              <a:t> בְּנֵי יִשְׂרָאֵל, אֶל-בִּנְיָמִן אָחִיו; וַיֹּאמְרוּ, נִגְדַּע הַיּוֹם שֵׁבֶט אֶחָד מִיִּשְׂרָאֵל.  </a:t>
            </a:r>
          </a:p>
          <a:p>
            <a:r>
              <a:rPr lang="he-IL" sz="2800" b="1" u="sng" dirty="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מַה-נַּעֲשֶׂה לָהֶם לַנּוֹתָרִים, לְנָשִׁים; וַאֲנַחְנוּ נִשְׁבַּעְנוּ בַיהוָה, לְבִלְתִּי תֵּת-לָהֶם מִבְּנוֹתֵינוּ לְנָשִׁים</a:t>
            </a:r>
            <a:r>
              <a:rPr lang="he-IL" sz="2800" dirty="0">
                <a:latin typeface="David" panose="020E0502060401010101" pitchFamily="34" charset="-79"/>
                <a:cs typeface="David" panose="020E0502060401010101" pitchFamily="34" charset="-79"/>
              </a:rPr>
              <a:t>.  </a:t>
            </a:r>
          </a:p>
          <a:p>
            <a:r>
              <a:rPr lang="he-IL" sz="2800" b="1" u="sng" dirty="0">
                <a:latin typeface="David" panose="020E0502060401010101" pitchFamily="34" charset="-79"/>
                <a:cs typeface="David" panose="020E0502060401010101" pitchFamily="34" charset="-79"/>
              </a:rPr>
              <a:t>ח</a:t>
            </a:r>
            <a:r>
              <a:rPr lang="he-IL" sz="2800" dirty="0">
                <a:latin typeface="David" panose="020E0502060401010101" pitchFamily="34" charset="-79"/>
                <a:cs typeface="David" panose="020E0502060401010101" pitchFamily="34" charset="-79"/>
              </a:rPr>
              <a:t> וַיֹּאמְרוּ--מִי אֶחָד מִשִּׁבְטֵי יִשְׂרָאֵל, אֲשֶׁר לֹא-עָלָה אֶל-יְהוָה הַמִּצְפָּה; </a:t>
            </a:r>
            <a:r>
              <a:rPr lang="he-IL" sz="2800" b="1" dirty="0">
                <a:highlight>
                  <a:srgbClr val="FFFF00"/>
                </a:highlight>
                <a:latin typeface="David" panose="020E0502060401010101" pitchFamily="34" charset="-79"/>
                <a:cs typeface="David" panose="020E0502060401010101" pitchFamily="34" charset="-79"/>
              </a:rPr>
              <a:t>וְהִנֵּה לֹא בָא-אִישׁ אֶל-הַמַּחֲנֶה, </a:t>
            </a:r>
            <a:r>
              <a:rPr lang="he-IL" sz="2800" b="1" dirty="0" err="1">
                <a:highlight>
                  <a:srgbClr val="FFFF00"/>
                </a:highlight>
                <a:latin typeface="David" panose="020E0502060401010101" pitchFamily="34" charset="-79"/>
                <a:cs typeface="David" panose="020E0502060401010101" pitchFamily="34" charset="-79"/>
              </a:rPr>
              <a:t>מִיָּבֵיש</a:t>
            </a:r>
            <a:r>
              <a:rPr lang="he-IL" sz="2800" b="1" dirty="0">
                <a:highlight>
                  <a:srgbClr val="FFFF00"/>
                </a:highlight>
                <a:latin typeface="David" panose="020E0502060401010101" pitchFamily="34" charset="-79"/>
                <a:cs typeface="David" panose="020E0502060401010101" pitchFamily="34" charset="-79"/>
              </a:rPr>
              <a:t>ׁ גִּלְעָד--אֶל-הַקָּהָל</a:t>
            </a:r>
            <a:r>
              <a:rPr lang="he-IL" sz="2800" dirty="0">
                <a:latin typeface="David" panose="020E0502060401010101" pitchFamily="34" charset="-79"/>
                <a:cs typeface="David" panose="020E0502060401010101" pitchFamily="34" charset="-79"/>
              </a:rPr>
              <a:t>.</a:t>
            </a:r>
          </a:p>
        </p:txBody>
      </p:sp>
      <p:sp>
        <p:nvSpPr>
          <p:cNvPr id="4" name="TextBox 3">
            <a:extLst>
              <a:ext uri="{FF2B5EF4-FFF2-40B4-BE49-F238E27FC236}">
                <a16:creationId xmlns:a16="http://schemas.microsoft.com/office/drawing/2014/main" id="{D367301F-A16F-4AAF-AC7C-B7FC34FCF023}"/>
              </a:ext>
            </a:extLst>
          </p:cNvPr>
          <p:cNvSpPr txBox="1"/>
          <p:nvPr/>
        </p:nvSpPr>
        <p:spPr>
          <a:xfrm>
            <a:off x="285750" y="221962"/>
            <a:ext cx="5650230" cy="5632311"/>
          </a:xfrm>
          <a:prstGeom prst="rect">
            <a:avLst/>
          </a:prstGeom>
          <a:solidFill>
            <a:schemeClr val="accent5">
              <a:lumMod val="40000"/>
              <a:lumOff val="60000"/>
            </a:schemeClr>
          </a:solidFill>
          <a:ln w="38100">
            <a:solidFill>
              <a:schemeClr val="tx1"/>
            </a:solidFill>
          </a:ln>
        </p:spPr>
        <p:txBody>
          <a:bodyPr wrap="square" rtlCol="1">
            <a:spAutoFit/>
          </a:bodyPr>
          <a:lstStyle/>
          <a:p>
            <a:r>
              <a:rPr lang="he-IL" sz="2400" dirty="0">
                <a:latin typeface="David" panose="020E0502060401010101" pitchFamily="34" charset="-79"/>
                <a:cs typeface="David" panose="020E0502060401010101" pitchFamily="34" charset="-79"/>
              </a:rPr>
              <a:t>ה. אמרו עם ישראל: מי מעם ישראל שלא בא לאסיפה שהייתה במצפה , </a:t>
            </a:r>
            <a:r>
              <a:rPr lang="he-IL" sz="2400" b="1" dirty="0">
                <a:latin typeface="David" panose="020E0502060401010101" pitchFamily="34" charset="-79"/>
                <a:cs typeface="David" panose="020E0502060401010101" pitchFamily="34" charset="-79"/>
              </a:rPr>
              <a:t>ועבר בזה על שבועה נוספת שנשבענו שם: שכל מי שלא הצטרף לאסיפה הגדולה במצפה כדי להעניש את בנימין- ייענש בעונש מוות. </a:t>
            </a:r>
          </a:p>
          <a:p>
            <a:r>
              <a:rPr lang="he-IL" sz="2400" b="1" dirty="0">
                <a:latin typeface="David" panose="020E0502060401010101" pitchFamily="34" charset="-79"/>
                <a:cs typeface="David" panose="020E0502060401010101" pitchFamily="34" charset="-79"/>
              </a:rPr>
              <a:t>ו. </a:t>
            </a:r>
            <a:r>
              <a:rPr lang="he-IL" sz="2400" b="1" dirty="0">
                <a:highlight>
                  <a:srgbClr val="FFFF00"/>
                </a:highlight>
                <a:latin typeface="David" panose="020E0502060401010101" pitchFamily="34" charset="-79"/>
                <a:cs typeface="David" panose="020E0502060401010101" pitchFamily="34" charset="-79"/>
              </a:rPr>
              <a:t>התחרטו</a:t>
            </a:r>
            <a:r>
              <a:rPr lang="he-IL" sz="2400" dirty="0">
                <a:latin typeface="David" panose="020E0502060401010101" pitchFamily="34" charset="-79"/>
                <a:cs typeface="David" panose="020E0502060401010101" pitchFamily="34" charset="-79"/>
              </a:rPr>
              <a:t> בני ישראל כלפי שבט בנימין אחיהם ואמרו : נכרת היו שבט מעם ישראל . ואיך נוכל להועיל להם? </a:t>
            </a:r>
          </a:p>
          <a:p>
            <a:r>
              <a:rPr lang="he-IL" sz="2400" b="1" dirty="0">
                <a:latin typeface="David" panose="020E0502060401010101" pitchFamily="34" charset="-79"/>
                <a:cs typeface="David" panose="020E0502060401010101" pitchFamily="34" charset="-79"/>
              </a:rPr>
              <a:t>ז. </a:t>
            </a:r>
            <a:r>
              <a:rPr lang="he-IL" sz="2400" b="1" dirty="0">
                <a:highlight>
                  <a:srgbClr val="FFFF00"/>
                </a:highlight>
                <a:latin typeface="David" panose="020E0502060401010101" pitchFamily="34" charset="-79"/>
                <a:cs typeface="David" panose="020E0502060401010101" pitchFamily="34" charset="-79"/>
              </a:rPr>
              <a:t>מה נעשה להם לפליטים הנותרים מבנימין את מי ניתן להם לנשים</a:t>
            </a:r>
            <a:r>
              <a:rPr lang="he-IL" sz="2400" dirty="0">
                <a:latin typeface="David" panose="020E0502060401010101" pitchFamily="34" charset="-79"/>
                <a:cs typeface="David" panose="020E0502060401010101" pitchFamily="34" charset="-79"/>
              </a:rPr>
              <a:t>? מאחר ואנחנו נשבענו ב-ה' שלא לתת להם מהבנות שלנו להם לנשים.</a:t>
            </a:r>
          </a:p>
          <a:p>
            <a:r>
              <a:rPr lang="he-IL" sz="2400" dirty="0">
                <a:latin typeface="David" panose="020E0502060401010101" pitchFamily="34" charset="-79"/>
                <a:cs typeface="David" panose="020E0502060401010101" pitchFamily="34" charset="-79"/>
              </a:rPr>
              <a:t>ח. ואמרו: מי הוא זה שלא בא למצפה על מנת להילחם בבנימין (ורצו בזה להרוג את מי שלא בא ולתת מבנותיו לבנימין) </a:t>
            </a:r>
            <a:r>
              <a:rPr lang="he-IL" sz="2400" b="1" dirty="0">
                <a:highlight>
                  <a:srgbClr val="FFFF00"/>
                </a:highlight>
                <a:latin typeface="David" panose="020E0502060401010101" pitchFamily="34" charset="-79"/>
                <a:cs typeface="David" panose="020E0502060401010101" pitchFamily="34" charset="-79"/>
              </a:rPr>
              <a:t>וראו שלא בא אף אדם למצפה מאנשי "יביש גלעד".</a:t>
            </a:r>
          </a:p>
        </p:txBody>
      </p:sp>
      <p:pic>
        <p:nvPicPr>
          <p:cNvPr id="2050" name="Picture 2" descr="ספר שופטים פרק כא - ש״י לילדים">
            <a:extLst>
              <a:ext uri="{FF2B5EF4-FFF2-40B4-BE49-F238E27FC236}">
                <a16:creationId xmlns:a16="http://schemas.microsoft.com/office/drawing/2014/main" id="{6CEF5812-D669-434B-9F05-33A7DFC93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6439" y="1100012"/>
            <a:ext cx="8319165" cy="5536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39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barn(inVertical)">
                                      <p:cBhvr>
                                        <p:cTn id="2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66E087A7-AE8A-4F2B-9242-96919F0BB77B}"/>
              </a:ext>
            </a:extLst>
          </p:cNvPr>
          <p:cNvSpPr/>
          <p:nvPr/>
        </p:nvSpPr>
        <p:spPr>
          <a:xfrm>
            <a:off x="6256022" y="213479"/>
            <a:ext cx="5775958" cy="4832092"/>
          </a:xfrm>
          <a:prstGeom prst="rect">
            <a:avLst/>
          </a:prstGeom>
          <a:solidFill>
            <a:schemeClr val="accent5">
              <a:lumMod val="60000"/>
              <a:lumOff val="40000"/>
            </a:schemeClr>
          </a:solidFill>
        </p:spPr>
        <p:txBody>
          <a:bodyPr wrap="square">
            <a:spAutoFit/>
          </a:bodyPr>
          <a:lstStyle/>
          <a:p>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וַיִּתְפָּקֵד, הָעָם</a:t>
            </a:r>
            <a:r>
              <a:rPr lang="he-IL" sz="2800" dirty="0">
                <a:latin typeface="David" panose="020E0502060401010101" pitchFamily="34" charset="-79"/>
                <a:cs typeface="David" panose="020E0502060401010101" pitchFamily="34" charset="-79"/>
              </a:rPr>
              <a:t>; וְהִנֵּה אֵין-שָׁם אִישׁ, מִיּוֹשְׁבֵי יָבֵשׁ גִּלְעָד.  </a:t>
            </a:r>
          </a:p>
          <a:p>
            <a:r>
              <a:rPr lang="he-IL" sz="2800" b="1" u="sng" dirty="0">
                <a:latin typeface="David" panose="020E0502060401010101" pitchFamily="34" charset="-79"/>
                <a:cs typeface="David" panose="020E0502060401010101" pitchFamily="34" charset="-79"/>
              </a:rPr>
              <a:t>י</a:t>
            </a:r>
            <a:r>
              <a:rPr lang="he-IL" sz="2800" dirty="0">
                <a:latin typeface="David" panose="020E0502060401010101" pitchFamily="34" charset="-79"/>
                <a:cs typeface="David" panose="020E0502060401010101" pitchFamily="34" charset="-79"/>
              </a:rPr>
              <a:t> וַיִּשְׁלְחוּ-שָׁם הָעֵדָה, </a:t>
            </a:r>
            <a:r>
              <a:rPr lang="he-IL" sz="2800" b="1" dirty="0">
                <a:highlight>
                  <a:srgbClr val="00FFFF"/>
                </a:highlight>
                <a:latin typeface="David" panose="020E0502060401010101" pitchFamily="34" charset="-79"/>
                <a:cs typeface="David" panose="020E0502060401010101" pitchFamily="34" charset="-79"/>
              </a:rPr>
              <a:t>שְׁנֵים-עָשָׂר אֶלֶף אִישׁ--מִבְּנֵי הֶחָיִל</a:t>
            </a:r>
            <a:r>
              <a:rPr lang="he-IL" sz="2800" dirty="0">
                <a:latin typeface="David" panose="020E0502060401010101" pitchFamily="34" charset="-79"/>
                <a:cs typeface="David" panose="020E0502060401010101" pitchFamily="34" charset="-79"/>
              </a:rPr>
              <a:t>; וַיְצַוּוּ אוֹתָם </a:t>
            </a:r>
            <a:r>
              <a:rPr lang="he-IL" sz="2800" dirty="0" err="1">
                <a:latin typeface="David" panose="020E0502060401010101" pitchFamily="34" charset="-79"/>
                <a:cs typeface="David" panose="020E0502060401010101" pitchFamily="34" charset="-79"/>
              </a:rPr>
              <a:t>לֵאמֹר</a:t>
            </a:r>
            <a:r>
              <a:rPr lang="he-IL" sz="2800" dirty="0">
                <a:latin typeface="David" panose="020E0502060401010101" pitchFamily="34" charset="-79"/>
                <a:cs typeface="David" panose="020E0502060401010101" pitchFamily="34" charset="-79"/>
              </a:rPr>
              <a:t>, לְכוּ וְהִכִּיתֶם אֶת-יוֹשְׁבֵי יָבֵשׁ גִּלְעָד לְפִי-חֶרֶב, וְהַנָּשִׁים, וְהַטָּף.  </a:t>
            </a:r>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וְזֶה הַדָּבָר, אֲשֶׁר תַּעֲשׂוּ:  </a:t>
            </a:r>
            <a:r>
              <a:rPr lang="he-IL" sz="2800" b="1" dirty="0">
                <a:solidFill>
                  <a:srgbClr val="FF0000"/>
                </a:solidFill>
                <a:highlight>
                  <a:srgbClr val="FFFF00"/>
                </a:highlight>
                <a:latin typeface="David" panose="020E0502060401010101" pitchFamily="34" charset="-79"/>
                <a:cs typeface="David" panose="020E0502060401010101" pitchFamily="34" charset="-79"/>
              </a:rPr>
              <a:t>כָּל-זָכָר, </a:t>
            </a:r>
            <a:r>
              <a:rPr lang="he-IL" sz="2800" b="1" dirty="0" err="1">
                <a:solidFill>
                  <a:srgbClr val="FF0000"/>
                </a:solidFill>
                <a:highlight>
                  <a:srgbClr val="FFFF00"/>
                </a:highlight>
                <a:latin typeface="David" panose="020E0502060401010101" pitchFamily="34" charset="-79"/>
                <a:cs typeface="David" panose="020E0502060401010101" pitchFamily="34" charset="-79"/>
              </a:rPr>
              <a:t>וְכָל-אִשָּׁה</a:t>
            </a:r>
            <a:r>
              <a:rPr lang="he-IL" sz="2800" b="1" dirty="0">
                <a:solidFill>
                  <a:srgbClr val="FF0000"/>
                </a:solidFill>
                <a:highlight>
                  <a:srgbClr val="FFFF00"/>
                </a:highlight>
                <a:latin typeface="David" panose="020E0502060401010101" pitchFamily="34" charset="-79"/>
                <a:cs typeface="David" panose="020E0502060401010101" pitchFamily="34" charset="-79"/>
              </a:rPr>
              <a:t> יֹדַעַת מִשְׁכַּב-זָכָר--תַּחֲרִימוּ.  </a:t>
            </a:r>
          </a:p>
          <a:p>
            <a:r>
              <a:rPr lang="he-IL" sz="2800" b="1" u="sng" dirty="0" err="1">
                <a:latin typeface="David" panose="020E0502060401010101" pitchFamily="34" charset="-79"/>
                <a:cs typeface="David" panose="020E0502060401010101" pitchFamily="34" charset="-79"/>
              </a:rPr>
              <a:t>יב</a:t>
            </a:r>
            <a:r>
              <a:rPr lang="he-IL" sz="2800" dirty="0">
                <a:latin typeface="David" panose="020E0502060401010101" pitchFamily="34" charset="-79"/>
                <a:cs typeface="David" panose="020E0502060401010101" pitchFamily="34" charset="-79"/>
              </a:rPr>
              <a:t> וַיִּמְצְאוּ מִיּוֹשְׁבֵי יָבֵישׁ גִּלְעָד, </a:t>
            </a:r>
            <a:r>
              <a:rPr lang="he-IL" sz="2800" b="1" dirty="0">
                <a:solidFill>
                  <a:srgbClr val="FF0000"/>
                </a:solidFill>
                <a:highlight>
                  <a:srgbClr val="FFFF00"/>
                </a:highlight>
                <a:latin typeface="David" panose="020E0502060401010101" pitchFamily="34" charset="-79"/>
                <a:cs typeface="David" panose="020E0502060401010101" pitchFamily="34" charset="-79"/>
              </a:rPr>
              <a:t>אַרְבַּע מֵאוֹת נַעֲרָה בְתוּלָה, אֲשֶׁר לֹא-יָדְעָה אִישׁ, לְמִשְׁכַּב זָכָר;</a:t>
            </a:r>
            <a:r>
              <a:rPr lang="he-IL" sz="2800" dirty="0">
                <a:latin typeface="David" panose="020E0502060401010101" pitchFamily="34" charset="-79"/>
                <a:cs typeface="David" panose="020E0502060401010101" pitchFamily="34" charset="-79"/>
              </a:rPr>
              <a:t> וַיָּבִאוּ אוֹתָם אֶל-הַמַּחֲנֶה שִׁלֹה, אֲשֶׁר בְּאֶרֶץ כְּנָעַן. </a:t>
            </a:r>
          </a:p>
        </p:txBody>
      </p:sp>
      <p:sp>
        <p:nvSpPr>
          <p:cNvPr id="4" name="TextBox 3">
            <a:extLst>
              <a:ext uri="{FF2B5EF4-FFF2-40B4-BE49-F238E27FC236}">
                <a16:creationId xmlns:a16="http://schemas.microsoft.com/office/drawing/2014/main" id="{A7034BF8-C43C-440D-9871-5F339CDAD6D7}"/>
              </a:ext>
            </a:extLst>
          </p:cNvPr>
          <p:cNvSpPr txBox="1"/>
          <p:nvPr/>
        </p:nvSpPr>
        <p:spPr>
          <a:xfrm>
            <a:off x="251460" y="221962"/>
            <a:ext cx="5684520" cy="4893647"/>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ט</a:t>
            </a:r>
            <a:r>
              <a:rPr lang="he-IL" sz="2400" dirty="0">
                <a:latin typeface="David" panose="020E0502060401010101" pitchFamily="34" charset="-79"/>
                <a:cs typeface="David" panose="020E0502060401010101" pitchFamily="34" charset="-79"/>
              </a:rPr>
              <a:t>. </a:t>
            </a:r>
            <a:r>
              <a:rPr lang="he-IL" sz="2400" b="1" dirty="0">
                <a:highlight>
                  <a:srgbClr val="FFFF00"/>
                </a:highlight>
                <a:latin typeface="David" panose="020E0502060401010101" pitchFamily="34" charset="-79"/>
                <a:cs typeface="David" panose="020E0502060401010101" pitchFamily="34" charset="-79"/>
              </a:rPr>
              <a:t>וחקרו ובדקו </a:t>
            </a:r>
            <a:r>
              <a:rPr lang="he-IL" sz="2400" dirty="0">
                <a:latin typeface="David" panose="020E0502060401010101" pitchFamily="34" charset="-79"/>
                <a:cs typeface="David" panose="020E0502060401010101" pitchFamily="34" charset="-79"/>
              </a:rPr>
              <a:t>העם במחנה והנה ראו שאכן אין שם איש מיושבי "יביש גלעד". </a:t>
            </a:r>
          </a:p>
          <a:p>
            <a:r>
              <a:rPr lang="he-IL" sz="2400" b="1" u="sng" dirty="0">
                <a:latin typeface="David" panose="020E0502060401010101" pitchFamily="34" charset="-79"/>
                <a:cs typeface="David" panose="020E0502060401010101" pitchFamily="34" charset="-79"/>
              </a:rPr>
              <a:t>י. </a:t>
            </a:r>
            <a:r>
              <a:rPr lang="he-IL" sz="2400" dirty="0">
                <a:latin typeface="David" panose="020E0502060401010101" pitchFamily="34" charset="-79"/>
                <a:cs typeface="David" panose="020E0502060401010101" pitchFamily="34" charset="-79"/>
              </a:rPr>
              <a:t>וכמו שהענישו את בנימין כך החליטו להעניש את יביש גלעד- ושלחו לשם 1000 איש מכל שבט (סה"כ 12 אלף) וציוו אותם: תחצו את הירדן ותלכו אליהם ותהרגו את הגברים הנשים והילדים.</a:t>
            </a:r>
          </a:p>
          <a:p>
            <a:r>
              <a:rPr lang="he-IL" sz="2400" dirty="0">
                <a:latin typeface="David" panose="020E0502060401010101" pitchFamily="34" charset="-79"/>
                <a:cs typeface="David" panose="020E0502060401010101" pitchFamily="34" charset="-79"/>
              </a:rPr>
              <a:t>יא. וזה מה שתעשו להם בעניין הנשים שלהם-  </a:t>
            </a:r>
            <a:r>
              <a:rPr lang="he-IL" sz="2400" b="1" dirty="0">
                <a:highlight>
                  <a:srgbClr val="FFFF00"/>
                </a:highlight>
                <a:latin typeface="David" panose="020E0502060401010101" pitchFamily="34" charset="-79"/>
                <a:cs typeface="David" panose="020E0502060401010101" pitchFamily="34" charset="-79"/>
              </a:rPr>
              <a:t>שרק אישה שכבר נישאה והייתה עם איש- תהרגו.   </a:t>
            </a:r>
          </a:p>
          <a:p>
            <a:r>
              <a:rPr lang="he-IL" sz="2400" b="1" dirty="0" err="1">
                <a:latin typeface="David" panose="020E0502060401010101" pitchFamily="34" charset="-79"/>
                <a:cs typeface="David" panose="020E0502060401010101" pitchFamily="34" charset="-79"/>
              </a:rPr>
              <a:t>יב</a:t>
            </a:r>
            <a:r>
              <a:rPr lang="he-IL" sz="2400" b="1"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אבל את הנשים הבתולות שעדיין לא נישאו אותם תשאירו בחיים (לבני בנימין הנותרים) וכך עשו </a:t>
            </a:r>
            <a:r>
              <a:rPr lang="he-IL" sz="2400" b="1" dirty="0">
                <a:latin typeface="David" panose="020E0502060401010101" pitchFamily="34" charset="-79"/>
                <a:cs typeface="David" panose="020E0502060401010101" pitchFamily="34" charset="-79"/>
              </a:rPr>
              <a:t>ולאחר שהכו בהם נשארו 400 נשים שהיו רווקות , </a:t>
            </a:r>
            <a:r>
              <a:rPr lang="he-IL" sz="2400" dirty="0">
                <a:latin typeface="David" panose="020E0502060401010101" pitchFamily="34" charset="-79"/>
                <a:cs typeface="David" panose="020E0502060401010101" pitchFamily="34" charset="-79"/>
              </a:rPr>
              <a:t>והביאו אותם אל המחנה בשילה. </a:t>
            </a:r>
          </a:p>
        </p:txBody>
      </p:sp>
      <p:sp>
        <p:nvSpPr>
          <p:cNvPr id="5" name="TextBox 4">
            <a:extLst>
              <a:ext uri="{FF2B5EF4-FFF2-40B4-BE49-F238E27FC236}">
                <a16:creationId xmlns:a16="http://schemas.microsoft.com/office/drawing/2014/main" id="{6733ABEC-3123-4CE3-BF30-1A8FDD38D66E}"/>
              </a:ext>
            </a:extLst>
          </p:cNvPr>
          <p:cNvSpPr txBox="1"/>
          <p:nvPr/>
        </p:nvSpPr>
        <p:spPr>
          <a:xfrm>
            <a:off x="7246620" y="5262592"/>
            <a:ext cx="4785360" cy="83099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"יביש גלעד</a:t>
            </a:r>
            <a:r>
              <a:rPr lang="he-IL" sz="2400" dirty="0">
                <a:latin typeface="David" panose="020E0502060401010101" pitchFamily="34" charset="-79"/>
                <a:cs typeface="David" panose="020E0502060401010101" pitchFamily="34" charset="-79"/>
              </a:rPr>
              <a:t>"- הייתה עיר של שבט מנשה שנמצאת בעבר הירדן המערבי.</a:t>
            </a:r>
          </a:p>
        </p:txBody>
      </p:sp>
      <p:sp>
        <p:nvSpPr>
          <p:cNvPr id="6" name="TextBox 5">
            <a:extLst>
              <a:ext uri="{FF2B5EF4-FFF2-40B4-BE49-F238E27FC236}">
                <a16:creationId xmlns:a16="http://schemas.microsoft.com/office/drawing/2014/main" id="{F393A24D-1567-460F-9EA5-E9227E92ECFF}"/>
              </a:ext>
            </a:extLst>
          </p:cNvPr>
          <p:cNvSpPr txBox="1"/>
          <p:nvPr/>
        </p:nvSpPr>
        <p:spPr>
          <a:xfrm>
            <a:off x="236220" y="5151566"/>
            <a:ext cx="6835140" cy="1631216"/>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000" b="1" u="sng" dirty="0">
                <a:latin typeface="David" panose="020E0502060401010101" pitchFamily="34" charset="-79"/>
                <a:cs typeface="David" panose="020E0502060401010101" pitchFamily="34" charset="-79"/>
              </a:rPr>
              <a:t>יש לשאול: למה היו צריכים להרוג אותם בגלל שלא באו לאסיפה? </a:t>
            </a:r>
            <a:r>
              <a:rPr lang="he-IL" sz="2000" dirty="0">
                <a:latin typeface="David" panose="020E0502060401010101" pitchFamily="34" charset="-79"/>
                <a:cs typeface="David" panose="020E0502060401010101" pitchFamily="34" charset="-79"/>
              </a:rPr>
              <a:t>חז"ל מגלים שאנשי יביש גלעד מתו פה בגלל עונש שהגיע להם שהרגו עשרות יהודים. בפרק </a:t>
            </a:r>
            <a:r>
              <a:rPr lang="he-IL" sz="2000" dirty="0" err="1">
                <a:latin typeface="David" panose="020E0502060401010101" pitchFamily="34" charset="-79"/>
                <a:cs typeface="David" panose="020E0502060401010101" pitchFamily="34" charset="-79"/>
              </a:rPr>
              <a:t>יב</a:t>
            </a:r>
            <a:r>
              <a:rPr lang="he-IL" sz="2000" dirty="0">
                <a:latin typeface="David" panose="020E0502060401010101" pitchFamily="34" charset="-79"/>
                <a:cs typeface="David" panose="020E0502060401010101" pitchFamily="34" charset="-79"/>
              </a:rPr>
              <a:t>' עם יפתח הגלעדי הוא ואנשי גלעד עמדו במעברות הירדן וכל מי שעבר שם משבט אפרים- הרגו אותו. ועכשיו קיבלו את עונשם על כך.</a:t>
            </a:r>
          </a:p>
        </p:txBody>
      </p:sp>
    </p:spTree>
    <p:extLst>
      <p:ext uri="{BB962C8B-B14F-4D97-AF65-F5344CB8AC3E}">
        <p14:creationId xmlns:p14="http://schemas.microsoft.com/office/powerpoint/2010/main" val="66963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A6C7AC37-297C-416B-9A96-5D206613913B}"/>
              </a:ext>
            </a:extLst>
          </p:cNvPr>
          <p:cNvSpPr/>
          <p:nvPr/>
        </p:nvSpPr>
        <p:spPr>
          <a:xfrm>
            <a:off x="5935980" y="127338"/>
            <a:ext cx="6096000" cy="6124754"/>
          </a:xfrm>
          <a:prstGeom prst="rect">
            <a:avLst/>
          </a:prstGeom>
          <a:solidFill>
            <a:schemeClr val="accent3">
              <a:lumMod val="60000"/>
              <a:lumOff val="40000"/>
            </a:schemeClr>
          </a:solidFill>
        </p:spPr>
        <p:txBody>
          <a:bodyPr>
            <a:spAutoFit/>
          </a:bodyPr>
          <a:lstStyle/>
          <a:p>
            <a:r>
              <a:rPr lang="he-IL" sz="2800" b="1" dirty="0" err="1">
                <a:solidFill>
                  <a:srgbClr val="000000"/>
                </a:solidFill>
                <a:latin typeface="David" panose="020E0502060401010101" pitchFamily="34" charset="-79"/>
                <a:cs typeface="David" panose="020E0502060401010101" pitchFamily="34" charset="-79"/>
              </a:rPr>
              <a:t>יג</a:t>
            </a:r>
            <a:r>
              <a:rPr lang="he-IL" sz="2800" dirty="0">
                <a:solidFill>
                  <a:srgbClr val="000000"/>
                </a:solidFill>
                <a:latin typeface="David" panose="020E0502060401010101" pitchFamily="34" charset="-79"/>
                <a:cs typeface="David" panose="020E0502060401010101" pitchFamily="34" charset="-79"/>
              </a:rPr>
              <a:t> וַיִּשְׁלְחוּ, כָּל-הָעֵדָה, וַיְדַבְּרוּ אֶל-בְּנֵי בִנְיָמִן, אֲשֶׁר </a:t>
            </a:r>
            <a:r>
              <a:rPr lang="he-IL" sz="2800" b="1" dirty="0">
                <a:solidFill>
                  <a:srgbClr val="000000"/>
                </a:solidFill>
                <a:highlight>
                  <a:srgbClr val="00FFFF"/>
                </a:highlight>
                <a:latin typeface="David" panose="020E0502060401010101" pitchFamily="34" charset="-79"/>
                <a:cs typeface="David" panose="020E0502060401010101" pitchFamily="34" charset="-79"/>
              </a:rPr>
              <a:t>בְּסֶלַע רִמּוֹן</a:t>
            </a:r>
            <a:r>
              <a:rPr lang="he-IL" sz="2800" dirty="0">
                <a:solidFill>
                  <a:srgbClr val="000000"/>
                </a:solidFill>
                <a:latin typeface="David" panose="020E0502060401010101" pitchFamily="34" charset="-79"/>
                <a:cs typeface="David" panose="020E0502060401010101" pitchFamily="34" charset="-79"/>
              </a:rPr>
              <a:t>; וַיִּקְרְאוּ לָהֶם, שָׁלוֹם.  </a:t>
            </a:r>
          </a:p>
          <a:p>
            <a:r>
              <a:rPr lang="he-IL" sz="2800" b="1" dirty="0">
                <a:solidFill>
                  <a:srgbClr val="000000"/>
                </a:solidFill>
                <a:latin typeface="David" panose="020E0502060401010101" pitchFamily="34" charset="-79"/>
                <a:cs typeface="David" panose="020E0502060401010101" pitchFamily="34" charset="-79"/>
              </a:rPr>
              <a:t>יד</a:t>
            </a:r>
            <a:r>
              <a:rPr lang="he-IL" sz="2800" dirty="0">
                <a:solidFill>
                  <a:srgbClr val="000000"/>
                </a:solidFill>
                <a:latin typeface="David" panose="020E0502060401010101" pitchFamily="34" charset="-79"/>
                <a:cs typeface="David" panose="020E0502060401010101" pitchFamily="34" charset="-79"/>
              </a:rPr>
              <a:t> וַיָּשָׁב בִּנְיָמִן, בָּעֵת הַהִיא, </a:t>
            </a:r>
            <a:r>
              <a:rPr lang="he-IL" sz="2800" b="1" dirty="0">
                <a:solidFill>
                  <a:srgbClr val="000000"/>
                </a:solidFill>
                <a:highlight>
                  <a:srgbClr val="FFFF00"/>
                </a:highlight>
                <a:latin typeface="David" panose="020E0502060401010101" pitchFamily="34" charset="-79"/>
                <a:cs typeface="David" panose="020E0502060401010101" pitchFamily="34" charset="-79"/>
              </a:rPr>
              <a:t>וַיִּתְּנוּ לָהֶם הַנָּשִׁים, אֲשֶׁר חִיּוּ מִנְּשֵׁי יָבֵשׁ גִּלְעָד</a:t>
            </a:r>
            <a:r>
              <a:rPr lang="he-IL" sz="2800" dirty="0">
                <a:solidFill>
                  <a:srgbClr val="000000"/>
                </a:solidFill>
                <a:latin typeface="David" panose="020E0502060401010101" pitchFamily="34" charset="-79"/>
                <a:cs typeface="David" panose="020E0502060401010101" pitchFamily="34" charset="-79"/>
              </a:rPr>
              <a:t>; וְלֹא-מָצְאוּ לָהֶם, כֵּן.  </a:t>
            </a:r>
          </a:p>
          <a:p>
            <a:r>
              <a:rPr lang="he-IL" sz="2800" b="1" dirty="0">
                <a:solidFill>
                  <a:srgbClr val="000000"/>
                </a:solidFill>
                <a:latin typeface="David" panose="020E0502060401010101" pitchFamily="34" charset="-79"/>
                <a:cs typeface="David" panose="020E0502060401010101" pitchFamily="34" charset="-79"/>
              </a:rPr>
              <a:t>טו</a:t>
            </a:r>
            <a:r>
              <a:rPr lang="he-IL" sz="2800" dirty="0">
                <a:solidFill>
                  <a:srgbClr val="000000"/>
                </a:solidFill>
                <a:latin typeface="David" panose="020E0502060401010101" pitchFamily="34" charset="-79"/>
                <a:cs typeface="David" panose="020E0502060401010101" pitchFamily="34" charset="-79"/>
              </a:rPr>
              <a:t> וְהָעָם </a:t>
            </a:r>
            <a:r>
              <a:rPr lang="he-IL" sz="2800" b="1" dirty="0">
                <a:solidFill>
                  <a:srgbClr val="000000"/>
                </a:solidFill>
                <a:highlight>
                  <a:srgbClr val="FFFF00"/>
                </a:highlight>
                <a:latin typeface="David" panose="020E0502060401010101" pitchFamily="34" charset="-79"/>
                <a:cs typeface="David" panose="020E0502060401010101" pitchFamily="34" charset="-79"/>
              </a:rPr>
              <a:t>נִחָם</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לְבִנְיָמִן</a:t>
            </a:r>
            <a:r>
              <a:rPr lang="he-IL" sz="2800" dirty="0">
                <a:solidFill>
                  <a:srgbClr val="000000"/>
                </a:solidFill>
                <a:latin typeface="David" panose="020E0502060401010101" pitchFamily="34" charset="-79"/>
                <a:cs typeface="David" panose="020E0502060401010101" pitchFamily="34" charset="-79"/>
              </a:rPr>
              <a:t>:  כִּי-עָשָׂה יְהוָה פֶּרֶץ, בְּשִׁבְטֵי יִשְׂרָאֵל.  </a:t>
            </a:r>
          </a:p>
          <a:p>
            <a:r>
              <a:rPr lang="he-IL" sz="2800" b="1" dirty="0" err="1">
                <a:solidFill>
                  <a:srgbClr val="000000"/>
                </a:solidFill>
                <a:latin typeface="David" panose="020E0502060401010101" pitchFamily="34" charset="-79"/>
                <a:cs typeface="David" panose="020E0502060401010101" pitchFamily="34" charset="-79"/>
              </a:rPr>
              <a:t>טז</a:t>
            </a:r>
            <a:r>
              <a:rPr lang="he-IL" sz="2800" dirty="0">
                <a:solidFill>
                  <a:srgbClr val="000000"/>
                </a:solidFill>
                <a:latin typeface="David" panose="020E0502060401010101" pitchFamily="34" charset="-79"/>
                <a:cs typeface="David" panose="020E0502060401010101" pitchFamily="34" charset="-79"/>
              </a:rPr>
              <a:t> </a:t>
            </a:r>
            <a:r>
              <a:rPr lang="he-IL" sz="2800" b="1" dirty="0">
                <a:solidFill>
                  <a:srgbClr val="000000"/>
                </a:solidFill>
                <a:latin typeface="David" panose="020E0502060401010101" pitchFamily="34" charset="-79"/>
                <a:cs typeface="David" panose="020E0502060401010101" pitchFamily="34" charset="-79"/>
              </a:rPr>
              <a:t>וַיֹּאמְרוּ זִקְנֵי הָעֵדָה, מַה-נַּעֲשֶׂה לַנּוֹתָרִים לְנָשִׁים</a:t>
            </a:r>
            <a:r>
              <a:rPr lang="he-IL" sz="2800" dirty="0">
                <a:solidFill>
                  <a:srgbClr val="000000"/>
                </a:solidFill>
                <a:latin typeface="David" panose="020E0502060401010101" pitchFamily="34" charset="-79"/>
                <a:cs typeface="David" panose="020E0502060401010101" pitchFamily="34" charset="-79"/>
              </a:rPr>
              <a:t>:  כִּי-נִשְׁמְדָה </a:t>
            </a:r>
            <a:r>
              <a:rPr lang="he-IL" sz="2800" dirty="0" err="1">
                <a:solidFill>
                  <a:srgbClr val="000000"/>
                </a:solidFill>
                <a:latin typeface="David" panose="020E0502060401010101" pitchFamily="34" charset="-79"/>
                <a:cs typeface="David" panose="020E0502060401010101" pitchFamily="34" charset="-79"/>
              </a:rPr>
              <a:t>מִבִּנְיָמִן</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אִשָּׁה</a:t>
            </a:r>
            <a:r>
              <a:rPr lang="he-IL" sz="2800" dirty="0">
                <a:solidFill>
                  <a:srgbClr val="000000"/>
                </a:solidFill>
                <a:latin typeface="David" panose="020E0502060401010101" pitchFamily="34" charset="-79"/>
                <a:cs typeface="David" panose="020E0502060401010101" pitchFamily="34" charset="-79"/>
              </a:rPr>
              <a:t>.  </a:t>
            </a:r>
          </a:p>
          <a:p>
            <a:r>
              <a:rPr lang="he-IL" sz="2800" b="1" dirty="0" err="1">
                <a:solidFill>
                  <a:srgbClr val="000000"/>
                </a:solidFill>
                <a:latin typeface="David" panose="020E0502060401010101" pitchFamily="34" charset="-79"/>
                <a:cs typeface="David" panose="020E0502060401010101" pitchFamily="34" charset="-79"/>
              </a:rPr>
              <a:t>יז</a:t>
            </a:r>
            <a:r>
              <a:rPr lang="he-IL" sz="2800" dirty="0">
                <a:solidFill>
                  <a:srgbClr val="000000"/>
                </a:solidFill>
                <a:latin typeface="David" panose="020E0502060401010101" pitchFamily="34" charset="-79"/>
                <a:cs typeface="David" panose="020E0502060401010101" pitchFamily="34" charset="-79"/>
              </a:rPr>
              <a:t> וַיֹּאמְרוּ, </a:t>
            </a:r>
            <a:r>
              <a:rPr lang="he-IL" sz="2800" b="1" dirty="0">
                <a:solidFill>
                  <a:srgbClr val="000000"/>
                </a:solidFill>
                <a:highlight>
                  <a:srgbClr val="FFFF00"/>
                </a:highlight>
                <a:latin typeface="David" panose="020E0502060401010101" pitchFamily="34" charset="-79"/>
                <a:cs typeface="David" panose="020E0502060401010101" pitchFamily="34" charset="-79"/>
              </a:rPr>
              <a:t>יְרֻשַּׁת פְּלֵיטָה </a:t>
            </a:r>
            <a:r>
              <a:rPr lang="he-IL" sz="2800" b="1" dirty="0" err="1">
                <a:solidFill>
                  <a:srgbClr val="000000"/>
                </a:solidFill>
                <a:highlight>
                  <a:srgbClr val="FFFF00"/>
                </a:highlight>
                <a:latin typeface="David" panose="020E0502060401010101" pitchFamily="34" charset="-79"/>
                <a:cs typeface="David" panose="020E0502060401010101" pitchFamily="34" charset="-79"/>
              </a:rPr>
              <a:t>לְבִנְיָמִן</a:t>
            </a:r>
            <a:r>
              <a:rPr lang="he-IL" sz="2800" dirty="0">
                <a:solidFill>
                  <a:srgbClr val="000000"/>
                </a:solidFill>
                <a:latin typeface="David" panose="020E0502060401010101" pitchFamily="34" charset="-79"/>
                <a:cs typeface="David" panose="020E0502060401010101" pitchFamily="34" charset="-79"/>
              </a:rPr>
              <a:t>; וְלֹא-יִמָּחֶה שֵׁבֶט, מִיִּשְׂרָאֵל.  </a:t>
            </a:r>
          </a:p>
          <a:p>
            <a:r>
              <a:rPr lang="he-IL" sz="2800" b="1" dirty="0" err="1">
                <a:solidFill>
                  <a:srgbClr val="000000"/>
                </a:solidFill>
                <a:latin typeface="David" panose="020E0502060401010101" pitchFamily="34" charset="-79"/>
                <a:cs typeface="David" panose="020E0502060401010101" pitchFamily="34" charset="-79"/>
              </a:rPr>
              <a:t>יח</a:t>
            </a:r>
            <a:r>
              <a:rPr lang="he-IL" sz="2800" dirty="0">
                <a:solidFill>
                  <a:srgbClr val="000000"/>
                </a:solidFill>
                <a:latin typeface="David" panose="020E0502060401010101" pitchFamily="34" charset="-79"/>
                <a:cs typeface="David" panose="020E0502060401010101" pitchFamily="34" charset="-79"/>
              </a:rPr>
              <a:t> וַאֲנַחְנוּ, לֹא נוּכַל לָתֵת-לָהֶם נָשִׁים--מִבְּנוֹתֵינוּ:  כִּי-נִשְׁבְּעוּ בְנֵי-יִשְׂרָאֵל, </a:t>
            </a:r>
            <a:r>
              <a:rPr lang="he-IL" sz="2800" dirty="0" err="1">
                <a:solidFill>
                  <a:srgbClr val="000000"/>
                </a:solidFill>
                <a:latin typeface="David" panose="020E0502060401010101" pitchFamily="34" charset="-79"/>
                <a:cs typeface="David" panose="020E0502060401010101" pitchFamily="34" charset="-79"/>
              </a:rPr>
              <a:t>לֵאמֹר</a:t>
            </a:r>
            <a:r>
              <a:rPr lang="he-IL" sz="2800" dirty="0">
                <a:solidFill>
                  <a:srgbClr val="000000"/>
                </a:solidFill>
                <a:latin typeface="David" panose="020E0502060401010101" pitchFamily="34" charset="-79"/>
                <a:cs typeface="David" panose="020E0502060401010101" pitchFamily="34" charset="-79"/>
              </a:rPr>
              <a:t>, </a:t>
            </a:r>
            <a:r>
              <a:rPr lang="he-IL" sz="2800" b="1" dirty="0">
                <a:solidFill>
                  <a:srgbClr val="000000"/>
                </a:solidFill>
                <a:highlight>
                  <a:srgbClr val="FF00FF"/>
                </a:highlight>
                <a:latin typeface="David" panose="020E0502060401010101" pitchFamily="34" charset="-79"/>
                <a:cs typeface="David" panose="020E0502060401010101" pitchFamily="34" charset="-79"/>
              </a:rPr>
              <a:t>אָרוּר, נֹתֵן </a:t>
            </a:r>
            <a:r>
              <a:rPr lang="he-IL" sz="2800" b="1" dirty="0" err="1">
                <a:solidFill>
                  <a:srgbClr val="000000"/>
                </a:solidFill>
                <a:highlight>
                  <a:srgbClr val="FF00FF"/>
                </a:highlight>
                <a:latin typeface="David" panose="020E0502060401010101" pitchFamily="34" charset="-79"/>
                <a:cs typeface="David" panose="020E0502060401010101" pitchFamily="34" charset="-79"/>
              </a:rPr>
              <a:t>אִשָּׁה</a:t>
            </a:r>
            <a:r>
              <a:rPr lang="he-IL" sz="2800" b="1" dirty="0">
                <a:solidFill>
                  <a:srgbClr val="000000"/>
                </a:solidFill>
                <a:highlight>
                  <a:srgbClr val="FF00FF"/>
                </a:highlight>
                <a:latin typeface="David" panose="020E0502060401010101" pitchFamily="34" charset="-79"/>
                <a:cs typeface="David" panose="020E0502060401010101" pitchFamily="34" charset="-79"/>
              </a:rPr>
              <a:t> </a:t>
            </a:r>
            <a:r>
              <a:rPr lang="he-IL" sz="2800" b="1" dirty="0" err="1">
                <a:solidFill>
                  <a:srgbClr val="000000"/>
                </a:solidFill>
                <a:highlight>
                  <a:srgbClr val="FF00FF"/>
                </a:highlight>
                <a:latin typeface="David" panose="020E0502060401010101" pitchFamily="34" charset="-79"/>
                <a:cs typeface="David" panose="020E0502060401010101" pitchFamily="34" charset="-79"/>
              </a:rPr>
              <a:t>לְבִנְיָמִן</a:t>
            </a:r>
            <a:endParaRPr lang="he-IL" sz="2800" b="1" dirty="0">
              <a:highlight>
                <a:srgbClr val="FF00FF"/>
              </a:highlight>
            </a:endParaRPr>
          </a:p>
        </p:txBody>
      </p:sp>
      <p:sp>
        <p:nvSpPr>
          <p:cNvPr id="4" name="TextBox 3">
            <a:extLst>
              <a:ext uri="{FF2B5EF4-FFF2-40B4-BE49-F238E27FC236}">
                <a16:creationId xmlns:a16="http://schemas.microsoft.com/office/drawing/2014/main" id="{880D9295-B8A8-4EE5-9B0F-21B82FE60C7F}"/>
              </a:ext>
            </a:extLst>
          </p:cNvPr>
          <p:cNvSpPr txBox="1"/>
          <p:nvPr/>
        </p:nvSpPr>
        <p:spPr>
          <a:xfrm>
            <a:off x="80010" y="241726"/>
            <a:ext cx="5764530" cy="6109365"/>
          </a:xfrm>
          <a:prstGeom prst="rect">
            <a:avLst/>
          </a:prstGeom>
          <a:solidFill>
            <a:schemeClr val="accent6">
              <a:lumMod val="40000"/>
              <a:lumOff val="60000"/>
            </a:schemeClr>
          </a:solidFill>
          <a:ln w="38100">
            <a:solidFill>
              <a:schemeClr val="tx1"/>
            </a:solidFill>
          </a:ln>
        </p:spPr>
        <p:txBody>
          <a:bodyPr wrap="square" rtlCol="1">
            <a:spAutoFit/>
          </a:bodyPr>
          <a:lstStyle/>
          <a:p>
            <a:r>
              <a:rPr lang="he-IL" sz="2300" b="1" u="sng" dirty="0" err="1">
                <a:latin typeface="David" panose="020E0502060401010101" pitchFamily="34" charset="-79"/>
                <a:cs typeface="David" panose="020E0502060401010101" pitchFamily="34" charset="-79"/>
              </a:rPr>
              <a:t>יג</a:t>
            </a:r>
            <a:r>
              <a:rPr lang="he-IL" sz="2300" b="1" u="sng" dirty="0">
                <a:latin typeface="David" panose="020E0502060401010101" pitchFamily="34" charset="-79"/>
                <a:cs typeface="David" panose="020E0502060401010101" pitchFamily="34" charset="-79"/>
              </a:rPr>
              <a:t>. </a:t>
            </a:r>
            <a:r>
              <a:rPr lang="he-IL" sz="2300" dirty="0">
                <a:latin typeface="David" panose="020E0502060401010101" pitchFamily="34" charset="-79"/>
                <a:cs typeface="David" panose="020E0502060401010101" pitchFamily="34" charset="-79"/>
              </a:rPr>
              <a:t>שלחו עם ישראל שליחים ודברו אל בני בנימין </a:t>
            </a:r>
            <a:r>
              <a:rPr lang="he-IL" sz="2300" b="1" dirty="0">
                <a:highlight>
                  <a:srgbClr val="FFFF00"/>
                </a:highlight>
                <a:latin typeface="David" panose="020E0502060401010101" pitchFamily="34" charset="-79"/>
                <a:cs typeface="David" panose="020E0502060401010101" pitchFamily="34" charset="-79"/>
              </a:rPr>
              <a:t>הנותרים מהמלחמה שישבו "בסלע הרימון" </a:t>
            </a:r>
            <a:r>
              <a:rPr lang="he-IL" sz="2300" dirty="0">
                <a:latin typeface="David" panose="020E0502060401010101" pitchFamily="34" charset="-79"/>
                <a:cs typeface="David" panose="020E0502060401010101" pitchFamily="34" charset="-79"/>
              </a:rPr>
              <a:t>וקראו להם לשלום- שיבואו ולא יהרגו אותם.</a:t>
            </a:r>
          </a:p>
          <a:p>
            <a:r>
              <a:rPr lang="he-IL" sz="2300" b="1" u="sng" dirty="0">
                <a:latin typeface="David" panose="020E0502060401010101" pitchFamily="34" charset="-79"/>
                <a:cs typeface="David" panose="020E0502060401010101" pitchFamily="34" charset="-79"/>
              </a:rPr>
              <a:t>יד. </a:t>
            </a:r>
            <a:r>
              <a:rPr lang="he-IL" sz="2300" dirty="0">
                <a:latin typeface="David" panose="020E0502060401010101" pitchFamily="34" charset="-79"/>
                <a:cs typeface="David" panose="020E0502060401010101" pitchFamily="34" charset="-79"/>
              </a:rPr>
              <a:t> וחזרו ויצאו בנימין ממחבואם </a:t>
            </a:r>
            <a:r>
              <a:rPr lang="he-IL" sz="2300" b="1" dirty="0">
                <a:highlight>
                  <a:srgbClr val="FFFF00"/>
                </a:highlight>
                <a:latin typeface="David" panose="020E0502060401010101" pitchFamily="34" charset="-79"/>
                <a:cs typeface="David" panose="020E0502060401010101" pitchFamily="34" charset="-79"/>
              </a:rPr>
              <a:t>ונתנו להם ישראל את הנשים שהשאירו חיות מיבש גלעד ולא היו מספיק נשים </a:t>
            </a:r>
            <a:r>
              <a:rPr lang="he-IL" sz="2300" dirty="0">
                <a:latin typeface="David" panose="020E0502060401010101" pitchFamily="34" charset="-79"/>
                <a:cs typeface="David" panose="020E0502060401010101" pitchFamily="34" charset="-79"/>
              </a:rPr>
              <a:t>(שנשארו 200 מבנימין ללא אישה)</a:t>
            </a:r>
          </a:p>
          <a:p>
            <a:r>
              <a:rPr lang="he-IL" sz="2300" b="1" u="sng" dirty="0">
                <a:latin typeface="David" panose="020E0502060401010101" pitchFamily="34" charset="-79"/>
                <a:cs typeface="David" panose="020E0502060401010101" pitchFamily="34" charset="-79"/>
              </a:rPr>
              <a:t>טו</a:t>
            </a:r>
            <a:r>
              <a:rPr lang="he-IL" sz="2300" dirty="0">
                <a:latin typeface="David" panose="020E0502060401010101" pitchFamily="34" charset="-79"/>
                <a:cs typeface="David" panose="020E0502060401010101" pitchFamily="34" charset="-79"/>
              </a:rPr>
              <a:t>. והעם </a:t>
            </a:r>
            <a:r>
              <a:rPr lang="he-IL" sz="2300" b="1" dirty="0">
                <a:highlight>
                  <a:srgbClr val="FFFF00"/>
                </a:highlight>
                <a:latin typeface="David" panose="020E0502060401010101" pitchFamily="34" charset="-79"/>
                <a:cs typeface="David" panose="020E0502060401010101" pitchFamily="34" charset="-79"/>
              </a:rPr>
              <a:t>התחרט</a:t>
            </a:r>
            <a:r>
              <a:rPr lang="he-IL" sz="2300" dirty="0">
                <a:latin typeface="David" panose="020E0502060401010101" pitchFamily="34" charset="-79"/>
                <a:cs typeface="David" panose="020E0502060401010101" pitchFamily="34" charset="-79"/>
              </a:rPr>
              <a:t> על מה שעשה לבנימין כי על ידם עשה ה' שבר בשבטי ישראל (להיות כמעט חסרים שבט).</a:t>
            </a:r>
          </a:p>
          <a:p>
            <a:r>
              <a:rPr lang="he-IL" sz="2300" b="1" u="sng" dirty="0" err="1">
                <a:latin typeface="David" panose="020E0502060401010101" pitchFamily="34" charset="-79"/>
                <a:cs typeface="David" panose="020E0502060401010101" pitchFamily="34" charset="-79"/>
              </a:rPr>
              <a:t>טז</a:t>
            </a:r>
            <a:r>
              <a:rPr lang="he-IL" sz="2300" dirty="0">
                <a:latin typeface="David" panose="020E0502060401010101" pitchFamily="34" charset="-79"/>
                <a:cs typeface="David" panose="020E0502060401010101" pitchFamily="34" charset="-79"/>
              </a:rPr>
              <a:t>. </a:t>
            </a:r>
            <a:r>
              <a:rPr lang="he-IL" sz="2300" b="1" u="sng" dirty="0">
                <a:latin typeface="David" panose="020E0502060401010101" pitchFamily="34" charset="-79"/>
                <a:cs typeface="David" panose="020E0502060401010101" pitchFamily="34" charset="-79"/>
              </a:rPr>
              <a:t>חכמי ישראל שאלו</a:t>
            </a:r>
            <a:r>
              <a:rPr lang="he-IL" sz="2300" dirty="0">
                <a:latin typeface="David" panose="020E0502060401010101" pitchFamily="34" charset="-79"/>
                <a:cs typeface="David" panose="020E0502060401010101" pitchFamily="34" charset="-79"/>
              </a:rPr>
              <a:t>: מה נעשה למאתיים הנותרים? כיצד </a:t>
            </a:r>
            <a:r>
              <a:rPr lang="he-IL" sz="2300" dirty="0" err="1">
                <a:latin typeface="David" panose="020E0502060401010101" pitchFamily="34" charset="-79"/>
                <a:cs typeface="David" panose="020E0502060401010101" pitchFamily="34" charset="-79"/>
              </a:rPr>
              <a:t>ינשאו</a:t>
            </a:r>
            <a:r>
              <a:rPr lang="he-IL" sz="2300" dirty="0">
                <a:latin typeface="David" panose="020E0502060401010101" pitchFamily="34" charset="-79"/>
                <a:cs typeface="David" panose="020E0502060401010101" pitchFamily="34" charset="-79"/>
              </a:rPr>
              <a:t> לנשים?  כי נהרגה מבנימין כל אישה ולא נשארה אף אחת. </a:t>
            </a:r>
          </a:p>
          <a:p>
            <a:r>
              <a:rPr lang="he-IL" sz="2300" b="1" u="sng" dirty="0" err="1">
                <a:latin typeface="David" panose="020E0502060401010101" pitchFamily="34" charset="-79"/>
                <a:cs typeface="David" panose="020E0502060401010101" pitchFamily="34" charset="-79"/>
              </a:rPr>
              <a:t>יז</a:t>
            </a:r>
            <a:r>
              <a:rPr lang="he-IL" sz="2300" b="1" u="sng" dirty="0">
                <a:latin typeface="David" panose="020E0502060401010101" pitchFamily="34" charset="-79"/>
                <a:cs typeface="David" panose="020E0502060401010101" pitchFamily="34" charset="-79"/>
              </a:rPr>
              <a:t>. </a:t>
            </a:r>
            <a:r>
              <a:rPr lang="he-IL" sz="2300" dirty="0">
                <a:latin typeface="David" panose="020E0502060401010101" pitchFamily="34" charset="-79"/>
                <a:cs typeface="David" panose="020E0502060401010101" pitchFamily="34" charset="-79"/>
              </a:rPr>
              <a:t>ואמרו: </a:t>
            </a:r>
            <a:r>
              <a:rPr lang="he-IL" sz="2300" b="1" dirty="0">
                <a:highlight>
                  <a:srgbClr val="FFFF00"/>
                </a:highlight>
                <a:latin typeface="David" panose="020E0502060401010101" pitchFamily="34" charset="-79"/>
                <a:cs typeface="David" panose="020E0502060401010101" pitchFamily="34" charset="-79"/>
              </a:rPr>
              <a:t>נחלת שבט בנימין נשארה ריקנית </a:t>
            </a:r>
            <a:r>
              <a:rPr lang="he-IL" sz="2300" dirty="0">
                <a:latin typeface="David" panose="020E0502060401010101" pitchFamily="34" charset="-79"/>
                <a:cs typeface="David" panose="020E0502060401010101" pitchFamily="34" charset="-79"/>
              </a:rPr>
              <a:t>הביאו עצה שיוכלו להינשא ולהוליד  ויחזיקו את הנחלה ולא ימחה שבט מישראל.</a:t>
            </a:r>
          </a:p>
          <a:p>
            <a:r>
              <a:rPr lang="he-IL" sz="2300" b="1" u="sng" dirty="0" err="1">
                <a:latin typeface="David" panose="020E0502060401010101" pitchFamily="34" charset="-79"/>
                <a:cs typeface="David" panose="020E0502060401010101" pitchFamily="34" charset="-79"/>
              </a:rPr>
              <a:t>יח</a:t>
            </a:r>
            <a:r>
              <a:rPr lang="he-IL" sz="2300" dirty="0">
                <a:latin typeface="David" panose="020E0502060401010101" pitchFamily="34" charset="-79"/>
                <a:cs typeface="David" panose="020E0502060401010101" pitchFamily="34" charset="-79"/>
              </a:rPr>
              <a:t>. ואנחנו לא יכולים לתת להם להינשא לבנותינו שהרי נשבענו "ארור האיש הנותן אישה לבנימין".</a:t>
            </a:r>
          </a:p>
        </p:txBody>
      </p:sp>
    </p:spTree>
    <p:extLst>
      <p:ext uri="{BB962C8B-B14F-4D97-AF65-F5344CB8AC3E}">
        <p14:creationId xmlns:p14="http://schemas.microsoft.com/office/powerpoint/2010/main" val="2594048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67DC1384-8F83-4F84-940A-AF31FCF083FE}"/>
              </a:ext>
            </a:extLst>
          </p:cNvPr>
          <p:cNvSpPr/>
          <p:nvPr/>
        </p:nvSpPr>
        <p:spPr>
          <a:xfrm>
            <a:off x="5943600" y="222230"/>
            <a:ext cx="6096000" cy="5262979"/>
          </a:xfrm>
          <a:prstGeom prst="rect">
            <a:avLst/>
          </a:prstGeom>
          <a:solidFill>
            <a:schemeClr val="accent6">
              <a:lumMod val="40000"/>
              <a:lumOff val="60000"/>
            </a:schemeClr>
          </a:solidFill>
        </p:spPr>
        <p:txBody>
          <a:bodyPr>
            <a:spAutoFit/>
          </a:bodyPr>
          <a:lstStyle/>
          <a:p>
            <a:r>
              <a:rPr lang="he-IL" sz="2800" b="1" u="sng" dirty="0" err="1">
                <a:latin typeface="David" panose="020E0502060401010101" pitchFamily="34" charset="-79"/>
                <a:cs typeface="David" panose="020E0502060401010101" pitchFamily="34" charset="-79"/>
              </a:rPr>
              <a:t>יט</a:t>
            </a:r>
            <a:r>
              <a:rPr lang="he-IL" sz="2800" dirty="0">
                <a:latin typeface="David" panose="020E0502060401010101" pitchFamily="34" charset="-79"/>
                <a:cs typeface="David" panose="020E0502060401010101" pitchFamily="34" charset="-79"/>
              </a:rPr>
              <a:t> וַיֹּאמְרוּ הִנֵּה </a:t>
            </a:r>
            <a:r>
              <a:rPr lang="he-IL" sz="2800" b="1" dirty="0">
                <a:highlight>
                  <a:srgbClr val="00FFFF"/>
                </a:highlight>
                <a:latin typeface="David" panose="020E0502060401010101" pitchFamily="34" charset="-79"/>
                <a:cs typeface="David" panose="020E0502060401010101" pitchFamily="34" charset="-79"/>
              </a:rPr>
              <a:t>חַג-יְהוָה בְּשִׁלוֹ </a:t>
            </a:r>
            <a:r>
              <a:rPr lang="he-IL" sz="2800" dirty="0">
                <a:latin typeface="David" panose="020E0502060401010101" pitchFamily="34" charset="-79"/>
                <a:cs typeface="David" panose="020E0502060401010101" pitchFamily="34" charset="-79"/>
              </a:rPr>
              <a:t>מִיָּמִים יָמִימָה, אֲשֶׁר מִצְּפוֹנָה לְבֵית-אֵל מִזְרְחָה הַשֶּׁמֶשׁ, </a:t>
            </a:r>
            <a:r>
              <a:rPr lang="he-IL" sz="2800" dirty="0" err="1">
                <a:latin typeface="David" panose="020E0502060401010101" pitchFamily="34" charset="-79"/>
                <a:cs typeface="David" panose="020E0502060401010101" pitchFamily="34" charset="-79"/>
              </a:rPr>
              <a:t>לִמְסִלָּה</a:t>
            </a:r>
            <a:r>
              <a:rPr lang="he-IL" sz="2800" dirty="0">
                <a:latin typeface="David" panose="020E0502060401010101" pitchFamily="34" charset="-79"/>
                <a:cs typeface="David" panose="020E0502060401010101" pitchFamily="34" charset="-79"/>
              </a:rPr>
              <a:t>, הָעֹלָה מִבֵּית-אֵל שְׁכֶמָה--וּמִנֶּגֶב, לִלְבוֹנָה.  </a:t>
            </a:r>
          </a:p>
          <a:p>
            <a:r>
              <a:rPr lang="he-IL" sz="2800" b="1" u="sng" dirty="0">
                <a:latin typeface="David" panose="020E0502060401010101" pitchFamily="34" charset="-79"/>
                <a:cs typeface="David" panose="020E0502060401010101" pitchFamily="34" charset="-79"/>
              </a:rPr>
              <a:t>כ</a:t>
            </a:r>
            <a:r>
              <a:rPr lang="he-IL" sz="2800" dirty="0">
                <a:latin typeface="David" panose="020E0502060401010101" pitchFamily="34" charset="-79"/>
                <a:cs typeface="David" panose="020E0502060401010101" pitchFamily="34" charset="-79"/>
              </a:rPr>
              <a:t> ויצו (וַיְצַוּוּ), אֶת-בְּנֵי בִנְיָמִן </a:t>
            </a:r>
            <a:r>
              <a:rPr lang="he-IL" sz="2800" dirty="0" err="1">
                <a:latin typeface="David" panose="020E0502060401010101" pitchFamily="34" charset="-79"/>
                <a:cs typeface="David" panose="020E0502060401010101" pitchFamily="34" charset="-79"/>
              </a:rPr>
              <a:t>לֵאמֹר</a:t>
            </a:r>
            <a:r>
              <a:rPr lang="he-IL" sz="2800" dirty="0">
                <a:latin typeface="David" panose="020E0502060401010101" pitchFamily="34" charset="-79"/>
                <a:cs typeface="David" panose="020E0502060401010101" pitchFamily="34" charset="-79"/>
              </a:rPr>
              <a:t>:  </a:t>
            </a:r>
            <a:r>
              <a:rPr lang="he-IL" sz="2800" b="1" dirty="0">
                <a:solidFill>
                  <a:srgbClr val="FF0000"/>
                </a:solidFill>
                <a:highlight>
                  <a:srgbClr val="FFFF00"/>
                </a:highlight>
                <a:latin typeface="David" panose="020E0502060401010101" pitchFamily="34" charset="-79"/>
                <a:cs typeface="David" panose="020E0502060401010101" pitchFamily="34" charset="-79"/>
              </a:rPr>
              <a:t>לְכוּ, וַאֲרַבְתֶּם בַּכְּרָמִים.  </a:t>
            </a:r>
          </a:p>
          <a:p>
            <a:r>
              <a:rPr lang="he-IL" sz="2800" b="1" u="sng" dirty="0" err="1">
                <a:latin typeface="David" panose="020E0502060401010101" pitchFamily="34" charset="-79"/>
                <a:cs typeface="David" panose="020E0502060401010101" pitchFamily="34" charset="-79"/>
              </a:rPr>
              <a:t>כא</a:t>
            </a:r>
            <a:r>
              <a:rPr lang="he-IL" sz="2800" dirty="0">
                <a:latin typeface="David" panose="020E0502060401010101" pitchFamily="34" charset="-79"/>
                <a:cs typeface="David" panose="020E0502060401010101" pitchFamily="34" charset="-79"/>
              </a:rPr>
              <a:t> וּרְאִיתֶם, וְהִנֵּה אִם-יֵצְאוּ </a:t>
            </a:r>
            <a:r>
              <a:rPr lang="he-IL" sz="2800" dirty="0" err="1">
                <a:latin typeface="David" panose="020E0502060401010101" pitchFamily="34" charset="-79"/>
                <a:cs typeface="David" panose="020E0502060401010101" pitchFamily="34" charset="-79"/>
              </a:rPr>
              <a:t>בְנוֹת-שִׁילו</a:t>
            </a:r>
            <a:r>
              <a:rPr lang="he-IL" sz="2800" dirty="0">
                <a:latin typeface="David" panose="020E0502060401010101" pitchFamily="34" charset="-79"/>
                <a:cs typeface="David" panose="020E0502060401010101" pitchFamily="34" charset="-79"/>
              </a:rPr>
              <a:t>ֹ לָחוּל בַּמְּחֹלוֹת, </a:t>
            </a:r>
            <a:r>
              <a:rPr lang="he-IL" sz="2800" b="1" dirty="0">
                <a:latin typeface="David" panose="020E0502060401010101" pitchFamily="34" charset="-79"/>
                <a:cs typeface="David" panose="020E0502060401010101" pitchFamily="34" charset="-79"/>
              </a:rPr>
              <a:t>וִיצָאתֶם מִן-הַכְּרָמִים, וַחֲטַפְתֶּם לָכֶם אִישׁ אִשְׁתּוֹ מִבְּנוֹת </a:t>
            </a:r>
            <a:r>
              <a:rPr lang="he-IL" sz="2800" b="1" dirty="0" err="1">
                <a:latin typeface="David" panose="020E0502060401010101" pitchFamily="34" charset="-79"/>
                <a:cs typeface="David" panose="020E0502060401010101" pitchFamily="34" charset="-79"/>
              </a:rPr>
              <a:t>שִׁילו</a:t>
            </a:r>
            <a:r>
              <a:rPr lang="he-IL" sz="2800" b="1" dirty="0">
                <a:latin typeface="David" panose="020E0502060401010101" pitchFamily="34" charset="-79"/>
                <a:cs typeface="David" panose="020E0502060401010101" pitchFamily="34" charset="-79"/>
              </a:rPr>
              <a:t>ֹ</a:t>
            </a:r>
            <a:r>
              <a:rPr lang="he-IL" sz="2800" dirty="0">
                <a:latin typeface="David" panose="020E0502060401010101" pitchFamily="34" charset="-79"/>
                <a:cs typeface="David" panose="020E0502060401010101" pitchFamily="34" charset="-79"/>
              </a:rPr>
              <a:t>; וַהֲלַכְתֶּם, אֶרֶץ בִּנְיָמִן.  </a:t>
            </a:r>
            <a:r>
              <a:rPr lang="he-IL" sz="2800" b="1" u="sng" dirty="0" err="1">
                <a:latin typeface="David" panose="020E0502060401010101" pitchFamily="34" charset="-79"/>
                <a:cs typeface="David" panose="020E0502060401010101" pitchFamily="34" charset="-79"/>
              </a:rPr>
              <a:t>כב</a:t>
            </a:r>
            <a:r>
              <a:rPr lang="he-IL" sz="2800" dirty="0">
                <a:latin typeface="David" panose="020E0502060401010101" pitchFamily="34" charset="-79"/>
                <a:cs typeface="David" panose="020E0502060401010101" pitchFamily="34" charset="-79"/>
              </a:rPr>
              <a:t> וְהָיָה כִּי-יָבֹאוּ </a:t>
            </a:r>
            <a:r>
              <a:rPr lang="he-IL" sz="2800" dirty="0" err="1">
                <a:latin typeface="David" panose="020E0502060401010101" pitchFamily="34" charset="-79"/>
                <a:cs typeface="David" panose="020E0502060401010101" pitchFamily="34" charset="-79"/>
              </a:rPr>
              <a:t>אֲבוֹתָם</a:t>
            </a:r>
            <a:r>
              <a:rPr lang="he-IL" sz="2800" dirty="0">
                <a:latin typeface="David" panose="020E0502060401010101" pitchFamily="34" charset="-79"/>
                <a:cs typeface="David" panose="020E0502060401010101" pitchFamily="34" charset="-79"/>
              </a:rPr>
              <a:t> אוֹ אֲחֵיהֶם לרוב (לָרִיב) אֵלֵינוּ, וְאָמַרְנוּ אֲלֵיהֶם </a:t>
            </a:r>
            <a:r>
              <a:rPr lang="he-IL" sz="2800" b="1" dirty="0" err="1">
                <a:highlight>
                  <a:srgbClr val="FFFF00"/>
                </a:highlight>
                <a:latin typeface="David" panose="020E0502060401010101" pitchFamily="34" charset="-79"/>
                <a:cs typeface="David" panose="020E0502060401010101" pitchFamily="34" charset="-79"/>
              </a:rPr>
              <a:t>חָנּוּנו</a:t>
            </a:r>
            <a:r>
              <a:rPr lang="he-IL" sz="2800" b="1" dirty="0">
                <a:highlight>
                  <a:srgbClr val="FFFF00"/>
                </a:highlight>
                <a:latin typeface="David" panose="020E0502060401010101" pitchFamily="34" charset="-79"/>
                <a:cs typeface="David" panose="020E0502060401010101" pitchFamily="34" charset="-79"/>
              </a:rPr>
              <a:t>ּ אוֹתָם-</a:t>
            </a:r>
            <a:r>
              <a:rPr lang="he-IL" sz="2800" dirty="0">
                <a:latin typeface="David" panose="020E0502060401010101" pitchFamily="34" charset="-79"/>
                <a:cs typeface="David" panose="020E0502060401010101" pitchFamily="34" charset="-79"/>
              </a:rPr>
              <a:t>-כִּי לֹא לָקַחְנוּ אִישׁ אִשְׁתּוֹ, בַּמִּלְחָמָה:  </a:t>
            </a:r>
            <a:r>
              <a:rPr lang="he-IL" sz="2800" b="1" dirty="0">
                <a:highlight>
                  <a:srgbClr val="FFFF00"/>
                </a:highlight>
                <a:latin typeface="David" panose="020E0502060401010101" pitchFamily="34" charset="-79"/>
                <a:cs typeface="David" panose="020E0502060401010101" pitchFamily="34" charset="-79"/>
              </a:rPr>
              <a:t>כִּי לֹא אַתֶּם נְתַתֶּם לָהֶם, כָּעֵת תֶּאְשָׁמוּ.</a:t>
            </a:r>
          </a:p>
        </p:txBody>
      </p:sp>
      <p:sp>
        <p:nvSpPr>
          <p:cNvPr id="3" name="TextBox 2">
            <a:extLst>
              <a:ext uri="{FF2B5EF4-FFF2-40B4-BE49-F238E27FC236}">
                <a16:creationId xmlns:a16="http://schemas.microsoft.com/office/drawing/2014/main" id="{BF0B39BB-F3DD-442D-9855-7FB44B4B562E}"/>
              </a:ext>
            </a:extLst>
          </p:cNvPr>
          <p:cNvSpPr txBox="1"/>
          <p:nvPr/>
        </p:nvSpPr>
        <p:spPr>
          <a:xfrm>
            <a:off x="152400" y="222230"/>
            <a:ext cx="5665470" cy="64325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dirty="0" err="1">
                <a:latin typeface="David" panose="020E0502060401010101" pitchFamily="34" charset="-79"/>
                <a:cs typeface="David" panose="020E0502060401010101" pitchFamily="34" charset="-79"/>
              </a:rPr>
              <a:t>יט</a:t>
            </a:r>
            <a:r>
              <a:rPr lang="he-IL" sz="2800" b="1"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אמרו זקני העדה</a:t>
            </a:r>
            <a:r>
              <a:rPr lang="he-IL" sz="2400" dirty="0">
                <a:latin typeface="David" panose="020E0502060401010101" pitchFamily="34" charset="-79"/>
                <a:cs typeface="David" panose="020E0502060401010101" pitchFamily="34" charset="-79"/>
              </a:rPr>
              <a:t>: הנה מדי שנה בשנה יש חג קבוע בשילה (פסח או סוכות) שנמצאת צפונית לבית אל..</a:t>
            </a:r>
          </a:p>
          <a:p>
            <a:r>
              <a:rPr lang="he-IL" sz="2400" b="1" dirty="0">
                <a:latin typeface="David" panose="020E0502060401010101" pitchFamily="34" charset="-79"/>
                <a:cs typeface="David" panose="020E0502060401010101" pitchFamily="34" charset="-79"/>
              </a:rPr>
              <a:t>כ. </a:t>
            </a:r>
            <a:r>
              <a:rPr lang="he-IL" sz="2400" dirty="0">
                <a:latin typeface="David" panose="020E0502060401010101" pitchFamily="34" charset="-79"/>
                <a:cs typeface="David" panose="020E0502060401010101" pitchFamily="34" charset="-79"/>
              </a:rPr>
              <a:t>וציוו את בני בנימין הנותרים (200 איש) </a:t>
            </a:r>
            <a:r>
              <a:rPr lang="he-IL" sz="2400" b="1" dirty="0">
                <a:latin typeface="David" panose="020E0502060401010101" pitchFamily="34" charset="-79"/>
                <a:cs typeface="David" panose="020E0502060401010101" pitchFamily="34" charset="-79"/>
              </a:rPr>
              <a:t>לכו ותסתתרו בכרמים שעל יד שילה.</a:t>
            </a:r>
          </a:p>
          <a:p>
            <a:r>
              <a:rPr lang="he-IL" sz="2400" b="1" u="sng" dirty="0" err="1">
                <a:latin typeface="David" panose="020E0502060401010101" pitchFamily="34" charset="-79"/>
                <a:cs typeface="David" panose="020E0502060401010101" pitchFamily="34" charset="-79"/>
              </a:rPr>
              <a:t>כא</a:t>
            </a:r>
            <a:r>
              <a:rPr lang="he-IL" sz="2400" dirty="0">
                <a:latin typeface="David" panose="020E0502060401010101" pitchFamily="34" charset="-79"/>
                <a:cs typeface="David" panose="020E0502060401010101" pitchFamily="34" charset="-79"/>
              </a:rPr>
              <a:t>. ותשקיפו ממקום המסתור והנה אם יצאו בנות העיר שילה מהעיר לכרמים לשמוח בריקודים ונגינה, </a:t>
            </a:r>
            <a:r>
              <a:rPr lang="he-IL" sz="2400" b="1" dirty="0">
                <a:highlight>
                  <a:srgbClr val="FFFF00"/>
                </a:highlight>
                <a:latin typeface="David" panose="020E0502060401010101" pitchFamily="34" charset="-79"/>
                <a:cs typeface="David" panose="020E0502060401010101" pitchFamily="34" charset="-79"/>
              </a:rPr>
              <a:t>אז תצאו לכיוונם, וקחו </a:t>
            </a:r>
            <a:r>
              <a:rPr lang="he-IL" sz="2400" b="1" dirty="0" err="1">
                <a:highlight>
                  <a:srgbClr val="FFFF00"/>
                </a:highlight>
                <a:latin typeface="David" panose="020E0502060401010101" pitchFamily="34" charset="-79"/>
                <a:cs typeface="David" panose="020E0502060401010101" pitchFamily="34" charset="-79"/>
              </a:rPr>
              <a:t>בכח</a:t>
            </a:r>
            <a:r>
              <a:rPr lang="he-IL" sz="2400" b="1" dirty="0">
                <a:highlight>
                  <a:srgbClr val="FFFF00"/>
                </a:highlight>
                <a:latin typeface="David" panose="020E0502060401010101" pitchFamily="34" charset="-79"/>
                <a:cs typeface="David" panose="020E0502060401010101" pitchFamily="34" charset="-79"/>
              </a:rPr>
              <a:t> כל איש אישה אחת ותהיה אשתו</a:t>
            </a:r>
            <a:r>
              <a:rPr lang="he-IL" sz="2400" dirty="0">
                <a:latin typeface="David" panose="020E0502060401010101" pitchFamily="34" charset="-79"/>
                <a:cs typeface="David" panose="020E0502060401010101" pitchFamily="34" charset="-79"/>
              </a:rPr>
              <a:t> ואז תלכו חזרה לנחלה שלכם בארץ בנימין.</a:t>
            </a:r>
          </a:p>
          <a:p>
            <a:r>
              <a:rPr lang="he-IL" sz="2400" b="1" u="sng" dirty="0" err="1">
                <a:latin typeface="David" panose="020E0502060401010101" pitchFamily="34" charset="-79"/>
                <a:cs typeface="David" panose="020E0502060401010101" pitchFamily="34" charset="-79"/>
              </a:rPr>
              <a:t>כב</a:t>
            </a:r>
            <a:r>
              <a:rPr lang="he-IL" sz="2400" dirty="0">
                <a:latin typeface="David" panose="020E0502060401010101" pitchFamily="34" charset="-79"/>
                <a:cs typeface="David" panose="020E0502060401010101" pitchFamily="34" charset="-79"/>
              </a:rPr>
              <a:t>. ואם יבואו אלינו המשפחה שלה (אביהם או אחיהם) לריב אתנו שנוציא את הנשים מתחת ידיכם. נאמר להם: </a:t>
            </a:r>
            <a:r>
              <a:rPr lang="he-IL" sz="2400" b="1" dirty="0">
                <a:highlight>
                  <a:srgbClr val="FFFF00"/>
                </a:highlight>
                <a:latin typeface="David" panose="020E0502060401010101" pitchFamily="34" charset="-79"/>
                <a:cs typeface="David" panose="020E0502060401010101" pitchFamily="34" charset="-79"/>
              </a:rPr>
              <a:t>רחמו על בני בנימין </a:t>
            </a:r>
            <a:r>
              <a:rPr lang="he-IL" sz="2400" dirty="0">
                <a:latin typeface="David" panose="020E0502060401010101" pitchFamily="34" charset="-79"/>
                <a:cs typeface="David" panose="020E0502060401010101" pitchFamily="34" charset="-79"/>
              </a:rPr>
              <a:t>כי לא לקחנו לכל איש אישה מהמלחמה מול יבש גלעד, שלא היה מספיק. ואין לכם מה לפחד מהשבועה </a:t>
            </a:r>
            <a:r>
              <a:rPr lang="he-IL" sz="2400" b="1" dirty="0">
                <a:highlight>
                  <a:srgbClr val="FFFF00"/>
                </a:highlight>
                <a:latin typeface="David" panose="020E0502060401010101" pitchFamily="34" charset="-79"/>
                <a:cs typeface="David" panose="020E0502060401010101" pitchFamily="34" charset="-79"/>
              </a:rPr>
              <a:t>שלא אתם נתתם את בנותיכם אלא בני בנימין באו מעצמם וחטפו אותן ולכן לא עליכם האשמה</a:t>
            </a:r>
            <a:r>
              <a:rPr lang="he-IL" sz="2400" dirty="0">
                <a:latin typeface="David" panose="020E0502060401010101" pitchFamily="34" charset="-79"/>
                <a:cs typeface="David" panose="020E0502060401010101" pitchFamily="34" charset="-79"/>
              </a:rPr>
              <a:t>.  </a:t>
            </a:r>
            <a:endParaRPr lang="he-IL" sz="2800" dirty="0">
              <a:latin typeface="David" panose="020E0502060401010101" pitchFamily="34" charset="-79"/>
              <a:cs typeface="David" panose="020E0502060401010101" pitchFamily="34" charset="-79"/>
            </a:endParaRPr>
          </a:p>
        </p:txBody>
      </p:sp>
      <p:sp>
        <p:nvSpPr>
          <p:cNvPr id="4" name="AutoShape 2" descr="חטיפת בנות ישראל המחוללות בכרמים – אתר תנ&quot;ך ממלכתי">
            <a:extLst>
              <a:ext uri="{FF2B5EF4-FFF2-40B4-BE49-F238E27FC236}">
                <a16:creationId xmlns:a16="http://schemas.microsoft.com/office/drawing/2014/main" id="{38518467-2056-495C-9171-78F0284D3AD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 name="תמונה 4">
            <a:extLst>
              <a:ext uri="{FF2B5EF4-FFF2-40B4-BE49-F238E27FC236}">
                <a16:creationId xmlns:a16="http://schemas.microsoft.com/office/drawing/2014/main" id="{AE9AC236-48E7-4E0C-9144-B2E222201859}"/>
              </a:ext>
            </a:extLst>
          </p:cNvPr>
          <p:cNvPicPr>
            <a:picLocks noChangeAspect="1"/>
          </p:cNvPicPr>
          <p:nvPr/>
        </p:nvPicPr>
        <p:blipFill>
          <a:blip r:embed="rId2"/>
          <a:stretch>
            <a:fillRect/>
          </a:stretch>
        </p:blipFill>
        <p:spPr>
          <a:xfrm>
            <a:off x="1405890" y="199709"/>
            <a:ext cx="3829049" cy="6436061"/>
          </a:xfrm>
          <a:prstGeom prst="rect">
            <a:avLst/>
          </a:prstGeom>
        </p:spPr>
      </p:pic>
    </p:spTree>
    <p:extLst>
      <p:ext uri="{BB962C8B-B14F-4D97-AF65-F5344CB8AC3E}">
        <p14:creationId xmlns:p14="http://schemas.microsoft.com/office/powerpoint/2010/main" val="37741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CDA36420-138B-4914-B399-6B1140AE2C5A}"/>
              </a:ext>
            </a:extLst>
          </p:cNvPr>
          <p:cNvSpPr/>
          <p:nvPr/>
        </p:nvSpPr>
        <p:spPr>
          <a:xfrm>
            <a:off x="5836920" y="232886"/>
            <a:ext cx="6096000" cy="3539430"/>
          </a:xfrm>
          <a:prstGeom prst="rect">
            <a:avLst/>
          </a:prstGeom>
          <a:solidFill>
            <a:schemeClr val="tx2">
              <a:lumMod val="40000"/>
              <a:lumOff val="60000"/>
            </a:schemeClr>
          </a:solidFill>
        </p:spPr>
        <p:txBody>
          <a:bodyPr>
            <a:spAutoFit/>
          </a:bodyPr>
          <a:lstStyle/>
          <a:p>
            <a:r>
              <a:rPr lang="he-IL" sz="2800" b="1" u="sng" dirty="0" err="1">
                <a:latin typeface="David" panose="020E0502060401010101" pitchFamily="34" charset="-79"/>
                <a:cs typeface="David" panose="020E0502060401010101" pitchFamily="34" charset="-79"/>
              </a:rPr>
              <a:t>כג</a:t>
            </a:r>
            <a:r>
              <a:rPr lang="he-IL" sz="2800" dirty="0">
                <a:latin typeface="David" panose="020E0502060401010101" pitchFamily="34" charset="-79"/>
                <a:cs typeface="David" panose="020E0502060401010101" pitchFamily="34" charset="-79"/>
              </a:rPr>
              <a:t> וַיַּעֲשׂוּ-כֵן, בְּנֵי בִנְיָמִן, </a:t>
            </a:r>
            <a:r>
              <a:rPr lang="he-IL" sz="2800" b="1" dirty="0" err="1">
                <a:latin typeface="David" panose="020E0502060401010101" pitchFamily="34" charset="-79"/>
                <a:cs typeface="David" panose="020E0502060401010101" pitchFamily="34" charset="-79"/>
              </a:rPr>
              <a:t>וַיִּשְׂאו</a:t>
            </a:r>
            <a:r>
              <a:rPr lang="he-IL" sz="2800" b="1" dirty="0">
                <a:latin typeface="David" panose="020E0502060401010101" pitchFamily="34" charset="-79"/>
                <a:cs typeface="David" panose="020E0502060401010101" pitchFamily="34" charset="-79"/>
              </a:rPr>
              <a:t>ּ נָשִׁים לְמִסְפָּרָם, מִן-הַמְּחֹלְלוֹת אֲשֶׁר גָּזָלוּ</a:t>
            </a:r>
            <a:r>
              <a:rPr lang="he-IL" sz="2800" dirty="0">
                <a:latin typeface="David" panose="020E0502060401010101" pitchFamily="34" charset="-79"/>
                <a:cs typeface="David" panose="020E0502060401010101" pitchFamily="34" charset="-79"/>
              </a:rPr>
              <a:t>; וַיֵּלְכוּ, וַיָּשׁוּבוּ אֶל-נַחֲלָתָם, וַיִּבְנוּ אֶת-הֶעָרִים, וַיֵּשְׁבוּ בָּהֶם.  </a:t>
            </a:r>
          </a:p>
          <a:p>
            <a:r>
              <a:rPr lang="he-IL" sz="2800" b="1" u="sng" dirty="0">
                <a:latin typeface="David" panose="020E0502060401010101" pitchFamily="34" charset="-79"/>
                <a:cs typeface="David" panose="020E0502060401010101" pitchFamily="34" charset="-79"/>
              </a:rPr>
              <a:t>כד</a:t>
            </a:r>
            <a:r>
              <a:rPr lang="he-IL" sz="2800" dirty="0">
                <a:latin typeface="David" panose="020E0502060401010101" pitchFamily="34" charset="-79"/>
                <a:cs typeface="David" panose="020E0502060401010101" pitchFamily="34" charset="-79"/>
              </a:rPr>
              <a:t> וַיִּתְהַלְּכוּ מִשָּׁם בְּנֵי-יִשְׂרָאֵל בָּעֵת הַהִיא, אִישׁ לְשִׁבְטוֹ וּלְמִשְׁפַּחְתּוֹ; וַיֵּצְאוּ מִשָּׁם, אִישׁ לְנַחֲלָתוֹ.  {פ}</a:t>
            </a:r>
          </a:p>
          <a:p>
            <a:r>
              <a:rPr lang="he-IL" sz="2800" b="1" u="sng" dirty="0">
                <a:latin typeface="David" panose="020E0502060401010101" pitchFamily="34" charset="-79"/>
                <a:cs typeface="David" panose="020E0502060401010101" pitchFamily="34" charset="-79"/>
              </a:rPr>
              <a:t>כה</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בַּיָּמִים הָהֵם, אֵין מֶלֶךְ בְּיִשְׂרָאֵל:  אִישׁ הַיָּשָׁר בְּעֵינָיו, יַעֲשֶׂה. </a:t>
            </a:r>
          </a:p>
        </p:txBody>
      </p:sp>
      <p:sp>
        <p:nvSpPr>
          <p:cNvPr id="3" name="TextBox 2">
            <a:extLst>
              <a:ext uri="{FF2B5EF4-FFF2-40B4-BE49-F238E27FC236}">
                <a16:creationId xmlns:a16="http://schemas.microsoft.com/office/drawing/2014/main" id="{BF83F250-A81B-41D6-A8D4-25C403059408}"/>
              </a:ext>
            </a:extLst>
          </p:cNvPr>
          <p:cNvSpPr txBox="1"/>
          <p:nvPr/>
        </p:nvSpPr>
        <p:spPr>
          <a:xfrm>
            <a:off x="259080" y="221962"/>
            <a:ext cx="4998720" cy="495520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dirty="0" err="1">
                <a:latin typeface="David" panose="020E0502060401010101" pitchFamily="34" charset="-79"/>
                <a:cs typeface="David" panose="020E0502060401010101" pitchFamily="34" charset="-79"/>
              </a:rPr>
              <a:t>כג</a:t>
            </a:r>
            <a:r>
              <a:rPr lang="he-IL" sz="2800" b="1"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בני בנימין עשו כך, </a:t>
            </a:r>
            <a:r>
              <a:rPr lang="he-IL" sz="2400" b="1" dirty="0">
                <a:highlight>
                  <a:srgbClr val="FFFF00"/>
                </a:highlight>
                <a:latin typeface="David" panose="020E0502060401010101" pitchFamily="34" charset="-79"/>
                <a:cs typeface="David" panose="020E0502060401010101" pitchFamily="34" charset="-79"/>
              </a:rPr>
              <a:t>והתחתנו איש אחד לקח אישה אחת מהמחוללות בכרמים שלקחו </a:t>
            </a:r>
            <a:r>
              <a:rPr lang="he-IL" sz="2400" b="1" dirty="0" err="1">
                <a:highlight>
                  <a:srgbClr val="FFFF00"/>
                </a:highlight>
                <a:latin typeface="David" panose="020E0502060401010101" pitchFamily="34" charset="-79"/>
                <a:cs typeface="David" panose="020E0502060401010101" pitchFamily="34" charset="-79"/>
              </a:rPr>
              <a:t>בכח</a:t>
            </a:r>
            <a:r>
              <a:rPr lang="he-IL" sz="2400" b="1" dirty="0">
                <a:highlight>
                  <a:srgbClr val="FFFF00"/>
                </a:highlight>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ולקחו אותם וחזרו אל נחלתם ובנו שוב את הערים שנשרפו בעת המלחמה, וגרו בערים שבנו. </a:t>
            </a:r>
          </a:p>
          <a:p>
            <a:r>
              <a:rPr lang="he-IL" sz="2400" b="1" u="sng" dirty="0">
                <a:latin typeface="David" panose="020E0502060401010101" pitchFamily="34" charset="-79"/>
                <a:cs typeface="David" panose="020E0502060401010101" pitchFamily="34" charset="-79"/>
              </a:rPr>
              <a:t>כד</a:t>
            </a:r>
            <a:r>
              <a:rPr lang="he-IL" sz="2400" dirty="0">
                <a:latin typeface="David" panose="020E0502060401010101" pitchFamily="34" charset="-79"/>
                <a:cs typeface="David" panose="020E0502060401010101" pitchFamily="34" charset="-79"/>
              </a:rPr>
              <a:t>. ואחרי זאת הלכו משם בני ישראל כל אחד לביתו ולמשפחתו, והלכו משם כל אחד לנחלה שלו. </a:t>
            </a:r>
          </a:p>
          <a:p>
            <a:r>
              <a:rPr lang="he-IL" sz="2400" b="1" u="sng" dirty="0">
                <a:latin typeface="David" panose="020E0502060401010101" pitchFamily="34" charset="-79"/>
                <a:cs typeface="David" panose="020E0502060401010101" pitchFamily="34" charset="-79"/>
              </a:rPr>
              <a:t>כה</a:t>
            </a:r>
            <a:r>
              <a:rPr lang="he-IL" sz="2400" dirty="0">
                <a:latin typeface="David" panose="020E0502060401010101" pitchFamily="34" charset="-79"/>
                <a:cs typeface="David" panose="020E0502060401010101" pitchFamily="34" charset="-79"/>
              </a:rPr>
              <a:t>. כל חטאי ישראל המנויים: פסל מיכה, פילגש בגבעה והמלחמה בתוך עם ישראל הם כתוצאה מכך </a:t>
            </a:r>
            <a:r>
              <a:rPr lang="he-IL" sz="2400" b="1" dirty="0">
                <a:highlight>
                  <a:srgbClr val="FFFF00"/>
                </a:highlight>
                <a:latin typeface="David" panose="020E0502060401010101" pitchFamily="34" charset="-79"/>
                <a:cs typeface="David" panose="020E0502060401010101" pitchFamily="34" charset="-79"/>
              </a:rPr>
              <a:t>שבימים ההם אין מלך בישראל שיורה להם הדרך הטוב והישר, ולכן כל אחד עושה מה שנראה לו .</a:t>
            </a:r>
            <a:endParaRPr lang="he-IL" sz="2800" b="1" dirty="0">
              <a:highlight>
                <a:srgbClr val="FFFF00"/>
              </a:highlight>
              <a:latin typeface="David" panose="020E0502060401010101" pitchFamily="34" charset="-79"/>
              <a:cs typeface="David" panose="020E0502060401010101" pitchFamily="34" charset="-79"/>
            </a:endParaRPr>
          </a:p>
        </p:txBody>
      </p:sp>
      <p:sp>
        <p:nvSpPr>
          <p:cNvPr id="4" name="TextBox 3">
            <a:extLst>
              <a:ext uri="{FF2B5EF4-FFF2-40B4-BE49-F238E27FC236}">
                <a16:creationId xmlns:a16="http://schemas.microsoft.com/office/drawing/2014/main" id="{CF3EF907-61E8-4AD3-875C-1FB8075E5E44}"/>
              </a:ext>
            </a:extLst>
          </p:cNvPr>
          <p:cNvSpPr txBox="1"/>
          <p:nvPr/>
        </p:nvSpPr>
        <p:spPr>
          <a:xfrm>
            <a:off x="5417820" y="3947458"/>
            <a:ext cx="6652260" cy="2677656"/>
          </a:xfrm>
          <a:prstGeom prst="rect">
            <a:avLst/>
          </a:prstGeom>
          <a:solidFill>
            <a:schemeClr val="accent5">
              <a:lumMod val="60000"/>
              <a:lumOff val="40000"/>
            </a:schemeClr>
          </a:solidFill>
          <a:ln w="38100">
            <a:solidFill>
              <a:schemeClr val="tx1"/>
            </a:solidFill>
          </a:ln>
        </p:spPr>
        <p:txBody>
          <a:bodyPr wrap="square" rtlCol="1">
            <a:spAutoFit/>
          </a:bodyPr>
          <a:lstStyle/>
          <a:p>
            <a:r>
              <a:rPr lang="he-IL" sz="2400" b="1" dirty="0">
                <a:highlight>
                  <a:srgbClr val="FFFF00"/>
                </a:highlight>
                <a:latin typeface="David" panose="020E0502060401010101" pitchFamily="34" charset="-79"/>
                <a:cs typeface="David" panose="020E0502060401010101" pitchFamily="34" charset="-79"/>
              </a:rPr>
              <a:t>"אמר רבן </a:t>
            </a:r>
            <a:r>
              <a:rPr lang="he-IL" sz="2400" b="1" dirty="0" err="1">
                <a:highlight>
                  <a:srgbClr val="FFFF00"/>
                </a:highlight>
                <a:latin typeface="David" panose="020E0502060401010101" pitchFamily="34" charset="-79"/>
                <a:cs typeface="David" panose="020E0502060401010101" pitchFamily="34" charset="-79"/>
              </a:rPr>
              <a:t>רשב"ג</a:t>
            </a:r>
            <a:r>
              <a:rPr lang="he-IL" sz="2400" b="1" dirty="0">
                <a:highlight>
                  <a:srgbClr val="FFFF00"/>
                </a:highlight>
                <a:latin typeface="David" panose="020E0502060401010101" pitchFamily="34" charset="-79"/>
                <a:cs typeface="David" panose="020E0502060401010101" pitchFamily="34" charset="-79"/>
              </a:rPr>
              <a:t>: לא היו ימים טובים לישראל כחמישה עשר באב וכיום הכיפורים, </a:t>
            </a:r>
            <a:r>
              <a:rPr lang="he-IL" sz="2400" dirty="0">
                <a:latin typeface="David" panose="020E0502060401010101" pitchFamily="34" charset="-79"/>
                <a:cs typeface="David" panose="020E0502060401010101" pitchFamily="34" charset="-79"/>
              </a:rPr>
              <a:t>שבהן בנות ישראל יוצאות בכלי לבן שאולים שלא לבייש את מי שאין לה..</a:t>
            </a:r>
          </a:p>
          <a:p>
            <a:r>
              <a:rPr lang="he-IL" sz="2400" dirty="0">
                <a:latin typeface="David" panose="020E0502060401010101" pitchFamily="34" charset="-79"/>
                <a:cs typeface="David" panose="020E0502060401010101" pitchFamily="34" charset="-79"/>
              </a:rPr>
              <a:t>גמרא: מובן יוה"כ הוא יום סליחה ומחילה ויום שניתנו בו לוחות האחרונות, אלא טו באב מה שמחה יש בו?</a:t>
            </a:r>
          </a:p>
          <a:p>
            <a:r>
              <a:rPr lang="he-IL" sz="2400" b="1" u="sng" dirty="0">
                <a:latin typeface="David" panose="020E0502060401010101" pitchFamily="34" charset="-79"/>
                <a:cs typeface="David" panose="020E0502060401010101" pitchFamily="34" charset="-79"/>
              </a:rPr>
              <a:t>אמר רבה בר </a:t>
            </a:r>
            <a:r>
              <a:rPr lang="he-IL" sz="2400" b="1" u="sng" dirty="0" err="1">
                <a:latin typeface="David" panose="020E0502060401010101" pitchFamily="34" charset="-79"/>
                <a:cs typeface="David" panose="020E0502060401010101" pitchFamily="34" charset="-79"/>
              </a:rPr>
              <a:t>בר</a:t>
            </a:r>
            <a:r>
              <a:rPr lang="he-IL" sz="2400" b="1" u="sng" dirty="0">
                <a:latin typeface="David" panose="020E0502060401010101" pitchFamily="34" charset="-79"/>
                <a:cs typeface="David" panose="020E0502060401010101" pitchFamily="34" charset="-79"/>
              </a:rPr>
              <a:t> חנה בשם ר' יוחנן: ביום זה הותר שבט בנימין לבוא בקהל</a:t>
            </a:r>
          </a:p>
        </p:txBody>
      </p:sp>
    </p:spTree>
    <p:extLst>
      <p:ext uri="{BB962C8B-B14F-4D97-AF65-F5344CB8AC3E}">
        <p14:creationId xmlns:p14="http://schemas.microsoft.com/office/powerpoint/2010/main" val="19231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E17A59-7BC5-4017-A519-4E37CDEA99D8}"/>
              </a:ext>
            </a:extLst>
          </p:cNvPr>
          <p:cNvSpPr txBox="1"/>
          <p:nvPr/>
        </p:nvSpPr>
        <p:spPr>
          <a:xfrm>
            <a:off x="3360420" y="374317"/>
            <a:ext cx="8370570" cy="5832366"/>
          </a:xfrm>
          <a:prstGeom prst="rect">
            <a:avLst/>
          </a:prstGeom>
          <a:solidFill>
            <a:schemeClr val="accent6">
              <a:lumMod val="40000"/>
              <a:lumOff val="6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שאלות עמוד 106:</a:t>
            </a:r>
          </a:p>
          <a:p>
            <a:r>
              <a:rPr lang="he-IL" sz="2300" dirty="0">
                <a:latin typeface="David" panose="020E0502060401010101" pitchFamily="34" charset="-79"/>
                <a:cs typeface="David" panose="020E0502060401010101" pitchFamily="34" charset="-79"/>
              </a:rPr>
              <a:t>א. מהי השבועה שנשבעו בני ישראל במצפה?(ג')</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ב. מדוע בכו בני ישראל במצפה?(ג')</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ג. מדוע העלו העם עולות ושלמים? (ד' </a:t>
            </a:r>
            <a:r>
              <a:rPr lang="he-IL" sz="2300" dirty="0" err="1">
                <a:latin typeface="David" panose="020E0502060401010101" pitchFamily="34" charset="-79"/>
                <a:cs typeface="David" panose="020E0502060401010101" pitchFamily="34" charset="-79"/>
              </a:rPr>
              <a:t>מצו"ד</a:t>
            </a:r>
            <a:r>
              <a:rPr lang="he-IL" sz="2300" dirty="0">
                <a:latin typeface="David" panose="020E0502060401010101" pitchFamily="34" charset="-79"/>
                <a:cs typeface="David" panose="020E0502060401010101" pitchFamily="34" charset="-79"/>
              </a:rPr>
              <a:t>)</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ד. "וינחמו בני ישראל... נגדע היום.." מדוע וינחמו? ומדוע נגדע? </a:t>
            </a:r>
          </a:p>
          <a:p>
            <a:r>
              <a:rPr lang="he-IL" sz="2300" dirty="0">
                <a:latin typeface="David" panose="020E0502060401010101" pitchFamily="34" charset="-79"/>
                <a:cs typeface="David" panose="020E0502060401010101" pitchFamily="34" charset="-79"/>
              </a:rPr>
              <a:t>האם הספיקו הנשים שקבלו בנימין מאנשי יבש גלעד?</a:t>
            </a:r>
          </a:p>
          <a:p>
            <a:r>
              <a:rPr lang="he-IL" sz="2300" dirty="0">
                <a:latin typeface="David" panose="020E0502060401010101" pitchFamily="34" charset="-79"/>
                <a:cs typeface="David" panose="020E0502060401010101" pitchFamily="34" charset="-79"/>
              </a:rPr>
              <a:t>ה. מהי הבעיה העומדת בפני שבט בנימין לאחר המלחמה? (ז')</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ו. מדוע החליט העם להכות את אנשי יבש גלעד? (ח')</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ז. מהיכן קבלו שבט בנימין נשים להמשך קיום זרעם? (יד')</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ח. האם הספיקו הנשים שקיבלו בנימין מאנשי יבש גלעד?(</a:t>
            </a:r>
            <a:r>
              <a:rPr lang="he-IL" sz="2300" dirty="0" err="1">
                <a:latin typeface="David" panose="020E0502060401010101" pitchFamily="34" charset="-79"/>
                <a:cs typeface="David" panose="020E0502060401010101" pitchFamily="34" charset="-79"/>
              </a:rPr>
              <a:t>מצו"ד</a:t>
            </a:r>
            <a:r>
              <a:rPr lang="he-IL" sz="2300" dirty="0">
                <a:latin typeface="David" panose="020E0502060401010101" pitchFamily="34" charset="-79"/>
                <a:cs typeface="David" panose="020E0502060401010101" pitchFamily="34" charset="-79"/>
              </a:rPr>
              <a:t> יד)</a:t>
            </a:r>
          </a:p>
        </p:txBody>
      </p:sp>
    </p:spTree>
    <p:extLst>
      <p:ext uri="{BB962C8B-B14F-4D97-AF65-F5344CB8AC3E}">
        <p14:creationId xmlns:p14="http://schemas.microsoft.com/office/powerpoint/2010/main" val="2078725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8C5DFB-AA74-4AC8-A471-B792A9949B8F}"/>
              </a:ext>
            </a:extLst>
          </p:cNvPr>
          <p:cNvSpPr txBox="1"/>
          <p:nvPr/>
        </p:nvSpPr>
        <p:spPr>
          <a:xfrm>
            <a:off x="3360420" y="374317"/>
            <a:ext cx="8370570" cy="3000821"/>
          </a:xfrm>
          <a:prstGeom prst="rect">
            <a:avLst/>
          </a:prstGeom>
          <a:solidFill>
            <a:schemeClr val="accent6">
              <a:lumMod val="40000"/>
              <a:lumOff val="6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שאלות עמוד 106:</a:t>
            </a:r>
          </a:p>
          <a:p>
            <a:r>
              <a:rPr lang="he-IL" sz="2300" dirty="0">
                <a:latin typeface="David" panose="020E0502060401010101" pitchFamily="34" charset="-79"/>
                <a:cs typeface="David" panose="020E0502060401010101" pitchFamily="34" charset="-79"/>
              </a:rPr>
              <a:t>ט. כתבו על החג בשילה ועל פתרון הבעיה? (</a:t>
            </a:r>
            <a:r>
              <a:rPr lang="he-IL" sz="2300" dirty="0" err="1">
                <a:latin typeface="David" panose="020E0502060401010101" pitchFamily="34" charset="-79"/>
                <a:cs typeface="David" panose="020E0502060401010101" pitchFamily="34" charset="-79"/>
              </a:rPr>
              <a:t>יט</a:t>
            </a:r>
            <a:r>
              <a:rPr lang="he-IL" sz="2300" dirty="0">
                <a:latin typeface="David" panose="020E0502060401010101" pitchFamily="34" charset="-79"/>
                <a:cs typeface="David" panose="020E0502060401010101" pitchFamily="34" charset="-79"/>
              </a:rPr>
              <a:t> ועד הסוף)</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י. מהו הפסוק שבו מסתיים ספר שופטים?</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יא. מה ניתן ללמוד מכך שספר שופטים מסתיים בפסוק זה?</a:t>
            </a:r>
          </a:p>
          <a:p>
            <a:endParaRPr lang="he-IL" sz="2300" dirty="0">
              <a:latin typeface="David" panose="020E0502060401010101" pitchFamily="34" charset="-79"/>
              <a:cs typeface="David" panose="020E0502060401010101" pitchFamily="34" charset="-79"/>
            </a:endParaRPr>
          </a:p>
          <a:p>
            <a:r>
              <a:rPr lang="he-IL" sz="23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62188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B8371E-5950-4885-8859-48EC65DEF9EC}"/>
              </a:ext>
            </a:extLst>
          </p:cNvPr>
          <p:cNvSpPr txBox="1"/>
          <p:nvPr/>
        </p:nvSpPr>
        <p:spPr>
          <a:xfrm>
            <a:off x="148590" y="111427"/>
            <a:ext cx="11799570" cy="6432530"/>
          </a:xfrm>
          <a:prstGeom prst="rect">
            <a:avLst/>
          </a:prstGeom>
          <a:solidFill>
            <a:schemeClr val="accent6">
              <a:lumMod val="40000"/>
              <a:lumOff val="6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סכום ספר שופטים ונושאיו:</a:t>
            </a:r>
          </a:p>
          <a:p>
            <a:r>
              <a:rPr lang="he-IL" sz="2400" b="1" dirty="0">
                <a:highlight>
                  <a:srgbClr val="00FFFF"/>
                </a:highlight>
                <a:latin typeface="David" panose="020E0502060401010101" pitchFamily="34" charset="-79"/>
                <a:cs typeface="David" panose="020E0502060401010101" pitchFamily="34" charset="-79"/>
              </a:rPr>
              <a:t>פרק א'- </a:t>
            </a:r>
            <a:r>
              <a:rPr lang="he-IL" sz="2400" dirty="0">
                <a:latin typeface="David" panose="020E0502060401010101" pitchFamily="34" charset="-79"/>
                <a:cs typeface="David" panose="020E0502060401010101" pitchFamily="34" charset="-79"/>
              </a:rPr>
              <a:t>השבטים כבשו נחלתם, והשאירו חלק מהגויים בארץ </a:t>
            </a:r>
          </a:p>
          <a:p>
            <a:r>
              <a:rPr lang="he-IL" sz="2400" b="1" dirty="0">
                <a:highlight>
                  <a:srgbClr val="00FFFF"/>
                </a:highlight>
                <a:latin typeface="David" panose="020E0502060401010101" pitchFamily="34" charset="-79"/>
                <a:cs typeface="David" panose="020E0502060401010101" pitchFamily="34" charset="-79"/>
              </a:rPr>
              <a:t>פרק ב'-  </a:t>
            </a:r>
            <a:r>
              <a:rPr lang="he-IL" sz="2400" dirty="0">
                <a:latin typeface="David" panose="020E0502060401010101" pitchFamily="34" charset="-79"/>
                <a:cs typeface="David" panose="020E0502060401010101" pitchFamily="34" charset="-79"/>
              </a:rPr>
              <a:t>המלאך בא ואומר לעם שזה לא טוב מה שעושים שמשאירים גויים, עם ישראל בוכה </a:t>
            </a:r>
          </a:p>
          <a:p>
            <a:r>
              <a:rPr lang="he-IL" sz="2400" dirty="0">
                <a:latin typeface="David" panose="020E0502060401010101" pitchFamily="34" charset="-79"/>
                <a:cs typeface="David" panose="020E0502060401010101" pitchFamily="34" charset="-79"/>
              </a:rPr>
              <a:t>הגלגל- עם ישראל חוטאים, ה' שולח להם גויים שיעשו להם צרות, עם ישראל צועקים, ה' שולח שופט שיעזור להם.</a:t>
            </a:r>
          </a:p>
          <a:p>
            <a:r>
              <a:rPr lang="he-IL" sz="2400" b="1" dirty="0">
                <a:highlight>
                  <a:srgbClr val="00FFFF"/>
                </a:highlight>
                <a:latin typeface="David" panose="020E0502060401010101" pitchFamily="34" charset="-79"/>
                <a:cs typeface="David" panose="020E0502060401010101" pitchFamily="34" charset="-79"/>
              </a:rPr>
              <a:t>פרק ג'- </a:t>
            </a:r>
            <a:r>
              <a:rPr lang="he-IL" sz="2400" b="1" dirty="0">
                <a:latin typeface="David" panose="020E0502060401010101" pitchFamily="34" charset="-79"/>
                <a:cs typeface="David" panose="020E0502060401010101" pitchFamily="34" charset="-79"/>
              </a:rPr>
              <a:t>עתניאל בן קנז, אהוד בן גרא </a:t>
            </a:r>
            <a:r>
              <a:rPr lang="he-IL" sz="2400" dirty="0">
                <a:latin typeface="David" panose="020E0502060401010101" pitchFamily="34" charset="-79"/>
                <a:cs typeface="David" panose="020E0502060401010101" pitchFamily="34" charset="-79"/>
              </a:rPr>
              <a:t>שהרג את עגלון מלך מואב, והשופט השלישי- </a:t>
            </a:r>
            <a:r>
              <a:rPr lang="he-IL" sz="2400" b="1" dirty="0">
                <a:latin typeface="David" panose="020E0502060401010101" pitchFamily="34" charset="-79"/>
                <a:cs typeface="David" panose="020E0502060401010101" pitchFamily="34" charset="-79"/>
              </a:rPr>
              <a:t>שמגר בן ענת</a:t>
            </a:r>
          </a:p>
          <a:p>
            <a:r>
              <a:rPr lang="he-IL" sz="2400" b="1" dirty="0">
                <a:highlight>
                  <a:srgbClr val="00FFFF"/>
                </a:highlight>
                <a:latin typeface="David" panose="020E0502060401010101" pitchFamily="34" charset="-79"/>
                <a:cs typeface="David" panose="020E0502060401010101" pitchFamily="34" charset="-79"/>
              </a:rPr>
              <a:t>פרק ד'- </a:t>
            </a:r>
            <a:r>
              <a:rPr lang="he-IL" sz="2400" dirty="0">
                <a:latin typeface="David" panose="020E0502060401010101" pitchFamily="34" charset="-79"/>
                <a:cs typeface="David" panose="020E0502060401010101" pitchFamily="34" charset="-79"/>
              </a:rPr>
              <a:t>השופטת הרביעית </a:t>
            </a:r>
            <a:r>
              <a:rPr lang="he-IL" sz="2400" b="1" dirty="0">
                <a:latin typeface="David" panose="020E0502060401010101" pitchFamily="34" charset="-79"/>
                <a:cs typeface="David" panose="020E0502060401010101" pitchFamily="34" charset="-79"/>
              </a:rPr>
              <a:t>דבורה הנביאה</a:t>
            </a:r>
          </a:p>
          <a:p>
            <a:r>
              <a:rPr lang="he-IL" sz="2400" b="1" dirty="0">
                <a:highlight>
                  <a:srgbClr val="00FFFF"/>
                </a:highlight>
                <a:latin typeface="David" panose="020E0502060401010101" pitchFamily="34" charset="-79"/>
                <a:cs typeface="David" panose="020E0502060401010101" pitchFamily="34" charset="-79"/>
              </a:rPr>
              <a:t>פרק ה'- </a:t>
            </a:r>
            <a:r>
              <a:rPr lang="he-IL" sz="2400" dirty="0">
                <a:latin typeface="David" panose="020E0502060401010101" pitchFamily="34" charset="-79"/>
                <a:cs typeface="David" panose="020E0502060401010101" pitchFamily="34" charset="-79"/>
              </a:rPr>
              <a:t>שירת דבורה וברק בן אבינועם לאחר הניצחון מול סיסרא ויבין מלך כנען</a:t>
            </a:r>
          </a:p>
          <a:p>
            <a:r>
              <a:rPr lang="he-IL" sz="2400" b="1" dirty="0">
                <a:highlight>
                  <a:srgbClr val="00FFFF"/>
                </a:highlight>
                <a:latin typeface="David" panose="020E0502060401010101" pitchFamily="34" charset="-79"/>
                <a:cs typeface="David" panose="020E0502060401010101" pitchFamily="34" charset="-79"/>
              </a:rPr>
              <a:t>פרקים ו, ז, ח'- </a:t>
            </a:r>
            <a:r>
              <a:rPr lang="he-IL" sz="2400" dirty="0">
                <a:latin typeface="David" panose="020E0502060401010101" pitchFamily="34" charset="-79"/>
                <a:cs typeface="David" panose="020E0502060401010101" pitchFamily="34" charset="-79"/>
              </a:rPr>
              <a:t>ספרנו על השופט החמישי: </a:t>
            </a:r>
            <a:r>
              <a:rPr lang="he-IL" sz="2400" b="1" dirty="0">
                <a:latin typeface="David" panose="020E0502060401010101" pitchFamily="34" charset="-79"/>
                <a:cs typeface="David" panose="020E0502060401010101" pitchFamily="34" charset="-79"/>
              </a:rPr>
              <a:t>גדעון</a:t>
            </a:r>
            <a:r>
              <a:rPr lang="he-IL" sz="2400" dirty="0">
                <a:latin typeface="David" panose="020E0502060401010101" pitchFamily="34" charset="-79"/>
                <a:cs typeface="David" panose="020E0502060401010101" pitchFamily="34" charset="-79"/>
              </a:rPr>
              <a:t> והניסים והמלחמה שנילחם.</a:t>
            </a:r>
          </a:p>
          <a:p>
            <a:r>
              <a:rPr lang="he-IL" sz="2400" b="1" dirty="0">
                <a:highlight>
                  <a:srgbClr val="00FFFF"/>
                </a:highlight>
                <a:latin typeface="David" panose="020E0502060401010101" pitchFamily="34" charset="-79"/>
                <a:cs typeface="David" panose="020E0502060401010101" pitchFamily="34" charset="-79"/>
              </a:rPr>
              <a:t>פרק ט'- </a:t>
            </a:r>
            <a:r>
              <a:rPr lang="he-IL" sz="2400" b="1" dirty="0">
                <a:latin typeface="David" panose="020E0502060401010101" pitchFamily="34" charset="-79"/>
                <a:cs typeface="David" panose="020E0502060401010101" pitchFamily="34" charset="-79"/>
              </a:rPr>
              <a:t>אבימלך</a:t>
            </a:r>
            <a:r>
              <a:rPr lang="he-IL" sz="2400" dirty="0">
                <a:latin typeface="David" panose="020E0502060401010101" pitchFamily="34" charset="-79"/>
                <a:cs typeface="David" panose="020E0502060401010101" pitchFamily="34" charset="-79"/>
              </a:rPr>
              <a:t> בנו של גדעון שהרג את כל אחיו , ויותם שניצל והמשל שאמר לאנשי שכם</a:t>
            </a:r>
          </a:p>
          <a:p>
            <a:r>
              <a:rPr lang="he-IL" sz="2400" b="1" dirty="0">
                <a:highlight>
                  <a:srgbClr val="00FFFF"/>
                </a:highlight>
                <a:latin typeface="David" panose="020E0502060401010101" pitchFamily="34" charset="-79"/>
                <a:cs typeface="David" panose="020E0502060401010101" pitchFamily="34" charset="-79"/>
              </a:rPr>
              <a:t>פרק י'- </a:t>
            </a:r>
            <a:r>
              <a:rPr lang="he-IL" sz="2400" dirty="0">
                <a:latin typeface="David" panose="020E0502060401010101" pitchFamily="34" charset="-79"/>
                <a:cs typeface="David" panose="020E0502060401010101" pitchFamily="34" charset="-79"/>
              </a:rPr>
              <a:t>השופט השביעי- </a:t>
            </a:r>
            <a:r>
              <a:rPr lang="he-IL" sz="2400" b="1" dirty="0">
                <a:latin typeface="David" panose="020E0502060401010101" pitchFamily="34" charset="-79"/>
                <a:cs typeface="David" panose="020E0502060401010101" pitchFamily="34" charset="-79"/>
              </a:rPr>
              <a:t>תולע בן </a:t>
            </a:r>
            <a:r>
              <a:rPr lang="he-IL" sz="2400" b="1" dirty="0" err="1">
                <a:latin typeface="David" panose="020E0502060401010101" pitchFamily="34" charset="-79"/>
                <a:cs typeface="David" panose="020E0502060401010101" pitchFamily="34" charset="-79"/>
              </a:rPr>
              <a:t>פואה</a:t>
            </a:r>
            <a:r>
              <a:rPr lang="he-IL" sz="2400" b="1"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והשופט השמיני- </a:t>
            </a:r>
            <a:r>
              <a:rPr lang="he-IL" sz="2400" b="1" dirty="0">
                <a:latin typeface="David" panose="020E0502060401010101" pitchFamily="34" charset="-79"/>
                <a:cs typeface="David" panose="020E0502060401010101" pitchFamily="34" charset="-79"/>
              </a:rPr>
              <a:t>יאיר הגלעדי</a:t>
            </a:r>
          </a:p>
          <a:p>
            <a:r>
              <a:rPr lang="he-IL" sz="2400" b="1" dirty="0">
                <a:highlight>
                  <a:srgbClr val="00FFFF"/>
                </a:highlight>
                <a:latin typeface="David" panose="020E0502060401010101" pitchFamily="34" charset="-79"/>
                <a:cs typeface="David" panose="020E0502060401010101" pitchFamily="34" charset="-79"/>
              </a:rPr>
              <a:t>פרק יא'- </a:t>
            </a:r>
            <a:r>
              <a:rPr lang="he-IL" sz="2400" dirty="0">
                <a:latin typeface="David" panose="020E0502060401010101" pitchFamily="34" charset="-79"/>
                <a:cs typeface="David" panose="020E0502060401010101" pitchFamily="34" charset="-79"/>
              </a:rPr>
              <a:t>השופט התשיעי: </a:t>
            </a:r>
            <a:r>
              <a:rPr lang="he-IL" sz="2400" b="1" dirty="0">
                <a:latin typeface="David" panose="020E0502060401010101" pitchFamily="34" charset="-79"/>
                <a:cs typeface="David" panose="020E0502060401010101" pitchFamily="34" charset="-79"/>
              </a:rPr>
              <a:t>יפתח הגלעדי </a:t>
            </a:r>
            <a:r>
              <a:rPr lang="he-IL" sz="2400" dirty="0">
                <a:latin typeface="David" panose="020E0502060401010101" pitchFamily="34" charset="-79"/>
                <a:cs typeface="David" panose="020E0502060401010101" pitchFamily="34" charset="-79"/>
              </a:rPr>
              <a:t>ומה שקרה בסוף המלחמה עם הבת שלו.</a:t>
            </a:r>
          </a:p>
          <a:p>
            <a:r>
              <a:rPr lang="he-IL" sz="2400" b="1" dirty="0">
                <a:highlight>
                  <a:srgbClr val="00FFFF"/>
                </a:highlight>
                <a:latin typeface="David" panose="020E0502060401010101" pitchFamily="34" charset="-79"/>
                <a:cs typeface="David" panose="020E0502060401010101" pitchFamily="34" charset="-79"/>
              </a:rPr>
              <a:t>פרק </a:t>
            </a:r>
            <a:r>
              <a:rPr lang="he-IL" sz="2400" b="1" dirty="0" err="1">
                <a:highlight>
                  <a:srgbClr val="00FFFF"/>
                </a:highlight>
                <a:latin typeface="David" panose="020E0502060401010101" pitchFamily="34" charset="-79"/>
                <a:cs typeface="David" panose="020E0502060401010101" pitchFamily="34" charset="-79"/>
              </a:rPr>
              <a:t>יב</a:t>
            </a:r>
            <a:r>
              <a:rPr lang="he-IL" sz="2400" b="1" dirty="0">
                <a:highlight>
                  <a:srgbClr val="00FFFF"/>
                </a:highlight>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השופט העשירי: </a:t>
            </a:r>
            <a:r>
              <a:rPr lang="he-IL" sz="2400" b="1" dirty="0" err="1">
                <a:latin typeface="David" panose="020E0502060401010101" pitchFamily="34" charset="-79"/>
                <a:cs typeface="David" panose="020E0502060401010101" pitchFamily="34" charset="-79"/>
              </a:rPr>
              <a:t>אבצן</a:t>
            </a:r>
            <a:r>
              <a:rPr lang="he-IL" sz="2400" b="1" dirty="0">
                <a:latin typeface="David" panose="020E0502060401010101" pitchFamily="34" charset="-79"/>
                <a:cs typeface="David" panose="020E0502060401010101" pitchFamily="34" charset="-79"/>
              </a:rPr>
              <a:t> שהוא בועז</a:t>
            </a:r>
            <a:r>
              <a:rPr lang="he-IL" sz="2400" dirty="0">
                <a:latin typeface="David" panose="020E0502060401010101" pitchFamily="34" charset="-79"/>
                <a:cs typeface="David" panose="020E0502060401010101" pitchFamily="34" charset="-79"/>
              </a:rPr>
              <a:t>. השופט האחר עשר- </a:t>
            </a:r>
            <a:r>
              <a:rPr lang="he-IL" sz="2400" b="1" dirty="0">
                <a:latin typeface="David" panose="020E0502060401010101" pitchFamily="34" charset="-79"/>
                <a:cs typeface="David" panose="020E0502060401010101" pitchFamily="34" charset="-79"/>
              </a:rPr>
              <a:t>אילון </a:t>
            </a:r>
            <a:r>
              <a:rPr lang="he-IL" sz="2400" b="1" dirty="0" err="1">
                <a:latin typeface="David" panose="020E0502060401010101" pitchFamily="34" charset="-79"/>
                <a:cs typeface="David" panose="020E0502060401010101" pitchFamily="34" charset="-79"/>
              </a:rPr>
              <a:t>הזבולוני</a:t>
            </a:r>
            <a:r>
              <a:rPr lang="he-IL" sz="2400" b="1"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והשנים עשר- </a:t>
            </a:r>
            <a:r>
              <a:rPr lang="he-IL" sz="2400" b="1" dirty="0">
                <a:latin typeface="David" panose="020E0502060401010101" pitchFamily="34" charset="-79"/>
                <a:cs typeface="David" panose="020E0502060401010101" pitchFamily="34" charset="-79"/>
              </a:rPr>
              <a:t>הלל </a:t>
            </a:r>
            <a:r>
              <a:rPr lang="he-IL" sz="2400" b="1" dirty="0" err="1">
                <a:latin typeface="David" panose="020E0502060401010101" pitchFamily="34" charset="-79"/>
                <a:cs typeface="David" panose="020E0502060401010101" pitchFamily="34" charset="-79"/>
              </a:rPr>
              <a:t>הפרעתוני</a:t>
            </a:r>
            <a:endParaRPr lang="he-IL" sz="2400" b="1" dirty="0">
              <a:latin typeface="David" panose="020E0502060401010101" pitchFamily="34" charset="-79"/>
              <a:cs typeface="David" panose="020E0502060401010101" pitchFamily="34" charset="-79"/>
            </a:endParaRPr>
          </a:p>
          <a:p>
            <a:r>
              <a:rPr lang="he-IL" sz="2400" b="1" dirty="0">
                <a:highlight>
                  <a:srgbClr val="00FFFF"/>
                </a:highlight>
                <a:latin typeface="David" panose="020E0502060401010101" pitchFamily="34" charset="-79"/>
                <a:cs typeface="David" panose="020E0502060401010101" pitchFamily="34" charset="-79"/>
              </a:rPr>
              <a:t>פרקים </a:t>
            </a:r>
            <a:r>
              <a:rPr lang="he-IL" sz="2400" b="1" dirty="0" err="1">
                <a:highlight>
                  <a:srgbClr val="00FFFF"/>
                </a:highlight>
                <a:latin typeface="David" panose="020E0502060401010101" pitchFamily="34" charset="-79"/>
                <a:cs typeface="David" panose="020E0502060401010101" pitchFamily="34" charset="-79"/>
              </a:rPr>
              <a:t>יג</a:t>
            </a:r>
            <a:r>
              <a:rPr lang="he-IL" sz="2400" b="1" dirty="0">
                <a:highlight>
                  <a:srgbClr val="00FFFF"/>
                </a:highlight>
                <a:latin typeface="David" panose="020E0502060401010101" pitchFamily="34" charset="-79"/>
                <a:cs typeface="David" panose="020E0502060401010101" pitchFamily="34" charset="-79"/>
              </a:rPr>
              <a:t>'-יד'-טו' </a:t>
            </a:r>
            <a:r>
              <a:rPr lang="he-IL" sz="2400" b="1" dirty="0" err="1">
                <a:highlight>
                  <a:srgbClr val="00FFFF"/>
                </a:highlight>
                <a:latin typeface="David" panose="020E0502060401010101" pitchFamily="34" charset="-79"/>
                <a:cs typeface="David" panose="020E0502060401010101" pitchFamily="34" charset="-79"/>
              </a:rPr>
              <a:t>טז</a:t>
            </a:r>
            <a:r>
              <a:rPr lang="he-IL" sz="2400" b="1" dirty="0">
                <a:highlight>
                  <a:srgbClr val="00FFFF"/>
                </a:highlight>
                <a:latin typeface="David" panose="020E0502060401010101" pitchFamily="34" charset="-79"/>
                <a:cs typeface="David" panose="020E0502060401010101" pitchFamily="34" charset="-79"/>
              </a:rPr>
              <a:t>'-</a:t>
            </a:r>
            <a:r>
              <a:rPr lang="he-IL" sz="2400" dirty="0">
                <a:latin typeface="David" panose="020E0502060401010101" pitchFamily="34" charset="-79"/>
                <a:cs typeface="David" panose="020E0502060401010101" pitchFamily="34" charset="-79"/>
              </a:rPr>
              <a:t>סיפוריו של השופט האחרון </a:t>
            </a:r>
            <a:r>
              <a:rPr lang="he-IL" sz="2400" b="1" dirty="0">
                <a:latin typeface="David" panose="020E0502060401010101" pitchFamily="34" charset="-79"/>
                <a:cs typeface="David" panose="020E0502060401010101" pitchFamily="34" charset="-79"/>
              </a:rPr>
              <a:t>שמשון הגיבור </a:t>
            </a:r>
            <a:r>
              <a:rPr lang="he-IL" sz="2400" dirty="0">
                <a:latin typeface="David" panose="020E0502060401010101" pitchFamily="34" charset="-79"/>
                <a:cs typeface="David" panose="020E0502060401010101" pitchFamily="34" charset="-79"/>
              </a:rPr>
              <a:t>מול הפלישתים ומה </a:t>
            </a:r>
            <a:r>
              <a:rPr lang="he-IL" sz="2400">
                <a:latin typeface="David" panose="020E0502060401010101" pitchFamily="34" charset="-79"/>
                <a:cs typeface="David" panose="020E0502060401010101" pitchFamily="34" charset="-79"/>
              </a:rPr>
              <a:t>עשה בחייו </a:t>
            </a:r>
            <a:r>
              <a:rPr lang="he-IL" sz="2400" dirty="0">
                <a:latin typeface="David" panose="020E0502060401010101" pitchFamily="34" charset="-79"/>
                <a:cs typeface="David" panose="020E0502060401010101" pitchFamily="34" charset="-79"/>
              </a:rPr>
              <a:t>ובמותו</a:t>
            </a:r>
          </a:p>
          <a:p>
            <a:r>
              <a:rPr lang="he-IL" sz="2400" b="1" dirty="0">
                <a:highlight>
                  <a:srgbClr val="00FFFF"/>
                </a:highlight>
                <a:latin typeface="David" panose="020E0502060401010101" pitchFamily="34" charset="-79"/>
                <a:cs typeface="David" panose="020E0502060401010101" pitchFamily="34" charset="-79"/>
              </a:rPr>
              <a:t>פרקים </a:t>
            </a:r>
            <a:r>
              <a:rPr lang="he-IL" sz="2400" b="1" dirty="0" err="1">
                <a:highlight>
                  <a:srgbClr val="00FFFF"/>
                </a:highlight>
                <a:latin typeface="David" panose="020E0502060401010101" pitchFamily="34" charset="-79"/>
                <a:cs typeface="David" panose="020E0502060401010101" pitchFamily="34" charset="-79"/>
              </a:rPr>
              <a:t>יז-יח</a:t>
            </a:r>
            <a:r>
              <a:rPr lang="he-IL" sz="2400" b="1" dirty="0">
                <a:highlight>
                  <a:srgbClr val="00FFFF"/>
                </a:highlight>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סיפור "פסל מיכה" ושבט דן שכבשו את העיר ליש ולקחו את פסל מיכה.</a:t>
            </a:r>
          </a:p>
          <a:p>
            <a:r>
              <a:rPr lang="he-IL" sz="2400" b="1" dirty="0">
                <a:highlight>
                  <a:srgbClr val="00FFFF"/>
                </a:highlight>
                <a:latin typeface="David" panose="020E0502060401010101" pitchFamily="34" charset="-79"/>
                <a:cs typeface="David" panose="020E0502060401010101" pitchFamily="34" charset="-79"/>
              </a:rPr>
              <a:t>פרקים </a:t>
            </a:r>
            <a:r>
              <a:rPr lang="he-IL" sz="2400" b="1" dirty="0" err="1">
                <a:highlight>
                  <a:srgbClr val="00FFFF"/>
                </a:highlight>
                <a:latin typeface="David" panose="020E0502060401010101" pitchFamily="34" charset="-79"/>
                <a:cs typeface="David" panose="020E0502060401010101" pitchFamily="34" charset="-79"/>
              </a:rPr>
              <a:t>יט</a:t>
            </a:r>
            <a:r>
              <a:rPr lang="he-IL" sz="2400" b="1" dirty="0">
                <a:highlight>
                  <a:srgbClr val="00FFFF"/>
                </a:highlight>
                <a:latin typeface="David" panose="020E0502060401010101" pitchFamily="34" charset="-79"/>
                <a:cs typeface="David" panose="020E0502060401010101" pitchFamily="34" charset="-79"/>
              </a:rPr>
              <a:t>-כ'-</a:t>
            </a:r>
            <a:r>
              <a:rPr lang="he-IL" sz="2400" b="1" dirty="0" err="1">
                <a:highlight>
                  <a:srgbClr val="00FFFF"/>
                </a:highlight>
                <a:latin typeface="David" panose="020E0502060401010101" pitchFamily="34" charset="-79"/>
                <a:cs typeface="David" panose="020E0502060401010101" pitchFamily="34" charset="-79"/>
              </a:rPr>
              <a:t>כא</a:t>
            </a:r>
            <a:r>
              <a:rPr lang="he-IL" sz="2400" b="1" dirty="0">
                <a:highlight>
                  <a:srgbClr val="00FFFF"/>
                </a:highlight>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סיפור פילגש בגבעה והמעשה הנורא, והמלחמה בין עם ישראל לשבט בנימין. </a:t>
            </a:r>
            <a:r>
              <a:rPr lang="he-IL" sz="23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3822555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741E2-16A7-455E-AA4B-8586ED2253F5}"/>
              </a:ext>
            </a:extLst>
          </p:cNvPr>
          <p:cNvSpPr txBox="1"/>
          <p:nvPr/>
        </p:nvSpPr>
        <p:spPr>
          <a:xfrm>
            <a:off x="175260" y="397192"/>
            <a:ext cx="11841480" cy="1323439"/>
          </a:xfrm>
          <a:prstGeom prst="rect">
            <a:avLst/>
          </a:prstGeom>
          <a:solidFill>
            <a:schemeClr val="accent6">
              <a:lumMod val="20000"/>
              <a:lumOff val="80000"/>
            </a:schemeClr>
          </a:solidFill>
          <a:ln w="38100">
            <a:solidFill>
              <a:schemeClr val="tx1"/>
            </a:solidFill>
          </a:ln>
        </p:spPr>
        <p:txBody>
          <a:bodyPr wrap="square" rtlCol="1">
            <a:spAutoFit/>
          </a:bodyPr>
          <a:lstStyle/>
          <a:p>
            <a:r>
              <a:rPr lang="he-IL" sz="8000" b="1" dirty="0">
                <a:latin typeface="David" panose="020E0502060401010101" pitchFamily="34" charset="-79"/>
                <a:cs typeface="David" panose="020E0502060401010101" pitchFamily="34" charset="-79"/>
              </a:rPr>
              <a:t>שאלות סכום על ספר שופטים</a:t>
            </a:r>
          </a:p>
        </p:txBody>
      </p:sp>
      <p:pic>
        <p:nvPicPr>
          <p:cNvPr id="3074" name="Picture 2" descr="השופט אהוד בן">
            <a:extLst>
              <a:ext uri="{FF2B5EF4-FFF2-40B4-BE49-F238E27FC236}">
                <a16:creationId xmlns:a16="http://schemas.microsoft.com/office/drawing/2014/main" id="{141047C5-5420-4D7A-B8E0-7BFB18648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 y="2512756"/>
            <a:ext cx="5963100" cy="3494505"/>
          </a:xfrm>
          <a:prstGeom prst="rect">
            <a:avLst/>
          </a:prstGeom>
          <a:noFill/>
          <a:extLst>
            <a:ext uri="{909E8E84-426E-40DD-AFC4-6F175D3DCCD1}">
              <a14:hiddenFill xmlns:a14="http://schemas.microsoft.com/office/drawing/2010/main">
                <a:solidFill>
                  <a:srgbClr val="FFFFFF"/>
                </a:solidFill>
              </a14:hiddenFill>
            </a:ext>
          </a:extLst>
        </p:spPr>
      </p:pic>
      <p:pic>
        <p:nvPicPr>
          <p:cNvPr id="3" name="תמונה 2">
            <a:extLst>
              <a:ext uri="{FF2B5EF4-FFF2-40B4-BE49-F238E27FC236}">
                <a16:creationId xmlns:a16="http://schemas.microsoft.com/office/drawing/2014/main" id="{C9683DE1-CBE2-496F-9C3F-B4E3E7222E9C}"/>
              </a:ext>
            </a:extLst>
          </p:cNvPr>
          <p:cNvPicPr>
            <a:picLocks noChangeAspect="1"/>
          </p:cNvPicPr>
          <p:nvPr/>
        </p:nvPicPr>
        <p:blipFill>
          <a:blip r:embed="rId3"/>
          <a:stretch>
            <a:fillRect/>
          </a:stretch>
        </p:blipFill>
        <p:spPr>
          <a:xfrm>
            <a:off x="6604514" y="2314938"/>
            <a:ext cx="5172872" cy="3879654"/>
          </a:xfrm>
          <a:prstGeom prst="rect">
            <a:avLst/>
          </a:prstGeom>
        </p:spPr>
      </p:pic>
    </p:spTree>
    <p:extLst>
      <p:ext uri="{BB962C8B-B14F-4D97-AF65-F5344CB8AC3E}">
        <p14:creationId xmlns:p14="http://schemas.microsoft.com/office/powerpoint/2010/main" val="333865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B6027-17B9-4BFF-BC41-B7B520E07C5F}"/>
              </a:ext>
            </a:extLst>
          </p:cNvPr>
          <p:cNvSpPr txBox="1"/>
          <p:nvPr/>
        </p:nvSpPr>
        <p:spPr>
          <a:xfrm>
            <a:off x="6690167" y="335845"/>
            <a:ext cx="5266914" cy="6186309"/>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dirty="0">
                <a:latin typeface="David" panose="020E0502060401010101" pitchFamily="34" charset="-79"/>
                <a:cs typeface="David" panose="020E0502060401010101" pitchFamily="34" charset="-79"/>
              </a:rPr>
              <a:t>באיזה פרק מופיע העניין הבא?</a:t>
            </a:r>
          </a:p>
          <a:p>
            <a:r>
              <a:rPr lang="he-IL" sz="2800" dirty="0">
                <a:latin typeface="David" panose="020E0502060401010101" pitchFamily="34" charset="-79"/>
                <a:cs typeface="David" panose="020E0502060401010101" pitchFamily="34" charset="-79"/>
              </a:rPr>
              <a:t>דבורה וברק _______ </a:t>
            </a:r>
          </a:p>
          <a:p>
            <a:r>
              <a:rPr lang="he-IL" sz="2800" dirty="0">
                <a:latin typeface="David" panose="020E0502060401010101" pitchFamily="34" charset="-79"/>
                <a:cs typeface="David" panose="020E0502060401010101" pitchFamily="34" charset="-79"/>
              </a:rPr>
              <a:t>שירת דבורה_______</a:t>
            </a:r>
          </a:p>
          <a:p>
            <a:r>
              <a:rPr lang="he-IL" sz="2800" dirty="0">
                <a:latin typeface="David" panose="020E0502060401010101" pitchFamily="34" charset="-79"/>
                <a:cs typeface="David" panose="020E0502060401010101" pitchFamily="34" charset="-79"/>
              </a:rPr>
              <a:t>שבטי יהודה ושמעון ביחד במלחמה מול האויב_____ </a:t>
            </a:r>
          </a:p>
          <a:p>
            <a:r>
              <a:rPr lang="he-IL" sz="2800" dirty="0">
                <a:latin typeface="David" panose="020E0502060401010101" pitchFamily="34" charset="-79"/>
                <a:cs typeface="David" panose="020E0502060401010101" pitchFamily="34" charset="-79"/>
              </a:rPr>
              <a:t>משל יותם______</a:t>
            </a:r>
          </a:p>
          <a:p>
            <a:r>
              <a:rPr lang="he-IL" sz="2800" dirty="0">
                <a:latin typeface="David" panose="020E0502060401010101" pitchFamily="34" charset="-79"/>
                <a:cs typeface="David" panose="020E0502060401010101" pitchFamily="34" charset="-79"/>
              </a:rPr>
              <a:t>הענשת אנשי </a:t>
            </a:r>
            <a:r>
              <a:rPr lang="he-IL" sz="2800" dirty="0" err="1">
                <a:latin typeface="David" panose="020E0502060401010101" pitchFamily="34" charset="-79"/>
                <a:cs typeface="David" panose="020E0502060401010101" pitchFamily="34" charset="-79"/>
              </a:rPr>
              <a:t>פנואל</a:t>
            </a:r>
            <a:r>
              <a:rPr lang="he-IL" sz="2800" dirty="0">
                <a:latin typeface="David" panose="020E0502060401010101" pitchFamily="34" charset="-79"/>
                <a:cs typeface="David" panose="020E0502060401010101" pitchFamily="34" charset="-79"/>
              </a:rPr>
              <a:t> וסוכות ______</a:t>
            </a:r>
          </a:p>
          <a:p>
            <a:r>
              <a:rPr lang="he-IL" sz="2800" dirty="0">
                <a:latin typeface="David" panose="020E0502060401010101" pitchFamily="34" charset="-79"/>
                <a:cs typeface="David" panose="020E0502060401010101" pitchFamily="34" charset="-79"/>
              </a:rPr>
              <a:t>גדעון מנתץ את מזבח </a:t>
            </a:r>
            <a:r>
              <a:rPr lang="he-IL" sz="2800" dirty="0" err="1">
                <a:latin typeface="David" panose="020E0502060401010101" pitchFamily="34" charset="-79"/>
                <a:cs typeface="David" panose="020E0502060401010101" pitchFamily="34" charset="-79"/>
              </a:rPr>
              <a:t>הע"ז</a:t>
            </a:r>
            <a:r>
              <a:rPr lang="he-IL" sz="2800" dirty="0">
                <a:latin typeface="David" panose="020E0502060401010101" pitchFamily="34" charset="-79"/>
                <a:cs typeface="David" panose="020E0502060401010101" pitchFamily="34" charset="-79"/>
              </a:rPr>
              <a:t> _____</a:t>
            </a:r>
          </a:p>
          <a:p>
            <a:r>
              <a:rPr lang="he-IL" sz="2800" dirty="0">
                <a:latin typeface="David" panose="020E0502060401010101" pitchFamily="34" charset="-79"/>
                <a:cs typeface="David" panose="020E0502060401010101" pitchFamily="34" charset="-79"/>
              </a:rPr>
              <a:t>יפתח </a:t>
            </a:r>
            <a:r>
              <a:rPr lang="he-IL" sz="2800" dirty="0" err="1">
                <a:latin typeface="David" panose="020E0502060401010101" pitchFamily="34" charset="-79"/>
                <a:cs typeface="David" panose="020E0502060401010101" pitchFamily="34" charset="-79"/>
              </a:rPr>
              <a:t>ואפריים</a:t>
            </a:r>
            <a:r>
              <a:rPr lang="he-IL" sz="2800" dirty="0">
                <a:latin typeface="David" panose="020E0502060401010101" pitchFamily="34" charset="-79"/>
                <a:cs typeface="David" panose="020E0502060401010101" pitchFamily="34" charset="-79"/>
              </a:rPr>
              <a:t>_____</a:t>
            </a:r>
          </a:p>
          <a:p>
            <a:r>
              <a:rPr lang="he-IL" sz="2800" dirty="0">
                <a:latin typeface="David" panose="020E0502060401010101" pitchFamily="34" charset="-79"/>
                <a:cs typeface="David" panose="020E0502060401010101" pitchFamily="34" charset="-79"/>
              </a:rPr>
              <a:t>שיסוע האריה_____</a:t>
            </a:r>
          </a:p>
          <a:p>
            <a:r>
              <a:rPr lang="he-IL" sz="2800" dirty="0">
                <a:latin typeface="David" panose="020E0502060401010101" pitchFamily="34" charset="-79"/>
                <a:cs typeface="David" panose="020E0502060401010101" pitchFamily="34" charset="-79"/>
              </a:rPr>
              <a:t>פסל מיכה______</a:t>
            </a:r>
          </a:p>
          <a:p>
            <a:r>
              <a:rPr lang="he-IL" sz="2800" dirty="0">
                <a:latin typeface="David" panose="020E0502060401010101" pitchFamily="34" charset="-79"/>
                <a:cs typeface="David" panose="020E0502060401010101" pitchFamily="34" charset="-79"/>
              </a:rPr>
              <a:t>המעשה בגבעה_____</a:t>
            </a:r>
          </a:p>
          <a:p>
            <a:r>
              <a:rPr lang="he-IL" sz="2800" dirty="0">
                <a:latin typeface="David" panose="020E0502060401010101" pitchFamily="34" charset="-79"/>
                <a:cs typeface="David" panose="020E0502060401010101" pitchFamily="34" charset="-79"/>
              </a:rPr>
              <a:t>נקמת שמשון לפני מותו______</a:t>
            </a:r>
          </a:p>
          <a:p>
            <a:r>
              <a:rPr lang="he-IL" sz="2800" dirty="0">
                <a:latin typeface="David" panose="020E0502060401010101" pitchFamily="34" charset="-79"/>
                <a:cs typeface="David" panose="020E0502060401010101" pitchFamily="34" charset="-79"/>
              </a:rPr>
              <a:t>שמשון ודלילה______</a:t>
            </a:r>
          </a:p>
        </p:txBody>
      </p:sp>
      <p:sp>
        <p:nvSpPr>
          <p:cNvPr id="3" name="TextBox 2">
            <a:extLst>
              <a:ext uri="{FF2B5EF4-FFF2-40B4-BE49-F238E27FC236}">
                <a16:creationId xmlns:a16="http://schemas.microsoft.com/office/drawing/2014/main" id="{A61C8438-27CD-4B65-B000-85F1AC93AA14}"/>
              </a:ext>
            </a:extLst>
          </p:cNvPr>
          <p:cNvSpPr txBox="1"/>
          <p:nvPr/>
        </p:nvSpPr>
        <p:spPr>
          <a:xfrm>
            <a:off x="154909" y="705177"/>
            <a:ext cx="6337331" cy="544764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dirty="0">
                <a:latin typeface="David" panose="020E0502060401010101" pitchFamily="34" charset="-79"/>
                <a:cs typeface="David" panose="020E0502060401010101" pitchFamily="34" charset="-79"/>
              </a:rPr>
              <a:t>מי אמר את המשפטים הבאים?</a:t>
            </a:r>
          </a:p>
          <a:p>
            <a:r>
              <a:rPr lang="he-IL" sz="3200" dirty="0">
                <a:latin typeface="David" panose="020E0502060401010101" pitchFamily="34" charset="-79"/>
                <a:cs typeface="David" panose="020E0502060401010101" pitchFamily="34" charset="-79"/>
              </a:rPr>
              <a:t>אם תלכי עמי- והלכתי _________ </a:t>
            </a:r>
          </a:p>
          <a:p>
            <a:r>
              <a:rPr lang="he-IL" sz="3200" dirty="0">
                <a:latin typeface="David" panose="020E0502060401010101" pitchFamily="34" charset="-79"/>
                <a:cs typeface="David" panose="020E0502060401010101" pitchFamily="34" charset="-79"/>
              </a:rPr>
              <a:t>את אלוהי אשר עשיתי לקחתם_______</a:t>
            </a:r>
          </a:p>
          <a:p>
            <a:r>
              <a:rPr lang="he-IL" sz="3200" dirty="0">
                <a:latin typeface="David" panose="020E0502060401010101" pitchFamily="34" charset="-79"/>
                <a:cs typeface="David" panose="020E0502060401010101" pitchFamily="34" charset="-79"/>
              </a:rPr>
              <a:t>דבר סתר לי אליך, המלך ___________</a:t>
            </a:r>
          </a:p>
          <a:p>
            <a:r>
              <a:rPr lang="he-IL" sz="3200" dirty="0">
                <a:latin typeface="David" panose="020E0502060401010101" pitchFamily="34" charset="-79"/>
                <a:cs typeface="David" panose="020E0502060401010101" pitchFamily="34" charset="-79"/>
              </a:rPr>
              <a:t>הבה לי ברכה ___________ </a:t>
            </a:r>
          </a:p>
          <a:p>
            <a:r>
              <a:rPr lang="he-IL" sz="3200" dirty="0">
                <a:latin typeface="David" panose="020E0502060401010101" pitchFamily="34" charset="-79"/>
                <a:cs typeface="David" panose="020E0502060401010101" pitchFamily="34" charset="-79"/>
              </a:rPr>
              <a:t>הטוב טוב אתה </a:t>
            </a:r>
            <a:r>
              <a:rPr lang="he-IL" sz="3200" dirty="0" err="1">
                <a:latin typeface="David" panose="020E0502060401010101" pitchFamily="34" charset="-79"/>
                <a:cs typeface="David" panose="020E0502060401010101" pitchFamily="34" charset="-79"/>
              </a:rPr>
              <a:t>מבלק</a:t>
            </a:r>
            <a:r>
              <a:rPr lang="he-IL" sz="3200" dirty="0">
                <a:latin typeface="David" panose="020E0502060401010101" pitchFamily="34" charset="-79"/>
                <a:cs typeface="David" panose="020E0502060401010101" pitchFamily="34" charset="-79"/>
              </a:rPr>
              <a:t> בן ציפור _______ </a:t>
            </a:r>
          </a:p>
          <a:p>
            <a:r>
              <a:rPr lang="he-IL" sz="3200" dirty="0">
                <a:latin typeface="David" panose="020E0502060401010101" pitchFamily="34" charset="-79"/>
                <a:cs typeface="David" panose="020E0502060401010101" pitchFamily="34" charset="-79"/>
              </a:rPr>
              <a:t>השקיני נא מעט מים כי צמאתי________</a:t>
            </a:r>
          </a:p>
          <a:p>
            <a:r>
              <a:rPr lang="he-IL" sz="3200" dirty="0">
                <a:latin typeface="David" panose="020E0502060401010101" pitchFamily="34" charset="-79"/>
                <a:cs typeface="David" panose="020E0502060401010101" pitchFamily="34" charset="-79"/>
              </a:rPr>
              <a:t>זכרני נא וחזקני נא __________</a:t>
            </a:r>
          </a:p>
          <a:p>
            <a:r>
              <a:rPr lang="he-IL" sz="3200" dirty="0">
                <a:latin typeface="David" panose="020E0502060401010101" pitchFamily="34" charset="-79"/>
                <a:cs typeface="David" panose="020E0502060401010101" pitchFamily="34" charset="-79"/>
              </a:rPr>
              <a:t>עשה לי כאשר יצא מפיך _________</a:t>
            </a:r>
          </a:p>
          <a:p>
            <a:r>
              <a:rPr lang="he-IL" sz="3200" dirty="0">
                <a:latin typeface="David" panose="020E0502060401010101" pitchFamily="34" charset="-79"/>
                <a:cs typeface="David" panose="020E0502060401010101" pitchFamily="34" charset="-79"/>
              </a:rPr>
              <a:t>פן יאמרו לי "אישה </a:t>
            </a:r>
            <a:r>
              <a:rPr lang="he-IL" sz="3200" dirty="0" err="1">
                <a:latin typeface="David" panose="020E0502060401010101" pitchFamily="34" charset="-79"/>
                <a:cs typeface="David" panose="020E0502060401010101" pitchFamily="34" charset="-79"/>
              </a:rPr>
              <a:t>הרגתהו</a:t>
            </a:r>
            <a:r>
              <a:rPr lang="he-IL" sz="3200" dirty="0">
                <a:latin typeface="David" panose="020E0502060401010101" pitchFamily="34" charset="-79"/>
                <a:cs typeface="David" panose="020E0502060401010101" pitchFamily="34" charset="-79"/>
              </a:rPr>
              <a:t>" _________</a:t>
            </a:r>
          </a:p>
          <a:p>
            <a:r>
              <a:rPr lang="he-IL" sz="3200" dirty="0">
                <a:latin typeface="David" panose="020E0502060401010101" pitchFamily="34" charset="-79"/>
                <a:cs typeface="David" panose="020E0502060401010101" pitchFamily="34" charset="-79"/>
              </a:rPr>
              <a:t>שים ידך על פיך ולך עמנו _________</a:t>
            </a:r>
          </a:p>
        </p:txBody>
      </p:sp>
    </p:spTree>
    <p:extLst>
      <p:ext uri="{BB962C8B-B14F-4D97-AF65-F5344CB8AC3E}">
        <p14:creationId xmlns:p14="http://schemas.microsoft.com/office/powerpoint/2010/main" val="282047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AE47F7F-9A23-4ED8-9446-B77D7461E205}"/>
              </a:ext>
            </a:extLst>
          </p:cNvPr>
          <p:cNvSpPr/>
          <p:nvPr/>
        </p:nvSpPr>
        <p:spPr>
          <a:xfrm>
            <a:off x="6446520" y="222230"/>
            <a:ext cx="5593080" cy="6555641"/>
          </a:xfrm>
          <a:prstGeom prst="rect">
            <a:avLst/>
          </a:prstGeom>
          <a:solidFill>
            <a:schemeClr val="accent6">
              <a:lumMod val="40000"/>
              <a:lumOff val="60000"/>
            </a:schemeClr>
          </a:solidFill>
        </p:spPr>
        <p:txBody>
          <a:bodyPr wrap="square">
            <a:spAutoFit/>
          </a:bodyPr>
          <a:lstStyle/>
          <a:p>
            <a:r>
              <a:rPr lang="he-IL" sz="2800" b="1" dirty="0">
                <a:highlight>
                  <a:srgbClr val="FFFF00"/>
                </a:highlight>
                <a:latin typeface="David" panose="020E0502060401010101" pitchFamily="34" charset="-79"/>
                <a:cs typeface="David" panose="020E0502060401010101" pitchFamily="34" charset="-79"/>
              </a:rPr>
              <a:t>על מי נאמר?</a:t>
            </a:r>
          </a:p>
          <a:p>
            <a:r>
              <a:rPr lang="he-IL" sz="2800" b="1" dirty="0">
                <a:latin typeface="David" panose="020E0502060401010101" pitchFamily="34" charset="-79"/>
                <a:cs typeface="David" panose="020E0502060401010101" pitchFamily="34" charset="-79"/>
              </a:rPr>
              <a:t>איש בריא מאד________ </a:t>
            </a:r>
          </a:p>
          <a:p>
            <a:r>
              <a:rPr lang="he-IL" sz="2800" b="1" dirty="0">
                <a:latin typeface="David" panose="020E0502060401010101" pitchFamily="34" charset="-79"/>
                <a:cs typeface="David" panose="020E0502060401010101" pitchFamily="34" charset="-79"/>
              </a:rPr>
              <a:t>מנשים באוהל תבורך________</a:t>
            </a:r>
          </a:p>
          <a:p>
            <a:r>
              <a:rPr lang="he-IL" sz="2800" b="1" dirty="0">
                <a:latin typeface="David" panose="020E0502060401010101" pitchFamily="34" charset="-79"/>
                <a:cs typeface="David" panose="020E0502060401010101" pitchFamily="34" charset="-79"/>
              </a:rPr>
              <a:t>ותצנח מעל החמור ___________</a:t>
            </a:r>
          </a:p>
          <a:p>
            <a:r>
              <a:rPr lang="he-IL" sz="2800" b="1" dirty="0">
                <a:latin typeface="David" panose="020E0502060401010101" pitchFamily="34" charset="-79"/>
                <a:cs typeface="David" panose="020E0502060401010101" pitchFamily="34" charset="-79"/>
              </a:rPr>
              <a:t>ומורה לא יעלה על ראשו_________</a:t>
            </a:r>
          </a:p>
          <a:p>
            <a:r>
              <a:rPr lang="he-IL" sz="2800" b="1" dirty="0">
                <a:latin typeface="David" panose="020E0502060401010101" pitchFamily="34" charset="-79"/>
                <a:cs typeface="David" panose="020E0502060401010101" pitchFamily="34" charset="-79"/>
              </a:rPr>
              <a:t>ואין איש מאסף אותם__________</a:t>
            </a:r>
          </a:p>
          <a:p>
            <a:r>
              <a:rPr lang="he-IL" sz="2800" b="1" dirty="0">
                <a:latin typeface="David" panose="020E0502060401010101" pitchFamily="34" charset="-79"/>
                <a:cs typeface="David" panose="020E0502060401010101" pitchFamily="34" charset="-79"/>
              </a:rPr>
              <a:t>אישה רוצצה את ראשו___________ </a:t>
            </a:r>
          </a:p>
          <a:p>
            <a:endParaRPr lang="he-IL" sz="2800" b="1" dirty="0">
              <a:latin typeface="David" panose="020E0502060401010101" pitchFamily="34" charset="-79"/>
              <a:cs typeface="David" panose="020E0502060401010101" pitchFamily="34" charset="-79"/>
            </a:endParaRPr>
          </a:p>
          <a:p>
            <a:r>
              <a:rPr lang="he-IL" sz="2800" b="1" dirty="0">
                <a:highlight>
                  <a:srgbClr val="FFFF00"/>
                </a:highlight>
                <a:latin typeface="David" panose="020E0502060401010101" pitchFamily="34" charset="-79"/>
                <a:cs typeface="David" panose="020E0502060401010101" pitchFamily="34" charset="-79"/>
              </a:rPr>
              <a:t>מה ארע במקומות הבאים?</a:t>
            </a:r>
          </a:p>
          <a:p>
            <a:r>
              <a:rPr lang="he-IL" sz="2800" b="1" dirty="0">
                <a:latin typeface="David" panose="020E0502060401010101" pitchFamily="34" charset="-79"/>
                <a:cs typeface="David" panose="020E0502060401010101" pitchFamily="34" charset="-79"/>
              </a:rPr>
              <a:t>בוכים ________________</a:t>
            </a:r>
          </a:p>
          <a:p>
            <a:r>
              <a:rPr lang="he-IL" sz="2800" b="1" dirty="0">
                <a:latin typeface="David" panose="020E0502060401010101" pitchFamily="34" charset="-79"/>
                <a:cs typeface="David" panose="020E0502060401010101" pitchFamily="34" charset="-79"/>
              </a:rPr>
              <a:t>עין הקורא_________________</a:t>
            </a:r>
          </a:p>
          <a:p>
            <a:r>
              <a:rPr lang="he-IL" sz="2800" b="1" dirty="0">
                <a:latin typeface="David" panose="020E0502060401010101" pitchFamily="34" charset="-79"/>
                <a:cs typeface="David" panose="020E0502060401010101" pitchFamily="34" charset="-79"/>
              </a:rPr>
              <a:t>רמת לחי__________________</a:t>
            </a:r>
          </a:p>
          <a:p>
            <a:r>
              <a:rPr lang="he-IL" sz="2800" b="1" dirty="0">
                <a:latin typeface="David" panose="020E0502060401010101" pitchFamily="34" charset="-79"/>
                <a:cs typeface="David" panose="020E0502060401010101" pitchFamily="34" charset="-79"/>
              </a:rPr>
              <a:t>מצפה- __________________</a:t>
            </a:r>
          </a:p>
          <a:p>
            <a:r>
              <a:rPr lang="he-IL" sz="2800" b="1" dirty="0">
                <a:latin typeface="David" panose="020E0502060401010101" pitchFamily="34" charset="-79"/>
                <a:cs typeface="David" panose="020E0502060401010101" pitchFamily="34" charset="-79"/>
              </a:rPr>
              <a:t>מעברות הירדן_______________</a:t>
            </a:r>
          </a:p>
          <a:p>
            <a:endParaRPr lang="he-IL" sz="2800" b="1" dirty="0">
              <a:latin typeface="David" panose="020E0502060401010101" pitchFamily="34" charset="-79"/>
              <a:cs typeface="David" panose="020E0502060401010101" pitchFamily="34" charset="-79"/>
            </a:endParaRPr>
          </a:p>
        </p:txBody>
      </p:sp>
      <p:sp>
        <p:nvSpPr>
          <p:cNvPr id="3" name="מלבן 2">
            <a:extLst>
              <a:ext uri="{FF2B5EF4-FFF2-40B4-BE49-F238E27FC236}">
                <a16:creationId xmlns:a16="http://schemas.microsoft.com/office/drawing/2014/main" id="{74E8534B-D3A1-43EC-9799-C548FF126862}"/>
              </a:ext>
            </a:extLst>
          </p:cNvPr>
          <p:cNvSpPr/>
          <p:nvPr/>
        </p:nvSpPr>
        <p:spPr>
          <a:xfrm>
            <a:off x="152400" y="239970"/>
            <a:ext cx="5943600" cy="4401205"/>
          </a:xfrm>
          <a:prstGeom prst="rect">
            <a:avLst/>
          </a:prstGeom>
          <a:solidFill>
            <a:schemeClr val="accent6">
              <a:lumMod val="40000"/>
              <a:lumOff val="60000"/>
            </a:schemeClr>
          </a:solidFill>
        </p:spPr>
        <p:txBody>
          <a:bodyPr wrap="square">
            <a:spAutoFit/>
          </a:bodyPr>
          <a:lstStyle/>
          <a:p>
            <a:r>
              <a:rPr lang="he-IL" sz="2800" b="1" dirty="0">
                <a:highlight>
                  <a:srgbClr val="FFFF00"/>
                </a:highlight>
                <a:latin typeface="David" panose="020E0502060401010101" pitchFamily="34" charset="-79"/>
                <a:cs typeface="David" panose="020E0502060401010101" pitchFamily="34" charset="-79"/>
              </a:rPr>
              <a:t>אלו </a:t>
            </a:r>
            <a:r>
              <a:rPr lang="he-IL" sz="2800" b="1" dirty="0" err="1">
                <a:highlight>
                  <a:srgbClr val="FFFF00"/>
                </a:highlight>
                <a:latin typeface="David" panose="020E0502060401010101" pitchFamily="34" charset="-79"/>
                <a:cs typeface="David" panose="020E0502060401010101" pitchFamily="34" charset="-79"/>
              </a:rPr>
              <a:t>עינינים</a:t>
            </a:r>
            <a:r>
              <a:rPr lang="he-IL" sz="2800" b="1" dirty="0">
                <a:highlight>
                  <a:srgbClr val="FFFF00"/>
                </a:highlight>
                <a:latin typeface="David" panose="020E0502060401010101" pitchFamily="34" charset="-79"/>
                <a:cs typeface="David" panose="020E0502060401010101" pitchFamily="34" charset="-79"/>
              </a:rPr>
              <a:t> </a:t>
            </a:r>
            <a:r>
              <a:rPr lang="he-IL" sz="2800" b="1" dirty="0" err="1">
                <a:highlight>
                  <a:srgbClr val="FFFF00"/>
                </a:highlight>
                <a:latin typeface="David" panose="020E0502060401010101" pitchFamily="34" charset="-79"/>
                <a:cs typeface="David" panose="020E0502060401010101" pitchFamily="34" charset="-79"/>
              </a:rPr>
              <a:t>ארעו</a:t>
            </a:r>
            <a:r>
              <a:rPr lang="he-IL" sz="2800" b="1" dirty="0">
                <a:highlight>
                  <a:srgbClr val="FFFF00"/>
                </a:highlight>
                <a:latin typeface="David" panose="020E0502060401010101" pitchFamily="34" charset="-79"/>
                <a:cs typeface="David" panose="020E0502060401010101" pitchFamily="34" charset="-79"/>
              </a:rPr>
              <a:t> בספר שופטים?</a:t>
            </a:r>
          </a:p>
          <a:p>
            <a:r>
              <a:rPr lang="he-IL" sz="2800" b="1" dirty="0">
                <a:latin typeface="David" panose="020E0502060401010101" pitchFamily="34" charset="-79"/>
                <a:cs typeface="David" panose="020E0502060401010101" pitchFamily="34" charset="-79"/>
              </a:rPr>
              <a:t>עשר המכות                  כיבוש העיר ליש</a:t>
            </a:r>
          </a:p>
          <a:p>
            <a:r>
              <a:rPr lang="he-IL" sz="2800" b="1" dirty="0">
                <a:latin typeface="David" panose="020E0502060401010101" pitchFamily="34" charset="-79"/>
                <a:cs typeface="David" panose="020E0502060401010101" pitchFamily="34" charset="-79"/>
              </a:rPr>
              <a:t>מבקשים מלך                חציית הירדן</a:t>
            </a:r>
          </a:p>
          <a:p>
            <a:r>
              <a:rPr lang="he-IL" sz="2800" b="1" dirty="0">
                <a:latin typeface="David" panose="020E0502060401010101" pitchFamily="34" charset="-79"/>
                <a:cs typeface="David" panose="020E0502060401010101" pitchFamily="34" charset="-79"/>
              </a:rPr>
              <a:t>נדר </a:t>
            </a:r>
            <a:r>
              <a:rPr lang="he-IL" sz="2800" b="1" dirty="0" err="1">
                <a:latin typeface="David" panose="020E0502060401010101" pitchFamily="34" charset="-79"/>
                <a:cs typeface="David" panose="020E0502060401010101" pitchFamily="34" charset="-79"/>
              </a:rPr>
              <a:t>נדר</a:t>
            </a:r>
            <a:r>
              <a:rPr lang="he-IL" sz="2800" b="1" dirty="0">
                <a:latin typeface="David" panose="020E0502060401010101" pitchFamily="34" charset="-79"/>
                <a:cs typeface="David" panose="020E0502060401010101" pitchFamily="34" charset="-79"/>
              </a:rPr>
              <a:t>                          הכה בלחי החמור</a:t>
            </a:r>
          </a:p>
          <a:p>
            <a:r>
              <a:rPr lang="he-IL" sz="2800" b="1" dirty="0">
                <a:latin typeface="David" panose="020E0502060401010101" pitchFamily="34" charset="-79"/>
                <a:cs typeface="David" panose="020E0502060401010101" pitchFamily="34" charset="-79"/>
              </a:rPr>
              <a:t>שתה חלב                       תרמית הגבעונים</a:t>
            </a:r>
          </a:p>
          <a:p>
            <a:r>
              <a:rPr lang="he-IL" sz="2800" b="1" dirty="0">
                <a:latin typeface="David" panose="020E0502060401010101" pitchFamily="34" charset="-79"/>
                <a:cs typeface="David" panose="020E0502060401010101" pitchFamily="34" charset="-79"/>
              </a:rPr>
              <a:t>מראה הסנה הבוער       נזיר מבטן אמו</a:t>
            </a:r>
          </a:p>
          <a:p>
            <a:r>
              <a:rPr lang="he-IL" sz="2800" b="1" dirty="0">
                <a:latin typeface="David" panose="020E0502060401010101" pitchFamily="34" charset="-79"/>
                <a:cs typeface="David" panose="020E0502060401010101" pitchFamily="34" charset="-79"/>
              </a:rPr>
              <a:t>צונחת מהחמור              לכידת קריית ספר</a:t>
            </a:r>
          </a:p>
          <a:p>
            <a:r>
              <a:rPr lang="he-IL" sz="2800" b="1" dirty="0">
                <a:latin typeface="David" panose="020E0502060401010101" pitchFamily="34" charset="-79"/>
                <a:cs typeface="David" panose="020E0502060401010101" pitchFamily="34" charset="-79"/>
              </a:rPr>
              <a:t>רדף אחרי אנשי דן          הלך אחרי אשתו</a:t>
            </a:r>
          </a:p>
          <a:p>
            <a:r>
              <a:rPr lang="he-IL" sz="2800" b="1" dirty="0">
                <a:latin typeface="David" panose="020E0502060401010101" pitchFamily="34" charset="-79"/>
                <a:cs typeface="David" panose="020E0502060401010101" pitchFamily="34" charset="-79"/>
              </a:rPr>
              <a:t>נשא משל לאנשי שכם       חטא עכן</a:t>
            </a:r>
          </a:p>
          <a:p>
            <a:r>
              <a:rPr lang="he-IL" sz="2800" b="1" dirty="0">
                <a:latin typeface="David" panose="020E0502060401010101" pitchFamily="34" charset="-79"/>
                <a:cs typeface="David" panose="020E0502060401010101" pitchFamily="34" charset="-79"/>
              </a:rPr>
              <a:t>כיבוש העיר יריחו            ניצח את סיסרא </a:t>
            </a:r>
          </a:p>
        </p:txBody>
      </p:sp>
    </p:spTree>
    <p:extLst>
      <p:ext uri="{BB962C8B-B14F-4D97-AF65-F5344CB8AC3E}">
        <p14:creationId xmlns:p14="http://schemas.microsoft.com/office/powerpoint/2010/main" val="423995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2433</TotalTime>
  <Words>2105</Words>
  <Application>Microsoft Office PowerPoint</Application>
  <PresentationFormat>מסך רחב</PresentationFormat>
  <Paragraphs>146</Paragraphs>
  <Slides>13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13</vt:i4>
      </vt:variant>
    </vt:vector>
  </HeadingPairs>
  <TitlesOfParts>
    <vt:vector size="19"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41</cp:revision>
  <dcterms:created xsi:type="dcterms:W3CDTF">2021-05-13T08:52:38Z</dcterms:created>
  <dcterms:modified xsi:type="dcterms:W3CDTF">2021-05-20T08:33:47Z</dcterms:modified>
</cp:coreProperties>
</file>