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013" autoAdjust="0"/>
    <p:restoredTop sz="94660"/>
  </p:normalViewPr>
  <p:slideViewPr>
    <p:cSldViewPr snapToGrid="0">
      <p:cViewPr varScale="1">
        <p:scale>
          <a:sx n="84" d="100"/>
          <a:sy n="84" d="100"/>
        </p:scale>
        <p:origin x="12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F41549A-10FC-4098-BBE7-CADF103BE8E4}"/>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6D192E91-3AB2-4F9D-9D89-B877F0DE67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E42ABBA0-180A-4F8E-8634-17614EBCB37D}"/>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1745449A-E4B8-40B9-85E3-1BE6C7C3740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71F6E1B-EFC2-4219-A92B-9D7E0604EAEE}"/>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37486668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DCB8C9B-ECFA-4636-AD27-60E3851842A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4A526F9-DDFE-4ABD-9D50-3CB7DBB71A06}"/>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EC02F59-3BFC-4BDF-8B5F-D794919B8B36}"/>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22471F59-4573-4BAE-A42A-59B2DD4DD1C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2FB98E49-DE96-48F4-ABE9-982892C1CB63}"/>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36864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C7DCEFA-59A2-4628-9468-C0EA258D52ED}"/>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E0F4FB0-4F02-4EB0-BCF2-01D8FD204C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12A9E7E8-C924-408F-BC74-9EFBF89C718A}"/>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FF9592C8-2E23-4230-97F4-D83A4384292B}"/>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0C0966A-6CEE-4CB1-B6C8-FCB25353BEDA}"/>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2025715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CEBF9BE-A622-4DB5-8C45-881855EFDBF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DEBA454-BB24-4FC8-B15E-98A1F119BB34}"/>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DE082C0A-2493-4E1B-A0A7-66D4C43EC91A}"/>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20E9CEE2-2EE9-4F7B-99B7-3F73463A5AD9}"/>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A11CDDEE-3E40-492A-8F49-37F12AFBD2E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EFB084-FE65-417A-A324-1277BEC209E9}"/>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1027558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0B28B3F-A5F3-4BAA-A24A-CA9CE6252EDD}"/>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6C7FCD6-205A-408C-8778-2042982385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12B74398-DAF2-4D74-829E-8F41BF991ECD}"/>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B3271188-F89A-4DC2-8B52-A3DA0AF01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500E0E27-8397-4CB9-98E4-062390530D5C}"/>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3ACD7D70-7029-4262-A0EC-2A7C08BD7079}"/>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8" name="מציין מיקום של כותרת תחתונה 7">
            <a:extLst>
              <a:ext uri="{FF2B5EF4-FFF2-40B4-BE49-F238E27FC236}">
                <a16:creationId xmlns:a16="http://schemas.microsoft.com/office/drawing/2014/main" id="{35B0334E-D22D-40D6-AF38-8C5D31553935}"/>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B8C142BC-340B-4BE3-A294-EA0A7EF14C4E}"/>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40075528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8941B2C-6F0B-48DA-BC56-779D63972BF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76039303-A824-40E5-B4C6-E6236F094AD9}"/>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4" name="מציין מיקום של כותרת תחתונה 3">
            <a:extLst>
              <a:ext uri="{FF2B5EF4-FFF2-40B4-BE49-F238E27FC236}">
                <a16:creationId xmlns:a16="http://schemas.microsoft.com/office/drawing/2014/main" id="{1B84E22E-8C61-4ACB-9014-89432D24792E}"/>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EB66CCC3-08A9-44B7-A67C-204C788EFC61}"/>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3147771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BC1E0F1-6A59-4EF2-8AB4-B74FB1E6AC83}"/>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3" name="מציין מיקום של כותרת תחתונה 2">
            <a:extLst>
              <a:ext uri="{FF2B5EF4-FFF2-40B4-BE49-F238E27FC236}">
                <a16:creationId xmlns:a16="http://schemas.microsoft.com/office/drawing/2014/main" id="{04D82BB8-2122-4EEE-9715-AA8A3811020B}"/>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8476E06-D5D0-413C-A346-1B1A70DEA9AC}"/>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264028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A8D3D89-1294-4C2A-88F8-097EB2698871}"/>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8E4490C2-E903-4237-A961-2248C3E18C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BBA18007-91B6-4D15-9777-604676B715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EFD0574E-A49D-4D4B-B781-5CC09DF3D814}"/>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12CF48E9-2CBE-470F-B92A-6D33E05DB034}"/>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79B9108-8680-48CC-ADEF-CFE4F26849DF}"/>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363112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F287ECF-70DC-4487-9405-4A98458FEB96}"/>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01B4CAD2-8A14-457A-AB3F-57E776A601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p>
        </p:txBody>
      </p:sp>
      <p:sp>
        <p:nvSpPr>
          <p:cNvPr id="4" name="מציין מיקום טקסט 3">
            <a:extLst>
              <a:ext uri="{FF2B5EF4-FFF2-40B4-BE49-F238E27FC236}">
                <a16:creationId xmlns:a16="http://schemas.microsoft.com/office/drawing/2014/main" id="{CED0DBAB-03E7-41D8-B297-9FAA6A7FFA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CA849597-CE8D-4A56-9FB0-850AAD75899A}"/>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6" name="מציין מיקום של כותרת תחתונה 5">
            <a:extLst>
              <a:ext uri="{FF2B5EF4-FFF2-40B4-BE49-F238E27FC236}">
                <a16:creationId xmlns:a16="http://schemas.microsoft.com/office/drawing/2014/main" id="{7E7D578D-9579-4FFD-A7F9-575219A047C6}"/>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0AF9D86-1543-4421-8D27-9AF79C311E28}"/>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1959233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150E3B-3AAE-4B51-96B0-7F3FABF4A10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6610657-2DC9-4E3F-8317-01D061477FB7}"/>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98DFCF7-51B2-4355-832A-9AAA1DA25AC4}"/>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B684280E-4803-40C3-87ED-342529DBED9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BE28669-8DCB-49BE-8B0D-CFF5F7E65E3B}"/>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550409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C501C8C-8FFB-45C7-9BF1-DE0CCEE294F9}"/>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F7309B12-A62B-49FA-8BBB-DB2CE4E0D317}"/>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82604F8-2B0F-4137-883E-4C6A9E318906}"/>
              </a:ext>
            </a:extLst>
          </p:cNvPr>
          <p:cNvSpPr>
            <a:spLocks noGrp="1"/>
          </p:cNvSpPr>
          <p:nvPr>
            <p:ph type="dt" sz="half" idx="10"/>
          </p:nvPr>
        </p:nvSpPr>
        <p:spPr/>
        <p:txBody>
          <a:body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BB235C0A-C775-4F66-B56A-E2E5DE5A0B5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9E59C3F-45E4-41A2-BC24-F1E5B464904B}"/>
              </a:ext>
            </a:extLst>
          </p:cNvPr>
          <p:cNvSpPr>
            <a:spLocks noGrp="1"/>
          </p:cNvSpPr>
          <p:nvPr>
            <p:ph type="sldNum" sz="quarter" idx="12"/>
          </p:nvPr>
        </p:nvSpPr>
        <p:spPr/>
        <p:txBody>
          <a:bodyPr/>
          <a:lstStyle/>
          <a:p>
            <a:fld id="{00191202-8FD0-40A8-8D09-744DD189E17D}" type="slidenum">
              <a:rPr lang="he-IL" smtClean="0"/>
              <a:t>‹#›</a:t>
            </a:fld>
            <a:endParaRPr lang="he-IL"/>
          </a:p>
        </p:txBody>
      </p:sp>
    </p:spTree>
    <p:extLst>
      <p:ext uri="{BB962C8B-B14F-4D97-AF65-F5344CB8AC3E}">
        <p14:creationId xmlns:p14="http://schemas.microsoft.com/office/powerpoint/2010/main" val="4090801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f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277AF48-DA12-47C8-BB07-3DE12E328269}"/>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DFFD824-EC18-4DF2-ABF4-0ECFBD293DE2}"/>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F0D30211-1B10-476F-8D2C-01C199AA82E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ACF55D6-31D4-4C31-A403-73949B37E1E5}" type="datetimeFigureOut">
              <a:rPr lang="he-IL" smtClean="0"/>
              <a:t>ז'/סיון/תשפ"א</a:t>
            </a:fld>
            <a:endParaRPr lang="he-IL"/>
          </a:p>
        </p:txBody>
      </p:sp>
      <p:sp>
        <p:nvSpPr>
          <p:cNvPr id="5" name="מציין מיקום של כותרת תחתונה 4">
            <a:extLst>
              <a:ext uri="{FF2B5EF4-FFF2-40B4-BE49-F238E27FC236}">
                <a16:creationId xmlns:a16="http://schemas.microsoft.com/office/drawing/2014/main" id="{E3C4352A-E230-49BB-9EA9-BFFD13BC41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D0DCA19-F8E4-4760-B05D-CE74A8A33FD3}"/>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0191202-8FD0-40A8-8D09-744DD189E17D}" type="slidenum">
              <a:rPr lang="he-IL" smtClean="0"/>
              <a:t>‹#›</a:t>
            </a:fld>
            <a:endParaRPr lang="he-IL"/>
          </a:p>
        </p:txBody>
      </p:sp>
    </p:spTree>
    <p:extLst>
      <p:ext uri="{BB962C8B-B14F-4D97-AF65-F5344CB8AC3E}">
        <p14:creationId xmlns:p14="http://schemas.microsoft.com/office/powerpoint/2010/main" val="28704577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782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BA5CBDB6-8598-4966-867D-A62F88684392}"/>
              </a:ext>
            </a:extLst>
          </p:cNvPr>
          <p:cNvSpPr/>
          <p:nvPr/>
        </p:nvSpPr>
        <p:spPr>
          <a:xfrm>
            <a:off x="6387737" y="2065997"/>
            <a:ext cx="5651864" cy="3970318"/>
          </a:xfrm>
          <a:prstGeom prst="rect">
            <a:avLst/>
          </a:prstGeom>
          <a:solidFill>
            <a:schemeClr val="accent4">
              <a:lumMod val="60000"/>
              <a:lumOff val="40000"/>
            </a:schemeClr>
          </a:solidFill>
        </p:spPr>
        <p:txBody>
          <a:bodyPr wrap="square">
            <a:spAutoFit/>
          </a:bodyPr>
          <a:lstStyle/>
          <a:p>
            <a:r>
              <a:rPr lang="he-IL" sz="3600" b="1" dirty="0">
                <a:solidFill>
                  <a:srgbClr val="000000"/>
                </a:solidFill>
                <a:latin typeface="David" panose="020E0502060401010101" pitchFamily="34" charset="-79"/>
                <a:cs typeface="David" panose="020E0502060401010101" pitchFamily="34" charset="-79"/>
              </a:rPr>
              <a:t>א</a:t>
            </a:r>
            <a:r>
              <a:rPr lang="he-IL" sz="3600" dirty="0">
                <a:solidFill>
                  <a:srgbClr val="000000"/>
                </a:solidFill>
                <a:latin typeface="David" panose="020E0502060401010101" pitchFamily="34" charset="-79"/>
                <a:cs typeface="David" panose="020E0502060401010101" pitchFamily="34" charset="-79"/>
              </a:rPr>
              <a:t> וַיֵּצְאוּ, כָּל-בְּנֵי יִשְׂרָאֵל, </a:t>
            </a:r>
            <a:r>
              <a:rPr lang="he-IL" sz="3600" b="1" dirty="0" err="1">
                <a:solidFill>
                  <a:srgbClr val="000000"/>
                </a:solidFill>
                <a:highlight>
                  <a:srgbClr val="FFFF00"/>
                </a:highlight>
                <a:latin typeface="David" panose="020E0502060401010101" pitchFamily="34" charset="-79"/>
                <a:cs typeface="David" panose="020E0502060401010101" pitchFamily="34" charset="-79"/>
              </a:rPr>
              <a:t>וַתִּקָּהֵל</a:t>
            </a:r>
            <a:r>
              <a:rPr lang="he-IL" sz="3600" dirty="0">
                <a:solidFill>
                  <a:srgbClr val="000000"/>
                </a:solidFill>
                <a:latin typeface="David" panose="020E0502060401010101" pitchFamily="34" charset="-79"/>
                <a:cs typeface="David" panose="020E0502060401010101" pitchFamily="34" charset="-79"/>
              </a:rPr>
              <a:t> הָעֵדָה כְּאִישׁ אֶחָד לְמִדָּן וְעַד-בְּאֵר שֶׁבַע, וְאֶרֶץ הַגִּלְעָד--אֶל-יְהוָה, הַמִּצְפָּה.  </a:t>
            </a:r>
            <a:r>
              <a:rPr lang="he-IL" sz="3600" b="1" dirty="0">
                <a:solidFill>
                  <a:srgbClr val="000000"/>
                </a:solidFill>
                <a:latin typeface="David" panose="020E0502060401010101" pitchFamily="34" charset="-79"/>
                <a:cs typeface="David" panose="020E0502060401010101" pitchFamily="34" charset="-79"/>
              </a:rPr>
              <a:t>ב</a:t>
            </a:r>
            <a:r>
              <a:rPr lang="he-IL" sz="3600" dirty="0">
                <a:solidFill>
                  <a:srgbClr val="000000"/>
                </a:solidFill>
                <a:latin typeface="David" panose="020E0502060401010101" pitchFamily="34" charset="-79"/>
                <a:cs typeface="David" panose="020E0502060401010101" pitchFamily="34" charset="-79"/>
              </a:rPr>
              <a:t> </a:t>
            </a:r>
            <a:r>
              <a:rPr lang="he-IL" sz="3600" dirty="0" err="1">
                <a:solidFill>
                  <a:srgbClr val="000000"/>
                </a:solidFill>
                <a:latin typeface="David" panose="020E0502060401010101" pitchFamily="34" charset="-79"/>
                <a:cs typeface="David" panose="020E0502060401010101" pitchFamily="34" charset="-79"/>
              </a:rPr>
              <a:t>וַיִּתְיַצְּבו</a:t>
            </a:r>
            <a:r>
              <a:rPr lang="he-IL" sz="3600" dirty="0">
                <a:solidFill>
                  <a:srgbClr val="000000"/>
                </a:solidFill>
                <a:latin typeface="David" panose="020E0502060401010101" pitchFamily="34" charset="-79"/>
                <a:cs typeface="David" panose="020E0502060401010101" pitchFamily="34" charset="-79"/>
              </a:rPr>
              <a:t>ּ </a:t>
            </a:r>
            <a:r>
              <a:rPr lang="he-IL" sz="3600" b="1" dirty="0" err="1">
                <a:solidFill>
                  <a:srgbClr val="000000"/>
                </a:solidFill>
                <a:highlight>
                  <a:srgbClr val="FFFF00"/>
                </a:highlight>
                <a:latin typeface="David" panose="020E0502060401010101" pitchFamily="34" charset="-79"/>
                <a:cs typeface="David" panose="020E0502060401010101" pitchFamily="34" charset="-79"/>
              </a:rPr>
              <a:t>פִּנּוֹת</a:t>
            </a:r>
            <a:r>
              <a:rPr lang="he-IL" sz="3600" b="1" dirty="0">
                <a:solidFill>
                  <a:srgbClr val="000000"/>
                </a:solidFill>
                <a:highlight>
                  <a:srgbClr val="FFFF00"/>
                </a:highlight>
                <a:latin typeface="David" panose="020E0502060401010101" pitchFamily="34" charset="-79"/>
                <a:cs typeface="David" panose="020E0502060401010101" pitchFamily="34" charset="-79"/>
              </a:rPr>
              <a:t> כָּל-הָעָם</a:t>
            </a:r>
            <a:r>
              <a:rPr lang="he-IL" sz="3600" dirty="0">
                <a:solidFill>
                  <a:srgbClr val="000000"/>
                </a:solidFill>
                <a:latin typeface="David" panose="020E0502060401010101" pitchFamily="34" charset="-79"/>
                <a:cs typeface="David" panose="020E0502060401010101" pitchFamily="34" charset="-79"/>
              </a:rPr>
              <a:t>, כֹּל שִׁבְטֵי יִשְׂרָאֵל--בִּקְהַל, עַם </a:t>
            </a:r>
            <a:r>
              <a:rPr lang="he-IL" sz="3600" dirty="0" err="1">
                <a:solidFill>
                  <a:srgbClr val="000000"/>
                </a:solidFill>
                <a:latin typeface="David" panose="020E0502060401010101" pitchFamily="34" charset="-79"/>
                <a:cs typeface="David" panose="020E0502060401010101" pitchFamily="34" charset="-79"/>
              </a:rPr>
              <a:t>הָאֱלֹהִים</a:t>
            </a:r>
            <a:r>
              <a:rPr lang="he-IL" sz="3600" dirty="0">
                <a:solidFill>
                  <a:srgbClr val="000000"/>
                </a:solidFill>
                <a:latin typeface="David" panose="020E0502060401010101" pitchFamily="34" charset="-79"/>
                <a:cs typeface="David" panose="020E0502060401010101" pitchFamily="34" charset="-79"/>
              </a:rPr>
              <a:t>; אַרְבַּע מֵאוֹת אֶלֶף אִישׁ רַגְלִי, שֹׁלֵף חָרֶב.  {פ}</a:t>
            </a:r>
            <a:endParaRPr lang="he-IL" sz="3600" dirty="0"/>
          </a:p>
        </p:txBody>
      </p:sp>
      <p:sp>
        <p:nvSpPr>
          <p:cNvPr id="5" name="TextBox 4">
            <a:extLst>
              <a:ext uri="{FF2B5EF4-FFF2-40B4-BE49-F238E27FC236}">
                <a16:creationId xmlns:a16="http://schemas.microsoft.com/office/drawing/2014/main" id="{5495EC91-AD04-4C6A-B4EC-70E944AA4067}"/>
              </a:ext>
            </a:extLst>
          </p:cNvPr>
          <p:cNvSpPr txBox="1"/>
          <p:nvPr/>
        </p:nvSpPr>
        <p:spPr>
          <a:xfrm>
            <a:off x="692331" y="274320"/>
            <a:ext cx="11142617" cy="1384995"/>
          </a:xfrm>
          <a:prstGeom prst="rect">
            <a:avLst/>
          </a:prstGeom>
          <a:solidFill>
            <a:schemeClr val="accent4">
              <a:lumMod val="20000"/>
              <a:lumOff val="80000"/>
            </a:schemeClr>
          </a:solidFill>
          <a:ln w="28575">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לאחר שעם ישראל הזדעזעו מהמעשה שנעשה בישראל וממה שראו, ואמרו : חייבים לעשות משהו! אי אפשר לשתוק לשבט בנימין על הדבר הזה! בואו ונחליט יחד איך צריכים להגיב??</a:t>
            </a:r>
          </a:p>
        </p:txBody>
      </p:sp>
      <p:sp>
        <p:nvSpPr>
          <p:cNvPr id="6" name="TextBox 5">
            <a:extLst>
              <a:ext uri="{FF2B5EF4-FFF2-40B4-BE49-F238E27FC236}">
                <a16:creationId xmlns:a16="http://schemas.microsoft.com/office/drawing/2014/main" id="{D4ED6771-1B29-4EF4-9F32-42A73D2A5FBF}"/>
              </a:ext>
            </a:extLst>
          </p:cNvPr>
          <p:cNvSpPr txBox="1"/>
          <p:nvPr/>
        </p:nvSpPr>
        <p:spPr>
          <a:xfrm>
            <a:off x="2978331" y="2051357"/>
            <a:ext cx="3285308" cy="4401205"/>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dirty="0">
                <a:latin typeface="David" panose="020E0502060401010101" pitchFamily="34" charset="-79"/>
                <a:cs typeface="David" panose="020E0502060401010101" pitchFamily="34" charset="-79"/>
              </a:rPr>
              <a:t>א. עם ישראל יצאו מעריהם </a:t>
            </a:r>
            <a:r>
              <a:rPr lang="he-IL" sz="2800" b="1" dirty="0">
                <a:highlight>
                  <a:srgbClr val="FFFF00"/>
                </a:highlight>
                <a:latin typeface="David" panose="020E0502060401010101" pitchFamily="34" charset="-79"/>
                <a:cs typeface="David" panose="020E0502060401010101" pitchFamily="34" charset="-79"/>
              </a:rPr>
              <a:t>והתאספו</a:t>
            </a:r>
            <a:r>
              <a:rPr lang="he-IL" sz="2800" dirty="0">
                <a:latin typeface="David" panose="020E0502060401010101" pitchFamily="34" charset="-79"/>
                <a:cs typeface="David" panose="020E0502060401010101" pitchFamily="34" charset="-79"/>
              </a:rPr>
              <a:t> מהעיר לשם של שבט דן שבצפון ועד ב"ש שבדרום. והתאספו "במצפה". </a:t>
            </a:r>
          </a:p>
          <a:p>
            <a:r>
              <a:rPr lang="he-IL" sz="2800" dirty="0">
                <a:latin typeface="David" panose="020E0502060401010101" pitchFamily="34" charset="-79"/>
                <a:cs typeface="David" panose="020E0502060401010101" pitchFamily="34" charset="-79"/>
              </a:rPr>
              <a:t>ב. הגיעו לשם </a:t>
            </a:r>
            <a:r>
              <a:rPr lang="he-IL" sz="2800" b="1" dirty="0">
                <a:highlight>
                  <a:srgbClr val="FFFF00"/>
                </a:highlight>
                <a:latin typeface="David" panose="020E0502060401010101" pitchFamily="34" charset="-79"/>
                <a:cs typeface="David" panose="020E0502060401010101" pitchFamily="34" charset="-79"/>
              </a:rPr>
              <a:t>המנהיגים</a:t>
            </a:r>
            <a:r>
              <a:rPr lang="he-IL" sz="2800" dirty="0">
                <a:latin typeface="David" panose="020E0502060401010101" pitchFamily="34" charset="-79"/>
                <a:cs typeface="David" panose="020E0502060401010101" pitchFamily="34" charset="-79"/>
              </a:rPr>
              <a:t> של כל השבטים, יחד עם קהל גדול שמנה 400,000</a:t>
            </a:r>
          </a:p>
        </p:txBody>
      </p:sp>
      <p:pic>
        <p:nvPicPr>
          <p:cNvPr id="7" name="תמונה 6">
            <a:extLst>
              <a:ext uri="{FF2B5EF4-FFF2-40B4-BE49-F238E27FC236}">
                <a16:creationId xmlns:a16="http://schemas.microsoft.com/office/drawing/2014/main" id="{ED81CD11-87F2-4785-B25A-0F29EF83F7C6}"/>
              </a:ext>
            </a:extLst>
          </p:cNvPr>
          <p:cNvPicPr>
            <a:picLocks noChangeAspect="1"/>
          </p:cNvPicPr>
          <p:nvPr/>
        </p:nvPicPr>
        <p:blipFill>
          <a:blip r:embed="rId2"/>
          <a:stretch>
            <a:fillRect/>
          </a:stretch>
        </p:blipFill>
        <p:spPr>
          <a:xfrm>
            <a:off x="247785" y="1813560"/>
            <a:ext cx="2447925" cy="4876800"/>
          </a:xfrm>
          <a:prstGeom prst="rect">
            <a:avLst/>
          </a:prstGeom>
        </p:spPr>
      </p:pic>
    </p:spTree>
    <p:extLst>
      <p:ext uri="{BB962C8B-B14F-4D97-AF65-F5344CB8AC3E}">
        <p14:creationId xmlns:p14="http://schemas.microsoft.com/office/powerpoint/2010/main" val="2221206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562E65C0-CCFD-47A4-A296-B71983C0AFAB}"/>
              </a:ext>
            </a:extLst>
          </p:cNvPr>
          <p:cNvSpPr/>
          <p:nvPr/>
        </p:nvSpPr>
        <p:spPr>
          <a:xfrm>
            <a:off x="5882641" y="297155"/>
            <a:ext cx="6096000" cy="5693866"/>
          </a:xfrm>
          <a:prstGeom prst="rect">
            <a:avLst/>
          </a:prstGeom>
          <a:solidFill>
            <a:schemeClr val="accent2">
              <a:lumMod val="20000"/>
              <a:lumOff val="80000"/>
            </a:schemeClr>
          </a:solidFill>
        </p:spPr>
        <p:txBody>
          <a:bodyPr>
            <a:spAutoFit/>
          </a:bodyPr>
          <a:lstStyle/>
          <a:p>
            <a:r>
              <a:rPr lang="he-IL" sz="2800" b="1" dirty="0">
                <a:solidFill>
                  <a:srgbClr val="000000"/>
                </a:solidFill>
                <a:latin typeface="David" panose="020E0502060401010101" pitchFamily="34" charset="-79"/>
                <a:cs typeface="David" panose="020E0502060401010101" pitchFamily="34" charset="-79"/>
              </a:rPr>
              <a:t>ג</a:t>
            </a:r>
            <a:r>
              <a:rPr lang="he-IL" sz="2800" dirty="0">
                <a:solidFill>
                  <a:srgbClr val="000000"/>
                </a:solidFill>
                <a:latin typeface="David" panose="020E0502060401010101" pitchFamily="34" charset="-79"/>
                <a:cs typeface="David" panose="020E0502060401010101" pitchFamily="34" charset="-79"/>
              </a:rPr>
              <a:t> וַיִּשְׁמְעוּ בְּנֵי בִנְיָמִן, כִּי-עָלוּ בְנֵי-יִשְׂרָאֵל הַמִּצְפָּה; וַיֹּאמְרוּ, בְּנֵי יִשְׂרָאֵל, דַּבְּרוּ, </a:t>
            </a:r>
            <a:r>
              <a:rPr lang="he-IL" sz="2800" b="1" dirty="0">
                <a:solidFill>
                  <a:srgbClr val="000000"/>
                </a:solidFill>
                <a:highlight>
                  <a:srgbClr val="FFFF00"/>
                </a:highlight>
                <a:latin typeface="David" panose="020E0502060401010101" pitchFamily="34" charset="-79"/>
                <a:cs typeface="David" panose="020E0502060401010101" pitchFamily="34" charset="-79"/>
              </a:rPr>
              <a:t>אֵיכָה נִהְיְתָה הָרָעָה הַזֹּאת.  </a:t>
            </a:r>
          </a:p>
          <a:p>
            <a:r>
              <a:rPr lang="he-IL" sz="2800" b="1" dirty="0">
                <a:solidFill>
                  <a:srgbClr val="000000"/>
                </a:solidFill>
                <a:latin typeface="David" panose="020E0502060401010101" pitchFamily="34" charset="-79"/>
                <a:cs typeface="David" panose="020E0502060401010101" pitchFamily="34" charset="-79"/>
              </a:rPr>
              <a:t>ד</a:t>
            </a:r>
            <a:r>
              <a:rPr lang="he-IL" sz="2800" dirty="0">
                <a:solidFill>
                  <a:srgbClr val="000000"/>
                </a:solidFill>
                <a:latin typeface="David" panose="020E0502060401010101" pitchFamily="34" charset="-79"/>
                <a:cs typeface="David" panose="020E0502060401010101" pitchFamily="34" charset="-79"/>
              </a:rPr>
              <a:t> וַיַּעַן הָאִישׁ הַלֵּוִי, אִישׁ </a:t>
            </a:r>
            <a:r>
              <a:rPr lang="he-IL" sz="2800" dirty="0" err="1">
                <a:solidFill>
                  <a:srgbClr val="000000"/>
                </a:solidFill>
                <a:latin typeface="David" panose="020E0502060401010101" pitchFamily="34" charset="-79"/>
                <a:cs typeface="David" panose="020E0502060401010101" pitchFamily="34" charset="-79"/>
              </a:rPr>
              <a:t>הָאִשָּׁה</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הַנִּרְצָחָה</a:t>
            </a:r>
            <a:r>
              <a:rPr lang="he-IL" sz="2800" dirty="0">
                <a:solidFill>
                  <a:srgbClr val="000000"/>
                </a:solidFill>
                <a:latin typeface="David" panose="020E0502060401010101" pitchFamily="34" charset="-79"/>
                <a:cs typeface="David" panose="020E0502060401010101" pitchFamily="34" charset="-79"/>
              </a:rPr>
              <a:t>--וַיֹּאמַר:  </a:t>
            </a:r>
            <a:r>
              <a:rPr lang="he-IL" sz="2800" dirty="0" err="1">
                <a:solidFill>
                  <a:srgbClr val="000000"/>
                </a:solidFill>
                <a:latin typeface="David" panose="020E0502060401010101" pitchFamily="34" charset="-79"/>
                <a:cs typeface="David" panose="020E0502060401010101" pitchFamily="34" charset="-79"/>
              </a:rPr>
              <a:t>הַגִּבְעָתָה</a:t>
            </a:r>
            <a:r>
              <a:rPr lang="he-IL" sz="2800" dirty="0">
                <a:solidFill>
                  <a:srgbClr val="000000"/>
                </a:solidFill>
                <a:latin typeface="David" panose="020E0502060401010101" pitchFamily="34" charset="-79"/>
                <a:cs typeface="David" panose="020E0502060401010101" pitchFamily="34" charset="-79"/>
              </a:rPr>
              <a:t> אֲשֶׁר </a:t>
            </a:r>
            <a:r>
              <a:rPr lang="he-IL" sz="2800" dirty="0" err="1">
                <a:solidFill>
                  <a:srgbClr val="000000"/>
                </a:solidFill>
                <a:latin typeface="David" panose="020E0502060401010101" pitchFamily="34" charset="-79"/>
                <a:cs typeface="David" panose="020E0502060401010101" pitchFamily="34" charset="-79"/>
              </a:rPr>
              <a:t>לְבִנְיָמִן</a:t>
            </a:r>
            <a:r>
              <a:rPr lang="he-IL" sz="2800" dirty="0">
                <a:solidFill>
                  <a:srgbClr val="000000"/>
                </a:solidFill>
                <a:latin typeface="David" panose="020E0502060401010101" pitchFamily="34" charset="-79"/>
                <a:cs typeface="David" panose="020E0502060401010101" pitchFamily="34" charset="-79"/>
              </a:rPr>
              <a:t>, בָּאתִי אֲנִי וּפִילַגְשִׁי </a:t>
            </a:r>
            <a:r>
              <a:rPr lang="he-IL" sz="2800" b="1" dirty="0">
                <a:solidFill>
                  <a:srgbClr val="000000"/>
                </a:solidFill>
                <a:highlight>
                  <a:srgbClr val="FFFF00"/>
                </a:highlight>
                <a:latin typeface="David" panose="020E0502060401010101" pitchFamily="34" charset="-79"/>
                <a:cs typeface="David" panose="020E0502060401010101" pitchFamily="34" charset="-79"/>
              </a:rPr>
              <a:t>לָלוּן</a:t>
            </a:r>
            <a:r>
              <a:rPr lang="he-IL" sz="2800" dirty="0">
                <a:solidFill>
                  <a:srgbClr val="000000"/>
                </a:solidFill>
                <a:latin typeface="David" panose="020E0502060401010101" pitchFamily="34" charset="-79"/>
                <a:cs typeface="David" panose="020E0502060401010101" pitchFamily="34" charset="-79"/>
              </a:rPr>
              <a:t>.  </a:t>
            </a:r>
          </a:p>
          <a:p>
            <a:r>
              <a:rPr lang="he-IL" sz="2800" b="1" dirty="0">
                <a:solidFill>
                  <a:srgbClr val="000000"/>
                </a:solidFill>
                <a:latin typeface="David" panose="020E0502060401010101" pitchFamily="34" charset="-79"/>
                <a:cs typeface="David" panose="020E0502060401010101" pitchFamily="34" charset="-79"/>
              </a:rPr>
              <a:t>ה</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וַיָּקֻמו</a:t>
            </a:r>
            <a:r>
              <a:rPr lang="he-IL" sz="2800" dirty="0">
                <a:solidFill>
                  <a:srgbClr val="000000"/>
                </a:solidFill>
                <a:latin typeface="David" panose="020E0502060401010101" pitchFamily="34" charset="-79"/>
                <a:cs typeface="David" panose="020E0502060401010101" pitchFamily="34" charset="-79"/>
              </a:rPr>
              <a:t>ּ עָלַי בַּעֲלֵי הַגִּבְעָה, ו</a:t>
            </a:r>
            <a:r>
              <a:rPr lang="he-IL" sz="2800" b="1" dirty="0">
                <a:solidFill>
                  <a:srgbClr val="000000"/>
                </a:solidFill>
                <a:highlight>
                  <a:srgbClr val="FFFF00"/>
                </a:highlight>
                <a:latin typeface="David" panose="020E0502060401010101" pitchFamily="34" charset="-79"/>
                <a:cs typeface="David" panose="020E0502060401010101" pitchFamily="34" charset="-79"/>
              </a:rPr>
              <a:t>ַיָּסֹבּוּ</a:t>
            </a:r>
            <a:r>
              <a:rPr lang="he-IL" sz="2800" dirty="0">
                <a:solidFill>
                  <a:srgbClr val="000000"/>
                </a:solidFill>
                <a:latin typeface="David" panose="020E0502060401010101" pitchFamily="34" charset="-79"/>
                <a:cs typeface="David" panose="020E0502060401010101" pitchFamily="34" charset="-79"/>
              </a:rPr>
              <a:t> עָלַי אֶת-הַבַּיִת לָיְלָה; אוֹתִי דִּמּוּ לַהֲרֹג, וְאֶת-פִּילַגְשִׁי עִנּוּ </a:t>
            </a:r>
            <a:r>
              <a:rPr lang="he-IL" sz="2800" dirty="0" err="1">
                <a:solidFill>
                  <a:srgbClr val="000000"/>
                </a:solidFill>
                <a:latin typeface="David" panose="020E0502060401010101" pitchFamily="34" charset="-79"/>
                <a:cs typeface="David" panose="020E0502060401010101" pitchFamily="34" charset="-79"/>
              </a:rPr>
              <a:t>וַתָּמֹת</a:t>
            </a:r>
            <a:r>
              <a:rPr lang="he-IL" sz="2800" dirty="0">
                <a:solidFill>
                  <a:srgbClr val="000000"/>
                </a:solidFill>
                <a:latin typeface="David" panose="020E0502060401010101" pitchFamily="34" charset="-79"/>
                <a:cs typeface="David" panose="020E0502060401010101" pitchFamily="34" charset="-79"/>
              </a:rPr>
              <a:t>.  </a:t>
            </a:r>
          </a:p>
          <a:p>
            <a:r>
              <a:rPr lang="he-IL" sz="2800" b="1" dirty="0">
                <a:solidFill>
                  <a:srgbClr val="000000"/>
                </a:solidFill>
                <a:latin typeface="David" panose="020E0502060401010101" pitchFamily="34" charset="-79"/>
                <a:cs typeface="David" panose="020E0502060401010101" pitchFamily="34" charset="-79"/>
              </a:rPr>
              <a:t>ו</a:t>
            </a:r>
            <a:r>
              <a:rPr lang="he-IL" sz="2800" dirty="0">
                <a:solidFill>
                  <a:srgbClr val="000000"/>
                </a:solidFill>
                <a:latin typeface="David" panose="020E0502060401010101" pitchFamily="34" charset="-79"/>
                <a:cs typeface="David" panose="020E0502060401010101" pitchFamily="34" charset="-79"/>
              </a:rPr>
              <a:t> וָאֹחֵז בְּפִילַגְשִׁי, </a:t>
            </a:r>
            <a:r>
              <a:rPr lang="he-IL" sz="2800" b="1" dirty="0">
                <a:solidFill>
                  <a:srgbClr val="000000"/>
                </a:solidFill>
                <a:highlight>
                  <a:srgbClr val="FFFF00"/>
                </a:highlight>
                <a:latin typeface="David" panose="020E0502060401010101" pitchFamily="34" charset="-79"/>
                <a:cs typeface="David" panose="020E0502060401010101" pitchFamily="34" charset="-79"/>
              </a:rPr>
              <a:t>וָאֲנַתְּחֶהָ, וָאֲשַׁלְּחֶהָ</a:t>
            </a:r>
            <a:r>
              <a:rPr lang="he-IL" sz="2800" dirty="0">
                <a:solidFill>
                  <a:srgbClr val="000000"/>
                </a:solidFill>
                <a:latin typeface="David" panose="020E0502060401010101" pitchFamily="34" charset="-79"/>
                <a:cs typeface="David" panose="020E0502060401010101" pitchFamily="34" charset="-79"/>
              </a:rPr>
              <a:t>, בְּכָל-שְׂדֵה נַחֲלַת יִשְׂרָאֵל:  כִּי עָשׂוּ </a:t>
            </a:r>
            <a:r>
              <a:rPr lang="he-IL" sz="2800" dirty="0" err="1">
                <a:solidFill>
                  <a:srgbClr val="000000"/>
                </a:solidFill>
                <a:latin typeface="David" panose="020E0502060401010101" pitchFamily="34" charset="-79"/>
                <a:cs typeface="David" panose="020E0502060401010101" pitchFamily="34" charset="-79"/>
              </a:rPr>
              <a:t>זִמָּה</a:t>
            </a:r>
            <a:r>
              <a:rPr lang="he-IL" sz="2800" dirty="0">
                <a:solidFill>
                  <a:srgbClr val="000000"/>
                </a:solidFill>
                <a:latin typeface="David" panose="020E0502060401010101" pitchFamily="34" charset="-79"/>
                <a:cs typeface="David" panose="020E0502060401010101" pitchFamily="34" charset="-79"/>
              </a:rPr>
              <a:t> וּנְבָלָה, בְּיִשְׂרָאֵל.  </a:t>
            </a:r>
          </a:p>
          <a:p>
            <a:r>
              <a:rPr lang="he-IL" sz="2800" b="1" dirty="0">
                <a:solidFill>
                  <a:srgbClr val="000000"/>
                </a:solidFill>
                <a:latin typeface="David" panose="020E0502060401010101" pitchFamily="34" charset="-79"/>
                <a:cs typeface="David" panose="020E0502060401010101" pitchFamily="34" charset="-79"/>
              </a:rPr>
              <a:t>ז</a:t>
            </a:r>
            <a:r>
              <a:rPr lang="he-IL" sz="2800" dirty="0">
                <a:solidFill>
                  <a:srgbClr val="000000"/>
                </a:solidFill>
                <a:latin typeface="David" panose="020E0502060401010101" pitchFamily="34" charset="-79"/>
                <a:cs typeface="David" panose="020E0502060401010101" pitchFamily="34" charset="-79"/>
              </a:rPr>
              <a:t> הִנֵּה </a:t>
            </a:r>
            <a:r>
              <a:rPr lang="he-IL" sz="2800" dirty="0" err="1">
                <a:solidFill>
                  <a:srgbClr val="000000"/>
                </a:solidFill>
                <a:latin typeface="David" panose="020E0502060401010101" pitchFamily="34" charset="-79"/>
                <a:cs typeface="David" panose="020E0502060401010101" pitchFamily="34" charset="-79"/>
              </a:rPr>
              <a:t>כֻלְּכֶם</a:t>
            </a:r>
            <a:r>
              <a:rPr lang="he-IL" sz="2800" dirty="0">
                <a:solidFill>
                  <a:srgbClr val="000000"/>
                </a:solidFill>
                <a:latin typeface="David" panose="020E0502060401010101" pitchFamily="34" charset="-79"/>
                <a:cs typeface="David" panose="020E0502060401010101" pitchFamily="34" charset="-79"/>
              </a:rPr>
              <a:t>, בְּנֵי יִשְׂרָאֵל--</a:t>
            </a:r>
            <a:r>
              <a:rPr lang="he-IL" sz="2800" dirty="0" err="1">
                <a:solidFill>
                  <a:srgbClr val="000000"/>
                </a:solidFill>
                <a:latin typeface="David" panose="020E0502060401010101" pitchFamily="34" charset="-79"/>
                <a:cs typeface="David" panose="020E0502060401010101" pitchFamily="34" charset="-79"/>
              </a:rPr>
              <a:t>הָבו</a:t>
            </a:r>
            <a:r>
              <a:rPr lang="he-IL" sz="2800" dirty="0">
                <a:solidFill>
                  <a:srgbClr val="000000"/>
                </a:solidFill>
                <a:latin typeface="David" panose="020E0502060401010101" pitchFamily="34" charset="-79"/>
                <a:cs typeface="David" panose="020E0502060401010101" pitchFamily="34" charset="-79"/>
              </a:rPr>
              <a:t>ּ לָכֶם דָּבָר וְעֵצָה, הֲלֹם.</a:t>
            </a:r>
            <a:endParaRPr lang="he-IL" sz="2800" dirty="0"/>
          </a:p>
        </p:txBody>
      </p:sp>
      <p:sp>
        <p:nvSpPr>
          <p:cNvPr id="5" name="TextBox 4">
            <a:extLst>
              <a:ext uri="{FF2B5EF4-FFF2-40B4-BE49-F238E27FC236}">
                <a16:creationId xmlns:a16="http://schemas.microsoft.com/office/drawing/2014/main" id="{F5655901-3C28-4B1E-BCAA-C689AB826579}"/>
              </a:ext>
            </a:extLst>
          </p:cNvPr>
          <p:cNvSpPr txBox="1"/>
          <p:nvPr/>
        </p:nvSpPr>
        <p:spPr>
          <a:xfrm>
            <a:off x="444137" y="297155"/>
            <a:ext cx="5294812" cy="6124754"/>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בני בנימין שמעו על האסיפה במצפה, ואמרו בני ישראל : ספרו, "</a:t>
            </a:r>
            <a:r>
              <a:rPr lang="he-IL" sz="2800" b="1" dirty="0">
                <a:highlight>
                  <a:srgbClr val="FFFF00"/>
                </a:highlight>
                <a:latin typeface="David" panose="020E0502060401010101" pitchFamily="34" charset="-79"/>
                <a:cs typeface="David" panose="020E0502060401010101" pitchFamily="34" charset="-79"/>
              </a:rPr>
              <a:t>איך התרחש הפשע הנורא הזה".</a:t>
            </a:r>
          </a:p>
          <a:p>
            <a:r>
              <a:rPr lang="he-IL" sz="2800" b="1" u="sng" dirty="0">
                <a:latin typeface="David" panose="020E0502060401010101" pitchFamily="34" charset="-79"/>
                <a:cs typeface="David" panose="020E0502060401010101" pitchFamily="34" charset="-79"/>
              </a:rPr>
              <a:t>ד</a:t>
            </a:r>
            <a:r>
              <a:rPr lang="he-IL" sz="2800" dirty="0">
                <a:latin typeface="David" panose="020E0502060401010101" pitchFamily="34" charset="-79"/>
                <a:cs typeface="David" panose="020E0502060401010101" pitchFamily="34" charset="-79"/>
              </a:rPr>
              <a:t>. ענה הלוי: בעלה של האישה שנרצחה, אני ופילגשי באנו </a:t>
            </a:r>
            <a:r>
              <a:rPr lang="he-IL" sz="2800" b="1" dirty="0">
                <a:highlight>
                  <a:srgbClr val="FFFF00"/>
                </a:highlight>
                <a:latin typeface="David" panose="020E0502060401010101" pitchFamily="34" charset="-79"/>
                <a:cs typeface="David" panose="020E0502060401010101" pitchFamily="34" charset="-79"/>
              </a:rPr>
              <a:t>לישון</a:t>
            </a:r>
            <a:r>
              <a:rPr lang="he-IL" sz="2800" dirty="0">
                <a:latin typeface="David" panose="020E0502060401010101" pitchFamily="34" charset="-79"/>
                <a:cs typeface="David" panose="020E0502060401010101" pitchFamily="34" charset="-79"/>
              </a:rPr>
              <a:t> בגבעת בנימין. </a:t>
            </a:r>
          </a:p>
          <a:p>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בלילה- קמו אנשים רעים מהגבעה </a:t>
            </a:r>
            <a:r>
              <a:rPr lang="he-IL" sz="2800" b="1" dirty="0">
                <a:highlight>
                  <a:srgbClr val="FFFF00"/>
                </a:highlight>
                <a:latin typeface="David" panose="020E0502060401010101" pitchFamily="34" charset="-79"/>
                <a:cs typeface="David" panose="020E0502060401010101" pitchFamily="34" charset="-79"/>
              </a:rPr>
              <a:t>והקיפו</a:t>
            </a:r>
            <a:r>
              <a:rPr lang="he-IL" sz="2800" dirty="0">
                <a:latin typeface="David" panose="020E0502060401010101" pitchFamily="34" charset="-79"/>
                <a:cs typeface="David" panose="020E0502060401010101" pitchFamily="34" charset="-79"/>
              </a:rPr>
              <a:t> את הבית, אותי- רצו להרוג. ואת פילגשי- עינו עד שמתה.</a:t>
            </a:r>
          </a:p>
          <a:p>
            <a:r>
              <a:rPr lang="he-IL" sz="2800" dirty="0">
                <a:latin typeface="David" panose="020E0502060401010101" pitchFamily="34" charset="-79"/>
                <a:cs typeface="David" panose="020E0502060401010101" pitchFamily="34" charset="-79"/>
              </a:rPr>
              <a:t>ו. לכן, </a:t>
            </a:r>
            <a:r>
              <a:rPr lang="he-IL" sz="2800" b="1" dirty="0">
                <a:highlight>
                  <a:srgbClr val="FFFF00"/>
                </a:highlight>
                <a:latin typeface="David" panose="020E0502060401010101" pitchFamily="34" charset="-79"/>
                <a:cs typeface="David" panose="020E0502060401010101" pitchFamily="34" charset="-79"/>
              </a:rPr>
              <a:t>חתכתי אותה לחתיכות ושלחתי לכם</a:t>
            </a:r>
            <a:r>
              <a:rPr lang="he-IL" sz="2800" dirty="0">
                <a:latin typeface="David" panose="020E0502060401010101" pitchFamily="34" charset="-79"/>
                <a:cs typeface="David" panose="020E0502060401010101" pitchFamily="34" charset="-79"/>
              </a:rPr>
              <a:t>, כדי לעורר אתכם לנקום בבנימין, כי הם עשו מעשה נתעב ובגלוי.</a:t>
            </a:r>
          </a:p>
          <a:p>
            <a:r>
              <a:rPr lang="he-IL" sz="2800" dirty="0">
                <a:latin typeface="David" panose="020E0502060401010101" pitchFamily="34" charset="-79"/>
                <a:cs typeface="David" panose="020E0502060401010101" pitchFamily="34" charset="-79"/>
              </a:rPr>
              <a:t>ז. הנה כולכם ישראל קדושים שרע בעיניכם מעשה כזה, לכן החליטו כעת איך להגיב על כך.</a:t>
            </a:r>
          </a:p>
        </p:txBody>
      </p:sp>
    </p:spTree>
    <p:extLst>
      <p:ext uri="{BB962C8B-B14F-4D97-AF65-F5344CB8AC3E}">
        <p14:creationId xmlns:p14="http://schemas.microsoft.com/office/powerpoint/2010/main" val="745798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FF9B229D-19C4-49CF-895F-A60FBB4C0968}"/>
              </a:ext>
            </a:extLst>
          </p:cNvPr>
          <p:cNvSpPr/>
          <p:nvPr/>
        </p:nvSpPr>
        <p:spPr>
          <a:xfrm>
            <a:off x="6095999" y="404336"/>
            <a:ext cx="5686697" cy="4401205"/>
          </a:xfrm>
          <a:prstGeom prst="rect">
            <a:avLst/>
          </a:prstGeom>
          <a:solidFill>
            <a:schemeClr val="accent1">
              <a:lumMod val="20000"/>
              <a:lumOff val="80000"/>
            </a:schemeClr>
          </a:solidFill>
        </p:spPr>
        <p:txBody>
          <a:bodyPr wrap="square">
            <a:spAutoFit/>
          </a:bodyPr>
          <a:lstStyle/>
          <a:p>
            <a:r>
              <a:rPr lang="he-IL" sz="2800" b="1" dirty="0">
                <a:solidFill>
                  <a:srgbClr val="000000"/>
                </a:solidFill>
                <a:latin typeface="David" panose="020E0502060401010101" pitchFamily="34" charset="-79"/>
                <a:cs typeface="David" panose="020E0502060401010101" pitchFamily="34" charset="-79"/>
              </a:rPr>
              <a:t>ח</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וַיָּקָם</a:t>
            </a:r>
            <a:r>
              <a:rPr lang="he-IL" sz="2800" dirty="0">
                <a:solidFill>
                  <a:srgbClr val="000000"/>
                </a:solidFill>
                <a:latin typeface="David" panose="020E0502060401010101" pitchFamily="34" charset="-79"/>
                <a:cs typeface="David" panose="020E0502060401010101" pitchFamily="34" charset="-79"/>
              </a:rPr>
              <a:t>, כָּל-הָעָם, כְּאִישׁ אֶחָד, </a:t>
            </a:r>
            <a:r>
              <a:rPr lang="he-IL" sz="2800" dirty="0" err="1">
                <a:solidFill>
                  <a:srgbClr val="000000"/>
                </a:solidFill>
                <a:latin typeface="David" panose="020E0502060401010101" pitchFamily="34" charset="-79"/>
                <a:cs typeface="David" panose="020E0502060401010101" pitchFamily="34" charset="-79"/>
              </a:rPr>
              <a:t>לֵאמֹר</a:t>
            </a:r>
            <a:r>
              <a:rPr lang="he-IL" sz="2800" dirty="0">
                <a:solidFill>
                  <a:srgbClr val="000000"/>
                </a:solidFill>
                <a:latin typeface="David" panose="020E0502060401010101" pitchFamily="34" charset="-79"/>
                <a:cs typeface="David" panose="020E0502060401010101" pitchFamily="34" charset="-79"/>
              </a:rPr>
              <a:t>:  ל</a:t>
            </a:r>
            <a:r>
              <a:rPr lang="he-IL" sz="2800" b="1" dirty="0">
                <a:solidFill>
                  <a:srgbClr val="000000"/>
                </a:solidFill>
                <a:highlight>
                  <a:srgbClr val="FFFF00"/>
                </a:highlight>
                <a:latin typeface="David" panose="020E0502060401010101" pitchFamily="34" charset="-79"/>
                <a:cs typeface="David" panose="020E0502060401010101" pitchFamily="34" charset="-79"/>
              </a:rPr>
              <a:t>ֹא נֵלֵךְ אִישׁ </a:t>
            </a:r>
            <a:r>
              <a:rPr lang="he-IL" sz="2800" b="1" dirty="0" err="1">
                <a:solidFill>
                  <a:srgbClr val="000000"/>
                </a:solidFill>
                <a:highlight>
                  <a:srgbClr val="FFFF00"/>
                </a:highlight>
                <a:latin typeface="David" panose="020E0502060401010101" pitchFamily="34" charset="-79"/>
                <a:cs typeface="David" panose="020E0502060401010101" pitchFamily="34" charset="-79"/>
              </a:rPr>
              <a:t>לְאָהֳלו</a:t>
            </a:r>
            <a:r>
              <a:rPr lang="he-IL" sz="2800" b="1" dirty="0">
                <a:solidFill>
                  <a:srgbClr val="000000"/>
                </a:solidFill>
                <a:highlight>
                  <a:srgbClr val="FFFF00"/>
                </a:highlight>
                <a:latin typeface="David" panose="020E0502060401010101" pitchFamily="34" charset="-79"/>
                <a:cs typeface="David" panose="020E0502060401010101" pitchFamily="34" charset="-79"/>
              </a:rPr>
              <a:t>ֹ, וְלֹא נָסוּר אִישׁ לְבֵיתוֹ.</a:t>
            </a:r>
            <a:r>
              <a:rPr lang="he-IL" sz="2800" dirty="0">
                <a:solidFill>
                  <a:srgbClr val="000000"/>
                </a:solidFill>
                <a:latin typeface="David" panose="020E0502060401010101" pitchFamily="34" charset="-79"/>
                <a:cs typeface="David" panose="020E0502060401010101" pitchFamily="34" charset="-79"/>
              </a:rPr>
              <a:t>  </a:t>
            </a:r>
          </a:p>
          <a:p>
            <a:r>
              <a:rPr lang="he-IL" sz="2800" b="1" dirty="0">
                <a:solidFill>
                  <a:srgbClr val="000000"/>
                </a:solidFill>
                <a:latin typeface="David" panose="020E0502060401010101" pitchFamily="34" charset="-79"/>
                <a:cs typeface="David" panose="020E0502060401010101" pitchFamily="34" charset="-79"/>
              </a:rPr>
              <a:t>ט</a:t>
            </a:r>
            <a:r>
              <a:rPr lang="he-IL" sz="2800" dirty="0">
                <a:solidFill>
                  <a:srgbClr val="000000"/>
                </a:solidFill>
                <a:latin typeface="David" panose="020E0502060401010101" pitchFamily="34" charset="-79"/>
                <a:cs typeface="David" panose="020E0502060401010101" pitchFamily="34" charset="-79"/>
              </a:rPr>
              <a:t> וְעַתָּה--זֶה הַדָּבָר, אֲשֶׁר נַעֲשֶׂה לַגִּבְעָה:  עָלֶיהָ, בְּגוֹרָל.  </a:t>
            </a:r>
          </a:p>
          <a:p>
            <a:r>
              <a:rPr lang="he-IL" sz="2800" b="1" dirty="0">
                <a:solidFill>
                  <a:srgbClr val="000000"/>
                </a:solidFill>
                <a:latin typeface="David" panose="020E0502060401010101" pitchFamily="34" charset="-79"/>
                <a:cs typeface="David" panose="020E0502060401010101" pitchFamily="34" charset="-79"/>
              </a:rPr>
              <a:t>י</a:t>
            </a:r>
            <a:r>
              <a:rPr lang="he-IL" sz="2800" dirty="0">
                <a:solidFill>
                  <a:srgbClr val="000000"/>
                </a:solidFill>
                <a:latin typeface="David" panose="020E0502060401010101" pitchFamily="34" charset="-79"/>
                <a:cs typeface="David" panose="020E0502060401010101" pitchFamily="34" charset="-79"/>
              </a:rPr>
              <a:t> וְלָקַחְנוּ עֲשָׂרָה אֲנָשִׁים לַמֵּאָה לְכֹל שִׁבְטֵי יִשְׂרָאֵל, וּמֵאָה לָאֶלֶף וְאֶלֶף לָרְבָבָה, לָקַחַת צֵדָה, לָעָם--לַעֲשׂוֹת, לְבוֹאָם לְגֶבַע בִּנְיָמִן, כְּכָל-הַנְּבָלָה, אֲשֶׁר עָשָׂה בְּיִשְׂרָאֵל.  </a:t>
            </a:r>
          </a:p>
          <a:p>
            <a:r>
              <a:rPr lang="he-IL" sz="2800" b="1" dirty="0">
                <a:solidFill>
                  <a:srgbClr val="000000"/>
                </a:solidFill>
                <a:latin typeface="David" panose="020E0502060401010101" pitchFamily="34" charset="-79"/>
                <a:cs typeface="David" panose="020E0502060401010101" pitchFamily="34" charset="-79"/>
              </a:rPr>
              <a:t>יא</a:t>
            </a:r>
            <a:r>
              <a:rPr lang="he-IL" sz="2800" dirty="0">
                <a:solidFill>
                  <a:srgbClr val="000000"/>
                </a:solidFill>
                <a:latin typeface="David" panose="020E0502060401010101" pitchFamily="34" charset="-79"/>
                <a:cs typeface="David" panose="020E0502060401010101" pitchFamily="34" charset="-79"/>
              </a:rPr>
              <a:t> </a:t>
            </a:r>
            <a:r>
              <a:rPr lang="he-IL" sz="2800" dirty="0" err="1">
                <a:solidFill>
                  <a:srgbClr val="000000"/>
                </a:solidFill>
                <a:latin typeface="David" panose="020E0502060401010101" pitchFamily="34" charset="-79"/>
                <a:cs typeface="David" panose="020E0502060401010101" pitchFamily="34" charset="-79"/>
              </a:rPr>
              <a:t>וַיֵּאָסֵף</a:t>
            </a:r>
            <a:r>
              <a:rPr lang="he-IL" sz="2800" dirty="0">
                <a:solidFill>
                  <a:srgbClr val="000000"/>
                </a:solidFill>
                <a:latin typeface="David" panose="020E0502060401010101" pitchFamily="34" charset="-79"/>
                <a:cs typeface="David" panose="020E0502060401010101" pitchFamily="34" charset="-79"/>
              </a:rPr>
              <a:t> כָּל-אִישׁ יִשְׂרָאֵל, אֶל-הָעִיר, כְּאִישׁ אֶחָד, חֲבֵרִים.  {פ}</a:t>
            </a:r>
            <a:endParaRPr lang="he-IL" sz="2800" dirty="0"/>
          </a:p>
        </p:txBody>
      </p:sp>
      <p:sp>
        <p:nvSpPr>
          <p:cNvPr id="5" name="TextBox 4">
            <a:extLst>
              <a:ext uri="{FF2B5EF4-FFF2-40B4-BE49-F238E27FC236}">
                <a16:creationId xmlns:a16="http://schemas.microsoft.com/office/drawing/2014/main" id="{7C3A70B8-5124-4D75-9812-AF341040E56D}"/>
              </a:ext>
            </a:extLst>
          </p:cNvPr>
          <p:cNvSpPr txBox="1"/>
          <p:nvPr/>
        </p:nvSpPr>
        <p:spPr>
          <a:xfrm>
            <a:off x="444137" y="297155"/>
            <a:ext cx="5294812" cy="5262979"/>
          </a:xfrm>
          <a:prstGeom prst="rect">
            <a:avLst/>
          </a:prstGeom>
          <a:solidFill>
            <a:schemeClr val="accent4">
              <a:lumMod val="40000"/>
              <a:lumOff val="6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ח. </a:t>
            </a:r>
            <a:r>
              <a:rPr lang="he-IL" sz="2800" dirty="0">
                <a:latin typeface="David" panose="020E0502060401010101" pitchFamily="34" charset="-79"/>
                <a:cs typeface="David" panose="020E0502060401010101" pitchFamily="34" charset="-79"/>
              </a:rPr>
              <a:t>לאחר ששמעו , נשארו העם לעמוד במקומם ואמרו: </a:t>
            </a:r>
            <a:r>
              <a:rPr lang="he-IL" sz="2800" b="1" dirty="0">
                <a:highlight>
                  <a:srgbClr val="FFFF00"/>
                </a:highlight>
                <a:latin typeface="David" panose="020E0502060401010101" pitchFamily="34" charset="-79"/>
                <a:cs typeface="David" panose="020E0502060401010101" pitchFamily="34" charset="-79"/>
              </a:rPr>
              <a:t>אף אחד לא חוזר לביתו , ואפילו לא בשביל להביא צידה.</a:t>
            </a:r>
          </a:p>
          <a:p>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אלא, נפיל גורל מי </a:t>
            </a:r>
            <a:r>
              <a:rPr lang="he-IL" sz="2800" dirty="0" err="1">
                <a:latin typeface="David" panose="020E0502060401010101" pitchFamily="34" charset="-79"/>
                <a:cs typeface="David" panose="020E0502060401010101" pitchFamily="34" charset="-79"/>
              </a:rPr>
              <a:t>מאיתנו</a:t>
            </a:r>
            <a:r>
              <a:rPr lang="he-IL" sz="2800" dirty="0">
                <a:latin typeface="David" panose="020E0502060401010101" pitchFamily="34" charset="-79"/>
                <a:cs typeface="David" panose="020E0502060401010101" pitchFamily="34" charset="-79"/>
              </a:rPr>
              <a:t> יצא להילחם בבנימין ומי ידאג להכין צידה.</a:t>
            </a:r>
          </a:p>
          <a:p>
            <a:r>
              <a:rPr lang="he-IL" sz="2800" b="1" u="sng" dirty="0">
                <a:latin typeface="David" panose="020E0502060401010101" pitchFamily="34" charset="-79"/>
                <a:cs typeface="David" panose="020E0502060401010101" pitchFamily="34" charset="-79"/>
              </a:rPr>
              <a:t>י. </a:t>
            </a:r>
            <a:r>
              <a:rPr lang="he-IL" sz="2800" dirty="0">
                <a:latin typeface="David" panose="020E0502060401010101" pitchFamily="34" charset="-79"/>
                <a:cs typeface="David" panose="020E0502060401010101" pitchFamily="34" charset="-79"/>
              </a:rPr>
              <a:t>מכל מאה איש ניקח עשרה, ומכל אלף מאה ומכל עשרת אלפים אלף איש שתפקידם לקחת ולהביא צידה לחיילים שילחמו. </a:t>
            </a:r>
          </a:p>
          <a:p>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וכך התאספו כל עם ישראל לעיר- "גבעת בנימין" כשהם שווים בעצה אחת של נקמה. </a:t>
            </a:r>
          </a:p>
        </p:txBody>
      </p:sp>
      <p:pic>
        <p:nvPicPr>
          <p:cNvPr id="6" name="תמונה 5">
            <a:extLst>
              <a:ext uri="{FF2B5EF4-FFF2-40B4-BE49-F238E27FC236}">
                <a16:creationId xmlns:a16="http://schemas.microsoft.com/office/drawing/2014/main" id="{702A27F0-0CF5-4C00-B10F-4B1099228B6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backgroundMark x1="7336" y1="20103" x2="23166" y2="10825"/>
                        <a14:backgroundMark x1="23166" y1="10825" x2="40927" y2="7732"/>
                        <a14:backgroundMark x1="40927" y1="7732" x2="73745" y2="13918"/>
                        <a14:backgroundMark x1="73745" y1="13918" x2="79151" y2="37113"/>
                        <a14:backgroundMark x1="79151" y1="37113" x2="74903" y2="58763"/>
                        <a14:backgroundMark x1="74903" y1="58763" x2="62548" y2="73196"/>
                        <a14:backgroundMark x1="62548" y1="73196" x2="45174" y2="74227"/>
                        <a14:backgroundMark x1="45174" y1="74227" x2="27027" y2="65979"/>
                        <a14:backgroundMark x1="27027" y1="65979" x2="7722" y2="65464"/>
                        <a14:backgroundMark x1="7722" y1="65464" x2="1544" y2="43299"/>
                        <a14:backgroundMark x1="1544" y1="43299" x2="772" y2="21649"/>
                        <a14:backgroundMark x1="772" y1="21649" x2="5405" y2="22165"/>
                      </a14:backgroundRemoval>
                    </a14:imgEffect>
                  </a14:imgLayer>
                </a14:imgProps>
              </a:ext>
            </a:extLst>
          </a:blip>
          <a:stretch>
            <a:fillRect/>
          </a:stretch>
        </p:blipFill>
        <p:spPr>
          <a:xfrm>
            <a:off x="8442959" y="4923106"/>
            <a:ext cx="2936014" cy="2199177"/>
          </a:xfrm>
          <a:prstGeom prst="rect">
            <a:avLst/>
          </a:prstGeom>
        </p:spPr>
      </p:pic>
    </p:spTree>
    <p:extLst>
      <p:ext uri="{BB962C8B-B14F-4D97-AF65-F5344CB8AC3E}">
        <p14:creationId xmlns:p14="http://schemas.microsoft.com/office/powerpoint/2010/main" val="346295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1000"/>
                                        <p:tgtEl>
                                          <p:spTgt spid="4">
                                            <p:txEl>
                                              <p:pRg st="0" end="0"/>
                                            </p:txEl>
                                          </p:spTgt>
                                        </p:tgtEl>
                                      </p:cBhvr>
                                    </p:animEffect>
                                    <p:anim calcmode="lin" valueType="num">
                                      <p:cBhvr>
                                        <p:cTn id="13"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1000"/>
                                        <p:tgtEl>
                                          <p:spTgt spid="4">
                                            <p:txEl>
                                              <p:pRg st="1" end="1"/>
                                            </p:txEl>
                                          </p:spTgt>
                                        </p:tgtEl>
                                      </p:cBhvr>
                                    </p:animEffect>
                                    <p:anim calcmode="lin" valueType="num">
                                      <p:cBhvr>
                                        <p:cTn id="1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wipe(down)">
                                      <p:cBhvr>
                                        <p:cTn id="24" dur="500"/>
                                        <p:tgtEl>
                                          <p:spTgt spid="5">
                                            <p:txEl>
                                              <p:pRg st="0" end="0"/>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animEffect transition="in" filter="wipe(down)">
                                      <p:cBhvr>
                                        <p:cTn id="27" dur="500"/>
                                        <p:tgtEl>
                                          <p:spTgt spid="5">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circle(in)">
                                      <p:cBhvr>
                                        <p:cTn id="32" dur="2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4">
                                            <p:txEl>
                                              <p:pRg st="2" end="2"/>
                                            </p:txEl>
                                          </p:spTgt>
                                        </p:tgtEl>
                                        <p:attrNameLst>
                                          <p:attrName>style.visibility</p:attrName>
                                        </p:attrNameLst>
                                      </p:cBhvr>
                                      <p:to>
                                        <p:strVal val="visible"/>
                                      </p:to>
                                    </p:set>
                                    <p:animEffect transition="in" filter="barn(inVertical)">
                                      <p:cBhvr>
                                        <p:cTn id="37" dur="500"/>
                                        <p:tgtEl>
                                          <p:spTgt spid="4">
                                            <p:txEl>
                                              <p:pRg st="2" end="2"/>
                                            </p:txEl>
                                          </p:spTgt>
                                        </p:tgtEl>
                                      </p:cBhvr>
                                    </p:animEffect>
                                  </p:childTnLst>
                                </p:cTn>
                              </p:par>
                              <p:par>
                                <p:cTn id="38" presetID="16" presetClass="entr" presetSubtype="21" fill="hold" nodeType="withEffect">
                                  <p:stCondLst>
                                    <p:cond delay="0"/>
                                  </p:stCondLst>
                                  <p:childTnLst>
                                    <p:set>
                                      <p:cBhvr>
                                        <p:cTn id="39" dur="1" fill="hold">
                                          <p:stCondLst>
                                            <p:cond delay="0"/>
                                          </p:stCondLst>
                                        </p:cTn>
                                        <p:tgtEl>
                                          <p:spTgt spid="4">
                                            <p:txEl>
                                              <p:pRg st="3" end="3"/>
                                            </p:txEl>
                                          </p:spTgt>
                                        </p:tgtEl>
                                        <p:attrNameLst>
                                          <p:attrName>style.visibility</p:attrName>
                                        </p:attrNameLst>
                                      </p:cBhvr>
                                      <p:to>
                                        <p:strVal val="visible"/>
                                      </p:to>
                                    </p:set>
                                    <p:animEffect transition="in" filter="barn(inVertical)">
                                      <p:cBhvr>
                                        <p:cTn id="40" dur="500"/>
                                        <p:tgtEl>
                                          <p:spTgt spid="4">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5">
                                            <p:txEl>
                                              <p:pRg st="2" end="2"/>
                                            </p:txEl>
                                          </p:spTgt>
                                        </p:tgtEl>
                                        <p:attrNameLst>
                                          <p:attrName>style.visibility</p:attrName>
                                        </p:attrNameLst>
                                      </p:cBhvr>
                                      <p:to>
                                        <p:strVal val="visible"/>
                                      </p:to>
                                    </p:set>
                                    <p:animEffect transition="in" filter="wipe(down)">
                                      <p:cBhvr>
                                        <p:cTn id="45" dur="500"/>
                                        <p:tgtEl>
                                          <p:spTgt spid="5">
                                            <p:txEl>
                                              <p:pRg st="2" end="2"/>
                                            </p:txEl>
                                          </p:spTgt>
                                        </p:tgtEl>
                                      </p:cBhvr>
                                    </p:animEffect>
                                  </p:childTnLst>
                                </p:cTn>
                              </p:par>
                              <p:par>
                                <p:cTn id="46" presetID="22" presetClass="entr" presetSubtype="4" fill="hold" nodeType="withEffect">
                                  <p:stCondLst>
                                    <p:cond delay="0"/>
                                  </p:stCondLst>
                                  <p:childTnLst>
                                    <p:set>
                                      <p:cBhvr>
                                        <p:cTn id="47" dur="1" fill="hold">
                                          <p:stCondLst>
                                            <p:cond delay="0"/>
                                          </p:stCondLst>
                                        </p:cTn>
                                        <p:tgtEl>
                                          <p:spTgt spid="5">
                                            <p:txEl>
                                              <p:pRg st="3" end="3"/>
                                            </p:txEl>
                                          </p:spTgt>
                                        </p:tgtEl>
                                        <p:attrNameLst>
                                          <p:attrName>style.visibility</p:attrName>
                                        </p:attrNameLst>
                                      </p:cBhvr>
                                      <p:to>
                                        <p:strVal val="visible"/>
                                      </p:to>
                                    </p:set>
                                    <p:animEffect transition="in" filter="wipe(down)">
                                      <p:cBhvr>
                                        <p:cTn id="48"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לבן 3">
            <a:extLst>
              <a:ext uri="{FF2B5EF4-FFF2-40B4-BE49-F238E27FC236}">
                <a16:creationId xmlns:a16="http://schemas.microsoft.com/office/drawing/2014/main" id="{1A742B04-FF16-454A-8EB7-9EF24C26B42C}"/>
              </a:ext>
            </a:extLst>
          </p:cNvPr>
          <p:cNvSpPr/>
          <p:nvPr/>
        </p:nvSpPr>
        <p:spPr>
          <a:xfrm>
            <a:off x="6949439" y="430462"/>
            <a:ext cx="5151121" cy="5509200"/>
          </a:xfrm>
          <a:prstGeom prst="rect">
            <a:avLst/>
          </a:prstGeom>
          <a:solidFill>
            <a:schemeClr val="accent6">
              <a:lumMod val="20000"/>
              <a:lumOff val="8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יב</a:t>
            </a:r>
            <a:r>
              <a:rPr lang="he-IL" sz="3200" dirty="0">
                <a:solidFill>
                  <a:srgbClr val="000000"/>
                </a:solidFill>
                <a:latin typeface="David" panose="020E0502060401010101" pitchFamily="34" charset="-79"/>
                <a:cs typeface="David" panose="020E0502060401010101" pitchFamily="34" charset="-79"/>
              </a:rPr>
              <a:t> וַיִּשְׁלְחוּ שִׁבְטֵי יִשְׂרָאֵל, אֲנָשִׁים, בְּכָל-שִׁבְטֵי בִנְיָמִן,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מָה הָרָעָה הַזֹּאת, אֲשֶׁר נִהְיְתָה בָּכֶם</a:t>
            </a:r>
            <a:r>
              <a:rPr lang="he-IL" sz="3200" dirty="0">
                <a:solidFill>
                  <a:srgbClr val="000000"/>
                </a:solidFill>
                <a:latin typeface="David" panose="020E0502060401010101" pitchFamily="34" charset="-79"/>
                <a:cs typeface="David" panose="020E0502060401010101" pitchFamily="34" charset="-79"/>
              </a:rPr>
              <a:t>.  </a:t>
            </a:r>
          </a:p>
          <a:p>
            <a:r>
              <a:rPr lang="he-IL" sz="3200" b="1" dirty="0" err="1">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וְעַתָּה תְּנוּ אֶת-הָאֲנָשִׁים </a:t>
            </a:r>
            <a:r>
              <a:rPr lang="he-IL" sz="3200" dirty="0" err="1">
                <a:solidFill>
                  <a:srgbClr val="000000"/>
                </a:solidFill>
                <a:latin typeface="David" panose="020E0502060401010101" pitchFamily="34" charset="-79"/>
                <a:cs typeface="David" panose="020E0502060401010101" pitchFamily="34" charset="-79"/>
              </a:rPr>
              <a:t>בּ</a:t>
            </a:r>
            <a:r>
              <a:rPr lang="he-IL" sz="3200" b="1" dirty="0" err="1">
                <a:solidFill>
                  <a:srgbClr val="000000"/>
                </a:solidFill>
                <a:highlight>
                  <a:srgbClr val="FFFF00"/>
                </a:highlight>
                <a:latin typeface="David" panose="020E0502060401010101" pitchFamily="34" charset="-79"/>
                <a:cs typeface="David" panose="020E0502060401010101" pitchFamily="34" charset="-79"/>
              </a:rPr>
              <a:t>ְנֵי-בְלִיַּעַל</a:t>
            </a:r>
            <a:r>
              <a:rPr lang="he-IL" sz="3200" b="1" dirty="0">
                <a:solidFill>
                  <a:srgbClr val="000000"/>
                </a:solidFill>
                <a:highlight>
                  <a:srgbClr val="FFFF00"/>
                </a:highlight>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אֲשֶׁר בַּגִּבְעָה, וּנְמִיתֵם, וּנְבַעֲרָה רָעָה, מִיִּשְׂרָאֵל; </a:t>
            </a:r>
            <a:r>
              <a:rPr lang="he-IL" sz="3200" b="1" dirty="0">
                <a:solidFill>
                  <a:srgbClr val="000000"/>
                </a:solidFill>
                <a:highlight>
                  <a:srgbClr val="FFFF00"/>
                </a:highlight>
                <a:latin typeface="David" panose="020E0502060401010101" pitchFamily="34" charset="-79"/>
                <a:cs typeface="David" panose="020E0502060401010101" pitchFamily="34" charset="-79"/>
              </a:rPr>
              <a:t>וְלֹא אָבוּ, </a:t>
            </a:r>
            <a:r>
              <a:rPr lang="he-IL" sz="3200" dirty="0">
                <a:solidFill>
                  <a:srgbClr val="000000"/>
                </a:solidFill>
                <a:latin typeface="David" panose="020E0502060401010101" pitchFamily="34" charset="-79"/>
                <a:cs typeface="David" panose="020E0502060401010101" pitchFamily="34" charset="-79"/>
              </a:rPr>
              <a:t>    (בְּנֵי) בִנְיָמִן, לִשְׁמֹעַ, בְּקוֹל אֲחֵיהֶם בְּנֵי-יִשְׂרָאֵל.  </a:t>
            </a:r>
          </a:p>
          <a:p>
            <a:r>
              <a:rPr lang="he-IL" sz="3200" b="1" dirty="0">
                <a:solidFill>
                  <a:srgbClr val="000000"/>
                </a:solidFill>
                <a:latin typeface="David" panose="020E0502060401010101" pitchFamily="34" charset="-79"/>
                <a:cs typeface="David" panose="020E0502060401010101" pitchFamily="34" charset="-79"/>
              </a:rPr>
              <a:t>יד</a:t>
            </a:r>
            <a:r>
              <a:rPr lang="he-IL" sz="3200" dirty="0">
                <a:solidFill>
                  <a:srgbClr val="000000"/>
                </a:solidFill>
                <a:latin typeface="David" panose="020E0502060401010101" pitchFamily="34" charset="-79"/>
                <a:cs typeface="David" panose="020E0502060401010101" pitchFamily="34" charset="-79"/>
              </a:rPr>
              <a:t> וַיֵּאָסְפוּ בְנֵי-בִנְיָמִן מִן-הֶעָרִים, </a:t>
            </a:r>
            <a:r>
              <a:rPr lang="he-IL" sz="3200" dirty="0" err="1">
                <a:solidFill>
                  <a:srgbClr val="000000"/>
                </a:solidFill>
                <a:latin typeface="David" panose="020E0502060401010101" pitchFamily="34" charset="-79"/>
                <a:cs typeface="David" panose="020E0502060401010101" pitchFamily="34" charset="-79"/>
              </a:rPr>
              <a:t>הַגִּבְעָתָה</a:t>
            </a:r>
            <a:r>
              <a:rPr lang="he-IL" sz="3200" dirty="0">
                <a:solidFill>
                  <a:srgbClr val="000000"/>
                </a:solidFill>
                <a:latin typeface="David" panose="020E0502060401010101" pitchFamily="34" charset="-79"/>
                <a:cs typeface="David" panose="020E0502060401010101" pitchFamily="34" charset="-79"/>
              </a:rPr>
              <a:t>, לָצֵאת לַמִּלְחָמָה, עִם-בְּנֵי יִשְׂרָאֵל</a:t>
            </a:r>
            <a:endParaRPr lang="he-IL" sz="3200" dirty="0"/>
          </a:p>
        </p:txBody>
      </p:sp>
      <p:sp>
        <p:nvSpPr>
          <p:cNvPr id="5" name="TextBox 4">
            <a:extLst>
              <a:ext uri="{FF2B5EF4-FFF2-40B4-BE49-F238E27FC236}">
                <a16:creationId xmlns:a16="http://schemas.microsoft.com/office/drawing/2014/main" id="{A9230C03-4CCE-4E04-A4E2-273504B059ED}"/>
              </a:ext>
            </a:extLst>
          </p:cNvPr>
          <p:cNvSpPr txBox="1"/>
          <p:nvPr/>
        </p:nvSpPr>
        <p:spPr>
          <a:xfrm>
            <a:off x="796834" y="430462"/>
            <a:ext cx="5996942" cy="3970318"/>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800" dirty="0" err="1">
                <a:latin typeface="David" panose="020E0502060401010101" pitchFamily="34" charset="-79"/>
                <a:cs typeface="David" panose="020E0502060401010101" pitchFamily="34" charset="-79"/>
              </a:rPr>
              <a:t>יב</a:t>
            </a:r>
            <a:r>
              <a:rPr lang="he-IL" sz="2800" dirty="0">
                <a:latin typeface="David" panose="020E0502060401010101" pitchFamily="34" charset="-79"/>
                <a:cs typeface="David" panose="020E0502060401010101" pitchFamily="34" charset="-79"/>
              </a:rPr>
              <a:t>. לפני שפתחו במלחמה שלחו שבטי ישראל שליחים למשפחות בנימין  ואמרו להם: </a:t>
            </a:r>
            <a:r>
              <a:rPr lang="he-IL" sz="2800" b="1" dirty="0">
                <a:highlight>
                  <a:srgbClr val="FFFF00"/>
                </a:highlight>
                <a:latin typeface="David" panose="020E0502060401010101" pitchFamily="34" charset="-79"/>
                <a:cs typeface="David" panose="020E0502060401010101" pitchFamily="34" charset="-79"/>
              </a:rPr>
              <a:t>כמה גדולה הרעה הזו שהייתה בכם.</a:t>
            </a:r>
          </a:p>
          <a:p>
            <a:r>
              <a:rPr lang="he-IL" sz="2800" dirty="0" err="1">
                <a:latin typeface="David" panose="020E0502060401010101" pitchFamily="34" charset="-79"/>
                <a:cs typeface="David" panose="020E0502060401010101" pitchFamily="34" charset="-79"/>
              </a:rPr>
              <a:t>יג</a:t>
            </a:r>
            <a:r>
              <a:rPr lang="he-IL" sz="2800" dirty="0">
                <a:latin typeface="David" panose="020E0502060401010101" pitchFamily="34" charset="-79"/>
                <a:cs typeface="David" panose="020E0502060401010101" pitchFamily="34" charset="-79"/>
              </a:rPr>
              <a:t>. ועכשיו תמסרו בידינו את </a:t>
            </a:r>
            <a:r>
              <a:rPr lang="he-IL" sz="2800" b="1" dirty="0">
                <a:highlight>
                  <a:srgbClr val="FFFF00"/>
                </a:highlight>
                <a:latin typeface="David" panose="020E0502060401010101" pitchFamily="34" charset="-79"/>
                <a:cs typeface="David" panose="020E0502060401010101" pitchFamily="34" charset="-79"/>
              </a:rPr>
              <a:t>האנשים הרעים </a:t>
            </a:r>
            <a:r>
              <a:rPr lang="he-IL" sz="2800" dirty="0">
                <a:latin typeface="David" panose="020E0502060401010101" pitchFamily="34" charset="-79"/>
                <a:cs typeface="David" panose="020E0502060401010101" pitchFamily="34" charset="-79"/>
              </a:rPr>
              <a:t>שיש ביניכם (ועשו את המעשה) ונהרוג אותם ונבער את הרע מישראל.. שבט בנימין </a:t>
            </a:r>
            <a:r>
              <a:rPr lang="he-IL" sz="2800" b="1" dirty="0">
                <a:highlight>
                  <a:srgbClr val="FFFF00"/>
                </a:highlight>
                <a:latin typeface="David" panose="020E0502060401010101" pitchFamily="34" charset="-79"/>
                <a:cs typeface="David" panose="020E0502060401010101" pitchFamily="34" charset="-79"/>
              </a:rPr>
              <a:t>לא הסכימו </a:t>
            </a:r>
            <a:r>
              <a:rPr lang="he-IL" sz="2800" dirty="0">
                <a:latin typeface="David" panose="020E0502060401010101" pitchFamily="34" charset="-79"/>
                <a:cs typeface="David" panose="020E0502060401010101" pitchFamily="34" charset="-79"/>
              </a:rPr>
              <a:t>להצעה של בני ישראל (ולא הסגירו )</a:t>
            </a:r>
          </a:p>
          <a:p>
            <a:r>
              <a:rPr lang="he-IL" sz="2800" dirty="0">
                <a:latin typeface="David" panose="020E0502060401010101" pitchFamily="34" charset="-79"/>
                <a:cs typeface="David" panose="020E0502060401010101" pitchFamily="34" charset="-79"/>
              </a:rPr>
              <a:t>יד. בנוסף- בני בנימין נאספו מכל הערים שבנחלת בנימין כדי  לצאת להילחם.  </a:t>
            </a:r>
          </a:p>
        </p:txBody>
      </p:sp>
      <p:pic>
        <p:nvPicPr>
          <p:cNvPr id="6" name="תמונה 5">
            <a:extLst>
              <a:ext uri="{FF2B5EF4-FFF2-40B4-BE49-F238E27FC236}">
                <a16:creationId xmlns:a16="http://schemas.microsoft.com/office/drawing/2014/main" id="{77EB9900-238D-4601-AAE8-2516D1D27517}"/>
              </a:ext>
            </a:extLst>
          </p:cNvPr>
          <p:cNvPicPr>
            <a:picLocks noChangeAspect="1"/>
          </p:cNvPicPr>
          <p:nvPr/>
        </p:nvPicPr>
        <p:blipFill>
          <a:blip r:embed="rId2"/>
          <a:stretch>
            <a:fillRect/>
          </a:stretch>
        </p:blipFill>
        <p:spPr>
          <a:xfrm>
            <a:off x="796834" y="4658337"/>
            <a:ext cx="5630552" cy="1769201"/>
          </a:xfrm>
          <a:prstGeom prst="rect">
            <a:avLst/>
          </a:prstGeom>
        </p:spPr>
      </p:pic>
    </p:spTree>
    <p:extLst>
      <p:ext uri="{BB962C8B-B14F-4D97-AF65-F5344CB8AC3E}">
        <p14:creationId xmlns:p14="http://schemas.microsoft.com/office/powerpoint/2010/main" val="417714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arn(inVertical)">
                                      <p:cBhvr>
                                        <p:cTn id="13" dur="500"/>
                                        <p:tgtEl>
                                          <p:spTgt spid="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Effect transition="in" filter="circle(in)">
                                      <p:cBhvr>
                                        <p:cTn id="18" dur="2000"/>
                                        <p:tgtEl>
                                          <p:spTgt spid="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animEffect transition="in" filter="wipe(down)">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4690998-68C5-412C-BFB1-CAD025DEF8ED}"/>
              </a:ext>
            </a:extLst>
          </p:cNvPr>
          <p:cNvSpPr txBox="1"/>
          <p:nvPr/>
        </p:nvSpPr>
        <p:spPr>
          <a:xfrm>
            <a:off x="483325" y="307280"/>
            <a:ext cx="5294812" cy="3539430"/>
          </a:xfrm>
          <a:prstGeom prst="rect">
            <a:avLst/>
          </a:prstGeom>
          <a:solidFill>
            <a:schemeClr val="accent1">
              <a:lumMod val="40000"/>
              <a:lumOff val="6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טו. </a:t>
            </a:r>
            <a:r>
              <a:rPr lang="he-IL" sz="2800" dirty="0">
                <a:latin typeface="David" panose="020E0502060401010101" pitchFamily="34" charset="-79"/>
                <a:cs typeface="David" panose="020E0502060401010101" pitchFamily="34" charset="-79"/>
              </a:rPr>
              <a:t>מספר החיילים שבאו מהערים שמסביב מבני בנימין היה : </a:t>
            </a:r>
            <a:r>
              <a:rPr lang="he-IL" sz="2800" b="1" dirty="0">
                <a:highlight>
                  <a:srgbClr val="00FFFF"/>
                </a:highlight>
                <a:latin typeface="David" panose="020E0502060401010101" pitchFamily="34" charset="-79"/>
                <a:cs typeface="David" panose="020E0502060401010101" pitchFamily="34" charset="-79"/>
              </a:rPr>
              <a:t>26,000</a:t>
            </a:r>
            <a:r>
              <a:rPr lang="he-IL" sz="2800" dirty="0">
                <a:latin typeface="David" panose="020E0502060401010101" pitchFamily="34" charset="-79"/>
                <a:cs typeface="David" panose="020E0502060401010101" pitchFamily="34" charset="-79"/>
              </a:rPr>
              <a:t> והיו </a:t>
            </a:r>
            <a:r>
              <a:rPr lang="he-IL" sz="2800" dirty="0" err="1">
                <a:latin typeface="David" panose="020E0502060401010101" pitchFamily="34" charset="-79"/>
                <a:cs typeface="David" panose="020E0502060401010101" pitchFamily="34" charset="-79"/>
              </a:rPr>
              <a:t>שולפי</a:t>
            </a:r>
            <a:r>
              <a:rPr lang="he-IL" sz="2800" dirty="0">
                <a:latin typeface="David" panose="020E0502060401010101" pitchFamily="34" charset="-79"/>
                <a:cs typeface="David" panose="020E0502060401010101" pitchFamily="34" charset="-79"/>
              </a:rPr>
              <a:t> חרב מיומנים. וחוץ מהם היו מיושבי הגבעה מבנימין </a:t>
            </a:r>
            <a:r>
              <a:rPr lang="he-IL" sz="2800" b="1" dirty="0">
                <a:highlight>
                  <a:srgbClr val="00FFFF"/>
                </a:highlight>
                <a:latin typeface="David" panose="020E0502060401010101" pitchFamily="34" charset="-79"/>
                <a:cs typeface="David" panose="020E0502060401010101" pitchFamily="34" charset="-79"/>
              </a:rPr>
              <a:t>עוד 700 איש</a:t>
            </a:r>
            <a:r>
              <a:rPr lang="he-IL" sz="2800" dirty="0">
                <a:latin typeface="David" panose="020E0502060401010101" pitchFamily="34" charset="-79"/>
                <a:cs typeface="David" panose="020E0502060401010101" pitchFamily="34" charset="-79"/>
              </a:rPr>
              <a:t>. </a:t>
            </a:r>
          </a:p>
          <a:p>
            <a:r>
              <a:rPr lang="he-IL" sz="2800" dirty="0" err="1">
                <a:latin typeface="David" panose="020E0502060401010101" pitchFamily="34" charset="-79"/>
                <a:cs typeface="David" panose="020E0502060401010101" pitchFamily="34" charset="-79"/>
              </a:rPr>
              <a:t>טז</a:t>
            </a:r>
            <a:r>
              <a:rPr lang="he-IL" sz="2800" dirty="0">
                <a:latin typeface="David" panose="020E0502060401010101" pitchFamily="34" charset="-79"/>
                <a:cs typeface="David" panose="020E0502060401010101" pitchFamily="34" charset="-79"/>
              </a:rPr>
              <a:t>. ומתוך כל החיילים הללו </a:t>
            </a:r>
            <a:r>
              <a:rPr lang="he-IL" sz="2800" b="1" dirty="0">
                <a:latin typeface="David" panose="020E0502060401010101" pitchFamily="34" charset="-79"/>
                <a:cs typeface="David" panose="020E0502060401010101" pitchFamily="34" charset="-79"/>
              </a:rPr>
              <a:t>היו 700 לוחמים מעולים שהיו שמאליים, וידעו לקלוע למטרה מצומצמת כמו חוט שערה- מבלי להחטיא. </a:t>
            </a:r>
          </a:p>
        </p:txBody>
      </p:sp>
      <p:sp>
        <p:nvSpPr>
          <p:cNvPr id="5" name="מלבן 4">
            <a:extLst>
              <a:ext uri="{FF2B5EF4-FFF2-40B4-BE49-F238E27FC236}">
                <a16:creationId xmlns:a16="http://schemas.microsoft.com/office/drawing/2014/main" id="{9B06A823-9FD5-4A68-853C-4A9E673451AF}"/>
              </a:ext>
            </a:extLst>
          </p:cNvPr>
          <p:cNvSpPr/>
          <p:nvPr/>
        </p:nvSpPr>
        <p:spPr>
          <a:xfrm>
            <a:off x="6096000" y="307280"/>
            <a:ext cx="5947954" cy="5016758"/>
          </a:xfrm>
          <a:prstGeom prst="rect">
            <a:avLst/>
          </a:prstGeom>
          <a:solidFill>
            <a:schemeClr val="accent4">
              <a:lumMod val="20000"/>
              <a:lumOff val="8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טו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וַיִּתְפָּקְדוּ </a:t>
            </a:r>
            <a:r>
              <a:rPr lang="he-IL" sz="3200" dirty="0">
                <a:solidFill>
                  <a:srgbClr val="000000"/>
                </a:solidFill>
                <a:latin typeface="David" panose="020E0502060401010101" pitchFamily="34" charset="-79"/>
                <a:cs typeface="David" panose="020E0502060401010101" pitchFamily="34" charset="-79"/>
              </a:rPr>
              <a:t>בְנֵי בִנְיָמִן בַּיּוֹם הַהוּא, מֵהֶעָרִים, </a:t>
            </a:r>
            <a:r>
              <a:rPr lang="he-IL" sz="3200" b="1" dirty="0">
                <a:solidFill>
                  <a:srgbClr val="000000"/>
                </a:solidFill>
                <a:highlight>
                  <a:srgbClr val="00FFFF"/>
                </a:highlight>
                <a:latin typeface="David" panose="020E0502060401010101" pitchFamily="34" charset="-79"/>
                <a:cs typeface="David" panose="020E0502060401010101" pitchFamily="34" charset="-79"/>
              </a:rPr>
              <a:t>עֶשְׂרִים וְשִׁשָּׁה אֶלֶף אִישׁ</a:t>
            </a:r>
            <a:r>
              <a:rPr lang="he-IL" sz="3200" dirty="0">
                <a:solidFill>
                  <a:srgbClr val="000000"/>
                </a:solidFill>
                <a:latin typeface="David" panose="020E0502060401010101" pitchFamily="34" charset="-79"/>
                <a:cs typeface="David" panose="020E0502060401010101" pitchFamily="34" charset="-79"/>
              </a:rPr>
              <a:t>, שֹׁלֵף חָרֶב--לְבַד </a:t>
            </a:r>
            <a:r>
              <a:rPr lang="he-IL" sz="3200" dirty="0" err="1">
                <a:solidFill>
                  <a:srgbClr val="000000"/>
                </a:solidFill>
                <a:latin typeface="David" panose="020E0502060401010101" pitchFamily="34" charset="-79"/>
                <a:cs typeface="David" panose="020E0502060401010101" pitchFamily="34" charset="-79"/>
              </a:rPr>
              <a:t>מִיֹּשְׁבֵי</a:t>
            </a:r>
            <a:r>
              <a:rPr lang="he-IL" sz="3200" dirty="0">
                <a:solidFill>
                  <a:srgbClr val="000000"/>
                </a:solidFill>
                <a:latin typeface="David" panose="020E0502060401010101" pitchFamily="34" charset="-79"/>
                <a:cs typeface="David" panose="020E0502060401010101" pitchFamily="34" charset="-79"/>
              </a:rPr>
              <a:t> הַגִּבְעָה, הִתְפָּקְדוּ, </a:t>
            </a:r>
            <a:r>
              <a:rPr lang="he-IL" sz="3200" b="1" dirty="0">
                <a:solidFill>
                  <a:srgbClr val="000000"/>
                </a:solidFill>
                <a:highlight>
                  <a:srgbClr val="00FFFF"/>
                </a:highlight>
                <a:latin typeface="David" panose="020E0502060401010101" pitchFamily="34" charset="-79"/>
                <a:cs typeface="David" panose="020E0502060401010101" pitchFamily="34" charset="-79"/>
              </a:rPr>
              <a:t>שְׁבַע מֵאוֹת, אִישׁ בָּחוּר.  </a:t>
            </a:r>
          </a:p>
          <a:p>
            <a:r>
              <a:rPr lang="he-IL" sz="3200" b="1" dirty="0" err="1">
                <a:solidFill>
                  <a:srgbClr val="000000"/>
                </a:solidFill>
                <a:latin typeface="David" panose="020E0502060401010101" pitchFamily="34" charset="-79"/>
                <a:cs typeface="David" panose="020E0502060401010101" pitchFamily="34" charset="-79"/>
              </a:rPr>
              <a:t>טז</a:t>
            </a:r>
            <a:r>
              <a:rPr lang="he-IL" sz="3200" dirty="0">
                <a:solidFill>
                  <a:srgbClr val="000000"/>
                </a:solidFill>
                <a:latin typeface="David" panose="020E0502060401010101" pitchFamily="34" charset="-79"/>
                <a:cs typeface="David" panose="020E0502060401010101" pitchFamily="34" charset="-79"/>
              </a:rPr>
              <a:t> מִכֹּל הָעָם הַזֶּה, </a:t>
            </a:r>
            <a:r>
              <a:rPr lang="he-IL" sz="3200" b="1" dirty="0">
                <a:solidFill>
                  <a:srgbClr val="000000"/>
                </a:solidFill>
                <a:latin typeface="David" panose="020E0502060401010101" pitchFamily="34" charset="-79"/>
                <a:cs typeface="David" panose="020E0502060401010101" pitchFamily="34" charset="-79"/>
              </a:rPr>
              <a:t>שְׁבַע מֵאוֹת אִישׁ בָּחוּר, אִטֵּר, יַד-יְמִינוֹ:  כָּל-זֶה, קֹלֵעַ בָּאֶבֶן אֶל-הַשַּׂעֲרָה--וְלֹא יַחֲטִא</a:t>
            </a:r>
            <a:r>
              <a:rPr lang="he-IL" sz="3200" dirty="0">
                <a:solidFill>
                  <a:srgbClr val="000000"/>
                </a:solidFill>
                <a:latin typeface="David" panose="020E0502060401010101" pitchFamily="34" charset="-79"/>
                <a:cs typeface="David" panose="020E0502060401010101" pitchFamily="34" charset="-79"/>
              </a:rPr>
              <a:t>.  {פ}</a:t>
            </a:r>
            <a:br>
              <a:rPr lang="he-IL" sz="3200" dirty="0">
                <a:latin typeface="David" panose="020E0502060401010101" pitchFamily="34" charset="-79"/>
                <a:cs typeface="David" panose="020E0502060401010101" pitchFamily="34" charset="-79"/>
              </a:rPr>
            </a:br>
            <a:r>
              <a:rPr lang="he-IL" sz="3200" b="1" dirty="0" err="1">
                <a:solidFill>
                  <a:srgbClr val="000000"/>
                </a:solidFill>
                <a:latin typeface="David" panose="020E0502060401010101" pitchFamily="34" charset="-79"/>
                <a:cs typeface="David" panose="020E0502060401010101" pitchFamily="34" charset="-79"/>
              </a:rPr>
              <a:t>יז</a:t>
            </a:r>
            <a:r>
              <a:rPr lang="he-IL" sz="3200" dirty="0">
                <a:solidFill>
                  <a:srgbClr val="000000"/>
                </a:solidFill>
                <a:latin typeface="David" panose="020E0502060401010101" pitchFamily="34" charset="-79"/>
                <a:cs typeface="David" panose="020E0502060401010101" pitchFamily="34" charset="-79"/>
              </a:rPr>
              <a:t> וְאִישׁ יִשְׂרָאֵל הִתְפָּקְדוּ, לְבַד </a:t>
            </a:r>
            <a:r>
              <a:rPr lang="he-IL" sz="3200" dirty="0" err="1">
                <a:solidFill>
                  <a:srgbClr val="000000"/>
                </a:solidFill>
                <a:latin typeface="David" panose="020E0502060401010101" pitchFamily="34" charset="-79"/>
                <a:cs typeface="David" panose="020E0502060401010101" pitchFamily="34" charset="-79"/>
              </a:rPr>
              <a:t>מִבִּנְיָמִן</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00FFFF"/>
                </a:highlight>
                <a:latin typeface="David" panose="020E0502060401010101" pitchFamily="34" charset="-79"/>
                <a:cs typeface="David" panose="020E0502060401010101" pitchFamily="34" charset="-79"/>
              </a:rPr>
              <a:t>אַרְבַּע מֵאוֹת אֶלֶף אִישׁ</a:t>
            </a:r>
            <a:r>
              <a:rPr lang="he-IL" sz="3200" dirty="0">
                <a:solidFill>
                  <a:srgbClr val="000000"/>
                </a:solidFill>
                <a:latin typeface="David" panose="020E0502060401010101" pitchFamily="34" charset="-79"/>
                <a:cs typeface="David" panose="020E0502060401010101" pitchFamily="34" charset="-79"/>
              </a:rPr>
              <a:t>, שֹׁלֵף חָרֶב:  כָּל-זֶה, אִישׁ מִלְחָמָה. </a:t>
            </a:r>
            <a:endParaRPr lang="he-IL" sz="3200" dirty="0">
              <a:latin typeface="David" panose="020E0502060401010101" pitchFamily="34" charset="-79"/>
              <a:cs typeface="David" panose="020E0502060401010101" pitchFamily="34" charset="-79"/>
            </a:endParaRPr>
          </a:p>
        </p:txBody>
      </p:sp>
      <p:pic>
        <p:nvPicPr>
          <p:cNvPr id="6" name="תמונה 5">
            <a:extLst>
              <a:ext uri="{FF2B5EF4-FFF2-40B4-BE49-F238E27FC236}">
                <a16:creationId xmlns:a16="http://schemas.microsoft.com/office/drawing/2014/main" id="{4B31DE63-637A-41C8-A7CE-839CDC118E2F}"/>
              </a:ext>
            </a:extLst>
          </p:cNvPr>
          <p:cNvPicPr>
            <a:picLocks noChangeAspect="1"/>
          </p:cNvPicPr>
          <p:nvPr/>
        </p:nvPicPr>
        <p:blipFill>
          <a:blip r:embed="rId2"/>
          <a:stretch>
            <a:fillRect/>
          </a:stretch>
        </p:blipFill>
        <p:spPr>
          <a:xfrm>
            <a:off x="338094" y="3962181"/>
            <a:ext cx="4539522" cy="2723713"/>
          </a:xfrm>
          <a:prstGeom prst="rect">
            <a:avLst/>
          </a:prstGeom>
        </p:spPr>
      </p:pic>
      <p:sp>
        <p:nvSpPr>
          <p:cNvPr id="7" name="TextBox 6">
            <a:extLst>
              <a:ext uri="{FF2B5EF4-FFF2-40B4-BE49-F238E27FC236}">
                <a16:creationId xmlns:a16="http://schemas.microsoft.com/office/drawing/2014/main" id="{CD3EAB80-CEDC-4882-89AC-9087CD3BBD58}"/>
              </a:ext>
            </a:extLst>
          </p:cNvPr>
          <p:cNvSpPr txBox="1"/>
          <p:nvPr/>
        </p:nvSpPr>
        <p:spPr>
          <a:xfrm>
            <a:off x="8007531" y="5515005"/>
            <a:ext cx="4036423" cy="954107"/>
          </a:xfrm>
          <a:prstGeom prst="rect">
            <a:avLst/>
          </a:prstGeom>
          <a:solidFill>
            <a:schemeClr val="accent1">
              <a:lumMod val="40000"/>
              <a:lumOff val="6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טו. </a:t>
            </a:r>
            <a:r>
              <a:rPr lang="he-IL" sz="2800" dirty="0">
                <a:latin typeface="David" panose="020E0502060401010101" pitchFamily="34" charset="-79"/>
                <a:cs typeface="David" panose="020E0502060401010101" pitchFamily="34" charset="-79"/>
              </a:rPr>
              <a:t>ועם ישראל מנו 400,000 איש חוץ מבנימין.</a:t>
            </a:r>
          </a:p>
        </p:txBody>
      </p:sp>
      <p:pic>
        <p:nvPicPr>
          <p:cNvPr id="8" name="תמונה 7">
            <a:extLst>
              <a:ext uri="{FF2B5EF4-FFF2-40B4-BE49-F238E27FC236}">
                <a16:creationId xmlns:a16="http://schemas.microsoft.com/office/drawing/2014/main" id="{085E3525-E2AE-41DA-B69A-022D2855939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10000" r="90000">
                        <a14:backgroundMark x1="52988" y1="3980" x2="37450" y2="13433"/>
                        <a14:backgroundMark x1="37450" y1="13433" x2="21116" y2="14925"/>
                        <a14:backgroundMark x1="21116" y1="14925" x2="9562" y2="30846"/>
                        <a14:backgroundMark x1="9562" y1="30846" x2="5578" y2="49254"/>
                        <a14:backgroundMark x1="5578" y1="49254" x2="7171" y2="69652"/>
                        <a14:backgroundMark x1="7171" y1="69652" x2="13944" y2="87562"/>
                        <a14:backgroundMark x1="13944" y1="87562" x2="31474" y2="97015"/>
                        <a14:backgroundMark x1="31474" y1="97015" x2="47410" y2="99005"/>
                        <a14:backgroundMark x1="47410" y1="99005" x2="62948" y2="89552"/>
                        <a14:backgroundMark x1="62948" y1="89552" x2="71713" y2="73632"/>
                        <a14:backgroundMark x1="71713" y1="73632" x2="78884" y2="33831"/>
                        <a14:backgroundMark x1="78884" y1="33831" x2="98406" y2="1990"/>
                      </a14:backgroundRemoval>
                    </a14:imgEffect>
                  </a14:imgLayer>
                </a14:imgProps>
              </a:ext>
            </a:extLst>
          </a:blip>
          <a:stretch>
            <a:fillRect/>
          </a:stretch>
        </p:blipFill>
        <p:spPr>
          <a:xfrm>
            <a:off x="5042264" y="4356042"/>
            <a:ext cx="3124336" cy="2501958"/>
          </a:xfrm>
          <a:prstGeom prst="rect">
            <a:avLst/>
          </a:prstGeom>
        </p:spPr>
      </p:pic>
    </p:spTree>
    <p:extLst>
      <p:ext uri="{BB962C8B-B14F-4D97-AF65-F5344CB8AC3E}">
        <p14:creationId xmlns:p14="http://schemas.microsoft.com/office/powerpoint/2010/main" val="174711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E9425A2-F460-4931-BB60-90B201A0DC11}"/>
              </a:ext>
            </a:extLst>
          </p:cNvPr>
          <p:cNvSpPr/>
          <p:nvPr/>
        </p:nvSpPr>
        <p:spPr>
          <a:xfrm>
            <a:off x="6831874" y="391273"/>
            <a:ext cx="5055326" cy="5016758"/>
          </a:xfrm>
          <a:prstGeom prst="rect">
            <a:avLst/>
          </a:prstGeom>
          <a:solidFill>
            <a:schemeClr val="accent6">
              <a:lumMod val="40000"/>
              <a:lumOff val="6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יח</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וַיָּקֻמו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וַיַּעֲלוּ בֵית-אֵל</a:t>
            </a:r>
            <a:r>
              <a:rPr lang="he-IL" sz="3200" dirty="0">
                <a:solidFill>
                  <a:srgbClr val="000000"/>
                </a:solidFill>
                <a:latin typeface="David" panose="020E0502060401010101" pitchFamily="34" charset="-79"/>
                <a:cs typeface="David" panose="020E0502060401010101" pitchFamily="34" charset="-79"/>
              </a:rPr>
              <a:t>, וַיִּשְׁאֲלוּ </a:t>
            </a:r>
            <a:r>
              <a:rPr lang="he-IL" sz="3200" dirty="0" err="1">
                <a:solidFill>
                  <a:srgbClr val="000000"/>
                </a:solidFill>
                <a:latin typeface="David" panose="020E0502060401010101" pitchFamily="34" charset="-79"/>
                <a:cs typeface="David" panose="020E0502060401010101" pitchFamily="34" charset="-79"/>
              </a:rPr>
              <a:t>בֵאלֹהִים</a:t>
            </a:r>
            <a:r>
              <a:rPr lang="he-IL" sz="3200" dirty="0">
                <a:solidFill>
                  <a:srgbClr val="000000"/>
                </a:solidFill>
                <a:latin typeface="David" panose="020E0502060401010101" pitchFamily="34" charset="-79"/>
                <a:cs typeface="David" panose="020E0502060401010101" pitchFamily="34" charset="-79"/>
              </a:rPr>
              <a:t>, וַיֹּאמְרוּ בְּנֵי יִשְׂרָאֵל, מִי יַעֲלֶה-לָּנוּ </a:t>
            </a:r>
            <a:r>
              <a:rPr lang="he-IL" sz="3200" dirty="0" err="1">
                <a:solidFill>
                  <a:srgbClr val="000000"/>
                </a:solidFill>
                <a:latin typeface="David" panose="020E0502060401010101" pitchFamily="34" charset="-79"/>
                <a:cs typeface="David" panose="020E0502060401010101" pitchFamily="34" charset="-79"/>
              </a:rPr>
              <a:t>בַתְּחִלָּה</a:t>
            </a:r>
            <a:r>
              <a:rPr lang="he-IL" sz="3200" dirty="0">
                <a:solidFill>
                  <a:srgbClr val="000000"/>
                </a:solidFill>
                <a:latin typeface="David" panose="020E0502060401010101" pitchFamily="34" charset="-79"/>
                <a:cs typeface="David" panose="020E0502060401010101" pitchFamily="34" charset="-79"/>
              </a:rPr>
              <a:t> לַמִּלְחָמָה עִם-בְּנֵי בִנְיָמִן; וַיֹּאמֶר יְהוָה, </a:t>
            </a:r>
            <a:r>
              <a:rPr lang="he-IL" sz="3200" b="1" dirty="0">
                <a:solidFill>
                  <a:srgbClr val="000000"/>
                </a:solidFill>
                <a:highlight>
                  <a:srgbClr val="FFFF00"/>
                </a:highlight>
                <a:latin typeface="David" panose="020E0502060401010101" pitchFamily="34" charset="-79"/>
                <a:cs typeface="David" panose="020E0502060401010101" pitchFamily="34" charset="-79"/>
              </a:rPr>
              <a:t>יְהוּדָה </a:t>
            </a:r>
            <a:r>
              <a:rPr lang="he-IL" sz="3200" b="1" dirty="0" err="1">
                <a:solidFill>
                  <a:srgbClr val="000000"/>
                </a:solidFill>
                <a:highlight>
                  <a:srgbClr val="FFFF00"/>
                </a:highlight>
                <a:latin typeface="David" panose="020E0502060401010101" pitchFamily="34" charset="-79"/>
                <a:cs typeface="David" panose="020E0502060401010101" pitchFamily="34" charset="-79"/>
              </a:rPr>
              <a:t>בַתְּחִלָּה</a:t>
            </a:r>
            <a:r>
              <a:rPr lang="he-IL" sz="3200" b="1" dirty="0">
                <a:solidFill>
                  <a:srgbClr val="000000"/>
                </a:solidFill>
                <a:highlight>
                  <a:srgbClr val="FFFF00"/>
                </a:highlight>
                <a:latin typeface="David" panose="020E0502060401010101" pitchFamily="34" charset="-79"/>
                <a:cs typeface="David" panose="020E0502060401010101" pitchFamily="34" charset="-79"/>
              </a:rPr>
              <a:t>.  </a:t>
            </a:r>
          </a:p>
          <a:p>
            <a:r>
              <a:rPr lang="he-IL" sz="3200" b="1" dirty="0" err="1">
                <a:solidFill>
                  <a:srgbClr val="000000"/>
                </a:solidFill>
                <a:latin typeface="David" panose="020E0502060401010101" pitchFamily="34" charset="-79"/>
                <a:cs typeface="David" panose="020E0502060401010101" pitchFamily="34" charset="-79"/>
              </a:rPr>
              <a:t>יט</a:t>
            </a:r>
            <a:r>
              <a:rPr lang="he-IL" sz="3200" dirty="0">
                <a:solidFill>
                  <a:srgbClr val="000000"/>
                </a:solidFill>
                <a:latin typeface="David" panose="020E0502060401010101" pitchFamily="34" charset="-79"/>
                <a:cs typeface="David" panose="020E0502060401010101" pitchFamily="34" charset="-79"/>
              </a:rPr>
              <a:t> וַיָּקוּמוּ בְנֵי-יִשְׂרָאֵל, בַּבֹּקֶר; וַיַּחֲנוּ, עַל-הַגִּבְעָה.  </a:t>
            </a:r>
          </a:p>
          <a:p>
            <a:r>
              <a:rPr lang="he-IL" sz="3200" b="1" dirty="0">
                <a:solidFill>
                  <a:srgbClr val="000000"/>
                </a:solidFill>
                <a:latin typeface="David" panose="020E0502060401010101" pitchFamily="34" charset="-79"/>
                <a:cs typeface="David" panose="020E0502060401010101" pitchFamily="34" charset="-79"/>
              </a:rPr>
              <a:t>כ</a:t>
            </a:r>
            <a:r>
              <a:rPr lang="he-IL" sz="3200" dirty="0">
                <a:solidFill>
                  <a:srgbClr val="000000"/>
                </a:solidFill>
                <a:latin typeface="David" panose="020E0502060401010101" pitchFamily="34" charset="-79"/>
                <a:cs typeface="David" panose="020E0502060401010101" pitchFamily="34" charset="-79"/>
              </a:rPr>
              <a:t> וַיֵּצֵא אִישׁ יִשְׂרָאֵל, לַמִּלְחָמָה עִם-בִּנְיָמִן; וַיַּעַרְכוּ אִתָּם אִישׁ-יִשְׂרָאֵל מִלְחָמָה, </a:t>
            </a:r>
            <a:r>
              <a:rPr lang="he-IL" sz="3200" b="1" dirty="0">
                <a:solidFill>
                  <a:srgbClr val="000000"/>
                </a:solidFill>
                <a:highlight>
                  <a:srgbClr val="FFFF00"/>
                </a:highlight>
                <a:latin typeface="David" panose="020E0502060401010101" pitchFamily="34" charset="-79"/>
                <a:cs typeface="David" panose="020E0502060401010101" pitchFamily="34" charset="-79"/>
              </a:rPr>
              <a:t>אֶל-הַגִּבְעָה</a:t>
            </a:r>
            <a:r>
              <a:rPr lang="he-IL" sz="3200" dirty="0">
                <a:solidFill>
                  <a:srgbClr val="000000"/>
                </a:solidFill>
                <a:latin typeface="David" panose="020E0502060401010101" pitchFamily="34" charset="-79"/>
                <a:cs typeface="David" panose="020E0502060401010101" pitchFamily="34" charset="-79"/>
              </a:rPr>
              <a:t>.</a:t>
            </a:r>
            <a:endParaRPr lang="he-IL" sz="3200" dirty="0"/>
          </a:p>
        </p:txBody>
      </p:sp>
      <p:sp>
        <p:nvSpPr>
          <p:cNvPr id="3" name="TextBox 2">
            <a:extLst>
              <a:ext uri="{FF2B5EF4-FFF2-40B4-BE49-F238E27FC236}">
                <a16:creationId xmlns:a16="http://schemas.microsoft.com/office/drawing/2014/main" id="{1DE3205E-A2F0-4032-B5EF-233C2C6C0F7F}"/>
              </a:ext>
            </a:extLst>
          </p:cNvPr>
          <p:cNvSpPr txBox="1"/>
          <p:nvPr/>
        </p:nvSpPr>
        <p:spPr>
          <a:xfrm>
            <a:off x="395571" y="130658"/>
            <a:ext cx="6109648" cy="3539430"/>
          </a:xfrm>
          <a:prstGeom prst="rect">
            <a:avLst/>
          </a:prstGeom>
          <a:solidFill>
            <a:schemeClr val="accent4">
              <a:lumMod val="40000"/>
              <a:lumOff val="6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יח</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לפני שיצאו למלחמה, עלו עם ישראל לשילה ושאלו בחושן ובאורים ותומים את הקב"ה (</a:t>
            </a:r>
            <a:r>
              <a:rPr lang="he-IL" sz="2800" dirty="0" err="1">
                <a:latin typeface="David" panose="020E0502060401010101" pitchFamily="34" charset="-79"/>
                <a:cs typeface="David" panose="020E0502060401010101" pitchFamily="34" charset="-79"/>
              </a:rPr>
              <a:t>פינחס</a:t>
            </a:r>
            <a:r>
              <a:rPr lang="he-IL" sz="2800" dirty="0">
                <a:latin typeface="David" panose="020E0502060401010101" pitchFamily="34" charset="-79"/>
                <a:cs typeface="David" panose="020E0502060401010101" pitchFamily="34" charset="-79"/>
              </a:rPr>
              <a:t> היה </a:t>
            </a:r>
            <a:r>
              <a:rPr lang="he-IL" sz="2800" dirty="0" err="1">
                <a:latin typeface="David" panose="020E0502060401010101" pitchFamily="34" charset="-79"/>
                <a:cs typeface="David" panose="020E0502060401010101" pitchFamily="34" charset="-79"/>
              </a:rPr>
              <a:t>הכה"ג</a:t>
            </a:r>
            <a:r>
              <a:rPr lang="he-IL" sz="2800" dirty="0">
                <a:latin typeface="David" panose="020E0502060401010101" pitchFamily="34" charset="-79"/>
                <a:cs typeface="David" panose="020E0502060401010101" pitchFamily="34" charset="-79"/>
              </a:rPr>
              <a:t>) ושאלו: "איזה שבט יעלה ראשון להילחם מול בנימין? ענה להם ה'- יהודה. </a:t>
            </a:r>
          </a:p>
          <a:p>
            <a:r>
              <a:rPr lang="he-IL" sz="2800" b="1" u="sng" dirty="0" err="1">
                <a:latin typeface="David" panose="020E0502060401010101" pitchFamily="34" charset="-79"/>
                <a:cs typeface="David" panose="020E0502060401010101" pitchFamily="34" charset="-79"/>
              </a:rPr>
              <a:t>יט</a:t>
            </a:r>
            <a:r>
              <a:rPr lang="he-IL" sz="2800" dirty="0">
                <a:latin typeface="David" panose="020E0502060401010101" pitchFamily="34" charset="-79"/>
                <a:cs typeface="David" panose="020E0502060401010101" pitchFamily="34" charset="-79"/>
              </a:rPr>
              <a:t>. קמו בבקר וחנו מסביב גבעת בנימין</a:t>
            </a:r>
          </a:p>
          <a:p>
            <a:r>
              <a:rPr lang="he-IL" sz="2800" b="1" u="sng" dirty="0">
                <a:latin typeface="David" panose="020E0502060401010101" pitchFamily="34" charset="-79"/>
                <a:cs typeface="David" panose="020E0502060401010101" pitchFamily="34" charset="-79"/>
              </a:rPr>
              <a:t>כ</a:t>
            </a:r>
            <a:r>
              <a:rPr lang="he-IL" sz="2800" dirty="0">
                <a:latin typeface="David" panose="020E0502060401010101" pitchFamily="34" charset="-79"/>
                <a:cs typeface="David" panose="020E0502060401010101" pitchFamily="34" charset="-79"/>
              </a:rPr>
              <a:t>. ויצאו והתחילו להתקדם בני ישראל ובראשם שבט יהודה לכיוון הגבעה.                                                                                                                                                                                                                                                                                                                                                                                                                   </a:t>
            </a:r>
          </a:p>
        </p:txBody>
      </p:sp>
      <p:pic>
        <p:nvPicPr>
          <p:cNvPr id="4" name="תמונה 3">
            <a:extLst>
              <a:ext uri="{FF2B5EF4-FFF2-40B4-BE49-F238E27FC236}">
                <a16:creationId xmlns:a16="http://schemas.microsoft.com/office/drawing/2014/main" id="{D9C2BABA-A6E7-4393-865B-295D1A0F8EF7}"/>
              </a:ext>
            </a:extLst>
          </p:cNvPr>
          <p:cNvPicPr>
            <a:picLocks noChangeAspect="1"/>
          </p:cNvPicPr>
          <p:nvPr/>
        </p:nvPicPr>
        <p:blipFill>
          <a:blip r:embed="rId2"/>
          <a:stretch>
            <a:fillRect/>
          </a:stretch>
        </p:blipFill>
        <p:spPr>
          <a:xfrm>
            <a:off x="304800" y="3821373"/>
            <a:ext cx="2996318" cy="3036627"/>
          </a:xfrm>
          <a:prstGeom prst="rect">
            <a:avLst/>
          </a:prstGeom>
        </p:spPr>
      </p:pic>
      <p:pic>
        <p:nvPicPr>
          <p:cNvPr id="5" name="תמונה 4">
            <a:extLst>
              <a:ext uri="{FF2B5EF4-FFF2-40B4-BE49-F238E27FC236}">
                <a16:creationId xmlns:a16="http://schemas.microsoft.com/office/drawing/2014/main" id="{AA1E7F4D-0116-4625-9458-B74C00E77668}"/>
              </a:ext>
            </a:extLst>
          </p:cNvPr>
          <p:cNvPicPr>
            <a:picLocks noChangeAspect="1"/>
          </p:cNvPicPr>
          <p:nvPr/>
        </p:nvPicPr>
        <p:blipFill>
          <a:blip r:embed="rId3"/>
          <a:stretch>
            <a:fillRect/>
          </a:stretch>
        </p:blipFill>
        <p:spPr>
          <a:xfrm>
            <a:off x="3827819" y="3944203"/>
            <a:ext cx="2477353" cy="2477353"/>
          </a:xfrm>
          <a:prstGeom prst="rect">
            <a:avLst/>
          </a:prstGeom>
        </p:spPr>
      </p:pic>
    </p:spTree>
    <p:extLst>
      <p:ext uri="{BB962C8B-B14F-4D97-AF65-F5344CB8AC3E}">
        <p14:creationId xmlns:p14="http://schemas.microsoft.com/office/powerpoint/2010/main" val="2448832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648539F6-D107-430A-BEA7-0DD877DC0DEC}"/>
              </a:ext>
            </a:extLst>
          </p:cNvPr>
          <p:cNvSpPr/>
          <p:nvPr/>
        </p:nvSpPr>
        <p:spPr>
          <a:xfrm>
            <a:off x="6096000" y="247582"/>
            <a:ext cx="5778137" cy="5016758"/>
          </a:xfrm>
          <a:prstGeom prst="rect">
            <a:avLst/>
          </a:prstGeom>
          <a:solidFill>
            <a:schemeClr val="accent2">
              <a:lumMod val="60000"/>
              <a:lumOff val="4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כא</a:t>
            </a:r>
            <a:r>
              <a:rPr lang="he-IL" sz="3200" dirty="0">
                <a:solidFill>
                  <a:srgbClr val="000000"/>
                </a:solidFill>
                <a:latin typeface="David" panose="020E0502060401010101" pitchFamily="34" charset="-79"/>
                <a:cs typeface="David" panose="020E0502060401010101" pitchFamily="34" charset="-79"/>
              </a:rPr>
              <a:t> וַיֵּצְאוּ בְנֵי-בִנְיָמִן, מִן-הַגִּבְעָה; וַיַּשְׁחִיתוּ בְיִשְׂרָאֵל בַּיּוֹם הַהוּא, </a:t>
            </a:r>
            <a:r>
              <a:rPr lang="he-IL" sz="3200" b="1" dirty="0">
                <a:solidFill>
                  <a:srgbClr val="000000"/>
                </a:solidFill>
                <a:highlight>
                  <a:srgbClr val="00FFFF"/>
                </a:highlight>
                <a:latin typeface="David" panose="020E0502060401010101" pitchFamily="34" charset="-79"/>
                <a:cs typeface="David" panose="020E0502060401010101" pitchFamily="34" charset="-79"/>
              </a:rPr>
              <a:t>שְׁנַיִם וְעֶשְׂרִים אֶלֶף אִישׁ--אָרְצָה.  </a:t>
            </a:r>
          </a:p>
          <a:p>
            <a:r>
              <a:rPr lang="he-IL" sz="3200" b="1" dirty="0" err="1">
                <a:solidFill>
                  <a:srgbClr val="000000"/>
                </a:solidFill>
                <a:latin typeface="David" panose="020E0502060401010101" pitchFamily="34" charset="-79"/>
                <a:cs typeface="David" panose="020E0502060401010101" pitchFamily="34" charset="-79"/>
              </a:rPr>
              <a:t>כב</a:t>
            </a:r>
            <a:r>
              <a:rPr lang="he-IL" sz="3200" dirty="0">
                <a:solidFill>
                  <a:srgbClr val="000000"/>
                </a:solidFill>
                <a:latin typeface="David" panose="020E0502060401010101" pitchFamily="34" charset="-79"/>
                <a:cs typeface="David" panose="020E0502060401010101" pitchFamily="34" charset="-79"/>
              </a:rPr>
              <a:t> וַיִּתְחַזֵּק הָעָם, אִישׁ יִשְׂרָאֵל; וַיֹּסִפוּ, לַעֲרֹךְ מִלְחָמָה, בַּמָּקוֹם, אֲשֶׁר-עָרְכוּ שָׁם בַּיּוֹם הָרִאשׁוֹן.  </a:t>
            </a:r>
          </a:p>
          <a:p>
            <a:r>
              <a:rPr lang="he-IL" sz="3200" b="1" dirty="0" err="1">
                <a:solidFill>
                  <a:srgbClr val="000000"/>
                </a:solidFill>
                <a:latin typeface="David" panose="020E0502060401010101" pitchFamily="34" charset="-79"/>
                <a:cs typeface="David" panose="020E0502060401010101" pitchFamily="34" charset="-79"/>
              </a:rPr>
              <a:t>כג</a:t>
            </a:r>
            <a:r>
              <a:rPr lang="he-IL" sz="3200" dirty="0">
                <a:solidFill>
                  <a:srgbClr val="000000"/>
                </a:solidFill>
                <a:latin typeface="David" panose="020E0502060401010101" pitchFamily="34" charset="-79"/>
                <a:cs typeface="David" panose="020E0502060401010101" pitchFamily="34" charset="-79"/>
              </a:rPr>
              <a:t> וַיַּעֲלוּ בְנֵי-יִשְׂרָאֵל, וַיִּבְכּוּ לִפְנֵי-יְהוָה עַד-הָעֶרֶב, וַיִּשְׁאֲלוּ בַיהוָה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highlight>
                  <a:srgbClr val="00FFFF"/>
                </a:highlight>
                <a:latin typeface="David" panose="020E0502060401010101" pitchFamily="34" charset="-79"/>
                <a:cs typeface="David" panose="020E0502060401010101" pitchFamily="34" charset="-79"/>
              </a:rPr>
              <a:t>הַאוֹסִיף</a:t>
            </a:r>
            <a:r>
              <a:rPr lang="he-IL" sz="3200" b="1" dirty="0">
                <a:solidFill>
                  <a:srgbClr val="000000"/>
                </a:solidFill>
                <a:highlight>
                  <a:srgbClr val="00FFFF"/>
                </a:highlight>
                <a:latin typeface="David" panose="020E0502060401010101" pitchFamily="34" charset="-79"/>
                <a:cs typeface="David" panose="020E0502060401010101" pitchFamily="34" charset="-79"/>
              </a:rPr>
              <a:t> לָגֶשֶׁת לַמִּלְחָמָה </a:t>
            </a:r>
            <a:r>
              <a:rPr lang="he-IL" sz="3200" dirty="0">
                <a:solidFill>
                  <a:srgbClr val="000000"/>
                </a:solidFill>
                <a:latin typeface="David" panose="020E0502060401010101" pitchFamily="34" charset="-79"/>
                <a:cs typeface="David" panose="020E0502060401010101" pitchFamily="34" charset="-79"/>
              </a:rPr>
              <a:t>עִם-בְּנֵי בִנְיָמִן אָחִי; וַיֹּאמֶר יְהוָה, </a:t>
            </a:r>
            <a:r>
              <a:rPr lang="he-IL" sz="3200" b="1" dirty="0">
                <a:solidFill>
                  <a:srgbClr val="000000"/>
                </a:solidFill>
                <a:highlight>
                  <a:srgbClr val="00FFFF"/>
                </a:highlight>
                <a:latin typeface="David" panose="020E0502060401010101" pitchFamily="34" charset="-79"/>
                <a:cs typeface="David" panose="020E0502060401010101" pitchFamily="34" charset="-79"/>
              </a:rPr>
              <a:t>עֲלוּ אֵלָיו.</a:t>
            </a:r>
            <a:r>
              <a:rPr lang="he-IL" sz="3200" dirty="0">
                <a:solidFill>
                  <a:srgbClr val="000000"/>
                </a:solidFill>
                <a:latin typeface="David" panose="020E0502060401010101" pitchFamily="34" charset="-79"/>
                <a:cs typeface="David" panose="020E0502060401010101" pitchFamily="34" charset="-79"/>
              </a:rPr>
              <a:t>  {פ}</a:t>
            </a:r>
            <a:endParaRPr lang="he-IL" sz="3200" dirty="0"/>
          </a:p>
        </p:txBody>
      </p:sp>
      <p:sp>
        <p:nvSpPr>
          <p:cNvPr id="3" name="TextBox 2">
            <a:extLst>
              <a:ext uri="{FF2B5EF4-FFF2-40B4-BE49-F238E27FC236}">
                <a16:creationId xmlns:a16="http://schemas.microsoft.com/office/drawing/2014/main" id="{6357BF2F-0FC1-41CF-856C-9B7EA2FE9B09}"/>
              </a:ext>
            </a:extLst>
          </p:cNvPr>
          <p:cNvSpPr txBox="1"/>
          <p:nvPr/>
        </p:nvSpPr>
        <p:spPr>
          <a:xfrm>
            <a:off x="174172" y="247582"/>
            <a:ext cx="5253444" cy="5693866"/>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כא</a:t>
            </a:r>
            <a:r>
              <a:rPr lang="he-IL" sz="2800" dirty="0">
                <a:latin typeface="David" panose="020E0502060401010101" pitchFamily="34" charset="-79"/>
                <a:cs typeface="David" panose="020E0502060401010101" pitchFamily="34" charset="-79"/>
              </a:rPr>
              <a:t>. שבט בנימין יצאו בהפתעה מהגבעה והרגו בעם ישראל באותו יום 22,000 איש. (חז"ל מסבירים שהיה זה עונש לעם על חטא "פסל מיכה" שלא מיחו עליו כמו שבאו למחות על "פילגש בגבעה". </a:t>
            </a:r>
          </a:p>
          <a:p>
            <a:r>
              <a:rPr lang="he-IL" sz="2800" b="1" u="sng" dirty="0" err="1">
                <a:latin typeface="David" panose="020E0502060401010101" pitchFamily="34" charset="-79"/>
                <a:cs typeface="David" panose="020E0502060401010101" pitchFamily="34" charset="-79"/>
              </a:rPr>
              <a:t>כב</a:t>
            </a:r>
            <a:r>
              <a:rPr lang="he-IL" sz="2800" dirty="0">
                <a:latin typeface="David" panose="020E0502060401010101" pitchFamily="34" charset="-79"/>
                <a:cs typeface="David" panose="020E0502060401010101" pitchFamily="34" charset="-79"/>
              </a:rPr>
              <a:t>. לאחר התבוסה עם ישראל חזקו את לבבם והתכוננו לעוד מלחמה באותו מקום.</a:t>
            </a:r>
          </a:p>
          <a:p>
            <a:r>
              <a:rPr lang="he-IL" sz="2800" b="1" u="sng" dirty="0" err="1">
                <a:latin typeface="David" panose="020E0502060401010101" pitchFamily="34" charset="-79"/>
                <a:cs typeface="David" panose="020E0502060401010101" pitchFamily="34" charset="-79"/>
              </a:rPr>
              <a:t>כג</a:t>
            </a:r>
            <a:r>
              <a:rPr lang="he-IL" sz="2800" dirty="0">
                <a:latin typeface="David" panose="020E0502060401010101" pitchFamily="34" charset="-79"/>
                <a:cs typeface="David" panose="020E0502060401010101" pitchFamily="34" charset="-79"/>
              </a:rPr>
              <a:t>. עלו בני ישראל למשכן שילה , בכו עד הערב ונגשו שוב לכהן לשאול : "האם </a:t>
            </a:r>
          </a:p>
          <a:p>
            <a:r>
              <a:rPr lang="he-IL" sz="2800" dirty="0">
                <a:latin typeface="David" panose="020E0502060401010101" pitchFamily="34" charset="-79"/>
                <a:cs typeface="David" panose="020E0502060401010101" pitchFamily="34" charset="-79"/>
              </a:rPr>
              <a:t>נוסיף ונתקרב לגבעה להילחם בבנימין?</a:t>
            </a:r>
          </a:p>
          <a:p>
            <a:r>
              <a:rPr lang="he-IL" sz="2800" dirty="0">
                <a:latin typeface="David" panose="020E0502060401010101" pitchFamily="34" charset="-79"/>
                <a:cs typeface="David" panose="020E0502060401010101" pitchFamily="34" charset="-79"/>
              </a:rPr>
              <a:t>ענה ה': כן עלו.</a:t>
            </a:r>
          </a:p>
        </p:txBody>
      </p:sp>
      <p:pic>
        <p:nvPicPr>
          <p:cNvPr id="1026" name="Picture 2" descr="אמוטיכון, mood., face., smiley., עצוב, וקטור, לבכות, אכזב, ציור היתולי,  emoji. אמוטיכון, מצב רוח, face., smiley., עצוב, וקטור | CanStock">
            <a:extLst>
              <a:ext uri="{FF2B5EF4-FFF2-40B4-BE49-F238E27FC236}">
                <a16:creationId xmlns:a16="http://schemas.microsoft.com/office/drawing/2014/main" id="{36E5E75A-5ED0-4309-9385-75C89D8A155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backgroundMark x1="25909" y1="19651" x2="56818" y2="15284"/>
                        <a14:backgroundMark x1="56818" y1="15284" x2="73182" y2="17467"/>
                        <a14:backgroundMark x1="73182" y1="17467" x2="79091" y2="31004"/>
                        <a14:backgroundMark x1="79091" y1="31004" x2="76818" y2="63319"/>
                        <a14:backgroundMark x1="76818" y1="63319" x2="62727" y2="69432"/>
                        <a14:backgroundMark x1="62727" y1="69432" x2="47273" y2="71179"/>
                        <a14:backgroundMark x1="47273" y1="71179" x2="31364" y2="68122"/>
                        <a14:backgroundMark x1="31364" y1="68122" x2="19545" y2="58079"/>
                        <a14:backgroundMark x1="19545" y1="58079" x2="17727" y2="42358"/>
                        <a14:backgroundMark x1="17727" y1="42358" x2="25455" y2="21834"/>
                      </a14:backgroundRemoval>
                    </a14:imgEffect>
                  </a14:imgLayer>
                </a14:imgProps>
              </a:ext>
              <a:ext uri="{28A0092B-C50C-407E-A947-70E740481C1C}">
                <a14:useLocalDpi xmlns:a14="http://schemas.microsoft.com/office/drawing/2010/main" val="0"/>
              </a:ext>
            </a:extLst>
          </a:blip>
          <a:srcRect/>
          <a:stretch>
            <a:fillRect/>
          </a:stretch>
        </p:blipFill>
        <p:spPr bwMode="auto">
          <a:xfrm>
            <a:off x="4851494" y="4474182"/>
            <a:ext cx="3120390" cy="3248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176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7321B15C-0D0E-4106-A372-AD50913DFA58}"/>
              </a:ext>
            </a:extLst>
          </p:cNvPr>
          <p:cNvSpPr/>
          <p:nvPr/>
        </p:nvSpPr>
        <p:spPr>
          <a:xfrm>
            <a:off x="6453053" y="283480"/>
            <a:ext cx="5577840" cy="5016758"/>
          </a:xfrm>
          <a:prstGeom prst="rect">
            <a:avLst/>
          </a:prstGeom>
          <a:solidFill>
            <a:schemeClr val="accent5">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כד</a:t>
            </a:r>
            <a:r>
              <a:rPr lang="he-IL" sz="3200" dirty="0">
                <a:solidFill>
                  <a:srgbClr val="000000"/>
                </a:solidFill>
                <a:latin typeface="David" panose="020E0502060401010101" pitchFamily="34" charset="-79"/>
                <a:cs typeface="David" panose="020E0502060401010101" pitchFamily="34" charset="-79"/>
              </a:rPr>
              <a:t> וַיִּקְרְבוּ בְנֵי-יִשְׂרָאֵל אֶל-בְּנֵי בִנְיָמִן, </a:t>
            </a:r>
            <a:r>
              <a:rPr lang="he-IL" sz="3200" b="1" dirty="0">
                <a:solidFill>
                  <a:srgbClr val="000000"/>
                </a:solidFill>
                <a:latin typeface="David" panose="020E0502060401010101" pitchFamily="34" charset="-79"/>
                <a:cs typeface="David" panose="020E0502060401010101" pitchFamily="34" charset="-79"/>
              </a:rPr>
              <a:t>בַּיּוֹם הַשֵּׁנִי</a:t>
            </a:r>
            <a:r>
              <a:rPr lang="he-IL" sz="3200" dirty="0">
                <a:solidFill>
                  <a:srgbClr val="000000"/>
                </a:solidFill>
                <a:latin typeface="David" panose="020E0502060401010101" pitchFamily="34" charset="-79"/>
                <a:cs typeface="David" panose="020E0502060401010101" pitchFamily="34" charset="-79"/>
              </a:rPr>
              <a:t>.  </a:t>
            </a:r>
          </a:p>
          <a:p>
            <a:r>
              <a:rPr lang="he-IL" sz="3200" b="1" dirty="0">
                <a:solidFill>
                  <a:srgbClr val="000000"/>
                </a:solidFill>
                <a:latin typeface="David" panose="020E0502060401010101" pitchFamily="34" charset="-79"/>
                <a:cs typeface="David" panose="020E0502060401010101" pitchFamily="34" charset="-79"/>
              </a:rPr>
              <a:t>כה</a:t>
            </a:r>
            <a:r>
              <a:rPr lang="he-IL" sz="3200" dirty="0">
                <a:solidFill>
                  <a:srgbClr val="000000"/>
                </a:solidFill>
                <a:latin typeface="David" panose="020E0502060401010101" pitchFamily="34" charset="-79"/>
                <a:cs typeface="David" panose="020E0502060401010101" pitchFamily="34" charset="-79"/>
              </a:rPr>
              <a:t> וַיֵּצֵא בִנְיָמִן לִקְרָאתָם מִן-הַגִּבְעָה, בַּיּוֹם הַשֵּׁנִי, וַיַּשְׁחִיתוּ בִבְנֵי יִשְׂרָאֵל עוֹד </a:t>
            </a:r>
            <a:r>
              <a:rPr lang="he-IL" sz="3200" b="1" dirty="0">
                <a:solidFill>
                  <a:srgbClr val="000000"/>
                </a:solidFill>
                <a:highlight>
                  <a:srgbClr val="00FFFF"/>
                </a:highlight>
                <a:latin typeface="David" panose="020E0502060401010101" pitchFamily="34" charset="-79"/>
                <a:cs typeface="David" panose="020E0502060401010101" pitchFamily="34" charset="-79"/>
              </a:rPr>
              <a:t>שְׁמֹנַת עָשָׂר אֶלֶף אִישׁ</a:t>
            </a:r>
            <a:r>
              <a:rPr lang="he-IL" sz="3200" dirty="0">
                <a:solidFill>
                  <a:srgbClr val="000000"/>
                </a:solidFill>
                <a:latin typeface="David" panose="020E0502060401010101" pitchFamily="34" charset="-79"/>
                <a:cs typeface="David" panose="020E0502060401010101" pitchFamily="34" charset="-79"/>
              </a:rPr>
              <a:t>, אָרְצָה:  כָּל-אֵלֶּה, שֹׁלְפֵי חָרֶב.  </a:t>
            </a:r>
          </a:p>
          <a:p>
            <a:r>
              <a:rPr lang="he-IL" sz="3200" b="1" dirty="0" err="1">
                <a:solidFill>
                  <a:srgbClr val="000000"/>
                </a:solidFill>
                <a:latin typeface="David" panose="020E0502060401010101" pitchFamily="34" charset="-79"/>
                <a:cs typeface="David" panose="020E0502060401010101" pitchFamily="34" charset="-79"/>
              </a:rPr>
              <a:t>כו</a:t>
            </a:r>
            <a:r>
              <a:rPr lang="he-IL" sz="3200" dirty="0">
                <a:solidFill>
                  <a:srgbClr val="000000"/>
                </a:solidFill>
                <a:latin typeface="David" panose="020E0502060401010101" pitchFamily="34" charset="-79"/>
                <a:cs typeface="David" panose="020E0502060401010101" pitchFamily="34" charset="-79"/>
              </a:rPr>
              <a:t> וַיַּעֲלוּ כָל-בְּנֵי יִשְׂרָאֵל וְכָל-הָעָם וַיָּבֹאוּ בֵית-אֵל, </a:t>
            </a:r>
            <a:r>
              <a:rPr lang="he-IL" sz="3200" b="1" dirty="0">
                <a:solidFill>
                  <a:srgbClr val="000000"/>
                </a:solidFill>
                <a:highlight>
                  <a:srgbClr val="00FFFF"/>
                </a:highlight>
                <a:latin typeface="David" panose="020E0502060401010101" pitchFamily="34" charset="-79"/>
                <a:cs typeface="David" panose="020E0502060401010101" pitchFamily="34" charset="-79"/>
              </a:rPr>
              <a:t>וַיִּבְכּוּ וַיֵּשְׁבוּ שָׁם לִפְנֵי יְהוָה, וַיָּצוּמוּ בַיּוֹם-הַהוּא, עַד-הָעָרֶב; וַיַּעֲלוּ עֹלוֹת וּשְׁלָמִים, לִפְנֵי יְהוָה</a:t>
            </a:r>
            <a:r>
              <a:rPr lang="he-IL" sz="3200" dirty="0">
                <a:solidFill>
                  <a:srgbClr val="000000"/>
                </a:solidFill>
                <a:latin typeface="David" panose="020E0502060401010101" pitchFamily="34" charset="-79"/>
                <a:cs typeface="David" panose="020E0502060401010101" pitchFamily="34" charset="-79"/>
              </a:rPr>
              <a:t>.</a:t>
            </a:r>
            <a:endParaRPr lang="he-IL" sz="3200" dirty="0"/>
          </a:p>
        </p:txBody>
      </p:sp>
      <p:sp>
        <p:nvSpPr>
          <p:cNvPr id="3" name="TextBox 2">
            <a:extLst>
              <a:ext uri="{FF2B5EF4-FFF2-40B4-BE49-F238E27FC236}">
                <a16:creationId xmlns:a16="http://schemas.microsoft.com/office/drawing/2014/main" id="{607ADA62-7BE8-49E6-90D3-38D76CFBEBA3}"/>
              </a:ext>
            </a:extLst>
          </p:cNvPr>
          <p:cNvSpPr txBox="1"/>
          <p:nvPr/>
        </p:nvSpPr>
        <p:spPr>
          <a:xfrm>
            <a:off x="444137" y="297155"/>
            <a:ext cx="5294812" cy="5262979"/>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כד. הקרב השני: </a:t>
            </a:r>
            <a:r>
              <a:rPr lang="he-IL" sz="2800" dirty="0">
                <a:latin typeface="David" panose="020E0502060401010101" pitchFamily="34" charset="-79"/>
                <a:cs typeface="David" panose="020E0502060401010101" pitchFamily="34" charset="-79"/>
              </a:rPr>
              <a:t>ניגשו בני ישראל אל הגבעה אל בנימין ביום השני.</a:t>
            </a:r>
          </a:p>
          <a:p>
            <a:r>
              <a:rPr lang="he-IL" sz="2800" dirty="0">
                <a:latin typeface="David" panose="020E0502060401010101" pitchFamily="34" charset="-79"/>
                <a:cs typeface="David" panose="020E0502060401010101" pitchFamily="34" charset="-79"/>
              </a:rPr>
              <a:t>כה. בני בנימין יצאו שוב מהגבעה והרגו בבני ישראל עוד 18,000 איש לוחמים מובחרים. (גם זה היה עונש על עוון פסל מיכה – רמז על עוזבם אל </a:t>
            </a:r>
            <a:r>
              <a:rPr lang="he-IL" sz="2800" b="1" u="sng" dirty="0">
                <a:latin typeface="David" panose="020E0502060401010101" pitchFamily="34" charset="-79"/>
                <a:cs typeface="David" panose="020E0502060401010101" pitchFamily="34" charset="-79"/>
              </a:rPr>
              <a:t>ח"י (=18 אלף מתו) </a:t>
            </a:r>
            <a:r>
              <a:rPr lang="he-IL" sz="2800" dirty="0">
                <a:latin typeface="David" panose="020E0502060401010101" pitchFamily="34" charset="-79"/>
                <a:cs typeface="David" panose="020E0502060401010101" pitchFamily="34" charset="-79"/>
              </a:rPr>
              <a:t>בעד פסל מיכה )</a:t>
            </a:r>
          </a:p>
          <a:p>
            <a:r>
              <a:rPr lang="he-IL" sz="2800" dirty="0" err="1">
                <a:latin typeface="David" panose="020E0502060401010101" pitchFamily="34" charset="-79"/>
                <a:cs typeface="David" panose="020E0502060401010101" pitchFamily="34" charset="-79"/>
              </a:rPr>
              <a:t>כו</a:t>
            </a:r>
            <a:r>
              <a:rPr lang="he-IL" sz="2800" dirty="0">
                <a:latin typeface="David" panose="020E0502060401010101" pitchFamily="34" charset="-79"/>
                <a:cs typeface="David" panose="020E0502060401010101" pitchFamily="34" charset="-79"/>
              </a:rPr>
              <a:t>.  עם ישראל חזרו ועלו שוב לשילה (שנקרא "בית אל") והבינו שיש בהם חטאים, </a:t>
            </a:r>
            <a:r>
              <a:rPr lang="he-IL" sz="2800" b="1" dirty="0">
                <a:highlight>
                  <a:srgbClr val="00FFFF"/>
                </a:highlight>
                <a:latin typeface="David" panose="020E0502060401010101" pitchFamily="34" charset="-79"/>
                <a:cs typeface="David" panose="020E0502060401010101" pitchFamily="34" charset="-79"/>
              </a:rPr>
              <a:t>בכו וצמו עד הערב, והקריבו קורבנות עולה ושלמים </a:t>
            </a:r>
            <a:r>
              <a:rPr lang="he-IL" sz="2800" dirty="0">
                <a:latin typeface="David" panose="020E0502060401010101" pitchFamily="34" charset="-79"/>
                <a:cs typeface="David" panose="020E0502060401010101" pitchFamily="34" charset="-79"/>
              </a:rPr>
              <a:t>כדי לכפר על עוון פסל ומיכה ופילגש בגבעה.</a:t>
            </a:r>
          </a:p>
        </p:txBody>
      </p:sp>
      <p:pic>
        <p:nvPicPr>
          <p:cNvPr id="4" name="תמונה 3">
            <a:extLst>
              <a:ext uri="{FF2B5EF4-FFF2-40B4-BE49-F238E27FC236}">
                <a16:creationId xmlns:a16="http://schemas.microsoft.com/office/drawing/2014/main" id="{F8E37A40-64FA-43D9-A17C-78072E606AE6}"/>
              </a:ext>
            </a:extLst>
          </p:cNvPr>
          <p:cNvPicPr>
            <a:picLocks noChangeAspect="1"/>
          </p:cNvPicPr>
          <p:nvPr/>
        </p:nvPicPr>
        <p:blipFill>
          <a:blip r:embed="rId2"/>
          <a:stretch>
            <a:fillRect/>
          </a:stretch>
        </p:blipFill>
        <p:spPr>
          <a:xfrm>
            <a:off x="5900192" y="3864616"/>
            <a:ext cx="4354151" cy="2860850"/>
          </a:xfrm>
          <a:prstGeom prst="rect">
            <a:avLst/>
          </a:prstGeom>
        </p:spPr>
      </p:pic>
    </p:spTree>
    <p:extLst>
      <p:ext uri="{BB962C8B-B14F-4D97-AF65-F5344CB8AC3E}">
        <p14:creationId xmlns:p14="http://schemas.microsoft.com/office/powerpoint/2010/main" val="205649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down)">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34DD9822-8CB0-4B80-B39F-601000732868}"/>
              </a:ext>
            </a:extLst>
          </p:cNvPr>
          <p:cNvSpPr/>
          <p:nvPr/>
        </p:nvSpPr>
        <p:spPr>
          <a:xfrm>
            <a:off x="6335484" y="130658"/>
            <a:ext cx="5630091" cy="3539430"/>
          </a:xfrm>
          <a:prstGeom prst="rect">
            <a:avLst/>
          </a:prstGeom>
          <a:solidFill>
            <a:schemeClr val="accent4">
              <a:lumMod val="60000"/>
              <a:lumOff val="4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וַיִּשְׁאֲלוּ בְנֵי-יִשְׂרָאֵל, בַּיהוָה; וְשָׁם, אֲרוֹן בְּרִית </a:t>
            </a:r>
            <a:r>
              <a:rPr lang="he-IL" sz="3200"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 בַּיָּמִים, הָהֵם.  </a:t>
            </a:r>
          </a:p>
          <a:p>
            <a:r>
              <a:rPr lang="he-IL" sz="3200" b="1" dirty="0" err="1">
                <a:solidFill>
                  <a:srgbClr val="000000"/>
                </a:solidFill>
                <a:latin typeface="David" panose="020E0502060401010101" pitchFamily="34" charset="-79"/>
                <a:cs typeface="David" panose="020E0502060401010101" pitchFamily="34" charset="-79"/>
              </a:rPr>
              <a:t>כח</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וּפִינְחָס</a:t>
            </a:r>
            <a:r>
              <a:rPr lang="he-IL" sz="3200" dirty="0">
                <a:solidFill>
                  <a:srgbClr val="000000"/>
                </a:solidFill>
                <a:latin typeface="David" panose="020E0502060401010101" pitchFamily="34" charset="-79"/>
                <a:cs typeface="David" panose="020E0502060401010101" pitchFamily="34" charset="-79"/>
              </a:rPr>
              <a:t> בֶּן-אֶלְעָזָר בֶּן-אַהֲרֹן עֹמֵד לְפָנָיו, בַּיָּמִים הָהֵם </a:t>
            </a:r>
            <a:r>
              <a:rPr lang="he-IL" sz="3200" dirty="0" err="1">
                <a:solidFill>
                  <a:srgbClr val="000000"/>
                </a:solidFill>
                <a:latin typeface="David" panose="020E0502060401010101" pitchFamily="34" charset="-79"/>
                <a:cs typeface="David" panose="020E0502060401010101" pitchFamily="34" charset="-79"/>
              </a:rPr>
              <a:t>לֵאמֹר</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00FFFF"/>
                </a:highlight>
                <a:latin typeface="David" panose="020E0502060401010101" pitchFamily="34" charset="-79"/>
                <a:cs typeface="David" panose="020E0502060401010101" pitchFamily="34" charset="-79"/>
              </a:rPr>
              <a:t>הַאוֹסִף עוֹד לָצֵאת לַמִּלְחָמָה עִם-בְּנֵי-בִנְיָמִן אָחִי, אִם-אֶחְדָּל</a:t>
            </a:r>
            <a:r>
              <a:rPr lang="he-IL" sz="3200" dirty="0">
                <a:solidFill>
                  <a:srgbClr val="000000"/>
                </a:solidFill>
                <a:latin typeface="David" panose="020E0502060401010101" pitchFamily="34" charset="-79"/>
                <a:cs typeface="David" panose="020E0502060401010101" pitchFamily="34" charset="-79"/>
              </a:rPr>
              <a:t>; וַיֹּאמֶר יְהוָה </a:t>
            </a:r>
            <a:r>
              <a:rPr lang="he-IL" sz="3200" b="1" dirty="0">
                <a:solidFill>
                  <a:srgbClr val="000000"/>
                </a:solidFill>
                <a:highlight>
                  <a:srgbClr val="00FFFF"/>
                </a:highlight>
                <a:latin typeface="David" panose="020E0502060401010101" pitchFamily="34" charset="-79"/>
                <a:cs typeface="David" panose="020E0502060401010101" pitchFamily="34" charset="-79"/>
              </a:rPr>
              <a:t>עֲלוּ, כִּי מָחָר </a:t>
            </a:r>
            <a:r>
              <a:rPr lang="he-IL" sz="3200" b="1" dirty="0" err="1">
                <a:solidFill>
                  <a:srgbClr val="000000"/>
                </a:solidFill>
                <a:highlight>
                  <a:srgbClr val="00FFFF"/>
                </a:highlight>
                <a:latin typeface="David" panose="020E0502060401010101" pitchFamily="34" charset="-79"/>
                <a:cs typeface="David" panose="020E0502060401010101" pitchFamily="34" charset="-79"/>
              </a:rPr>
              <a:t>אֶתְּנֶנּו</a:t>
            </a:r>
            <a:r>
              <a:rPr lang="he-IL" sz="3200" b="1" dirty="0">
                <a:solidFill>
                  <a:srgbClr val="000000"/>
                </a:solidFill>
                <a:highlight>
                  <a:srgbClr val="00FFFF"/>
                </a:highlight>
                <a:latin typeface="David" panose="020E0502060401010101" pitchFamily="34" charset="-79"/>
                <a:cs typeface="David" panose="020E0502060401010101" pitchFamily="34" charset="-79"/>
              </a:rPr>
              <a:t>ּ בְיָדֶךָ.  </a:t>
            </a:r>
          </a:p>
        </p:txBody>
      </p:sp>
      <p:sp>
        <p:nvSpPr>
          <p:cNvPr id="5" name="TextBox 4">
            <a:extLst>
              <a:ext uri="{FF2B5EF4-FFF2-40B4-BE49-F238E27FC236}">
                <a16:creationId xmlns:a16="http://schemas.microsoft.com/office/drawing/2014/main" id="{97670D79-528D-47FB-9F67-910947812DCE}"/>
              </a:ext>
            </a:extLst>
          </p:cNvPr>
          <p:cNvSpPr txBox="1"/>
          <p:nvPr/>
        </p:nvSpPr>
        <p:spPr>
          <a:xfrm>
            <a:off x="709079" y="261286"/>
            <a:ext cx="5281898" cy="3477875"/>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כז-כח</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ונגשו שוב לפנחס בן אלעזר </a:t>
            </a:r>
            <a:r>
              <a:rPr lang="he-IL" sz="2400" dirty="0">
                <a:latin typeface="David" panose="020E0502060401010101" pitchFamily="34" charset="-79"/>
                <a:cs typeface="David" panose="020E0502060401010101" pitchFamily="34" charset="-79"/>
              </a:rPr>
              <a:t>(שהיה בן 300 בערך וחי מתקופת המדבר), </a:t>
            </a:r>
            <a:r>
              <a:rPr lang="he-IL" sz="2800" dirty="0">
                <a:latin typeface="David" panose="020E0502060401010101" pitchFamily="34" charset="-79"/>
                <a:cs typeface="David" panose="020E0502060401010101" pitchFamily="34" charset="-79"/>
              </a:rPr>
              <a:t>ושאלו באורים ותומים וגם ארון ה' נמצא שם. </a:t>
            </a:r>
            <a:r>
              <a:rPr lang="he-IL" sz="2800" b="1" dirty="0">
                <a:latin typeface="David" panose="020E0502060401010101" pitchFamily="34" charset="-79"/>
                <a:cs typeface="David" panose="020E0502060401010101" pitchFamily="34" charset="-79"/>
              </a:rPr>
              <a:t>ושאלו: האם נעלה שוב להילחם בבנימין? או שנפסיק? </a:t>
            </a:r>
          </a:p>
          <a:p>
            <a:r>
              <a:rPr lang="he-IL" sz="2800" dirty="0">
                <a:latin typeface="David" panose="020E0502060401010101" pitchFamily="34" charset="-79"/>
                <a:cs typeface="David" panose="020E0502060401010101" pitchFamily="34" charset="-79"/>
              </a:rPr>
              <a:t>ענה ה': </a:t>
            </a:r>
            <a:r>
              <a:rPr lang="he-IL" sz="2800" b="1" dirty="0">
                <a:highlight>
                  <a:srgbClr val="00FFFF"/>
                </a:highlight>
                <a:latin typeface="David" panose="020E0502060401010101" pitchFamily="34" charset="-79"/>
                <a:cs typeface="David" panose="020E0502060401010101" pitchFamily="34" charset="-79"/>
              </a:rPr>
              <a:t>תעלו כי מחר אתם תנצחו אותם </a:t>
            </a:r>
            <a:r>
              <a:rPr lang="he-IL" sz="2800" dirty="0">
                <a:latin typeface="David" panose="020E0502060401010101" pitchFamily="34" charset="-79"/>
                <a:cs typeface="David" panose="020E0502060401010101" pitchFamily="34" charset="-79"/>
              </a:rPr>
              <a:t>(לאחר שראה שחזרו בתשובה)</a:t>
            </a:r>
          </a:p>
          <a:p>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944255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A8F580D7-F422-4B00-9DE0-2CB1F0E4EBDB}"/>
              </a:ext>
            </a:extLst>
          </p:cNvPr>
          <p:cNvSpPr/>
          <p:nvPr/>
        </p:nvSpPr>
        <p:spPr>
          <a:xfrm>
            <a:off x="5790939" y="195165"/>
            <a:ext cx="6087291" cy="5016758"/>
          </a:xfrm>
          <a:prstGeom prst="rect">
            <a:avLst/>
          </a:prstGeom>
          <a:solidFill>
            <a:schemeClr val="accent2">
              <a:lumMod val="60000"/>
              <a:lumOff val="4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כט</a:t>
            </a:r>
            <a:r>
              <a:rPr lang="he-IL" sz="3200" dirty="0">
                <a:solidFill>
                  <a:srgbClr val="000000"/>
                </a:solidFill>
                <a:latin typeface="David" panose="020E0502060401010101" pitchFamily="34" charset="-79"/>
                <a:cs typeface="David" panose="020E0502060401010101" pitchFamily="34" charset="-79"/>
              </a:rPr>
              <a:t> וַיָּשֶׂם יִשְׂרָאֵל </a:t>
            </a:r>
            <a:r>
              <a:rPr lang="he-IL" sz="3200" dirty="0" err="1">
                <a:solidFill>
                  <a:srgbClr val="000000"/>
                </a:solidFill>
                <a:latin typeface="David" panose="020E0502060401010101" pitchFamily="34" charset="-79"/>
                <a:cs typeface="David" panose="020E0502060401010101" pitchFamily="34" charset="-79"/>
              </a:rPr>
              <a:t>אֹרְבִים</a:t>
            </a:r>
            <a:r>
              <a:rPr lang="he-IL" sz="3200" dirty="0">
                <a:solidFill>
                  <a:srgbClr val="000000"/>
                </a:solidFill>
                <a:latin typeface="David" panose="020E0502060401010101" pitchFamily="34" charset="-79"/>
                <a:cs typeface="David" panose="020E0502060401010101" pitchFamily="34" charset="-79"/>
              </a:rPr>
              <a:t>, אֶל-הַגִּבְעָה סָבִיב.</a:t>
            </a:r>
            <a:br>
              <a:rPr lang="he-IL" sz="3200" dirty="0"/>
            </a:br>
            <a:r>
              <a:rPr lang="he-IL" sz="3200" b="1" dirty="0">
                <a:solidFill>
                  <a:srgbClr val="000000"/>
                </a:solidFill>
                <a:latin typeface="David" panose="020E0502060401010101" pitchFamily="34" charset="-79"/>
                <a:cs typeface="David" panose="020E0502060401010101" pitchFamily="34" charset="-79"/>
              </a:rPr>
              <a:t>ל</a:t>
            </a:r>
            <a:r>
              <a:rPr lang="he-IL" sz="3200" dirty="0">
                <a:solidFill>
                  <a:srgbClr val="000000"/>
                </a:solidFill>
                <a:latin typeface="David" panose="020E0502060401010101" pitchFamily="34" charset="-79"/>
                <a:cs typeface="David" panose="020E0502060401010101" pitchFamily="34" charset="-79"/>
              </a:rPr>
              <a:t> וַיַּעֲלוּ בְנֵי-יִשְׂרָאֵל אֶל-בְּנֵי בִנְיָמִן, </a:t>
            </a:r>
            <a:r>
              <a:rPr lang="he-IL" sz="3200" b="1" dirty="0">
                <a:solidFill>
                  <a:srgbClr val="000000"/>
                </a:solidFill>
                <a:highlight>
                  <a:srgbClr val="00FFFF"/>
                </a:highlight>
                <a:latin typeface="David" panose="020E0502060401010101" pitchFamily="34" charset="-79"/>
                <a:cs typeface="David" panose="020E0502060401010101" pitchFamily="34" charset="-79"/>
              </a:rPr>
              <a:t>בַּיּוֹם הַשְּׁלִישִׁי</a:t>
            </a:r>
            <a:r>
              <a:rPr lang="he-IL" sz="3200" dirty="0">
                <a:solidFill>
                  <a:srgbClr val="000000"/>
                </a:solidFill>
                <a:latin typeface="David" panose="020E0502060401010101" pitchFamily="34" charset="-79"/>
                <a:cs typeface="David" panose="020E0502060401010101" pitchFamily="34" charset="-79"/>
              </a:rPr>
              <a:t>; וַיַּעַרְכוּ אֶל-הַגִּבְעָה, כְּפַעַם בְּפָעַם.  </a:t>
            </a:r>
          </a:p>
          <a:p>
            <a:r>
              <a:rPr lang="he-IL" sz="3200" b="1" dirty="0">
                <a:solidFill>
                  <a:srgbClr val="000000"/>
                </a:solidFill>
                <a:latin typeface="David" panose="020E0502060401010101" pitchFamily="34" charset="-79"/>
                <a:cs typeface="David" panose="020E0502060401010101" pitchFamily="34" charset="-79"/>
              </a:rPr>
              <a:t>לא</a:t>
            </a:r>
            <a:r>
              <a:rPr lang="he-IL" sz="3200" dirty="0">
                <a:solidFill>
                  <a:srgbClr val="000000"/>
                </a:solidFill>
                <a:latin typeface="David" panose="020E0502060401010101" pitchFamily="34" charset="-79"/>
                <a:cs typeface="David" panose="020E0502060401010101" pitchFamily="34" charset="-79"/>
              </a:rPr>
              <a:t> וַיֵּצְאוּ בְנֵי-בִנְיָמִן לִקְרַאת הָעָם, </a:t>
            </a:r>
            <a:r>
              <a:rPr lang="he-IL" sz="3200" dirty="0" err="1">
                <a:solidFill>
                  <a:srgbClr val="000000"/>
                </a:solidFill>
                <a:latin typeface="David" panose="020E0502060401010101" pitchFamily="34" charset="-79"/>
                <a:cs typeface="David" panose="020E0502060401010101" pitchFamily="34" charset="-79"/>
              </a:rPr>
              <a:t>הָנְתְּקו</a:t>
            </a:r>
            <a:r>
              <a:rPr lang="he-IL" sz="3200" dirty="0">
                <a:solidFill>
                  <a:srgbClr val="000000"/>
                </a:solidFill>
                <a:latin typeface="David" panose="020E0502060401010101" pitchFamily="34" charset="-79"/>
                <a:cs typeface="David" panose="020E0502060401010101" pitchFamily="34" charset="-79"/>
              </a:rPr>
              <a:t>ּ מִן-הָעִיר; וַיָּחֵלּוּ לְהַכּוֹת מֵהָעָם חֲלָלִים כְּפַעַם בְּפַעַם, </a:t>
            </a:r>
            <a:r>
              <a:rPr lang="he-IL" sz="3200" dirty="0" err="1">
                <a:solidFill>
                  <a:srgbClr val="000000"/>
                </a:solidFill>
                <a:latin typeface="David" panose="020E0502060401010101" pitchFamily="34" charset="-79"/>
                <a:cs typeface="David" panose="020E0502060401010101" pitchFamily="34" charset="-79"/>
              </a:rPr>
              <a:t>בַּמְסִלּוֹת</a:t>
            </a:r>
            <a:r>
              <a:rPr lang="he-IL" sz="3200" dirty="0">
                <a:solidFill>
                  <a:srgbClr val="000000"/>
                </a:solidFill>
                <a:latin typeface="David" panose="020E0502060401010101" pitchFamily="34" charset="-79"/>
                <a:cs typeface="David" panose="020E0502060401010101" pitchFamily="34" charset="-79"/>
              </a:rPr>
              <a:t> אֲשֶׁר אַחַת עֹלָה בֵית-אֵל וְאַחַת גִּבְעָתָה בַּשָּׂדֶה, </a:t>
            </a:r>
            <a:r>
              <a:rPr lang="he-IL" sz="3200" b="1" dirty="0">
                <a:solidFill>
                  <a:srgbClr val="000000"/>
                </a:solidFill>
                <a:highlight>
                  <a:srgbClr val="00FFFF"/>
                </a:highlight>
                <a:latin typeface="David" panose="020E0502060401010101" pitchFamily="34" charset="-79"/>
                <a:cs typeface="David" panose="020E0502060401010101" pitchFamily="34" charset="-79"/>
              </a:rPr>
              <a:t>כִּשְׁלֹשִׁים אִישׁ, בְּיִשְׂרָאֵל</a:t>
            </a:r>
            <a:r>
              <a:rPr lang="he-IL" sz="2800" b="1" dirty="0">
                <a:solidFill>
                  <a:srgbClr val="000000"/>
                </a:solidFill>
                <a:highlight>
                  <a:srgbClr val="00FFFF"/>
                </a:highlight>
                <a:latin typeface="David" panose="020E0502060401010101" pitchFamily="34" charset="-79"/>
                <a:cs typeface="David" panose="020E0502060401010101" pitchFamily="34" charset="-79"/>
              </a:rPr>
              <a:t>.  </a:t>
            </a:r>
            <a:endParaRPr lang="he-IL" sz="2800" b="1" dirty="0">
              <a:highlight>
                <a:srgbClr val="00FFFF"/>
              </a:highlight>
            </a:endParaRPr>
          </a:p>
        </p:txBody>
      </p:sp>
      <p:sp>
        <p:nvSpPr>
          <p:cNvPr id="3" name="TextBox 2">
            <a:extLst>
              <a:ext uri="{FF2B5EF4-FFF2-40B4-BE49-F238E27FC236}">
                <a16:creationId xmlns:a16="http://schemas.microsoft.com/office/drawing/2014/main" id="{A9DEBA1D-5E02-4B19-8BCE-8E888A9E4C3A}"/>
              </a:ext>
            </a:extLst>
          </p:cNvPr>
          <p:cNvSpPr txBox="1"/>
          <p:nvPr/>
        </p:nvSpPr>
        <p:spPr>
          <a:xfrm>
            <a:off x="357052" y="195165"/>
            <a:ext cx="5055326" cy="4401205"/>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כט</a:t>
            </a:r>
            <a:r>
              <a:rPr lang="he-IL" sz="2800" b="1" u="sng" dirty="0">
                <a:latin typeface="David" panose="020E0502060401010101" pitchFamily="34" charset="-79"/>
                <a:cs typeface="David" panose="020E0502060401010101" pitchFamily="34" charset="-79"/>
              </a:rPr>
              <a:t>. הקרב השלישי- </a:t>
            </a:r>
            <a:r>
              <a:rPr lang="he-IL" sz="2800" dirty="0">
                <a:latin typeface="David" panose="020E0502060401010101" pitchFamily="34" charset="-79"/>
                <a:cs typeface="David" panose="020E0502060401010101" pitchFamily="34" charset="-79"/>
              </a:rPr>
              <a:t>עם ישראל שמו </a:t>
            </a:r>
            <a:r>
              <a:rPr lang="he-IL" sz="2800" dirty="0" err="1">
                <a:latin typeface="David" panose="020E0502060401010101" pitchFamily="34" charset="-79"/>
                <a:cs typeface="David" panose="020E0502060401010101" pitchFamily="34" charset="-79"/>
              </a:rPr>
              <a:t>כח</a:t>
            </a:r>
            <a:r>
              <a:rPr lang="he-IL" sz="2800" dirty="0">
                <a:latin typeface="David" panose="020E0502060401010101" pitchFamily="34" charset="-79"/>
                <a:cs typeface="David" panose="020E0502060401010101" pitchFamily="34" charset="-79"/>
              </a:rPr>
              <a:t> מארב מסביב לגבעה בלי שישימו לב. </a:t>
            </a:r>
          </a:p>
          <a:p>
            <a:r>
              <a:rPr lang="he-IL" sz="2800" b="1" u="sng" dirty="0">
                <a:latin typeface="David" panose="020E0502060401010101" pitchFamily="34" charset="-79"/>
                <a:cs typeface="David" panose="020E0502060401010101" pitchFamily="34" charset="-79"/>
              </a:rPr>
              <a:t>ל</a:t>
            </a:r>
            <a:r>
              <a:rPr lang="he-IL" sz="2800" dirty="0">
                <a:latin typeface="David" panose="020E0502060401010101" pitchFamily="34" charset="-79"/>
                <a:cs typeface="David" panose="020E0502060401010101" pitchFamily="34" charset="-79"/>
              </a:rPr>
              <a:t>. וחלק נוסף עלו להילחם בגבעה כמו בכל פעם, שעלו עד עכשיו. </a:t>
            </a:r>
          </a:p>
          <a:p>
            <a:r>
              <a:rPr lang="he-IL" sz="2800" b="1" u="sng" dirty="0">
                <a:latin typeface="David" panose="020E0502060401010101" pitchFamily="34" charset="-79"/>
                <a:cs typeface="David" panose="020E0502060401010101" pitchFamily="34" charset="-79"/>
              </a:rPr>
              <a:t>לא</a:t>
            </a:r>
            <a:r>
              <a:rPr lang="he-IL" sz="2800" dirty="0">
                <a:latin typeface="David" panose="020E0502060401010101" pitchFamily="34" charset="-79"/>
                <a:cs typeface="David" panose="020E0502060401010101" pitchFamily="34" charset="-79"/>
              </a:rPr>
              <a:t>. אנשי בנימין גם הם יצאו כמו בפעמים הקודמות לקראת עם ישראל והתנתקו מהגבעה ומהעיר שלהם, והחלו לרדוף אחרי בני ישראל, והכו בהם 36 איש   </a:t>
            </a:r>
          </a:p>
        </p:txBody>
      </p:sp>
    </p:spTree>
    <p:extLst>
      <p:ext uri="{BB962C8B-B14F-4D97-AF65-F5344CB8AC3E}">
        <p14:creationId xmlns:p14="http://schemas.microsoft.com/office/powerpoint/2010/main" val="203987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86A67754-0F7D-4C07-AD31-39589F310ACD}"/>
              </a:ext>
            </a:extLst>
          </p:cNvPr>
          <p:cNvSpPr/>
          <p:nvPr/>
        </p:nvSpPr>
        <p:spPr>
          <a:xfrm>
            <a:off x="6201024" y="247582"/>
            <a:ext cx="5594735" cy="5016758"/>
          </a:xfrm>
          <a:prstGeom prst="rect">
            <a:avLst/>
          </a:prstGeom>
          <a:solidFill>
            <a:schemeClr val="accent6">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לב</a:t>
            </a:r>
            <a:r>
              <a:rPr lang="he-IL" sz="3200" dirty="0">
                <a:solidFill>
                  <a:srgbClr val="000000"/>
                </a:solidFill>
                <a:latin typeface="David" panose="020E0502060401010101" pitchFamily="34" charset="-79"/>
                <a:cs typeface="David" panose="020E0502060401010101" pitchFamily="34" charset="-79"/>
              </a:rPr>
              <a:t> וַיֹּאמְרוּ בְּנֵי בִנְיָמִן, ; וּבְנֵי יִשְׂרָאֵל אָמְרוּ, </a:t>
            </a:r>
            <a:r>
              <a:rPr lang="he-IL" sz="3200" b="1" dirty="0">
                <a:solidFill>
                  <a:srgbClr val="000000"/>
                </a:solidFill>
                <a:highlight>
                  <a:srgbClr val="00FFFF"/>
                </a:highlight>
                <a:latin typeface="David" panose="020E0502060401010101" pitchFamily="34" charset="-79"/>
                <a:cs typeface="David" panose="020E0502060401010101" pitchFamily="34" charset="-79"/>
              </a:rPr>
              <a:t>נָנוּסָה </a:t>
            </a:r>
            <a:r>
              <a:rPr lang="he-IL" sz="3200" b="1" dirty="0" err="1">
                <a:solidFill>
                  <a:srgbClr val="000000"/>
                </a:solidFill>
                <a:highlight>
                  <a:srgbClr val="00FFFF"/>
                </a:highlight>
                <a:latin typeface="David" panose="020E0502060401010101" pitchFamily="34" charset="-79"/>
                <a:cs typeface="David" panose="020E0502060401010101" pitchFamily="34" charset="-79"/>
              </a:rPr>
              <a:t>וּנְתַקְּנוּהו</a:t>
            </a:r>
            <a:r>
              <a:rPr lang="he-IL" sz="3200" b="1" dirty="0">
                <a:solidFill>
                  <a:srgbClr val="000000"/>
                </a:solidFill>
                <a:highlight>
                  <a:srgbClr val="00FFFF"/>
                </a:highlight>
                <a:latin typeface="David" panose="020E0502060401010101" pitchFamily="34" charset="-79"/>
                <a:cs typeface="David" panose="020E0502060401010101" pitchFamily="34" charset="-79"/>
              </a:rPr>
              <a:t>ּ, מִן-הָעִיר</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אֶל-הַמְסִלּוֹת</a:t>
            </a:r>
            <a:r>
              <a:rPr lang="he-IL" sz="3200" dirty="0">
                <a:solidFill>
                  <a:srgbClr val="000000"/>
                </a:solidFill>
                <a:latin typeface="David" panose="020E0502060401010101" pitchFamily="34" charset="-79"/>
                <a:cs typeface="David" panose="020E0502060401010101" pitchFamily="34" charset="-79"/>
              </a:rPr>
              <a:t>.  </a:t>
            </a:r>
          </a:p>
          <a:p>
            <a:r>
              <a:rPr lang="he-IL" sz="3200" b="1" dirty="0">
                <a:solidFill>
                  <a:srgbClr val="000000"/>
                </a:solidFill>
                <a:latin typeface="David" panose="020E0502060401010101" pitchFamily="34" charset="-79"/>
                <a:cs typeface="David" panose="020E0502060401010101" pitchFamily="34" charset="-79"/>
              </a:rPr>
              <a:t>לג</a:t>
            </a:r>
            <a:r>
              <a:rPr lang="he-IL" sz="3200" dirty="0">
                <a:solidFill>
                  <a:srgbClr val="000000"/>
                </a:solidFill>
                <a:latin typeface="David" panose="020E0502060401010101" pitchFamily="34" charset="-79"/>
                <a:cs typeface="David" panose="020E0502060401010101" pitchFamily="34" charset="-79"/>
              </a:rPr>
              <a:t> וְכֹל אִישׁ יִשְׂרָאֵל, קָמוּ מִמְּקוֹמוֹ, וַיַּעַרְכוּ, בְּבַעַל תָּמָר; וְאֹרֵב יִשְׂרָאֵל מֵגִיחַ מִמְּקֹמוֹ, מִמַּעֲרֵה-גָבַע.  </a:t>
            </a:r>
          </a:p>
          <a:p>
            <a:r>
              <a:rPr lang="he-IL" sz="3200" b="1" dirty="0">
                <a:solidFill>
                  <a:srgbClr val="000000"/>
                </a:solidFill>
                <a:latin typeface="David" panose="020E0502060401010101" pitchFamily="34" charset="-79"/>
                <a:cs typeface="David" panose="020E0502060401010101" pitchFamily="34" charset="-79"/>
              </a:rPr>
              <a:t>לד</a:t>
            </a:r>
            <a:r>
              <a:rPr lang="he-IL" sz="3200" dirty="0">
                <a:solidFill>
                  <a:srgbClr val="000000"/>
                </a:solidFill>
                <a:latin typeface="David" panose="020E0502060401010101" pitchFamily="34" charset="-79"/>
                <a:cs typeface="David" panose="020E0502060401010101" pitchFamily="34" charset="-79"/>
              </a:rPr>
              <a:t> וַיָּבֹאוּ מִנֶּגֶד לַגִּבְעָה </a:t>
            </a:r>
            <a:r>
              <a:rPr lang="he-IL" sz="3200" b="1" dirty="0">
                <a:solidFill>
                  <a:srgbClr val="000000"/>
                </a:solidFill>
                <a:highlight>
                  <a:srgbClr val="00FFFF"/>
                </a:highlight>
                <a:latin typeface="David" panose="020E0502060401010101" pitchFamily="34" charset="-79"/>
                <a:cs typeface="David" panose="020E0502060401010101" pitchFamily="34" charset="-79"/>
              </a:rPr>
              <a:t>עֲשֶׂרֶת אֲלָפִים אִישׁ בָּחוּר</a:t>
            </a:r>
            <a:r>
              <a:rPr lang="he-IL" sz="3200" dirty="0">
                <a:solidFill>
                  <a:srgbClr val="000000"/>
                </a:solidFill>
                <a:latin typeface="David" panose="020E0502060401010101" pitchFamily="34" charset="-79"/>
                <a:cs typeface="David" panose="020E0502060401010101" pitchFamily="34" charset="-79"/>
              </a:rPr>
              <a:t>, מִכָּל-יִשְׂרָאֵל, וְהַמִּלְחָמָה, כָּבֵדָה; וְהֵם לֹא יָדְעוּ, כִּי-נֹגַעַת עֲלֵיהֶם הָרָעָה.  {פ}</a:t>
            </a:r>
            <a:endParaRPr lang="he-IL" sz="3200" dirty="0"/>
          </a:p>
        </p:txBody>
      </p:sp>
      <p:sp>
        <p:nvSpPr>
          <p:cNvPr id="3" name="TextBox 2">
            <a:extLst>
              <a:ext uri="{FF2B5EF4-FFF2-40B4-BE49-F238E27FC236}">
                <a16:creationId xmlns:a16="http://schemas.microsoft.com/office/drawing/2014/main" id="{2D376635-04CF-4C72-BDE5-917754EE8594}"/>
              </a:ext>
            </a:extLst>
          </p:cNvPr>
          <p:cNvSpPr txBox="1"/>
          <p:nvPr/>
        </p:nvSpPr>
        <p:spPr>
          <a:xfrm>
            <a:off x="396241" y="261286"/>
            <a:ext cx="5594736" cy="6124754"/>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לב</a:t>
            </a:r>
            <a:r>
              <a:rPr lang="he-IL" sz="2800" dirty="0">
                <a:latin typeface="David" panose="020E0502060401010101" pitchFamily="34" charset="-79"/>
                <a:cs typeface="David" panose="020E0502060401010101" pitchFamily="34" charset="-79"/>
              </a:rPr>
              <a:t>. </a:t>
            </a:r>
            <a:r>
              <a:rPr lang="he-IL" sz="2800" b="1" u="sng" dirty="0">
                <a:latin typeface="David" panose="020E0502060401010101" pitchFamily="34" charset="-79"/>
                <a:cs typeface="David" panose="020E0502060401010101" pitchFamily="34" charset="-79"/>
              </a:rPr>
              <a:t>אמרו בני בנימין</a:t>
            </a:r>
            <a:r>
              <a:rPr lang="he-IL" sz="2800" dirty="0">
                <a:latin typeface="David" panose="020E0502060401010101" pitchFamily="34" charset="-79"/>
                <a:cs typeface="David" panose="020E0502060401010101" pitchFamily="34" charset="-79"/>
              </a:rPr>
              <a:t>: הנה עם ישראל מפסידים ומוכים כמו בפעמים הקודמות. </a:t>
            </a:r>
            <a:r>
              <a:rPr lang="he-IL" sz="2800" b="1" u="sng" dirty="0">
                <a:latin typeface="David" panose="020E0502060401010101" pitchFamily="34" charset="-79"/>
                <a:cs typeface="David" panose="020E0502060401010101" pitchFamily="34" charset="-79"/>
              </a:rPr>
              <a:t>ובני ישראל אמרו</a:t>
            </a:r>
            <a:r>
              <a:rPr lang="he-IL" sz="2800" dirty="0">
                <a:latin typeface="David" panose="020E0502060401010101" pitchFamily="34" charset="-79"/>
                <a:cs typeface="David" panose="020E0502060401010101" pitchFamily="34" charset="-79"/>
              </a:rPr>
              <a:t>: </a:t>
            </a:r>
            <a:r>
              <a:rPr lang="he-IL" sz="2800" b="1" dirty="0">
                <a:highlight>
                  <a:srgbClr val="00FFFF"/>
                </a:highlight>
                <a:latin typeface="David" panose="020E0502060401010101" pitchFamily="34" charset="-79"/>
                <a:cs typeface="David" panose="020E0502060401010101" pitchFamily="34" charset="-79"/>
              </a:rPr>
              <a:t>הבה נראה את עצמינו כבורחים, וכך נמשוך אותם אחרינו , ונגרום להם לעזוב את העיר </a:t>
            </a:r>
            <a:r>
              <a:rPr lang="he-IL" sz="2800" dirty="0">
                <a:latin typeface="David" panose="020E0502060401010101" pitchFamily="34" charset="-79"/>
                <a:cs typeface="David" panose="020E0502060401010101" pitchFamily="34" charset="-79"/>
              </a:rPr>
              <a:t>ואז יוכלו האורבים להיכנס לעיר שלהם.</a:t>
            </a:r>
          </a:p>
          <a:p>
            <a:r>
              <a:rPr lang="he-IL" sz="2800" b="1" u="sng" dirty="0">
                <a:latin typeface="David" panose="020E0502060401010101" pitchFamily="34" charset="-79"/>
                <a:cs typeface="David" panose="020E0502060401010101" pitchFamily="34" charset="-79"/>
              </a:rPr>
              <a:t>לג</a:t>
            </a:r>
            <a:r>
              <a:rPr lang="he-IL" sz="2800" dirty="0">
                <a:latin typeface="David" panose="020E0502060401010101" pitchFamily="34" charset="-79"/>
                <a:cs typeface="David" panose="020E0502060401010101" pitchFamily="34" charset="-79"/>
              </a:rPr>
              <a:t>. ואז התרחקו בנימין מהעיר, וישראל שקודם ברחו הפכו פניהם כנגד בנימין וערכו איתם מלחמה בבעל תמר. והאורב קם וניכנס לעיר ונלחם באנשים ששם.</a:t>
            </a:r>
          </a:p>
          <a:p>
            <a:r>
              <a:rPr lang="he-IL" sz="2800" b="1" u="sng" dirty="0">
                <a:latin typeface="David" panose="020E0502060401010101" pitchFamily="34" charset="-79"/>
                <a:cs typeface="David" panose="020E0502060401010101" pitchFamily="34" charset="-79"/>
              </a:rPr>
              <a:t>לד</a:t>
            </a:r>
            <a:r>
              <a:rPr lang="he-IL" sz="2800" dirty="0">
                <a:latin typeface="David" panose="020E0502060401010101" pitchFamily="34" charset="-79"/>
                <a:cs typeface="David" panose="020E0502060401010101" pitchFamily="34" charset="-79"/>
              </a:rPr>
              <a:t>. ובאו </a:t>
            </a:r>
            <a:r>
              <a:rPr lang="he-IL" sz="2800" dirty="0" err="1">
                <a:latin typeface="David" panose="020E0502060401010101" pitchFamily="34" charset="-79"/>
                <a:cs typeface="David" panose="020E0502060401010101" pitchFamily="34" charset="-79"/>
              </a:rPr>
              <a:t>כח</a:t>
            </a:r>
            <a:r>
              <a:rPr lang="he-IL" sz="2800" dirty="0">
                <a:latin typeface="David" panose="020E0502060401010101" pitchFamily="34" charset="-79"/>
                <a:cs typeface="David" panose="020E0502060401010101" pitchFamily="34" charset="-79"/>
              </a:rPr>
              <a:t> האורב מנגד לגבעה </a:t>
            </a:r>
            <a:r>
              <a:rPr lang="he-IL" sz="2800" b="1" dirty="0">
                <a:highlight>
                  <a:srgbClr val="00FFFF"/>
                </a:highlight>
                <a:latin typeface="David" panose="020E0502060401010101" pitchFamily="34" charset="-79"/>
                <a:cs typeface="David" panose="020E0502060401010101" pitchFamily="34" charset="-79"/>
              </a:rPr>
              <a:t>והיו שם 10,000 איש מובחרים</a:t>
            </a:r>
            <a:r>
              <a:rPr lang="he-IL" sz="2800" dirty="0">
                <a:latin typeface="David" panose="020E0502060401010101" pitchFamily="34" charset="-79"/>
                <a:cs typeface="David" panose="020E0502060401010101" pitchFamily="34" charset="-79"/>
              </a:rPr>
              <a:t>, והמלחמה הייתה קשה . ושבט בנימין לא ידעו שהרעה קרובה לבוא עליהם.    </a:t>
            </a:r>
          </a:p>
        </p:txBody>
      </p:sp>
      <p:pic>
        <p:nvPicPr>
          <p:cNvPr id="4" name="תמונה 3">
            <a:extLst>
              <a:ext uri="{FF2B5EF4-FFF2-40B4-BE49-F238E27FC236}">
                <a16:creationId xmlns:a16="http://schemas.microsoft.com/office/drawing/2014/main" id="{C3FFC592-B22D-4F63-B919-15525332266C}"/>
              </a:ext>
            </a:extLst>
          </p:cNvPr>
          <p:cNvPicPr>
            <a:picLocks noChangeAspect="1"/>
          </p:cNvPicPr>
          <p:nvPr/>
        </p:nvPicPr>
        <p:blipFill>
          <a:blip r:embed="rId2"/>
          <a:stretch>
            <a:fillRect/>
          </a:stretch>
        </p:blipFill>
        <p:spPr>
          <a:xfrm>
            <a:off x="6396037" y="4038600"/>
            <a:ext cx="2695712" cy="2695712"/>
          </a:xfrm>
          <a:prstGeom prst="rect">
            <a:avLst/>
          </a:prstGeom>
        </p:spPr>
      </p:pic>
    </p:spTree>
    <p:extLst>
      <p:ext uri="{BB962C8B-B14F-4D97-AF65-F5344CB8AC3E}">
        <p14:creationId xmlns:p14="http://schemas.microsoft.com/office/powerpoint/2010/main" val="332907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circle(in)">
                                      <p:cBhvr>
                                        <p:cTn id="13" dur="20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574C4CE3-B7B8-42A5-8481-29036EA31554}"/>
              </a:ext>
            </a:extLst>
          </p:cNvPr>
          <p:cNvSpPr/>
          <p:nvPr/>
        </p:nvSpPr>
        <p:spPr>
          <a:xfrm>
            <a:off x="6505302" y="404336"/>
            <a:ext cx="5290457" cy="5509200"/>
          </a:xfrm>
          <a:prstGeom prst="rect">
            <a:avLst/>
          </a:prstGeom>
          <a:solidFill>
            <a:schemeClr val="accent3">
              <a:lumMod val="60000"/>
              <a:lumOff val="40000"/>
            </a:schemeClr>
          </a:solidFill>
        </p:spPr>
        <p:txBody>
          <a:bodyPr wrap="square">
            <a:spAutoFit/>
          </a:bodyPr>
          <a:lstStyle/>
          <a:p>
            <a:r>
              <a:rPr lang="he-IL" sz="3200" b="1" dirty="0">
                <a:latin typeface="David" panose="020E0502060401010101" pitchFamily="34" charset="-79"/>
                <a:cs typeface="David" panose="020E0502060401010101" pitchFamily="34" charset="-79"/>
              </a:rPr>
              <a:t>לה</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וַיִּגֹּף</a:t>
            </a:r>
            <a:r>
              <a:rPr lang="he-IL" sz="3200" dirty="0">
                <a:latin typeface="David" panose="020E0502060401010101" pitchFamily="34" charset="-79"/>
                <a:cs typeface="David" panose="020E0502060401010101" pitchFamily="34" charset="-79"/>
              </a:rPr>
              <a:t> יְהוָה אֶת-בִּנְיָמִן, לִפְנֵי יִשְׂרָאֵל, וַיַּשְׁחִיתוּ בְנֵי יִשְׂרָאֵל </a:t>
            </a:r>
            <a:r>
              <a:rPr lang="he-IL" sz="3200" dirty="0" err="1">
                <a:latin typeface="David" panose="020E0502060401010101" pitchFamily="34" charset="-79"/>
                <a:cs typeface="David" panose="020E0502060401010101" pitchFamily="34" charset="-79"/>
              </a:rPr>
              <a:t>בְּבִנְיָמִן</a:t>
            </a:r>
            <a:r>
              <a:rPr lang="he-IL" sz="3200" dirty="0">
                <a:latin typeface="David" panose="020E0502060401010101" pitchFamily="34" charset="-79"/>
                <a:cs typeface="David" panose="020E0502060401010101" pitchFamily="34" charset="-79"/>
              </a:rPr>
              <a:t> בַּיּוֹם הַהוּא, </a:t>
            </a:r>
            <a:r>
              <a:rPr lang="he-IL" sz="3200" b="1" dirty="0">
                <a:highlight>
                  <a:srgbClr val="00FFFF"/>
                </a:highlight>
                <a:latin typeface="David" panose="020E0502060401010101" pitchFamily="34" charset="-79"/>
                <a:cs typeface="David" panose="020E0502060401010101" pitchFamily="34" charset="-79"/>
              </a:rPr>
              <a:t>עֶשְׂרִים וַחֲמִשָּׁה אֶלֶף וּמֵאָה אִישׁ:</a:t>
            </a:r>
            <a:r>
              <a:rPr lang="he-IL" sz="3200" dirty="0">
                <a:latin typeface="David" panose="020E0502060401010101" pitchFamily="34" charset="-79"/>
                <a:cs typeface="David" panose="020E0502060401010101" pitchFamily="34" charset="-79"/>
              </a:rPr>
              <a:t>  כָּל-אֵלֶּה, שֹׁלֵף חָרֶב.  </a:t>
            </a:r>
          </a:p>
          <a:p>
            <a:r>
              <a:rPr lang="he-IL" sz="3200" b="1" dirty="0">
                <a:latin typeface="David" panose="020E0502060401010101" pitchFamily="34" charset="-79"/>
                <a:cs typeface="David" panose="020E0502060401010101" pitchFamily="34" charset="-79"/>
              </a:rPr>
              <a:t>לו</a:t>
            </a:r>
            <a:r>
              <a:rPr lang="he-IL" sz="3200" dirty="0">
                <a:latin typeface="David" panose="020E0502060401010101" pitchFamily="34" charset="-79"/>
                <a:cs typeface="David" panose="020E0502060401010101" pitchFamily="34" charset="-79"/>
              </a:rPr>
              <a:t> וַיִּרְאוּ בְנֵי-בִנְיָמִן, כִּי נִגָּפוּ; וַיִּתְּנוּ אִישׁ-יִשְׂרָאֵל מָקוֹם, </a:t>
            </a:r>
            <a:r>
              <a:rPr lang="he-IL" sz="3200" dirty="0" err="1">
                <a:latin typeface="David" panose="020E0502060401010101" pitchFamily="34" charset="-79"/>
                <a:cs typeface="David" panose="020E0502060401010101" pitchFamily="34" charset="-79"/>
              </a:rPr>
              <a:t>לְבִנְיָמִן</a:t>
            </a:r>
            <a:r>
              <a:rPr lang="he-IL" sz="3200" dirty="0">
                <a:latin typeface="David" panose="020E0502060401010101" pitchFamily="34" charset="-79"/>
                <a:cs typeface="David" panose="020E0502060401010101" pitchFamily="34" charset="-79"/>
              </a:rPr>
              <a:t>, כִּי בָטְחוּ </a:t>
            </a:r>
            <a:r>
              <a:rPr lang="he-IL" sz="3200" dirty="0" err="1">
                <a:latin typeface="David" panose="020E0502060401010101" pitchFamily="34" charset="-79"/>
                <a:cs typeface="David" panose="020E0502060401010101" pitchFamily="34" charset="-79"/>
              </a:rPr>
              <a:t>אֶל-הָאֹרֵב</a:t>
            </a:r>
            <a:r>
              <a:rPr lang="he-IL" sz="3200" dirty="0">
                <a:latin typeface="David" panose="020E0502060401010101" pitchFamily="34" charset="-79"/>
                <a:cs typeface="David" panose="020E0502060401010101" pitchFamily="34" charset="-79"/>
              </a:rPr>
              <a:t>, אֲשֶׁר-שָׂמוּ אֶל-הַגִּבְעָה.  </a:t>
            </a:r>
          </a:p>
          <a:p>
            <a:r>
              <a:rPr lang="he-IL" sz="3200" b="1" dirty="0" err="1">
                <a:latin typeface="David" panose="020E0502060401010101" pitchFamily="34" charset="-79"/>
                <a:cs typeface="David" panose="020E0502060401010101" pitchFamily="34" charset="-79"/>
              </a:rPr>
              <a:t>לז</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וְהָאֹרֵב</a:t>
            </a:r>
            <a:r>
              <a:rPr lang="he-IL" sz="3200" dirty="0">
                <a:latin typeface="David" panose="020E0502060401010101" pitchFamily="34" charset="-79"/>
                <a:cs typeface="David" panose="020E0502060401010101" pitchFamily="34" charset="-79"/>
              </a:rPr>
              <a:t> </a:t>
            </a:r>
            <a:r>
              <a:rPr lang="he-IL" sz="3200" b="1" dirty="0">
                <a:highlight>
                  <a:srgbClr val="00FFFF"/>
                </a:highlight>
                <a:latin typeface="David" panose="020E0502060401010101" pitchFamily="34" charset="-79"/>
                <a:cs typeface="David" panose="020E0502060401010101" pitchFamily="34" charset="-79"/>
              </a:rPr>
              <a:t>הֵחִישׁוּ</a:t>
            </a:r>
            <a:r>
              <a:rPr lang="he-IL" sz="3200" dirty="0">
                <a:latin typeface="David" panose="020E0502060401010101" pitchFamily="34" charset="-79"/>
                <a:cs typeface="David" panose="020E0502060401010101" pitchFamily="34" charset="-79"/>
              </a:rPr>
              <a:t>, וַיִּפְשְׁטוּ אֶל-הַגִּבְעָה; וַיִּמְשֹׁךְ, </a:t>
            </a:r>
            <a:r>
              <a:rPr lang="he-IL" sz="3200" dirty="0" err="1">
                <a:latin typeface="David" panose="020E0502060401010101" pitchFamily="34" charset="-79"/>
                <a:cs typeface="David" panose="020E0502060401010101" pitchFamily="34" charset="-79"/>
              </a:rPr>
              <a:t>הָאֹרֵב</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וַיַּך</a:t>
            </a:r>
            <a:r>
              <a:rPr lang="he-IL" sz="3200" dirty="0">
                <a:latin typeface="David" panose="020E0502060401010101" pitchFamily="34" charset="-79"/>
                <a:cs typeface="David" panose="020E0502060401010101" pitchFamily="34" charset="-79"/>
              </a:rPr>
              <a:t>ְ אֶת-כָּל-הָעִיר, לְפִי-חָרֶב</a:t>
            </a:r>
            <a:r>
              <a:rPr lang="he-IL" dirty="0"/>
              <a:t>.</a:t>
            </a:r>
          </a:p>
        </p:txBody>
      </p:sp>
      <p:sp>
        <p:nvSpPr>
          <p:cNvPr id="3" name="TextBox 2">
            <a:extLst>
              <a:ext uri="{FF2B5EF4-FFF2-40B4-BE49-F238E27FC236}">
                <a16:creationId xmlns:a16="http://schemas.microsoft.com/office/drawing/2014/main" id="{820F58A4-066B-4BD5-BA37-80F5653DCE83}"/>
              </a:ext>
            </a:extLst>
          </p:cNvPr>
          <p:cNvSpPr txBox="1"/>
          <p:nvPr/>
        </p:nvSpPr>
        <p:spPr>
          <a:xfrm>
            <a:off x="265612" y="195308"/>
            <a:ext cx="5738948" cy="4832092"/>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לה</a:t>
            </a:r>
            <a:r>
              <a:rPr lang="he-IL" sz="2800" dirty="0">
                <a:latin typeface="David" panose="020E0502060401010101" pitchFamily="34" charset="-79"/>
                <a:cs typeface="David" panose="020E0502060401010101" pitchFamily="34" charset="-79"/>
              </a:rPr>
              <a:t>. ה' הכה את שבט בנימין לפני בני ישראל והרגו בהם ביום ההוא 25,100 חיילים </a:t>
            </a:r>
            <a:r>
              <a:rPr lang="he-IL" sz="2800" dirty="0" err="1">
                <a:latin typeface="David" panose="020E0502060401010101" pitchFamily="34" charset="-79"/>
                <a:cs typeface="David" panose="020E0502060401010101" pitchFamily="34" charset="-79"/>
              </a:rPr>
              <a:t>שולפי</a:t>
            </a:r>
            <a:r>
              <a:rPr lang="he-IL" sz="2800" dirty="0">
                <a:latin typeface="David" panose="020E0502060401010101" pitchFamily="34" charset="-79"/>
                <a:cs typeface="David" panose="020E0502060401010101" pitchFamily="34" charset="-79"/>
              </a:rPr>
              <a:t> חרב מבנימין.</a:t>
            </a:r>
          </a:p>
          <a:p>
            <a:r>
              <a:rPr lang="he-IL" sz="2800" b="1" u="sng" dirty="0">
                <a:latin typeface="David" panose="020E0502060401010101" pitchFamily="34" charset="-79"/>
                <a:cs typeface="David" panose="020E0502060401010101" pitchFamily="34" charset="-79"/>
              </a:rPr>
              <a:t>לו</a:t>
            </a:r>
            <a:r>
              <a:rPr lang="he-IL" sz="2800" dirty="0">
                <a:latin typeface="David" panose="020E0502060401010101" pitchFamily="34" charset="-79"/>
                <a:cs typeface="David" panose="020E0502060401010101" pitchFamily="34" charset="-79"/>
              </a:rPr>
              <a:t>. בני בנימין ראו שהם הוכו מכה גדולה, ורצו לשוב למקומם לגבעה, ואיש ישראל נתנו לנותרים לברוח לכיוון הגבעה- והסיבה, כי סמכו על האורב שהציבו בגבעה.</a:t>
            </a:r>
          </a:p>
          <a:p>
            <a:r>
              <a:rPr lang="he-IL" sz="2800" b="1" u="sng" dirty="0" err="1">
                <a:latin typeface="David" panose="020E0502060401010101" pitchFamily="34" charset="-79"/>
                <a:cs typeface="David" panose="020E0502060401010101" pitchFamily="34" charset="-79"/>
              </a:rPr>
              <a:t>לז</a:t>
            </a:r>
            <a:r>
              <a:rPr lang="he-IL" sz="2800" dirty="0">
                <a:latin typeface="David" panose="020E0502060401010101" pitchFamily="34" charset="-79"/>
                <a:cs typeface="David" panose="020E0502060401010101" pitchFamily="34" charset="-79"/>
              </a:rPr>
              <a:t>. מה עשו האורב שבנימין יצאו מהעיר? </a:t>
            </a:r>
            <a:r>
              <a:rPr lang="he-IL" sz="2800" b="1" dirty="0">
                <a:highlight>
                  <a:srgbClr val="00FFFF"/>
                </a:highlight>
                <a:latin typeface="David" panose="020E0502060401010101" pitchFamily="34" charset="-79"/>
                <a:cs typeface="David" panose="020E0502060401010101" pitchFamily="34" charset="-79"/>
              </a:rPr>
              <a:t>האורב מיהרו והתפזרו ונכנסו לגבעה, </a:t>
            </a:r>
            <a:r>
              <a:rPr lang="he-IL" sz="2800" dirty="0">
                <a:latin typeface="David" panose="020E0502060401010101" pitchFamily="34" charset="-79"/>
                <a:cs typeface="David" panose="020E0502060401010101" pitchFamily="34" charset="-79"/>
              </a:rPr>
              <a:t>ותקעו בשופר והזעיקו את כל האורב, והלכו והכו את כל תושבי העיר לפי חרב.</a:t>
            </a:r>
          </a:p>
        </p:txBody>
      </p:sp>
      <p:pic>
        <p:nvPicPr>
          <p:cNvPr id="4" name="תמונה 3">
            <a:extLst>
              <a:ext uri="{FF2B5EF4-FFF2-40B4-BE49-F238E27FC236}">
                <a16:creationId xmlns:a16="http://schemas.microsoft.com/office/drawing/2014/main" id="{9BFE687C-328A-427D-8835-7A3C05A228A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3409405" y="4598359"/>
            <a:ext cx="3514998" cy="2259641"/>
          </a:xfrm>
          <a:prstGeom prst="rect">
            <a:avLst/>
          </a:prstGeom>
        </p:spPr>
      </p:pic>
    </p:spTree>
    <p:extLst>
      <p:ext uri="{BB962C8B-B14F-4D97-AF65-F5344CB8AC3E}">
        <p14:creationId xmlns:p14="http://schemas.microsoft.com/office/powerpoint/2010/main" val="4100612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96EF830C-E5C6-49DC-A02C-D0414940573E}"/>
              </a:ext>
            </a:extLst>
          </p:cNvPr>
          <p:cNvSpPr/>
          <p:nvPr/>
        </p:nvSpPr>
        <p:spPr>
          <a:xfrm>
            <a:off x="6095999" y="312896"/>
            <a:ext cx="5752011" cy="5509200"/>
          </a:xfrm>
          <a:prstGeom prst="rect">
            <a:avLst/>
          </a:prstGeom>
          <a:solidFill>
            <a:schemeClr val="accent1">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לח</a:t>
            </a:r>
            <a:r>
              <a:rPr lang="he-IL" sz="3200" dirty="0">
                <a:solidFill>
                  <a:srgbClr val="000000"/>
                </a:solidFill>
                <a:latin typeface="David" panose="020E0502060401010101" pitchFamily="34" charset="-79"/>
                <a:cs typeface="David" panose="020E0502060401010101" pitchFamily="34" charset="-79"/>
              </a:rPr>
              <a:t> וְהַמּוֹעֵד, הָיָה לְאִישׁ יִשְׂרָאֵל--</a:t>
            </a:r>
            <a:r>
              <a:rPr lang="he-IL" sz="3200" dirty="0" err="1">
                <a:solidFill>
                  <a:srgbClr val="000000"/>
                </a:solidFill>
                <a:latin typeface="David" panose="020E0502060401010101" pitchFamily="34" charset="-79"/>
                <a:cs typeface="David" panose="020E0502060401010101" pitchFamily="34" charset="-79"/>
              </a:rPr>
              <a:t>עִם-הָאֹרֵב</a:t>
            </a:r>
            <a:r>
              <a:rPr lang="he-IL" sz="3200" dirty="0">
                <a:solidFill>
                  <a:srgbClr val="000000"/>
                </a:solidFill>
                <a:latin typeface="David" panose="020E0502060401010101" pitchFamily="34" charset="-79"/>
                <a:cs typeface="David" panose="020E0502060401010101" pitchFamily="34" charset="-79"/>
              </a:rPr>
              <a:t>; הֶרֶב, לְהַעֲלוֹתָם מַשְׂאַת הֶעָשָׁן מִן-הָעִיר.  </a:t>
            </a:r>
          </a:p>
          <a:p>
            <a:r>
              <a:rPr lang="he-IL" sz="3200" b="1" dirty="0">
                <a:solidFill>
                  <a:srgbClr val="000000"/>
                </a:solidFill>
                <a:latin typeface="David" panose="020E0502060401010101" pitchFamily="34" charset="-79"/>
                <a:cs typeface="David" panose="020E0502060401010101" pitchFamily="34" charset="-79"/>
              </a:rPr>
              <a:t>לט</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וַיַּהֲפֹך</a:t>
            </a:r>
            <a:r>
              <a:rPr lang="he-IL" sz="3200" dirty="0">
                <a:solidFill>
                  <a:srgbClr val="000000"/>
                </a:solidFill>
                <a:latin typeface="David" panose="020E0502060401010101" pitchFamily="34" charset="-79"/>
                <a:cs typeface="David" panose="020E0502060401010101" pitchFamily="34" charset="-79"/>
              </a:rPr>
              <a:t>ְ אִישׁ-יִשְׂרָאֵל, בַּמִּלְחָמָה; וּבִנְיָמִן הֵחֵל לְהַכּוֹת חֲלָלִים בְּאִישׁ-יִשְׂרָאֵל, כִּשְׁלֹשִׁים אִישׁ--כִּי אָמְרוּ, </a:t>
            </a:r>
            <a:r>
              <a:rPr lang="he-IL" sz="3200" b="1" dirty="0">
                <a:solidFill>
                  <a:srgbClr val="000000"/>
                </a:solidFill>
                <a:highlight>
                  <a:srgbClr val="00FFFF"/>
                </a:highlight>
                <a:latin typeface="David" panose="020E0502060401010101" pitchFamily="34" charset="-79"/>
                <a:cs typeface="David" panose="020E0502060401010101" pitchFamily="34" charset="-79"/>
              </a:rPr>
              <a:t>אַךְ </a:t>
            </a:r>
            <a:r>
              <a:rPr lang="he-IL" sz="3200" b="1" dirty="0" err="1">
                <a:solidFill>
                  <a:srgbClr val="000000"/>
                </a:solidFill>
                <a:highlight>
                  <a:srgbClr val="00FFFF"/>
                </a:highlight>
                <a:latin typeface="David" panose="020E0502060401010101" pitchFamily="34" charset="-79"/>
                <a:cs typeface="David" panose="020E0502060401010101" pitchFamily="34" charset="-79"/>
              </a:rPr>
              <a:t>נִגּוֹף</a:t>
            </a:r>
            <a:r>
              <a:rPr lang="he-IL" sz="3200" b="1" dirty="0">
                <a:solidFill>
                  <a:srgbClr val="000000"/>
                </a:solidFill>
                <a:highlight>
                  <a:srgbClr val="00FFFF"/>
                </a:highlight>
                <a:latin typeface="David" panose="020E0502060401010101" pitchFamily="34" charset="-79"/>
                <a:cs typeface="David" panose="020E0502060401010101" pitchFamily="34" charset="-79"/>
              </a:rPr>
              <a:t> נִגָּף הוּא לְפָנֵינוּ כַּמִּלְחָמָה </a:t>
            </a:r>
            <a:r>
              <a:rPr lang="he-IL" sz="3200" b="1" dirty="0" err="1">
                <a:solidFill>
                  <a:srgbClr val="000000"/>
                </a:solidFill>
                <a:highlight>
                  <a:srgbClr val="00FFFF"/>
                </a:highlight>
                <a:latin typeface="David" panose="020E0502060401010101" pitchFamily="34" charset="-79"/>
                <a:cs typeface="David" panose="020E0502060401010101" pitchFamily="34" charset="-79"/>
              </a:rPr>
              <a:t>הָרִאשֹׁנָה</a:t>
            </a:r>
            <a:r>
              <a:rPr lang="he-IL" sz="3200" b="1" dirty="0">
                <a:solidFill>
                  <a:srgbClr val="000000"/>
                </a:solidFill>
                <a:highlight>
                  <a:srgbClr val="00FFFF"/>
                </a:highlight>
                <a:latin typeface="David" panose="020E0502060401010101" pitchFamily="34" charset="-79"/>
                <a:cs typeface="David" panose="020E0502060401010101" pitchFamily="34" charset="-79"/>
              </a:rPr>
              <a:t>.  </a:t>
            </a:r>
          </a:p>
          <a:p>
            <a:r>
              <a:rPr lang="he-IL" sz="3200" b="1" dirty="0">
                <a:solidFill>
                  <a:srgbClr val="000000"/>
                </a:solidFill>
                <a:latin typeface="David" panose="020E0502060401010101" pitchFamily="34" charset="-79"/>
                <a:cs typeface="David" panose="020E0502060401010101" pitchFamily="34" charset="-79"/>
              </a:rPr>
              <a:t>מ</a:t>
            </a:r>
            <a:r>
              <a:rPr lang="he-IL" sz="3200" dirty="0">
                <a:solidFill>
                  <a:srgbClr val="000000"/>
                </a:solidFill>
                <a:latin typeface="David" panose="020E0502060401010101" pitchFamily="34" charset="-79"/>
                <a:cs typeface="David" panose="020E0502060401010101" pitchFamily="34" charset="-79"/>
              </a:rPr>
              <a:t> </a:t>
            </a:r>
            <a:r>
              <a:rPr lang="he-IL" sz="3200" b="1" dirty="0" err="1">
                <a:solidFill>
                  <a:srgbClr val="000000"/>
                </a:solidFill>
                <a:highlight>
                  <a:srgbClr val="FFFF00"/>
                </a:highlight>
                <a:latin typeface="David" panose="020E0502060401010101" pitchFamily="34" charset="-79"/>
                <a:cs typeface="David" panose="020E0502060401010101" pitchFamily="34" charset="-79"/>
              </a:rPr>
              <a:t>וְהַמַּשְׂאֵת</a:t>
            </a:r>
            <a:r>
              <a:rPr lang="he-IL" sz="3200" dirty="0">
                <a:solidFill>
                  <a:srgbClr val="000000"/>
                </a:solidFill>
                <a:latin typeface="David" panose="020E0502060401010101" pitchFamily="34" charset="-79"/>
                <a:cs typeface="David" panose="020E0502060401010101" pitchFamily="34" charset="-79"/>
              </a:rPr>
              <a:t>, הֵחֵלָּה לַעֲלוֹת מִן-הָעִיר--עַמּוּד עָשָׁן; וַיִּפֶן בִּנְיָמִן אַחֲרָיו, וְהִנֵּה עָלָה כְלִיל-הָעִיר הַשָּׁמָיְמָה</a:t>
            </a:r>
            <a:endParaRPr lang="he-IL" sz="3200" dirty="0"/>
          </a:p>
        </p:txBody>
      </p:sp>
      <p:sp>
        <p:nvSpPr>
          <p:cNvPr id="3" name="TextBox 2">
            <a:extLst>
              <a:ext uri="{FF2B5EF4-FFF2-40B4-BE49-F238E27FC236}">
                <a16:creationId xmlns:a16="http://schemas.microsoft.com/office/drawing/2014/main" id="{B359A0BF-9CDE-492A-9268-FFE067426663}"/>
              </a:ext>
            </a:extLst>
          </p:cNvPr>
          <p:cNvSpPr txBox="1"/>
          <p:nvPr/>
        </p:nvSpPr>
        <p:spPr>
          <a:xfrm>
            <a:off x="357051" y="195165"/>
            <a:ext cx="5508171" cy="5693866"/>
          </a:xfrm>
          <a:prstGeom prst="rect">
            <a:avLst/>
          </a:prstGeom>
          <a:solidFill>
            <a:schemeClr val="accent4">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לח. </a:t>
            </a:r>
            <a:r>
              <a:rPr lang="he-IL" sz="2800" dirty="0">
                <a:latin typeface="David" panose="020E0502060401010101" pitchFamily="34" charset="-79"/>
                <a:cs typeface="David" panose="020E0502060401010101" pitchFamily="34" charset="-79"/>
              </a:rPr>
              <a:t>והאות וסימן לביאת האורב לעיר היה שיראו את העשן מהעיר עולה ומתנשא לגובה יבינו החיילים שלכדו האורב את הגבעה</a:t>
            </a:r>
            <a:r>
              <a:rPr lang="he-IL" sz="2800" b="1" u="sng" dirty="0">
                <a:latin typeface="David" panose="020E0502060401010101" pitchFamily="34" charset="-79"/>
                <a:cs typeface="David" panose="020E0502060401010101" pitchFamily="34" charset="-79"/>
              </a:rPr>
              <a:t> </a:t>
            </a:r>
          </a:p>
          <a:p>
            <a:r>
              <a:rPr lang="he-IL" sz="2800" b="1" u="sng" dirty="0">
                <a:latin typeface="David" panose="020E0502060401010101" pitchFamily="34" charset="-79"/>
                <a:cs typeface="David" panose="020E0502060401010101" pitchFamily="34" charset="-79"/>
              </a:rPr>
              <a:t>לט. איך נפלו בני בנימין? </a:t>
            </a:r>
            <a:r>
              <a:rPr lang="he-IL" sz="2800" dirty="0">
                <a:latin typeface="David" panose="020E0502060401010101" pitchFamily="34" charset="-79"/>
                <a:cs typeface="David" panose="020E0502060401010101" pitchFamily="34" charset="-79"/>
              </a:rPr>
              <a:t>בני ישראל החלו לברוח ובנימין בראותם בורחים החל לרדוף ולהכות בישראל 30 איש, כיוון שאמרו בנימין הנה מוכה ישראל על ידינו כמו בפעם הראשונה.</a:t>
            </a:r>
          </a:p>
          <a:p>
            <a:r>
              <a:rPr lang="he-IL" sz="2800" dirty="0">
                <a:latin typeface="David" panose="020E0502060401010101" pitchFamily="34" charset="-79"/>
                <a:cs typeface="David" panose="020E0502060401010101" pitchFamily="34" charset="-79"/>
              </a:rPr>
              <a:t>מ. באותו זמן </a:t>
            </a:r>
            <a:r>
              <a:rPr lang="he-IL" sz="2800" b="1" dirty="0">
                <a:highlight>
                  <a:srgbClr val="FFFF00"/>
                </a:highlight>
                <a:latin typeface="David" panose="020E0502060401010101" pitchFamily="34" charset="-79"/>
                <a:cs typeface="David" panose="020E0502060401010101" pitchFamily="34" charset="-79"/>
              </a:rPr>
              <a:t>המדורה</a:t>
            </a:r>
            <a:r>
              <a:rPr lang="he-IL" sz="2800" dirty="0">
                <a:latin typeface="David" panose="020E0502060401010101" pitchFamily="34" charset="-79"/>
                <a:cs typeface="David" panose="020E0502060401010101" pitchFamily="34" charset="-79"/>
              </a:rPr>
              <a:t> החלה לעלות מהעיר והייתה נראית כעמוד עשן , פנה בנימין להסתכל אחורה והנה נשרפה העיר כולה ועלה עשנה השמימה</a:t>
            </a:r>
          </a:p>
        </p:txBody>
      </p:sp>
      <p:pic>
        <p:nvPicPr>
          <p:cNvPr id="4" name="תמונה 3">
            <a:extLst>
              <a:ext uri="{FF2B5EF4-FFF2-40B4-BE49-F238E27FC236}">
                <a16:creationId xmlns:a16="http://schemas.microsoft.com/office/drawing/2014/main" id="{70E6795F-A7DA-4BCA-9E39-A2FAAA31A3F0}"/>
              </a:ext>
            </a:extLst>
          </p:cNvPr>
          <p:cNvPicPr>
            <a:picLocks noChangeAspect="1"/>
          </p:cNvPicPr>
          <p:nvPr/>
        </p:nvPicPr>
        <p:blipFill>
          <a:blip r:embed="rId2"/>
          <a:stretch>
            <a:fillRect/>
          </a:stretch>
        </p:blipFill>
        <p:spPr>
          <a:xfrm>
            <a:off x="4197223" y="0"/>
            <a:ext cx="4259113" cy="2886212"/>
          </a:xfrm>
          <a:prstGeom prst="rect">
            <a:avLst/>
          </a:prstGeom>
        </p:spPr>
      </p:pic>
    </p:spTree>
    <p:extLst>
      <p:ext uri="{BB962C8B-B14F-4D97-AF65-F5344CB8AC3E}">
        <p14:creationId xmlns:p14="http://schemas.microsoft.com/office/powerpoint/2010/main" val="939006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circle(in)">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01B144D8-5ABC-41DB-9493-5450878F65CC}"/>
              </a:ext>
            </a:extLst>
          </p:cNvPr>
          <p:cNvSpPr/>
          <p:nvPr/>
        </p:nvSpPr>
        <p:spPr>
          <a:xfrm>
            <a:off x="6096000" y="346893"/>
            <a:ext cx="5943600" cy="3539430"/>
          </a:xfrm>
          <a:prstGeom prst="rect">
            <a:avLst/>
          </a:prstGeom>
          <a:solidFill>
            <a:schemeClr val="accent2">
              <a:lumMod val="40000"/>
              <a:lumOff val="6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מא</a:t>
            </a:r>
            <a:r>
              <a:rPr lang="he-IL" sz="3200" dirty="0">
                <a:solidFill>
                  <a:srgbClr val="000000"/>
                </a:solidFill>
                <a:latin typeface="David" panose="020E0502060401010101" pitchFamily="34" charset="-79"/>
                <a:cs typeface="David" panose="020E0502060401010101" pitchFamily="34" charset="-79"/>
              </a:rPr>
              <a:t> וְאִישׁ יִשְׂרָאֵל הָפַךְ, </a:t>
            </a:r>
            <a:r>
              <a:rPr lang="he-IL" sz="3200" dirty="0" err="1">
                <a:solidFill>
                  <a:srgbClr val="000000"/>
                </a:solidFill>
                <a:latin typeface="David" panose="020E0502060401010101" pitchFamily="34" charset="-79"/>
                <a:cs typeface="David" panose="020E0502060401010101" pitchFamily="34" charset="-79"/>
              </a:rPr>
              <a:t>ו</a:t>
            </a:r>
            <a:r>
              <a:rPr lang="he-IL" sz="3200" b="1" dirty="0" err="1">
                <a:solidFill>
                  <a:srgbClr val="000000"/>
                </a:solidFill>
                <a:highlight>
                  <a:srgbClr val="FFFF00"/>
                </a:highlight>
                <a:latin typeface="David" panose="020E0502060401010101" pitchFamily="34" charset="-79"/>
                <a:cs typeface="David" panose="020E0502060401010101" pitchFamily="34" charset="-79"/>
              </a:rPr>
              <a:t>ַיִּבָּהֵל</a:t>
            </a:r>
            <a:r>
              <a:rPr lang="he-IL" sz="3200" b="1" dirty="0">
                <a:solidFill>
                  <a:srgbClr val="000000"/>
                </a:solidFill>
                <a:highlight>
                  <a:srgbClr val="FFFF00"/>
                </a:highlight>
                <a:latin typeface="David" panose="020E0502060401010101" pitchFamily="34" charset="-79"/>
                <a:cs typeface="David" panose="020E0502060401010101" pitchFamily="34" charset="-79"/>
              </a:rPr>
              <a:t> אִישׁ בִּנְיָמִן</a:t>
            </a:r>
            <a:r>
              <a:rPr lang="he-IL" sz="3200" dirty="0">
                <a:solidFill>
                  <a:srgbClr val="000000"/>
                </a:solidFill>
                <a:latin typeface="David" panose="020E0502060401010101" pitchFamily="34" charset="-79"/>
                <a:cs typeface="David" panose="020E0502060401010101" pitchFamily="34" charset="-79"/>
              </a:rPr>
              <a:t>:  כִּי רָאָה, כִּי-נָגְעָה עָלָיו הָרָעָה.  </a:t>
            </a:r>
          </a:p>
          <a:p>
            <a:r>
              <a:rPr lang="he-IL" sz="3200" b="1" dirty="0" err="1">
                <a:solidFill>
                  <a:srgbClr val="000000"/>
                </a:solidFill>
                <a:latin typeface="David" panose="020E0502060401010101" pitchFamily="34" charset="-79"/>
                <a:cs typeface="David" panose="020E0502060401010101" pitchFamily="34" charset="-79"/>
              </a:rPr>
              <a:t>מב</a:t>
            </a:r>
            <a:r>
              <a:rPr lang="he-IL" sz="3200" dirty="0">
                <a:solidFill>
                  <a:srgbClr val="000000"/>
                </a:solidFill>
                <a:latin typeface="David" panose="020E0502060401010101" pitchFamily="34" charset="-79"/>
                <a:cs typeface="David" panose="020E0502060401010101" pitchFamily="34" charset="-79"/>
              </a:rPr>
              <a:t> וַיִּפְנוּ לִפְנֵי אִישׁ יִשְׂרָאֵל, אֶל-דֶּרֶךְ הַמִּדְבָּר, וְהַמִּלְחָמָה, </a:t>
            </a:r>
            <a:r>
              <a:rPr lang="he-IL" sz="3200" dirty="0" err="1">
                <a:solidFill>
                  <a:srgbClr val="000000"/>
                </a:solidFill>
                <a:latin typeface="David" panose="020E0502060401010101" pitchFamily="34" charset="-79"/>
                <a:cs typeface="David" panose="020E0502060401010101" pitchFamily="34" charset="-79"/>
              </a:rPr>
              <a:t>הִדְבִּיקָתְהו</a:t>
            </a:r>
            <a:r>
              <a:rPr lang="he-IL" sz="3200" dirty="0">
                <a:solidFill>
                  <a:srgbClr val="000000"/>
                </a:solidFill>
                <a:latin typeface="David" panose="020E0502060401010101" pitchFamily="34" charset="-79"/>
                <a:cs typeface="David" panose="020E0502060401010101" pitchFamily="34" charset="-79"/>
              </a:rPr>
              <a:t>ּ; וַאֲשֶׁר, מֵהֶעָרִים, מַשְׁחִיתִים אוֹתוֹ, בְּתוֹכוֹ.  </a:t>
            </a:r>
          </a:p>
          <a:p>
            <a:r>
              <a:rPr lang="he-IL" sz="3200" b="1" dirty="0">
                <a:solidFill>
                  <a:srgbClr val="000000"/>
                </a:solidFill>
                <a:latin typeface="David" panose="020E0502060401010101" pitchFamily="34" charset="-79"/>
                <a:cs typeface="David" panose="020E0502060401010101" pitchFamily="34" charset="-79"/>
              </a:rPr>
              <a:t>מג</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כִּתְּרוּ אֶת-בִּנְיָמִן </a:t>
            </a:r>
            <a:r>
              <a:rPr lang="he-IL" sz="3200" dirty="0" err="1">
                <a:solidFill>
                  <a:srgbClr val="000000"/>
                </a:solidFill>
                <a:latin typeface="David" panose="020E0502060401010101" pitchFamily="34" charset="-79"/>
                <a:cs typeface="David" panose="020E0502060401010101" pitchFamily="34" charset="-79"/>
              </a:rPr>
              <a:t>הִרְדִיפֻהו</a:t>
            </a:r>
            <a:r>
              <a:rPr lang="he-IL" sz="3200" dirty="0">
                <a:solidFill>
                  <a:srgbClr val="000000"/>
                </a:solidFill>
                <a:latin typeface="David" panose="020E0502060401010101" pitchFamily="34" charset="-79"/>
                <a:cs typeface="David" panose="020E0502060401010101" pitchFamily="34" charset="-79"/>
              </a:rPr>
              <a:t>ּ, מְנוּחָה </a:t>
            </a:r>
            <a:r>
              <a:rPr lang="he-IL" sz="3200" dirty="0" err="1">
                <a:solidFill>
                  <a:srgbClr val="000000"/>
                </a:solidFill>
                <a:latin typeface="David" panose="020E0502060401010101" pitchFamily="34" charset="-79"/>
                <a:cs typeface="David" panose="020E0502060401010101" pitchFamily="34" charset="-79"/>
              </a:rPr>
              <a:t>הִדְרִיכֻהו</a:t>
            </a:r>
            <a:r>
              <a:rPr lang="he-IL" sz="3200" dirty="0">
                <a:solidFill>
                  <a:srgbClr val="000000"/>
                </a:solidFill>
                <a:latin typeface="David" panose="020E0502060401010101" pitchFamily="34" charset="-79"/>
                <a:cs typeface="David" panose="020E0502060401010101" pitchFamily="34" charset="-79"/>
              </a:rPr>
              <a:t>ּ, עַד נֹכַח הַגִּבְעָה, מִמִּזְרַח-שָׁמֶשׁ</a:t>
            </a:r>
            <a:endParaRPr lang="he-IL" sz="3200" dirty="0"/>
          </a:p>
        </p:txBody>
      </p:sp>
      <p:sp>
        <p:nvSpPr>
          <p:cNvPr id="4" name="TextBox 3">
            <a:extLst>
              <a:ext uri="{FF2B5EF4-FFF2-40B4-BE49-F238E27FC236}">
                <a16:creationId xmlns:a16="http://schemas.microsoft.com/office/drawing/2014/main" id="{35976CD8-325B-48D3-8075-5B586BAC0648}"/>
              </a:ext>
            </a:extLst>
          </p:cNvPr>
          <p:cNvSpPr txBox="1"/>
          <p:nvPr/>
        </p:nvSpPr>
        <p:spPr>
          <a:xfrm>
            <a:off x="265612" y="195308"/>
            <a:ext cx="5738948" cy="6555641"/>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מא</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ועם ישראל ברגע שראו את העשן מתמר הפכו את פניהם כנגד בני בנימין ואז </a:t>
            </a:r>
            <a:r>
              <a:rPr lang="he-IL" sz="2800" b="1" dirty="0">
                <a:highlight>
                  <a:srgbClr val="FFFF00"/>
                </a:highlight>
                <a:latin typeface="David" panose="020E0502060401010101" pitchFamily="34" charset="-79"/>
                <a:cs typeface="David" panose="020E0502060401010101" pitchFamily="34" charset="-79"/>
              </a:rPr>
              <a:t>הסתכלו ונבהלו </a:t>
            </a:r>
            <a:r>
              <a:rPr lang="he-IL" sz="2800" dirty="0">
                <a:latin typeface="David" panose="020E0502060401010101" pitchFamily="34" charset="-79"/>
                <a:cs typeface="David" panose="020E0502060401010101" pitchFamily="34" charset="-79"/>
              </a:rPr>
              <a:t>כי ראו שקרבה אליהם הרעה.</a:t>
            </a:r>
          </a:p>
          <a:p>
            <a:r>
              <a:rPr lang="he-IL" sz="2800" b="1" u="sng" dirty="0" err="1">
                <a:latin typeface="David" panose="020E0502060401010101" pitchFamily="34" charset="-79"/>
                <a:cs typeface="David" panose="020E0502060401010101" pitchFamily="34" charset="-79"/>
              </a:rPr>
              <a:t>מב</a:t>
            </a:r>
            <a:r>
              <a:rPr lang="he-IL" sz="2800" b="1" u="sng" dirty="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ופנו בני בנימין כדי לברוח מפני עם ישראל ורצו לברוח לכיוון המדבר, וחיילי ישראל שעד עתה ברחו מהם, הדביקו אותם ותפסו אותם. והאורב ניכנס לעיר הרגו בבנימין שבתוך העיר.</a:t>
            </a:r>
          </a:p>
          <a:p>
            <a:r>
              <a:rPr lang="he-IL" sz="2800" b="1" u="sng" dirty="0">
                <a:latin typeface="David" panose="020E0502060401010101" pitchFamily="34" charset="-79"/>
                <a:cs typeface="David" panose="020E0502060401010101" pitchFamily="34" charset="-79"/>
              </a:rPr>
              <a:t>מג</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ואז הקיפו ישראל את בני בנימין </a:t>
            </a:r>
            <a:r>
              <a:rPr lang="he-IL" sz="2800" dirty="0">
                <a:latin typeface="David" panose="020E0502060401010101" pitchFamily="34" charset="-79"/>
                <a:cs typeface="David" panose="020E0502060401010101" pitchFamily="34" charset="-79"/>
              </a:rPr>
              <a:t>צד אחד חיילי ישראל הרודפים וצד שני האורבים שהסתתרו בגבעה. וכאשר בני בנימין עצרו לנוח עם ישראל הדביקוהו והשיגוהו, ורדפו אחריהם עד שהגיעו מול הגבעה מצד מזרח.</a:t>
            </a:r>
          </a:p>
        </p:txBody>
      </p:sp>
      <p:pic>
        <p:nvPicPr>
          <p:cNvPr id="3" name="תמונה 2">
            <a:extLst>
              <a:ext uri="{FF2B5EF4-FFF2-40B4-BE49-F238E27FC236}">
                <a16:creationId xmlns:a16="http://schemas.microsoft.com/office/drawing/2014/main" id="{2FB45FFD-2989-4480-B0FF-94E8408BF804}"/>
              </a:ext>
            </a:extLst>
          </p:cNvPr>
          <p:cNvPicPr>
            <a:picLocks noChangeAspect="1"/>
          </p:cNvPicPr>
          <p:nvPr/>
        </p:nvPicPr>
        <p:blipFill>
          <a:blip r:embed="rId2"/>
          <a:stretch>
            <a:fillRect/>
          </a:stretch>
        </p:blipFill>
        <p:spPr>
          <a:xfrm>
            <a:off x="9067800" y="4120924"/>
            <a:ext cx="2528072" cy="2528072"/>
          </a:xfrm>
          <a:prstGeom prst="rect">
            <a:avLst/>
          </a:prstGeom>
        </p:spPr>
      </p:pic>
    </p:spTree>
    <p:extLst>
      <p:ext uri="{BB962C8B-B14F-4D97-AF65-F5344CB8AC3E}">
        <p14:creationId xmlns:p14="http://schemas.microsoft.com/office/powerpoint/2010/main" val="333512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EAD2B8F2-4866-4114-859C-4A463A91166D}"/>
              </a:ext>
            </a:extLst>
          </p:cNvPr>
          <p:cNvSpPr/>
          <p:nvPr/>
        </p:nvSpPr>
        <p:spPr>
          <a:xfrm>
            <a:off x="6413863" y="325959"/>
            <a:ext cx="5460274" cy="4524315"/>
          </a:xfrm>
          <a:prstGeom prst="rect">
            <a:avLst/>
          </a:prstGeom>
          <a:solidFill>
            <a:schemeClr val="accent3">
              <a:lumMod val="40000"/>
              <a:lumOff val="60000"/>
            </a:schemeClr>
          </a:solid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מד</a:t>
            </a:r>
            <a:r>
              <a:rPr lang="he-IL" sz="3200" dirty="0">
                <a:solidFill>
                  <a:srgbClr val="000000"/>
                </a:solidFill>
                <a:latin typeface="David" panose="020E0502060401010101" pitchFamily="34" charset="-79"/>
                <a:cs typeface="David" panose="020E0502060401010101" pitchFamily="34" charset="-79"/>
              </a:rPr>
              <a:t> וַיִּפְּלוּ, </a:t>
            </a:r>
            <a:r>
              <a:rPr lang="he-IL" sz="3200" dirty="0" err="1">
                <a:solidFill>
                  <a:srgbClr val="000000"/>
                </a:solidFill>
                <a:latin typeface="David" panose="020E0502060401010101" pitchFamily="34" charset="-79"/>
                <a:cs typeface="David" panose="020E0502060401010101" pitchFamily="34" charset="-79"/>
              </a:rPr>
              <a:t>מִבִּנְיָמִן</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שְׁמֹנָה-עָשָׂר אֶלֶף</a:t>
            </a:r>
            <a:r>
              <a:rPr lang="he-IL" sz="3200" dirty="0">
                <a:solidFill>
                  <a:srgbClr val="000000"/>
                </a:solidFill>
                <a:latin typeface="David" panose="020E0502060401010101" pitchFamily="34" charset="-79"/>
                <a:cs typeface="David" panose="020E0502060401010101" pitchFamily="34" charset="-79"/>
              </a:rPr>
              <a:t>, אִישׁ:  אֶת-כָּל-אֵלֶּה, אַנְשֵׁי-חָיִל.  </a:t>
            </a:r>
          </a:p>
          <a:p>
            <a:r>
              <a:rPr lang="he-IL" sz="3200" b="1" dirty="0">
                <a:solidFill>
                  <a:srgbClr val="000000"/>
                </a:solidFill>
                <a:latin typeface="David" panose="020E0502060401010101" pitchFamily="34" charset="-79"/>
                <a:cs typeface="David" panose="020E0502060401010101" pitchFamily="34" charset="-79"/>
              </a:rPr>
              <a:t>מה</a:t>
            </a:r>
            <a:r>
              <a:rPr lang="he-IL" sz="3200" dirty="0">
                <a:solidFill>
                  <a:srgbClr val="000000"/>
                </a:solidFill>
                <a:latin typeface="David" panose="020E0502060401010101" pitchFamily="34" charset="-79"/>
                <a:cs typeface="David" panose="020E0502060401010101" pitchFamily="34" charset="-79"/>
              </a:rPr>
              <a:t> וַיִּפְנוּ וַיָּנֻסוּ </a:t>
            </a:r>
            <a:r>
              <a:rPr lang="he-IL" sz="3200" dirty="0" err="1">
                <a:solidFill>
                  <a:srgbClr val="000000"/>
                </a:solidFill>
                <a:latin typeface="David" panose="020E0502060401010101" pitchFamily="34" charset="-79"/>
                <a:cs typeface="David" panose="020E0502060401010101" pitchFamily="34" charset="-79"/>
              </a:rPr>
              <a:t>הַמִּדְבָּרָה</a:t>
            </a:r>
            <a:r>
              <a:rPr lang="he-IL" sz="3200" dirty="0">
                <a:solidFill>
                  <a:srgbClr val="000000"/>
                </a:solidFill>
                <a:latin typeface="David" panose="020E0502060401010101" pitchFamily="34" charset="-79"/>
                <a:cs typeface="David" panose="020E0502060401010101" pitchFamily="34" charset="-79"/>
              </a:rPr>
              <a:t>, אֶל-סֶלַע הָרִמּוֹן, </a:t>
            </a:r>
            <a:r>
              <a:rPr lang="he-IL" sz="3200" dirty="0" err="1">
                <a:solidFill>
                  <a:srgbClr val="000000"/>
                </a:solidFill>
                <a:latin typeface="David" panose="020E0502060401010101" pitchFamily="34" charset="-79"/>
                <a:cs typeface="David" panose="020E0502060401010101" pitchFamily="34" charset="-79"/>
              </a:rPr>
              <a:t>וַיְעֹלְלֻהו</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בַּמְסִלּוֹת</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חֲמֵשֶׁת אֲלָפִים אִישׁ</a:t>
            </a:r>
            <a:r>
              <a:rPr lang="he-IL" sz="3200" dirty="0">
                <a:solidFill>
                  <a:srgbClr val="000000"/>
                </a:solidFill>
                <a:latin typeface="David" panose="020E0502060401010101" pitchFamily="34" charset="-79"/>
                <a:cs typeface="David" panose="020E0502060401010101" pitchFamily="34" charset="-79"/>
              </a:rPr>
              <a:t>; וַיַּדְבִּיקוּ אַחֲרָיו עַד-גִּדְעֹם, וַיַּכּוּ מִמֶּנּוּ </a:t>
            </a:r>
            <a:r>
              <a:rPr lang="he-IL" sz="3200" b="1" dirty="0">
                <a:solidFill>
                  <a:srgbClr val="000000"/>
                </a:solidFill>
                <a:highlight>
                  <a:srgbClr val="FFFF00"/>
                </a:highlight>
                <a:latin typeface="David" panose="020E0502060401010101" pitchFamily="34" charset="-79"/>
                <a:cs typeface="David" panose="020E0502060401010101" pitchFamily="34" charset="-79"/>
              </a:rPr>
              <a:t>אַלְפַּיִם אִישׁ</a:t>
            </a:r>
            <a:r>
              <a:rPr lang="he-IL" sz="3200" dirty="0">
                <a:solidFill>
                  <a:srgbClr val="000000"/>
                </a:solidFill>
                <a:latin typeface="David" panose="020E0502060401010101" pitchFamily="34" charset="-79"/>
                <a:cs typeface="David" panose="020E0502060401010101" pitchFamily="34" charset="-79"/>
              </a:rPr>
              <a:t>.  </a:t>
            </a:r>
          </a:p>
          <a:p>
            <a:r>
              <a:rPr lang="he-IL" sz="3200" b="1" dirty="0">
                <a:solidFill>
                  <a:srgbClr val="000000"/>
                </a:solidFill>
                <a:latin typeface="David" panose="020E0502060401010101" pitchFamily="34" charset="-79"/>
                <a:cs typeface="David" panose="020E0502060401010101" pitchFamily="34" charset="-79"/>
              </a:rPr>
              <a:t>מו</a:t>
            </a:r>
            <a:r>
              <a:rPr lang="he-IL" sz="3200" dirty="0">
                <a:solidFill>
                  <a:srgbClr val="000000"/>
                </a:solidFill>
                <a:latin typeface="David" panose="020E0502060401010101" pitchFamily="34" charset="-79"/>
                <a:cs typeface="David" panose="020E0502060401010101" pitchFamily="34" charset="-79"/>
              </a:rPr>
              <a:t> וַיְהִי </a:t>
            </a:r>
            <a:r>
              <a:rPr lang="he-IL" sz="3200" b="1" dirty="0">
                <a:solidFill>
                  <a:srgbClr val="000000"/>
                </a:solidFill>
                <a:highlight>
                  <a:srgbClr val="FFFF00"/>
                </a:highlight>
                <a:latin typeface="David" panose="020E0502060401010101" pitchFamily="34" charset="-79"/>
                <a:cs typeface="David" panose="020E0502060401010101" pitchFamily="34" charset="-79"/>
              </a:rPr>
              <a:t>כָל-הַנֹּפְלִים </a:t>
            </a:r>
            <a:r>
              <a:rPr lang="he-IL" sz="3200" b="1" dirty="0" err="1">
                <a:solidFill>
                  <a:srgbClr val="000000"/>
                </a:solidFill>
                <a:highlight>
                  <a:srgbClr val="FFFF00"/>
                </a:highlight>
                <a:latin typeface="David" panose="020E0502060401010101" pitchFamily="34" charset="-79"/>
                <a:cs typeface="David" panose="020E0502060401010101" pitchFamily="34" charset="-79"/>
              </a:rPr>
              <a:t>מִבִּנְיָמִן</a:t>
            </a:r>
            <a:r>
              <a:rPr lang="he-IL" sz="3200" b="1" dirty="0">
                <a:solidFill>
                  <a:srgbClr val="000000"/>
                </a:solidFill>
                <a:highlight>
                  <a:srgbClr val="FFFF00"/>
                </a:highlight>
                <a:latin typeface="David" panose="020E0502060401010101" pitchFamily="34" charset="-79"/>
                <a:cs typeface="David" panose="020E0502060401010101" pitchFamily="34" charset="-79"/>
              </a:rPr>
              <a:t>, עֶשְׂרִים וַחֲמִשָּׁה אֶלֶף אִישׁ שֹׁלֵף חֶרֶב-</a:t>
            </a:r>
            <a:r>
              <a:rPr lang="he-IL" sz="3200" dirty="0">
                <a:solidFill>
                  <a:srgbClr val="000000"/>
                </a:solidFill>
                <a:latin typeface="David" panose="020E0502060401010101" pitchFamily="34" charset="-79"/>
                <a:cs typeface="David" panose="020E0502060401010101" pitchFamily="34" charset="-79"/>
              </a:rPr>
              <a:t>-בַּיּוֹם הַהוּא:  אֶת-כָּל-אֵלֶּה, אַנְשֵׁי-חָיִל</a:t>
            </a:r>
            <a:endParaRPr lang="he-IL" sz="3200" dirty="0"/>
          </a:p>
        </p:txBody>
      </p:sp>
      <p:sp>
        <p:nvSpPr>
          <p:cNvPr id="3" name="TextBox 2">
            <a:extLst>
              <a:ext uri="{FF2B5EF4-FFF2-40B4-BE49-F238E27FC236}">
                <a16:creationId xmlns:a16="http://schemas.microsoft.com/office/drawing/2014/main" id="{EB7DF6D3-B183-41A3-8C58-68C6447FF833}"/>
              </a:ext>
            </a:extLst>
          </p:cNvPr>
          <p:cNvSpPr txBox="1"/>
          <p:nvPr/>
        </p:nvSpPr>
        <p:spPr>
          <a:xfrm>
            <a:off x="357051" y="195165"/>
            <a:ext cx="5508171" cy="4832092"/>
          </a:xfrm>
          <a:prstGeom prst="rect">
            <a:avLst/>
          </a:prstGeom>
          <a:solidFill>
            <a:schemeClr val="accent4">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מד</a:t>
            </a:r>
            <a:r>
              <a:rPr lang="he-IL" sz="2800" dirty="0">
                <a:latin typeface="David" panose="020E0502060401010101" pitchFamily="34" charset="-79"/>
                <a:cs typeface="David" panose="020E0502060401010101" pitchFamily="34" charset="-79"/>
              </a:rPr>
              <a:t>. נפלו מבנימין </a:t>
            </a:r>
            <a:r>
              <a:rPr lang="he-IL" sz="2800" b="1" dirty="0">
                <a:highlight>
                  <a:srgbClr val="FFFF00"/>
                </a:highlight>
                <a:latin typeface="David" panose="020E0502060401010101" pitchFamily="34" charset="-79"/>
                <a:cs typeface="David" panose="020E0502060401010101" pitchFamily="34" charset="-79"/>
              </a:rPr>
              <a:t>בשדה המלחמה 18 אלף </a:t>
            </a:r>
            <a:r>
              <a:rPr lang="he-IL" sz="2800" dirty="0">
                <a:latin typeface="David" panose="020E0502060401010101" pitchFamily="34" charset="-79"/>
                <a:cs typeface="David" panose="020E0502060401010101" pitchFamily="34" charset="-79"/>
              </a:rPr>
              <a:t>והם היו אנשי חיל.</a:t>
            </a:r>
          </a:p>
          <a:p>
            <a:r>
              <a:rPr lang="he-IL" sz="2800" b="1" u="sng" dirty="0">
                <a:latin typeface="David" panose="020E0502060401010101" pitchFamily="34" charset="-79"/>
                <a:cs typeface="David" panose="020E0502060401010101" pitchFamily="34" charset="-79"/>
              </a:rPr>
              <a:t>מה</a:t>
            </a:r>
            <a:r>
              <a:rPr lang="he-IL" sz="2800" dirty="0">
                <a:latin typeface="David" panose="020E0502060401010101" pitchFamily="34" charset="-79"/>
                <a:cs typeface="David" panose="020E0502060401010101" pitchFamily="34" charset="-79"/>
              </a:rPr>
              <a:t>. הנותרים ברחו למדבר אל "סלע הרימון" והרגו בהם שם (כמו עוללות אחר בציר הענבים) </a:t>
            </a:r>
            <a:r>
              <a:rPr lang="he-IL" sz="2800" b="1" dirty="0">
                <a:highlight>
                  <a:srgbClr val="FFFF00"/>
                </a:highlight>
                <a:latin typeface="David" panose="020E0502060401010101" pitchFamily="34" charset="-79"/>
                <a:cs typeface="David" panose="020E0502060401010101" pitchFamily="34" charset="-79"/>
              </a:rPr>
              <a:t>עוד חמשת אלפים איש</a:t>
            </a:r>
            <a:r>
              <a:rPr lang="he-IL" sz="2800" dirty="0">
                <a:latin typeface="David" panose="020E0502060401010101" pitchFamily="34" charset="-79"/>
                <a:cs typeface="David" panose="020E0502060401010101" pitchFamily="34" charset="-79"/>
              </a:rPr>
              <a:t>. והמשיכו לברוח עד מקום שנקרא "גדעום" ושם הרגו </a:t>
            </a:r>
            <a:r>
              <a:rPr lang="he-IL" sz="2800" b="1" dirty="0">
                <a:highlight>
                  <a:srgbClr val="FFFF00"/>
                </a:highlight>
                <a:latin typeface="David" panose="020E0502060401010101" pitchFamily="34" charset="-79"/>
                <a:cs typeface="David" panose="020E0502060401010101" pitchFamily="34" charset="-79"/>
              </a:rPr>
              <a:t>בהם עוד אלפיים</a:t>
            </a:r>
            <a:r>
              <a:rPr lang="he-IL" sz="2800" dirty="0">
                <a:latin typeface="David" panose="020E0502060401010101" pitchFamily="34" charset="-79"/>
                <a:cs typeface="David" panose="020E0502060401010101" pitchFamily="34" charset="-79"/>
              </a:rPr>
              <a:t>. (כתב רש"י והמאה הנוספים לא כתוב היכן נפלו) .</a:t>
            </a:r>
          </a:p>
          <a:p>
            <a:r>
              <a:rPr lang="he-IL" sz="2800" b="1" u="sng" dirty="0">
                <a:latin typeface="David" panose="020E0502060401010101" pitchFamily="34" charset="-79"/>
                <a:cs typeface="David" panose="020E0502060401010101" pitchFamily="34" charset="-79"/>
              </a:rPr>
              <a:t>מו</a:t>
            </a:r>
            <a:r>
              <a:rPr lang="he-IL" sz="2800" dirty="0">
                <a:latin typeface="David" panose="020E0502060401010101" pitchFamily="34" charset="-79"/>
                <a:cs typeface="David" panose="020E0502060401010101" pitchFamily="34" charset="-79"/>
              </a:rPr>
              <a:t>. וכל מספר הנופלים מבנימין היו 25 אלף איש אנשי חיל צועדים בחרב שלופה.</a:t>
            </a:r>
          </a:p>
        </p:txBody>
      </p:sp>
    </p:spTree>
    <p:extLst>
      <p:ext uri="{BB962C8B-B14F-4D97-AF65-F5344CB8AC3E}">
        <p14:creationId xmlns:p14="http://schemas.microsoft.com/office/powerpoint/2010/main" val="327135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5EFBE551-9BA3-4AAE-8760-56E2E7E19201}"/>
              </a:ext>
            </a:extLst>
          </p:cNvPr>
          <p:cNvSpPr/>
          <p:nvPr/>
        </p:nvSpPr>
        <p:spPr>
          <a:xfrm>
            <a:off x="5891348" y="242390"/>
            <a:ext cx="6035040" cy="3970318"/>
          </a:xfrm>
          <a:prstGeom prst="rect">
            <a:avLst/>
          </a:prstGeom>
          <a:solidFill>
            <a:schemeClr val="accent6">
              <a:lumMod val="60000"/>
              <a:lumOff val="40000"/>
            </a:schemeClr>
          </a:solidFill>
        </p:spPr>
        <p:txBody>
          <a:bodyPr wrap="square">
            <a:spAutoFit/>
          </a:bodyPr>
          <a:lstStyle/>
          <a:p>
            <a:r>
              <a:rPr lang="he-IL" sz="3600" b="1" u="sng" dirty="0" err="1">
                <a:latin typeface="David" panose="020E0502060401010101" pitchFamily="34" charset="-79"/>
                <a:cs typeface="David" panose="020E0502060401010101" pitchFamily="34" charset="-79"/>
              </a:rPr>
              <a:t>מז</a:t>
            </a:r>
            <a:r>
              <a:rPr lang="he-IL" sz="3600" dirty="0">
                <a:latin typeface="David" panose="020E0502060401010101" pitchFamily="34" charset="-79"/>
                <a:cs typeface="David" panose="020E0502060401010101" pitchFamily="34" charset="-79"/>
              </a:rPr>
              <a:t> וַיִּפְנוּ וַיָּנֻסוּ </a:t>
            </a:r>
            <a:r>
              <a:rPr lang="he-IL" sz="3600" dirty="0" err="1">
                <a:latin typeface="David" panose="020E0502060401010101" pitchFamily="34" charset="-79"/>
                <a:cs typeface="David" panose="020E0502060401010101" pitchFamily="34" charset="-79"/>
              </a:rPr>
              <a:t>הַמִּדְבָּרָה</a:t>
            </a:r>
            <a:r>
              <a:rPr lang="he-IL" sz="3600" dirty="0">
                <a:latin typeface="David" panose="020E0502060401010101" pitchFamily="34" charset="-79"/>
                <a:cs typeface="David" panose="020E0502060401010101" pitchFamily="34" charset="-79"/>
              </a:rPr>
              <a:t>, </a:t>
            </a:r>
            <a:r>
              <a:rPr lang="he-IL" sz="3600" b="1" dirty="0">
                <a:highlight>
                  <a:srgbClr val="FFFF00"/>
                </a:highlight>
                <a:latin typeface="David" panose="020E0502060401010101" pitchFamily="34" charset="-79"/>
                <a:cs typeface="David" panose="020E0502060401010101" pitchFamily="34" charset="-79"/>
              </a:rPr>
              <a:t>אֶל-סֶלַע הָרִמּוֹן, שֵׁשׁ מֵאוֹת, אִישׁ</a:t>
            </a:r>
            <a:r>
              <a:rPr lang="he-IL" sz="3600" dirty="0">
                <a:latin typeface="David" panose="020E0502060401010101" pitchFamily="34" charset="-79"/>
                <a:cs typeface="David" panose="020E0502060401010101" pitchFamily="34" charset="-79"/>
              </a:rPr>
              <a:t>; וַיֵּשְׁבוּ בְּסֶלַע רִמּוֹן, </a:t>
            </a:r>
            <a:r>
              <a:rPr lang="he-IL" sz="3600" b="1" dirty="0">
                <a:highlight>
                  <a:srgbClr val="FFFF00"/>
                </a:highlight>
                <a:latin typeface="David" panose="020E0502060401010101" pitchFamily="34" charset="-79"/>
                <a:cs typeface="David" panose="020E0502060401010101" pitchFamily="34" charset="-79"/>
              </a:rPr>
              <a:t>אַרְבָּעָה חֳדָשִׁים</a:t>
            </a:r>
            <a:r>
              <a:rPr lang="he-IL" sz="3600" dirty="0">
                <a:latin typeface="David" panose="020E0502060401010101" pitchFamily="34" charset="-79"/>
                <a:cs typeface="David" panose="020E0502060401010101" pitchFamily="34" charset="-79"/>
              </a:rPr>
              <a:t>.  </a:t>
            </a:r>
          </a:p>
          <a:p>
            <a:r>
              <a:rPr lang="he-IL" sz="3600" b="1" u="sng" dirty="0">
                <a:latin typeface="David" panose="020E0502060401010101" pitchFamily="34" charset="-79"/>
                <a:cs typeface="David" panose="020E0502060401010101" pitchFamily="34" charset="-79"/>
              </a:rPr>
              <a:t>מח</a:t>
            </a:r>
            <a:r>
              <a:rPr lang="he-IL" sz="3600" dirty="0">
                <a:latin typeface="David" panose="020E0502060401010101" pitchFamily="34" charset="-79"/>
                <a:cs typeface="David" panose="020E0502060401010101" pitchFamily="34" charset="-79"/>
              </a:rPr>
              <a:t> וְאִישׁ יִשְׂרָאֵל </a:t>
            </a:r>
            <a:r>
              <a:rPr lang="he-IL" sz="3600" b="1" dirty="0">
                <a:highlight>
                  <a:srgbClr val="FFFF00"/>
                </a:highlight>
                <a:latin typeface="David" panose="020E0502060401010101" pitchFamily="34" charset="-79"/>
                <a:cs typeface="David" panose="020E0502060401010101" pitchFamily="34" charset="-79"/>
              </a:rPr>
              <a:t>שָׁבוּ</a:t>
            </a:r>
            <a:r>
              <a:rPr lang="he-IL" sz="3600" dirty="0">
                <a:latin typeface="David" panose="020E0502060401010101" pitchFamily="34" charset="-79"/>
                <a:cs typeface="David" panose="020E0502060401010101" pitchFamily="34" charset="-79"/>
              </a:rPr>
              <a:t> אֶל-בְּנֵי בִנְיָמִן, וַיַּכּוּם לְפִי-חֶרֶב, מֵעִיר מְתֹם עַד-בְּהֵמָה, עַד כָּל-הַנִּמְצָא; גַּם כָּל-הֶעָרִים הַנִּמְצָאוֹת, שִׁלְּחוּ בָאֵשׁ.  {פ}</a:t>
            </a:r>
          </a:p>
        </p:txBody>
      </p:sp>
      <p:sp>
        <p:nvSpPr>
          <p:cNvPr id="3" name="TextBox 2">
            <a:extLst>
              <a:ext uri="{FF2B5EF4-FFF2-40B4-BE49-F238E27FC236}">
                <a16:creationId xmlns:a16="http://schemas.microsoft.com/office/drawing/2014/main" id="{46CD7BA6-6804-47C8-8238-2C627D83EACE}"/>
              </a:ext>
            </a:extLst>
          </p:cNvPr>
          <p:cNvSpPr txBox="1"/>
          <p:nvPr/>
        </p:nvSpPr>
        <p:spPr>
          <a:xfrm>
            <a:off x="544285" y="115624"/>
            <a:ext cx="5046617" cy="3970318"/>
          </a:xfrm>
          <a:prstGeom prst="rect">
            <a:avLst/>
          </a:prstGeom>
          <a:solidFill>
            <a:schemeClr val="accent2">
              <a:lumMod val="60000"/>
              <a:lumOff val="40000"/>
            </a:schemeClr>
          </a:solid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מז</a:t>
            </a:r>
            <a:r>
              <a:rPr lang="he-IL" sz="2800" dirty="0">
                <a:latin typeface="David" panose="020E0502060401010101" pitchFamily="34" charset="-79"/>
                <a:cs typeface="David" panose="020E0502060401010101" pitchFamily="34" charset="-79"/>
              </a:rPr>
              <a:t>. בני בנימין הנותרים ברחו למדבר </a:t>
            </a:r>
            <a:r>
              <a:rPr lang="he-IL" sz="2800" b="1" dirty="0">
                <a:highlight>
                  <a:srgbClr val="FFFF00"/>
                </a:highlight>
                <a:latin typeface="David" panose="020E0502060401010101" pitchFamily="34" charset="-79"/>
                <a:cs typeface="David" panose="020E0502060401010101" pitchFamily="34" charset="-79"/>
              </a:rPr>
              <a:t>לאזור סלע הרימון והיו שם 600 איש, </a:t>
            </a:r>
            <a:r>
              <a:rPr lang="he-IL" sz="2800" dirty="0">
                <a:latin typeface="David" panose="020E0502060401010101" pitchFamily="34" charset="-79"/>
                <a:cs typeface="David" panose="020E0502060401010101" pitchFamily="34" charset="-79"/>
              </a:rPr>
              <a:t>וישבו שם במשך 4 חודשים.</a:t>
            </a:r>
          </a:p>
          <a:p>
            <a:r>
              <a:rPr lang="he-IL" sz="2800" b="1" u="sng" dirty="0">
                <a:latin typeface="David" panose="020E0502060401010101" pitchFamily="34" charset="-79"/>
                <a:cs typeface="David" panose="020E0502060401010101" pitchFamily="34" charset="-79"/>
              </a:rPr>
              <a:t>מח</a:t>
            </a:r>
            <a:r>
              <a:rPr lang="he-IL" sz="2800" dirty="0">
                <a:latin typeface="David" panose="020E0502060401010101" pitchFamily="34" charset="-79"/>
                <a:cs typeface="David" panose="020E0502060401010101" pitchFamily="34" charset="-79"/>
              </a:rPr>
              <a:t>. ואנשי ישראל </a:t>
            </a:r>
            <a:r>
              <a:rPr lang="he-IL" sz="2800" b="1" dirty="0">
                <a:highlight>
                  <a:srgbClr val="FFFF00"/>
                </a:highlight>
                <a:latin typeface="David" panose="020E0502060401010101" pitchFamily="34" charset="-79"/>
                <a:cs typeface="David" panose="020E0502060401010101" pitchFamily="34" charset="-79"/>
              </a:rPr>
              <a:t>חזרו</a:t>
            </a:r>
            <a:r>
              <a:rPr lang="he-IL" sz="2800" dirty="0">
                <a:latin typeface="David" panose="020E0502060401010101" pitchFamily="34" charset="-79"/>
                <a:cs typeface="David" panose="020E0502060401010101" pitchFamily="34" charset="-79"/>
              </a:rPr>
              <a:t> למחרת אל בני בנימין שפזורים ביתר הערים והכו אותם בחרב וכילו אותם, וכן את הבהמות, וגם בכל הערים של בנימין שלא היו בהם בזמן המלחמה עכשיו נכנסו אליהם ושרפו אותם.  </a:t>
            </a:r>
          </a:p>
        </p:txBody>
      </p:sp>
      <p:sp>
        <p:nvSpPr>
          <p:cNvPr id="4" name="TextBox 3">
            <a:extLst>
              <a:ext uri="{FF2B5EF4-FFF2-40B4-BE49-F238E27FC236}">
                <a16:creationId xmlns:a16="http://schemas.microsoft.com/office/drawing/2014/main" id="{A93CF26A-9708-4A1C-B774-EC7A030581C4}"/>
              </a:ext>
            </a:extLst>
          </p:cNvPr>
          <p:cNvSpPr txBox="1"/>
          <p:nvPr/>
        </p:nvSpPr>
        <p:spPr>
          <a:xfrm>
            <a:off x="5929446" y="4478617"/>
            <a:ext cx="5996942" cy="2246769"/>
          </a:xfrm>
          <a:prstGeom prst="rect">
            <a:avLst/>
          </a:prstGeom>
          <a:solidFill>
            <a:schemeClr val="accent5">
              <a:lumMod val="60000"/>
              <a:lumOff val="40000"/>
            </a:schemeClr>
          </a:solid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רש"י כותב</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להיכן נעלמו 1000 מבנימין</a:t>
            </a:r>
            <a:r>
              <a:rPr lang="he-IL" sz="2800" dirty="0">
                <a:latin typeface="David" panose="020E0502060401010101" pitchFamily="34" charset="-79"/>
                <a:cs typeface="David" panose="020E0502060401010101" pitchFamily="34" charset="-79"/>
              </a:rPr>
              <a:t>? שכן היו בהתחלה 26,700 ? ושמא האלף ברחו לשאר הערים של בנימין, ונפלו למחרת ששבו בני ישראל ושרפו את שאר הערים.. (כנאמר בפסוק מח)</a:t>
            </a:r>
          </a:p>
        </p:txBody>
      </p:sp>
      <p:pic>
        <p:nvPicPr>
          <p:cNvPr id="3074" name="Picture 2" descr="אנציקלופדיה יהודית דעת - בנימין, השבט וארצו ;">
            <a:extLst>
              <a:ext uri="{FF2B5EF4-FFF2-40B4-BE49-F238E27FC236}">
                <a16:creationId xmlns:a16="http://schemas.microsoft.com/office/drawing/2014/main" id="{4C11EB66-3186-4150-9BC6-2CC52AE2F2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034" y="4150727"/>
            <a:ext cx="4577172" cy="2691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71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wipe(down)">
                                      <p:cBhvr>
                                        <p:cTn id="19" dur="500"/>
                                        <p:tgtEl>
                                          <p:spTgt spid="307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circle(in)">
                                      <p:cBhvr>
                                        <p:cTn id="24"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שופטים פרק כ</Template>
  <TotalTime>1</TotalTime>
  <Words>2362</Words>
  <Application>Microsoft Office PowerPoint</Application>
  <PresentationFormat>מסך רחב</PresentationFormat>
  <Paragraphs>97</Paragraphs>
  <Slides>17</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17</vt:i4>
      </vt:variant>
    </vt:vector>
  </HeadingPairs>
  <TitlesOfParts>
    <vt:vector size="23"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1</cp:revision>
  <dcterms:created xsi:type="dcterms:W3CDTF">2021-05-18T12:17:52Z</dcterms:created>
  <dcterms:modified xsi:type="dcterms:W3CDTF">2021-05-18T12:19:23Z</dcterms:modified>
</cp:coreProperties>
</file>