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57" r:id="rId7"/>
    <p:sldId id="262" r:id="rId8"/>
    <p:sldId id="263" r:id="rId9"/>
    <p:sldId id="264" r:id="rId10"/>
    <p:sldId id="265" r:id="rId11"/>
    <p:sldId id="269" r:id="rId12"/>
    <p:sldId id="268" r:id="rId13"/>
    <p:sldId id="266" r:id="rId14"/>
    <p:sldId id="267" r:id="rId15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3971" autoAdjust="0"/>
    <p:restoredTop sz="94660"/>
  </p:normalViewPr>
  <p:slideViewPr>
    <p:cSldViewPr snapToGrid="0">
      <p:cViewPr varScale="1">
        <p:scale>
          <a:sx n="85" d="100"/>
          <a:sy n="85" d="100"/>
        </p:scale>
        <p:origin x="12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4D512AE-E582-4C21-B3A3-6F2317B0B4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FD58A266-BE58-4825-AC63-9FC3862E2F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3B411E11-9C6C-46E4-9A31-9DE1D5FA6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36E28-0EE3-40BB-8443-BDF4C809AB3D}" type="datetimeFigureOut">
              <a:rPr lang="he-IL" smtClean="0"/>
              <a:t>כ"ו/סיון/תשפ"א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29FC7697-098B-4E45-AAB0-59B9966B3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B406FE2F-0575-44D3-A56A-DA3C1A269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5C7BC-DFE8-4F1F-9AF2-F4F6530B34D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45562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2F4B112-4BA5-415F-897D-250485FC7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9FE3C48-D54F-490F-8B6D-D631859389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7070D2D5-E865-46D4-96C0-0A070A5B0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36E28-0EE3-40BB-8443-BDF4C809AB3D}" type="datetimeFigureOut">
              <a:rPr lang="he-IL" smtClean="0"/>
              <a:t>כ"ו/סיון/תשפ"א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9F7BE359-1957-4F48-867B-4EFBD9432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83E1B302-0BE8-4318-99E6-D4F3DC49D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5C7BC-DFE8-4F1F-9AF2-F4F6530B34D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43268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D70D9E1-AC72-44C1-964E-A84BD0967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3B2E06CC-B6F0-497A-90CE-6A574824D8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0DA71883-2383-41DA-B9A6-C026A7189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36E28-0EE3-40BB-8443-BDF4C809AB3D}" type="datetimeFigureOut">
              <a:rPr lang="he-IL" smtClean="0"/>
              <a:t>כ"ו/סיון/תשפ"א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6468123F-32B3-4793-8AF6-30B4D3331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94667E7C-35D9-4B15-9591-00376CCA9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5C7BC-DFE8-4F1F-9AF2-F4F6530B34D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0349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0D1B841-6392-409F-88B8-A1A84C6AC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BA8CD6C-3778-47A0-BFCE-63FC8D1844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18156BC3-F1DB-4F88-ADD4-08A0119415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73C3404B-3CB8-4041-9736-735BDF005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36E28-0EE3-40BB-8443-BDF4C809AB3D}" type="datetimeFigureOut">
              <a:rPr lang="he-IL" smtClean="0"/>
              <a:t>כ"ו/סיון/תשפ"א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718ED303-46B1-4187-B5CC-9891277F0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2E3070FF-CA8D-4A68-A622-BDAA2C616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5C7BC-DFE8-4F1F-9AF2-F4F6530B34D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62999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5CED8E4-1692-4DBB-9803-6D03E4D932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98269548-C54D-4B96-B65E-D71579C368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8E2D6FE0-E973-40B8-8468-99449F09C3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F4F25DF4-5704-4C36-993E-FC4CEBEB17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F2C112EF-3BB3-4350-A315-41A50E3BDD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1500403C-1C71-4428-ACC0-E8920F077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36E28-0EE3-40BB-8443-BDF4C809AB3D}" type="datetimeFigureOut">
              <a:rPr lang="he-IL" smtClean="0"/>
              <a:t>כ"ו/סיון/תשפ"א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A6B57225-A63C-4704-80FB-841C6360D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4694924A-68B3-46E1-8F01-40D2B74F8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5C7BC-DFE8-4F1F-9AF2-F4F6530B34D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5053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CECAB72-3ED2-4E81-9E98-FF6956768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8F5D6F7C-E15E-49C9-B25F-7093B4AD24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36E28-0EE3-40BB-8443-BDF4C809AB3D}" type="datetimeFigureOut">
              <a:rPr lang="he-IL" smtClean="0"/>
              <a:t>כ"ו/סיון/תשפ"א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4E486CC7-0C7E-4536-B14A-62C8EC6DD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B845BD7B-4A20-4CF0-AB03-022AFD43A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5C7BC-DFE8-4F1F-9AF2-F4F6530B34D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93968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007EB666-3FE7-4E6F-BAD8-3C85AC080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36E28-0EE3-40BB-8443-BDF4C809AB3D}" type="datetimeFigureOut">
              <a:rPr lang="he-IL" smtClean="0"/>
              <a:t>כ"ו/סיון/תשפ"א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B0BB8903-A7CE-4737-AA96-8AB8992BE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AB91425C-45D8-47A2-9199-CEB84134A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5C7BC-DFE8-4F1F-9AF2-F4F6530B34D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14842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70A8849-9D61-409C-B3B9-0D41DE9EA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93A8DAEA-AEE2-4BA8-9D79-0530CE85DA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26DF76FF-2F69-4C01-86ED-9E7AF42785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5CBB26C2-96C6-42F2-B13F-FD3FAD6FE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36E28-0EE3-40BB-8443-BDF4C809AB3D}" type="datetimeFigureOut">
              <a:rPr lang="he-IL" smtClean="0"/>
              <a:t>כ"ו/סיון/תשפ"א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B688ABFD-57C0-4D9F-AE89-856262DBF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B572519C-BD47-4685-9278-96B065B78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5C7BC-DFE8-4F1F-9AF2-F4F6530B34D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93796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2892F76-E3C0-4DED-987B-C2438045F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D2BE8754-624E-48DD-B0C7-A23E1EFD07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3B5CDFB5-46C1-4600-9C8D-14AD79936D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82617A36-340A-41EE-B401-198780535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36E28-0EE3-40BB-8443-BDF4C809AB3D}" type="datetimeFigureOut">
              <a:rPr lang="he-IL" smtClean="0"/>
              <a:t>כ"ו/סיון/תשפ"א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648BB79D-FE89-4A85-929B-AA51C73AD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7CE28A8A-F9FD-4F21-9C87-840AE1857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5C7BC-DFE8-4F1F-9AF2-F4F6530B34D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05624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7BC32B8-795C-4AAA-B677-20ACC9DFC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1026C757-3D7D-47C7-A887-483708E936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E2958944-D324-4209-9C04-509B4BA6E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36E28-0EE3-40BB-8443-BDF4C809AB3D}" type="datetimeFigureOut">
              <a:rPr lang="he-IL" smtClean="0"/>
              <a:t>כ"ו/סיון/תשפ"א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008881CC-37CC-46F4-9F77-A9F5C0509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C1689F9-2C9A-40DF-84E7-4F2631E81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5C7BC-DFE8-4F1F-9AF2-F4F6530B34D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33827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E8AB8BB5-74E3-4CD7-BC74-A274764C71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63E3F17D-66EA-4D66-A778-1ADE6A5582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EEFA7A4B-5AD5-42C8-ADF4-1CA58972F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36E28-0EE3-40BB-8443-BDF4C809AB3D}" type="datetimeFigureOut">
              <a:rPr lang="he-IL" smtClean="0"/>
              <a:t>כ"ו/סיון/תשפ"א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80DD349B-6FFC-44D9-A1B5-AA1A39B71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30F15553-1793-4516-947C-8BC04AB66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5C7BC-DFE8-4F1F-9AF2-F4F6530B34D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74127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226FECEE-80CE-4A8B-B985-8A33315879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B750FAB8-8BE1-4BC4-9949-E595AE2358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48EFC51-D074-408A-8EAE-79E1CCE757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E36E28-0EE3-40BB-8443-BDF4C809AB3D}" type="datetimeFigureOut">
              <a:rPr lang="he-IL" smtClean="0"/>
              <a:t>כ"ו/סיון/תשפ"א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119AF127-9A52-478C-A5CD-865C7BB020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ACB18BAC-506D-49D9-83F9-90B72C9AC4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5C7BC-DFE8-4F1F-9AF2-F4F6530B34D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0881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CE2413-0C88-43DE-8D71-B823D970178D}"/>
              </a:ext>
            </a:extLst>
          </p:cNvPr>
          <p:cNvSpPr txBox="1"/>
          <p:nvPr/>
        </p:nvSpPr>
        <p:spPr>
          <a:xfrm>
            <a:off x="1648179" y="3013501"/>
            <a:ext cx="4538132" cy="8309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4800" b="1" dirty="0">
                <a:latin typeface="David" panose="020E0502060401010101" pitchFamily="34" charset="-79"/>
                <a:cs typeface="David" panose="020E0502060401010101" pitchFamily="34" charset="-79"/>
              </a:rPr>
              <a:t>   "פילגש בגבעה"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3A01C8-3640-47ED-B506-52C28FA673C7}"/>
              </a:ext>
            </a:extLst>
          </p:cNvPr>
          <p:cNvSpPr txBox="1"/>
          <p:nvPr/>
        </p:nvSpPr>
        <p:spPr>
          <a:xfrm>
            <a:off x="7388579" y="3582326"/>
            <a:ext cx="4538132" cy="298543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4800" b="1" dirty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800" dirty="0">
                <a:latin typeface="David" panose="020E0502060401010101" pitchFamily="34" charset="-79"/>
                <a:cs typeface="David" panose="020E0502060401010101" pitchFamily="34" charset="-79"/>
              </a:rPr>
              <a:t>הפרק שלנו קרה באותה תקופה של "פסל מיכה" בתקופה שבין מותו של יהושע בן נון למינויו של </a:t>
            </a:r>
            <a:r>
              <a:rPr lang="he-IL" sz="2800" dirty="0" err="1">
                <a:latin typeface="David" panose="020E0502060401010101" pitchFamily="34" charset="-79"/>
                <a:cs typeface="David" panose="020E0502060401010101" pitchFamily="34" charset="-79"/>
              </a:rPr>
              <a:t>עותניאל</a:t>
            </a:r>
            <a:r>
              <a:rPr lang="he-IL" sz="2800" dirty="0">
                <a:latin typeface="David" panose="020E0502060401010101" pitchFamily="34" charset="-79"/>
                <a:cs typeface="David" panose="020E0502060401010101" pitchFamily="34" charset="-79"/>
              </a:rPr>
              <a:t> בן קנז השופט הראשון. שבאותם ימים אין מלך בישראל איש הישר בעיניו יעשה.</a:t>
            </a:r>
            <a:endParaRPr lang="he-IL" sz="48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718114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>
            <a:extLst>
              <a:ext uri="{FF2B5EF4-FFF2-40B4-BE49-F238E27FC236}">
                <a16:creationId xmlns:a16="http://schemas.microsoft.com/office/drawing/2014/main" id="{8CFD86EE-EF1B-4C95-989B-F95226838BC6}"/>
              </a:ext>
            </a:extLst>
          </p:cNvPr>
          <p:cNvSpPr/>
          <p:nvPr/>
        </p:nvSpPr>
        <p:spPr>
          <a:xfrm>
            <a:off x="6807199" y="226326"/>
            <a:ext cx="5170311" cy="649408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he-IL" sz="3200" b="1" u="sng" dirty="0">
                <a:latin typeface="David" panose="020E0502060401010101" pitchFamily="34" charset="-79"/>
                <a:cs typeface="David" panose="020E0502060401010101" pitchFamily="34" charset="-79"/>
              </a:rPr>
              <a:t>א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 וַיְהִי בַּיָּמִים הָהֵם, וּמֶלֶךְ אֵין בְּיִשְׂרָאֵל; וַיְהִי </a:t>
            </a:r>
            <a:r>
              <a:rPr lang="he-IL" sz="3200" b="1" dirty="0"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אִישׁ לֵוִי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, גָּר בְּיַרְכְּתֵי </a:t>
            </a:r>
            <a:r>
              <a:rPr lang="he-IL" sz="3200" b="1" dirty="0">
                <a:highlight>
                  <a:srgbClr val="00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הַר-אֶפְרַיִם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, </a:t>
            </a:r>
            <a:r>
              <a:rPr lang="he-IL" sz="3200" dirty="0" err="1">
                <a:latin typeface="David" panose="020E0502060401010101" pitchFamily="34" charset="-79"/>
                <a:cs typeface="David" panose="020E0502060401010101" pitchFamily="34" charset="-79"/>
              </a:rPr>
              <a:t>וַיִּקַּח-לו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ֹ </a:t>
            </a:r>
            <a:r>
              <a:rPr lang="he-IL" sz="3200" b="1" dirty="0" err="1"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אִשָּׁה</a:t>
            </a:r>
            <a:r>
              <a:rPr lang="he-IL" sz="3200" b="1" dirty="0"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 פִילֶגֶשׁ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, </a:t>
            </a:r>
            <a:r>
              <a:rPr lang="he-IL" sz="3200" b="1" dirty="0">
                <a:highlight>
                  <a:srgbClr val="00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מִבֵּית לֶחֶם יְהוּדָה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.  </a:t>
            </a:r>
          </a:p>
          <a:p>
            <a:r>
              <a:rPr lang="he-IL" sz="3200" b="1" u="sng" dirty="0">
                <a:latin typeface="David" panose="020E0502060401010101" pitchFamily="34" charset="-79"/>
                <a:cs typeface="David" panose="020E0502060401010101" pitchFamily="34" charset="-79"/>
              </a:rPr>
              <a:t>ב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 וַתִּזְנֶה עָלָיו, פִּילַגְשׁוֹ, וַתֵּלֶךְ מֵאִתּוֹ אֶל-בֵּית אָבִיהָ, אֶל-בֵּית לֶחֶם יְהוּדָה; וַתְּהִי-שָׁם, </a:t>
            </a:r>
            <a:r>
              <a:rPr lang="he-IL" sz="3200" b="1" dirty="0"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יָמִים אַרְבָּעָה חֳדָשִׁים.  </a:t>
            </a:r>
          </a:p>
          <a:p>
            <a:r>
              <a:rPr lang="he-IL" sz="3200" b="1" u="sng" dirty="0">
                <a:latin typeface="David" panose="020E0502060401010101" pitchFamily="34" charset="-79"/>
                <a:cs typeface="David" panose="020E0502060401010101" pitchFamily="34" charset="-79"/>
              </a:rPr>
              <a:t>ג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dirty="0" err="1">
                <a:latin typeface="David" panose="020E0502060401010101" pitchFamily="34" charset="-79"/>
                <a:cs typeface="David" panose="020E0502060401010101" pitchFamily="34" charset="-79"/>
              </a:rPr>
              <a:t>וַיָּקָם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 אִישָׁהּ וַיֵּלֶךְ אַחֲרֶיהָ, לְדַבֵּר עַל-לִבָּהּ להשיבו (לַהֲשִׁיבָהּ), וְנַעֲרוֹ עִמּוֹ, </a:t>
            </a:r>
            <a:r>
              <a:rPr lang="he-IL" sz="3200" b="1" dirty="0"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וְצֶמֶד </a:t>
            </a:r>
            <a:r>
              <a:rPr lang="he-IL" sz="3200" b="1" dirty="0" err="1"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חֲמֹרִים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; וַתְּבִיאֵהוּ, בֵּית אָבִיהָ, וַיִּרְאֵהוּ אֲבִי הַנַּעֲרָה, </a:t>
            </a:r>
            <a:r>
              <a:rPr lang="he-IL" sz="3200" b="1" dirty="0">
                <a:latin typeface="David" panose="020E0502060401010101" pitchFamily="34" charset="-79"/>
                <a:cs typeface="David" panose="020E0502060401010101" pitchFamily="34" charset="-79"/>
              </a:rPr>
              <a:t>וַיִּשְׂמַח לִקְרָאתוֹ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2B7BD2-1608-4F53-B14D-4D61CD92B4D8}"/>
              </a:ext>
            </a:extLst>
          </p:cNvPr>
          <p:cNvSpPr txBox="1"/>
          <p:nvPr/>
        </p:nvSpPr>
        <p:spPr>
          <a:xfrm>
            <a:off x="214491" y="226326"/>
            <a:ext cx="6355642" cy="612475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2800" b="1" u="sng" dirty="0">
                <a:latin typeface="David" panose="020E0502060401010101" pitchFamily="34" charset="-79"/>
                <a:cs typeface="David" panose="020E0502060401010101" pitchFamily="34" charset="-79"/>
              </a:rPr>
              <a:t>א</a:t>
            </a:r>
            <a:r>
              <a:rPr lang="he-IL" sz="2800" dirty="0">
                <a:latin typeface="David" panose="020E0502060401010101" pitchFamily="34" charset="-79"/>
                <a:cs typeface="David" panose="020E0502060401010101" pitchFamily="34" charset="-79"/>
              </a:rPr>
              <a:t>. באותם ימים אין מלך בישראל . היה איש אחד משבט לוי שהתגורר בהר </a:t>
            </a:r>
            <a:r>
              <a:rPr lang="he-IL" sz="2800" dirty="0" err="1">
                <a:latin typeface="David" panose="020E0502060401010101" pitchFamily="34" charset="-79"/>
                <a:cs typeface="David" panose="020E0502060401010101" pitchFamily="34" charset="-79"/>
              </a:rPr>
              <a:t>אפריים</a:t>
            </a:r>
            <a:r>
              <a:rPr lang="he-IL" sz="2800" dirty="0">
                <a:latin typeface="David" panose="020E0502060401010101" pitchFamily="34" charset="-79"/>
                <a:cs typeface="David" panose="020E0502060401010101" pitchFamily="34" charset="-79"/>
              </a:rPr>
              <a:t>  ולקח לו אישה </a:t>
            </a:r>
            <a:r>
              <a:rPr lang="he-IL" sz="2800" b="1" dirty="0"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פילגש, חצי אישה  </a:t>
            </a:r>
            <a:r>
              <a:rPr lang="he-IL" sz="2800" dirty="0">
                <a:latin typeface="David" panose="020E0502060401010101" pitchFamily="34" charset="-79"/>
                <a:cs typeface="David" panose="020E0502060401010101" pitchFamily="34" charset="-79"/>
              </a:rPr>
              <a:t>(שלא התחתן </a:t>
            </a:r>
            <a:r>
              <a:rPr lang="he-IL" sz="2800" dirty="0" err="1">
                <a:latin typeface="David" panose="020E0502060401010101" pitchFamily="34" charset="-79"/>
                <a:cs typeface="David" panose="020E0502060401010101" pitchFamily="34" charset="-79"/>
              </a:rPr>
              <a:t>איתה</a:t>
            </a:r>
            <a:r>
              <a:rPr lang="he-IL" sz="2800" dirty="0">
                <a:latin typeface="David" panose="020E0502060401010101" pitchFamily="34" charset="-79"/>
                <a:cs typeface="David" panose="020E0502060401010101" pitchFamily="34" charset="-79"/>
              </a:rPr>
              <a:t> עם קידושין וכתובה והייתה גרה עמו ) משבט יהודה שגרה בבית לחם.</a:t>
            </a:r>
          </a:p>
          <a:p>
            <a:r>
              <a:rPr lang="he-IL" sz="2800" b="1" u="sng" dirty="0">
                <a:latin typeface="David" panose="020E0502060401010101" pitchFamily="34" charset="-79"/>
                <a:cs typeface="David" panose="020E0502060401010101" pitchFamily="34" charset="-79"/>
              </a:rPr>
              <a:t>ב</a:t>
            </a:r>
            <a:r>
              <a:rPr lang="he-IL" sz="2800" dirty="0">
                <a:latin typeface="David" panose="020E0502060401010101" pitchFamily="34" charset="-79"/>
                <a:cs typeface="David" panose="020E0502060401010101" pitchFamily="34" charset="-79"/>
              </a:rPr>
              <a:t>. </a:t>
            </a:r>
            <a:r>
              <a:rPr lang="he-IL" sz="2800" b="1" dirty="0">
                <a:latin typeface="David" panose="020E0502060401010101" pitchFamily="34" charset="-79"/>
                <a:cs typeface="David" panose="020E0502060401010101" pitchFamily="34" charset="-79"/>
              </a:rPr>
              <a:t>יום אחד אותה פילגש ביזתה אותו והכעיסה אותו </a:t>
            </a:r>
            <a:r>
              <a:rPr lang="he-IL" sz="2800" dirty="0">
                <a:latin typeface="David" panose="020E0502060401010101" pitchFamily="34" charset="-79"/>
                <a:cs typeface="David" panose="020E0502060401010101" pitchFamily="34" charset="-79"/>
              </a:rPr>
              <a:t>, והיא קמה וברחה מהבית אל אביה וישבה שם </a:t>
            </a:r>
            <a:r>
              <a:rPr lang="he-IL" sz="2800" b="1" dirty="0"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שנה וארבעה חודשים. </a:t>
            </a:r>
          </a:p>
          <a:p>
            <a:r>
              <a:rPr lang="he-IL" sz="2800" b="1" u="sng" dirty="0">
                <a:latin typeface="David" panose="020E0502060401010101" pitchFamily="34" charset="-79"/>
                <a:cs typeface="David" panose="020E0502060401010101" pitchFamily="34" charset="-79"/>
              </a:rPr>
              <a:t>ג</a:t>
            </a:r>
            <a:r>
              <a:rPr lang="he-IL" sz="2800" dirty="0">
                <a:latin typeface="David" panose="020E0502060401010101" pitchFamily="34" charset="-79"/>
                <a:cs typeface="David" panose="020E0502060401010101" pitchFamily="34" charset="-79"/>
              </a:rPr>
              <a:t>. לאחר זמן זה קם האיש הלוי והלך לבית אביה של הפילגש כדי לשכנע אותה שתחזור אליו לבית, ולקח אתו גם את נערו </a:t>
            </a:r>
            <a:r>
              <a:rPr lang="he-IL" sz="2800" b="1" dirty="0"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ועוד זוג חמורים</a:t>
            </a:r>
            <a:r>
              <a:rPr lang="he-IL" sz="2800" dirty="0">
                <a:latin typeface="David" panose="020E0502060401010101" pitchFamily="34" charset="-79"/>
                <a:cs typeface="David" panose="020E0502060401010101" pitchFamily="34" charset="-79"/>
              </a:rPr>
              <a:t>. כשראתה אותו הביאה אותו לאביה, ואביה שמח לראות את איש הלוי. (שהבין שבתו לא עשתה איזה מעשה לא טוב ) 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CA1CDF29-5B82-4F4A-A834-DBC040EEE1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0986" y="226326"/>
            <a:ext cx="3696523" cy="2602795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69DDCB18-86DC-4EE7-96B5-2686B609FF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58" y="0"/>
            <a:ext cx="4010365" cy="3003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738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FB03EFA6-09B6-4021-9320-A96284A13D97}"/>
              </a:ext>
            </a:extLst>
          </p:cNvPr>
          <p:cNvSpPr/>
          <p:nvPr/>
        </p:nvSpPr>
        <p:spPr>
          <a:xfrm>
            <a:off x="6445956" y="409981"/>
            <a:ext cx="5317066" cy="60016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he-IL" sz="3200" b="1" u="sng" dirty="0">
                <a:latin typeface="David" panose="020E0502060401010101" pitchFamily="34" charset="-79"/>
                <a:cs typeface="David" panose="020E0502060401010101" pitchFamily="34" charset="-79"/>
              </a:rPr>
              <a:t>ד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 וַיַּחֲזֶק-בּוֹ חֹתְנוֹ אֲבִי הַנַּעֲרָה, וַיֵּשֶׁב אִתּוֹ </a:t>
            </a:r>
            <a:r>
              <a:rPr lang="he-IL" sz="3200" b="1" dirty="0"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שְׁלֹשֶׁת יָמִים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; וַיֹּאכְלוּ, וַיִּשְׁתּוּ, וַיָּלִינוּ, שָׁם.  </a:t>
            </a:r>
          </a:p>
          <a:p>
            <a:r>
              <a:rPr lang="he-IL" sz="3200" b="1" u="sng" dirty="0">
                <a:latin typeface="David" panose="020E0502060401010101" pitchFamily="34" charset="-79"/>
                <a:cs typeface="David" panose="020E0502060401010101" pitchFamily="34" charset="-79"/>
              </a:rPr>
              <a:t>ה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b="1" dirty="0"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וַיְהִי בַּיּוֹם הָרְבִיעִי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, וַיַּשְׁכִּימוּ בַבֹּקֶר </a:t>
            </a:r>
            <a:r>
              <a:rPr lang="he-IL" sz="3200" dirty="0" err="1">
                <a:latin typeface="David" panose="020E0502060401010101" pitchFamily="34" charset="-79"/>
                <a:cs typeface="David" panose="020E0502060401010101" pitchFamily="34" charset="-79"/>
              </a:rPr>
              <a:t>וַיָּקָם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 לָלֶכֶת; וַיֹּאמֶר אֲבִי הַנַּעֲרָה אֶל-חֲתָנוֹ, סְעָד לִבְּךָ פַּת-לֶחֶם--וְאַחַר תֵּלֵכוּ.  </a:t>
            </a:r>
          </a:p>
          <a:p>
            <a:r>
              <a:rPr lang="he-IL" sz="3200" b="1" u="sng" dirty="0">
                <a:latin typeface="David" panose="020E0502060401010101" pitchFamily="34" charset="-79"/>
                <a:cs typeface="David" panose="020E0502060401010101" pitchFamily="34" charset="-79"/>
              </a:rPr>
              <a:t>ו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 וַיֵּשְׁבוּ, וַיֹּאכְלוּ שְׁנֵיהֶם יַחְדָּו--וַיִּשְׁתּוּ; וַיֹּאמֶר אֲבִי הַנַּעֲרָה, אֶל-הָאִישׁ, </a:t>
            </a:r>
            <a:r>
              <a:rPr lang="he-IL" sz="3200" b="1" dirty="0"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הוֹאֶל-נָא וְלִין, 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וְיִיטַב לִבֶּךָ.  </a:t>
            </a:r>
          </a:p>
          <a:p>
            <a:r>
              <a:rPr lang="he-IL" sz="3200" b="1" u="sng" dirty="0">
                <a:latin typeface="David" panose="020E0502060401010101" pitchFamily="34" charset="-79"/>
                <a:cs typeface="David" panose="020E0502060401010101" pitchFamily="34" charset="-79"/>
              </a:rPr>
              <a:t>ז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dirty="0" err="1">
                <a:latin typeface="David" panose="020E0502060401010101" pitchFamily="34" charset="-79"/>
                <a:cs typeface="David" panose="020E0502060401010101" pitchFamily="34" charset="-79"/>
              </a:rPr>
              <a:t>וַיָּקָם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 הָאִישׁ, לָלֶכֶת; </a:t>
            </a:r>
            <a:r>
              <a:rPr lang="he-IL" sz="3200" dirty="0" err="1">
                <a:latin typeface="David" panose="020E0502060401010101" pitchFamily="34" charset="-79"/>
                <a:cs typeface="David" panose="020E0502060401010101" pitchFamily="34" charset="-79"/>
              </a:rPr>
              <a:t>וַיִּפְצַר-בּו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ֹ, חֹתְנוֹ, </a:t>
            </a:r>
            <a:r>
              <a:rPr lang="he-IL" sz="3200" b="1" dirty="0"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וַיָּשָׁב, וַיָּלֶן שָׁם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5F032E-8DC0-47F7-B635-F27A33C405CC}"/>
              </a:ext>
            </a:extLst>
          </p:cNvPr>
          <p:cNvSpPr txBox="1"/>
          <p:nvPr/>
        </p:nvSpPr>
        <p:spPr>
          <a:xfrm>
            <a:off x="327378" y="226326"/>
            <a:ext cx="5768622" cy="569386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2800" b="1" u="sng" dirty="0">
                <a:latin typeface="David" panose="020E0502060401010101" pitchFamily="34" charset="-79"/>
                <a:cs typeface="David" panose="020E0502060401010101" pitchFamily="34" charset="-79"/>
              </a:rPr>
              <a:t>ד</a:t>
            </a:r>
            <a:r>
              <a:rPr lang="he-IL" sz="2800" dirty="0">
                <a:latin typeface="David" panose="020E0502060401010101" pitchFamily="34" charset="-79"/>
                <a:cs typeface="David" panose="020E0502060401010101" pitchFamily="34" charset="-79"/>
              </a:rPr>
              <a:t>. החזיק בו החותן </a:t>
            </a:r>
            <a:r>
              <a:rPr lang="he-IL" sz="2800" dirty="0" err="1">
                <a:latin typeface="David" panose="020E0502060401010101" pitchFamily="34" charset="-79"/>
                <a:cs typeface="David" panose="020E0502060401010101" pitchFamily="34" charset="-79"/>
              </a:rPr>
              <a:t>בכח</a:t>
            </a:r>
            <a:r>
              <a:rPr lang="he-IL" sz="2800" dirty="0">
                <a:latin typeface="David" panose="020E0502060401010101" pitchFamily="34" charset="-79"/>
                <a:cs typeface="David" panose="020E0502060401010101" pitchFamily="34" charset="-79"/>
              </a:rPr>
              <a:t> ולא נתן לו ללכת וישב האיש עם חמיו שלושה ימים ואכלו ושתו וגם ישנו בליל היום הרביעי.</a:t>
            </a:r>
          </a:p>
          <a:p>
            <a:r>
              <a:rPr lang="he-IL" sz="2800" b="1" u="sng" dirty="0">
                <a:latin typeface="David" panose="020E0502060401010101" pitchFamily="34" charset="-79"/>
                <a:cs typeface="David" panose="020E0502060401010101" pitchFamily="34" charset="-79"/>
              </a:rPr>
              <a:t>ה</a:t>
            </a:r>
            <a:r>
              <a:rPr lang="he-IL" sz="2800" dirty="0">
                <a:latin typeface="David" panose="020E0502060401010101" pitchFamily="34" charset="-79"/>
                <a:cs typeface="David" panose="020E0502060401010101" pitchFamily="34" charset="-79"/>
              </a:rPr>
              <a:t>. ביום הרביעי קמו בבקר ורצה האיש ללכת חזרה לביתו, אמר לו החותן תאכל לחם ואחר כך תלכו לבית שלכם. </a:t>
            </a:r>
          </a:p>
          <a:p>
            <a:r>
              <a:rPr lang="he-IL" sz="2800" b="1" u="sng" dirty="0">
                <a:latin typeface="David" panose="020E0502060401010101" pitchFamily="34" charset="-79"/>
                <a:cs typeface="David" panose="020E0502060401010101" pitchFamily="34" charset="-79"/>
              </a:rPr>
              <a:t>ו</a:t>
            </a:r>
            <a:r>
              <a:rPr lang="he-IL" sz="2800" dirty="0">
                <a:latin typeface="David" panose="020E0502060401010101" pitchFamily="34" charset="-79"/>
                <a:cs typeface="David" panose="020E0502060401010101" pitchFamily="34" charset="-79"/>
              </a:rPr>
              <a:t>. והסכים , וישבו לאכול ולשתות שניהם, לאחר שסיימו אמר  אבי הנערה: עכשיו התרצה נא והישאר לישון כאן עוד לילה, ובכך ישמח ליבך.</a:t>
            </a:r>
          </a:p>
          <a:p>
            <a:r>
              <a:rPr lang="he-IL" sz="2800" b="1" u="sng" dirty="0">
                <a:latin typeface="David" panose="020E0502060401010101" pitchFamily="34" charset="-79"/>
                <a:cs typeface="David" panose="020E0502060401010101" pitchFamily="34" charset="-79"/>
              </a:rPr>
              <a:t>ז</a:t>
            </a:r>
            <a:r>
              <a:rPr lang="he-IL" sz="2800" dirty="0">
                <a:latin typeface="David" panose="020E0502060401010101" pitchFamily="34" charset="-79"/>
                <a:cs typeface="David" panose="020E0502060401010101" pitchFamily="34" charset="-79"/>
              </a:rPr>
              <a:t>. והאיש קם ללכת וחותנו הרבה והפציר לבקש ממנו שיישאר לישון, לבסוף הסכים וישן שם. </a:t>
            </a:r>
          </a:p>
        </p:txBody>
      </p:sp>
    </p:spTree>
    <p:extLst>
      <p:ext uri="{BB962C8B-B14F-4D97-AF65-F5344CB8AC3E}">
        <p14:creationId xmlns:p14="http://schemas.microsoft.com/office/powerpoint/2010/main" val="10775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>
            <a:extLst>
              <a:ext uri="{FF2B5EF4-FFF2-40B4-BE49-F238E27FC236}">
                <a16:creationId xmlns:a16="http://schemas.microsoft.com/office/drawing/2014/main" id="{7F86E263-7122-45E2-83F7-A004F92CD957}"/>
              </a:ext>
            </a:extLst>
          </p:cNvPr>
          <p:cNvSpPr/>
          <p:nvPr/>
        </p:nvSpPr>
        <p:spPr>
          <a:xfrm>
            <a:off x="6287911" y="181957"/>
            <a:ext cx="5746045" cy="649408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he-IL" sz="3200" b="1" u="sng" dirty="0">
                <a:latin typeface="David" panose="020E0502060401010101" pitchFamily="34" charset="-79"/>
                <a:cs typeface="David" panose="020E0502060401010101" pitchFamily="34" charset="-79"/>
              </a:rPr>
              <a:t>ח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dirty="0" err="1">
                <a:latin typeface="David" panose="020E0502060401010101" pitchFamily="34" charset="-79"/>
                <a:cs typeface="David" panose="020E0502060401010101" pitchFamily="34" charset="-79"/>
              </a:rPr>
              <a:t>וַיַּשְׁכֵּם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 בַּבֹּקֶר </a:t>
            </a:r>
            <a:r>
              <a:rPr lang="he-IL" sz="3200" b="1" dirty="0"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בַּיּוֹם הַחֲמִישִׁי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, לָלֶכֶת, וַיֹּאמֶר אֲבִי הַנַּעֲרָה סְעָד-נָא לְבָבְךָ, </a:t>
            </a:r>
            <a:r>
              <a:rPr lang="he-IL" sz="3200" b="1" dirty="0"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וְהִתְמַהְמְהוּ </a:t>
            </a:r>
            <a:r>
              <a:rPr lang="he-IL" sz="3200" b="1" dirty="0" err="1"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עַד-נְטוֹת</a:t>
            </a:r>
            <a:r>
              <a:rPr lang="he-IL" sz="3200" b="1" dirty="0"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 הַיּוֹם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; וַיֹּאכְלוּ, שְׁנֵיהֶם.  </a:t>
            </a:r>
          </a:p>
          <a:p>
            <a:r>
              <a:rPr lang="he-IL" sz="3200" b="1" u="sng" dirty="0">
                <a:latin typeface="David" panose="020E0502060401010101" pitchFamily="34" charset="-79"/>
                <a:cs typeface="David" panose="020E0502060401010101" pitchFamily="34" charset="-79"/>
              </a:rPr>
              <a:t>ט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dirty="0" err="1">
                <a:latin typeface="David" panose="020E0502060401010101" pitchFamily="34" charset="-79"/>
                <a:cs typeface="David" panose="020E0502060401010101" pitchFamily="34" charset="-79"/>
              </a:rPr>
              <a:t>וַיָּקָם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 הָאִישׁ לָלֶכֶת, הוּא וּפִילַגְשׁוֹ וְנַעֲרוֹ; וַיֹּאמֶר לוֹ חֹתְנוֹ אֲבִי הַנַּעֲרָה הִנֵּה </a:t>
            </a:r>
            <a:r>
              <a:rPr lang="he-IL" sz="3200" b="1" dirty="0"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נָא רָפָה הַיּוֹם לַעֲרוֹב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, </a:t>
            </a:r>
            <a:r>
              <a:rPr lang="he-IL" sz="3200" dirty="0" err="1">
                <a:latin typeface="David" panose="020E0502060401010101" pitchFamily="34" charset="-79"/>
                <a:cs typeface="David" panose="020E0502060401010101" pitchFamily="34" charset="-79"/>
              </a:rPr>
              <a:t>לִינוּ-נָא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 הִנֵּה חֲנוֹת הַיּוֹם לִין פֹּה וְיִיטַב לְבָבֶךָ, וְהִשְׁכַּמְתֶּם מָחָר לְדַרְכְּכֶם, וְהָלַכְתָּ </a:t>
            </a:r>
            <a:r>
              <a:rPr lang="he-IL" sz="3200" dirty="0" err="1">
                <a:latin typeface="David" panose="020E0502060401010101" pitchFamily="34" charset="-79"/>
                <a:cs typeface="David" panose="020E0502060401010101" pitchFamily="34" charset="-79"/>
              </a:rPr>
              <a:t>לְאֹהָלֶך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ָ.  </a:t>
            </a:r>
          </a:p>
          <a:p>
            <a:r>
              <a:rPr lang="he-IL" sz="3200" b="1" u="sng" dirty="0">
                <a:latin typeface="David" panose="020E0502060401010101" pitchFamily="34" charset="-79"/>
                <a:cs typeface="David" panose="020E0502060401010101" pitchFamily="34" charset="-79"/>
              </a:rPr>
              <a:t>י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b="1" dirty="0"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וְלֹא-אָבָה הָאִישׁ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, לָלוּן, </a:t>
            </a:r>
            <a:r>
              <a:rPr lang="he-IL" sz="3200" dirty="0" err="1">
                <a:latin typeface="David" panose="020E0502060401010101" pitchFamily="34" charset="-79"/>
                <a:cs typeface="David" panose="020E0502060401010101" pitchFamily="34" charset="-79"/>
              </a:rPr>
              <a:t>וַיָּקָם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 וַיֵּלֶךְ וַיָּבֹא </a:t>
            </a:r>
            <a:r>
              <a:rPr lang="he-IL" sz="3200" b="1" dirty="0">
                <a:highlight>
                  <a:srgbClr val="00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עַד-נֹכַח יְבוּס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, הִיא יְרוּשָׁלִָם; וְעִמּוֹ, </a:t>
            </a:r>
            <a:r>
              <a:rPr lang="he-IL" sz="3200" b="1" dirty="0"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צֶמֶד חֲמוֹרִים חֲבוּשִׁים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, וּפִילַגְשׁוֹ, עִמּוֹ.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78DF6F-83BD-498A-AA72-628CE282F058}"/>
              </a:ext>
            </a:extLst>
          </p:cNvPr>
          <p:cNvSpPr txBox="1"/>
          <p:nvPr/>
        </p:nvSpPr>
        <p:spPr>
          <a:xfrm>
            <a:off x="327378" y="226326"/>
            <a:ext cx="5768622" cy="649408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2600" b="1" u="sng" dirty="0">
                <a:latin typeface="David" panose="020E0502060401010101" pitchFamily="34" charset="-79"/>
                <a:cs typeface="David" panose="020E0502060401010101" pitchFamily="34" charset="-79"/>
              </a:rPr>
              <a:t>ח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. קם מוקדם בבקר יום החמישי בכדי ללכת , אמר שוב אבי הנערה תאכל משהו ותצא, </a:t>
            </a:r>
            <a:r>
              <a:rPr lang="he-IL" sz="2600" b="1" dirty="0"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והתעכבו שם עד שנטתה השמש לכיוון מערב 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ואכלו ולא שתו. </a:t>
            </a:r>
          </a:p>
          <a:p>
            <a:r>
              <a:rPr lang="he-IL" sz="2600" b="1" u="sng" dirty="0">
                <a:latin typeface="David" panose="020E0502060401010101" pitchFamily="34" charset="-79"/>
                <a:cs typeface="David" panose="020E0502060401010101" pitchFamily="34" charset="-79"/>
              </a:rPr>
              <a:t>ט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. לאחר שסיימו קם האיש ללכת הוא והפילגש ונערו. אמר לו אבי הפילגש: </a:t>
            </a:r>
            <a:r>
              <a:rPr lang="he-IL" sz="2600" b="1" dirty="0"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הנה השמש נחלשה מעוצמתה ותכף נוטה לשקוע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 לכן תשנו כאן , וזה הזמן שהולכי הדרכים מחפשים איפה לחנות, לכן אני מבקש שתישארו גם הלילה ותשכימו בבקר ותלכו לדרככם ולביתך. </a:t>
            </a:r>
          </a:p>
          <a:p>
            <a:r>
              <a:rPr lang="he-IL" sz="2600" b="1" u="sng" dirty="0">
                <a:latin typeface="David" panose="020E0502060401010101" pitchFamily="34" charset="-79"/>
                <a:cs typeface="David" panose="020E0502060401010101" pitchFamily="34" charset="-79"/>
              </a:rPr>
              <a:t>י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. </a:t>
            </a:r>
            <a:r>
              <a:rPr lang="he-IL" sz="2600" b="1" dirty="0"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ולא הסכים האיש 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לשמוע בקול חותנו וקם ויצא לדרך והם הגיעו </a:t>
            </a:r>
            <a:r>
              <a:rPr lang="he-IL" sz="2600" b="1" dirty="0"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סמוך לירושלים, למחוז שבו התגוררה משפחתו של "יבוס" הפלישתי 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(שאותו לא כבשו בנימין מפני הברית של אברהם עם אבימלך ). ועם האיש </a:t>
            </a:r>
            <a:r>
              <a:rPr lang="he-IL" sz="2600" b="1" dirty="0"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היו זוג חמורים טעונים במזון 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ופילגשו גם אתו.  </a:t>
            </a:r>
          </a:p>
        </p:txBody>
      </p:sp>
    </p:spTree>
    <p:extLst>
      <p:ext uri="{BB962C8B-B14F-4D97-AF65-F5344CB8AC3E}">
        <p14:creationId xmlns:p14="http://schemas.microsoft.com/office/powerpoint/2010/main" val="17349731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>
            <a:extLst>
              <a:ext uri="{FF2B5EF4-FFF2-40B4-BE49-F238E27FC236}">
                <a16:creationId xmlns:a16="http://schemas.microsoft.com/office/drawing/2014/main" id="{30A9BB46-FC50-48F9-B438-78D527BC48AE}"/>
              </a:ext>
            </a:extLst>
          </p:cNvPr>
          <p:cNvSpPr/>
          <p:nvPr/>
        </p:nvSpPr>
        <p:spPr>
          <a:xfrm>
            <a:off x="5971822" y="226326"/>
            <a:ext cx="6096000" cy="649408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r>
              <a:rPr lang="he-IL" sz="3200" b="1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יא</a:t>
            </a:r>
            <a:r>
              <a:rPr lang="he-IL" sz="32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הֵם עִם-יְבוּס, </a:t>
            </a:r>
            <a:r>
              <a:rPr lang="he-IL" sz="3200" b="1" dirty="0">
                <a:solidFill>
                  <a:srgbClr val="000000"/>
                </a:solidFill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וְהַיּוֹם רַד מְאֹד</a:t>
            </a:r>
            <a:r>
              <a:rPr lang="he-IL" sz="32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; וַיֹּאמֶר הַנַּעַר </a:t>
            </a:r>
            <a:r>
              <a:rPr lang="he-IL" sz="32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אֶל-אֲדֹנָיו</a:t>
            </a:r>
            <a:r>
              <a:rPr lang="he-IL" sz="32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, לְכָה-נָּא </a:t>
            </a:r>
            <a:r>
              <a:rPr lang="he-IL" sz="3200" b="1" dirty="0" err="1">
                <a:solidFill>
                  <a:srgbClr val="000000"/>
                </a:solidFill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וְנָסוּרָה</a:t>
            </a:r>
            <a:r>
              <a:rPr lang="he-IL" sz="32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אֶל-עִיר-הַיְבוּסִי הַזֹּאת--וְנָלִין בָּהּ.  </a:t>
            </a:r>
          </a:p>
          <a:p>
            <a:r>
              <a:rPr lang="he-IL" sz="3200" b="1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יב</a:t>
            </a:r>
            <a:r>
              <a:rPr lang="he-IL" sz="32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וַיֹּאמֶר אֵלָיו, </a:t>
            </a:r>
            <a:r>
              <a:rPr lang="he-IL" sz="32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אֲדֹנָיו</a:t>
            </a:r>
            <a:r>
              <a:rPr lang="he-IL" sz="32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, </a:t>
            </a:r>
            <a:r>
              <a:rPr lang="he-IL" sz="3200" b="1" dirty="0">
                <a:solidFill>
                  <a:srgbClr val="000000"/>
                </a:solidFill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לֹא נָסוּר </a:t>
            </a:r>
            <a:r>
              <a:rPr lang="he-IL" sz="32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אֶל-עִיר </a:t>
            </a:r>
            <a:r>
              <a:rPr lang="he-IL" sz="32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נָכְרִי</a:t>
            </a:r>
            <a:r>
              <a:rPr lang="he-IL" sz="32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, אֲשֶׁר לֹא-מִבְּנֵי יִשְׂרָאֵל הֵנָּה; וְעָבַרְנוּ, </a:t>
            </a:r>
            <a:r>
              <a:rPr lang="he-IL" sz="3200" b="1" dirty="0">
                <a:solidFill>
                  <a:srgbClr val="000000"/>
                </a:solidFill>
                <a:highlight>
                  <a:srgbClr val="00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עַד-גִּבְעָה.  </a:t>
            </a:r>
          </a:p>
          <a:p>
            <a:r>
              <a:rPr lang="he-IL" sz="3200" b="1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יג</a:t>
            </a:r>
            <a:r>
              <a:rPr lang="he-IL" sz="32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וַיֹּאמֶר לְנַעֲרוֹ, לְךָ וְנִקְרְבָה בְּאַחַד </a:t>
            </a:r>
            <a:r>
              <a:rPr lang="he-IL" sz="32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הַמְּקֹמוֹת</a:t>
            </a:r>
            <a:r>
              <a:rPr lang="he-IL" sz="32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; וְלַנּוּ בַגִּבְעָה, אוֹ בָרָמָה.  </a:t>
            </a:r>
          </a:p>
          <a:p>
            <a:r>
              <a:rPr lang="he-IL" sz="3200" b="1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יד</a:t>
            </a:r>
            <a:r>
              <a:rPr lang="he-IL" sz="32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וַיַּעַבְרוּ, וַיֵּלֵכוּ; </a:t>
            </a:r>
            <a:r>
              <a:rPr lang="he-IL" sz="3200" b="1" dirty="0" err="1">
                <a:solidFill>
                  <a:srgbClr val="000000"/>
                </a:solidFill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וַתָּבֹא</a:t>
            </a:r>
            <a:r>
              <a:rPr lang="he-IL" sz="3200" b="1" dirty="0">
                <a:solidFill>
                  <a:srgbClr val="000000"/>
                </a:solidFill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 לָהֶם הַשֶּׁמֶשׁ</a:t>
            </a:r>
            <a:r>
              <a:rPr lang="he-IL" sz="32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, אֵצֶל הַגִּבְעָה אֲשֶׁר </a:t>
            </a:r>
            <a:r>
              <a:rPr lang="he-IL" sz="32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לְבִנְיָמִן</a:t>
            </a:r>
            <a:r>
              <a:rPr lang="he-IL" sz="32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.  </a:t>
            </a:r>
          </a:p>
          <a:p>
            <a:r>
              <a:rPr lang="he-IL" sz="3200" b="1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טו</a:t>
            </a:r>
            <a:r>
              <a:rPr lang="he-IL" sz="32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3200" b="1" dirty="0">
                <a:solidFill>
                  <a:srgbClr val="000000"/>
                </a:solidFill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וַיָּסֻרוּ שָׁם</a:t>
            </a:r>
            <a:r>
              <a:rPr lang="he-IL" sz="32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, לָבוֹא לָלוּן בַּגִּבְעָה; וַיָּבֹא, וַיֵּשֶׁב בִּרְחוֹב הָעִיר, </a:t>
            </a:r>
            <a:r>
              <a:rPr lang="he-IL" sz="3200" b="1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וְאֵין אִישׁ מְאַסֵּף-אוֹתָם הַבַּיְתָה, לָלוּן.</a:t>
            </a:r>
            <a:endParaRPr lang="he-IL" sz="32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A0AAE0-E362-42EF-880D-F9E314E42AA7}"/>
              </a:ext>
            </a:extLst>
          </p:cNvPr>
          <p:cNvSpPr txBox="1"/>
          <p:nvPr/>
        </p:nvSpPr>
        <p:spPr>
          <a:xfrm>
            <a:off x="124178" y="226326"/>
            <a:ext cx="5768622" cy="649408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2600" b="1" u="sng" dirty="0">
                <a:latin typeface="David" panose="020E0502060401010101" pitchFamily="34" charset="-79"/>
                <a:cs typeface="David" panose="020E0502060401010101" pitchFamily="34" charset="-79"/>
              </a:rPr>
              <a:t>יא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. והם הגיעו לעיר יבוס </a:t>
            </a:r>
            <a:r>
              <a:rPr lang="he-IL" sz="2600" b="1" dirty="0"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השמש ירדה מאד ונטתה לשקוע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. אמר הנער שהתלווה אל האיש </a:t>
            </a:r>
            <a:r>
              <a:rPr lang="he-IL" sz="2600" b="1" dirty="0"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בא ונפנה 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אל העיר יבוס ונישן שם. (שכן מסוכן שנישן פה באמצע הדרך) </a:t>
            </a:r>
          </a:p>
          <a:p>
            <a:r>
              <a:rPr lang="he-IL" sz="2600" b="1" u="sng" dirty="0" err="1">
                <a:latin typeface="David" panose="020E0502060401010101" pitchFamily="34" charset="-79"/>
                <a:cs typeface="David" panose="020E0502060401010101" pitchFamily="34" charset="-79"/>
              </a:rPr>
              <a:t>יב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. ענה הלוי </a:t>
            </a:r>
            <a:r>
              <a:rPr lang="he-IL" sz="2600" b="1" dirty="0"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לא נסטה מדרכינו 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אל עיר יבוס שרק נוכרים גרים שם ולא מבני ישראל הנה. מוטב שנמשיך ללכת עד הגבעה אשר בנחלת בנימין. </a:t>
            </a:r>
          </a:p>
          <a:p>
            <a:r>
              <a:rPr lang="he-IL" sz="2600" b="1" u="sng" dirty="0" err="1">
                <a:latin typeface="David" panose="020E0502060401010101" pitchFamily="34" charset="-79"/>
                <a:cs typeface="David" panose="020E0502060401010101" pitchFamily="34" charset="-79"/>
              </a:rPr>
              <a:t>יג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. אמר הלוי לנערו בא ונזדרז להגיע לפחות לגבעה ששייכת לשבט בנימין או למקום שנקרא "רמה" שגרים בו יהודים. </a:t>
            </a:r>
          </a:p>
          <a:p>
            <a:r>
              <a:rPr lang="he-IL" sz="2600" b="1" u="sng" dirty="0">
                <a:latin typeface="David" panose="020E0502060401010101" pitchFamily="34" charset="-79"/>
                <a:cs typeface="David" panose="020E0502060401010101" pitchFamily="34" charset="-79"/>
              </a:rPr>
              <a:t>יד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. המשיכו בדרכם </a:t>
            </a:r>
            <a:r>
              <a:rPr lang="he-IL" sz="2600" b="1" dirty="0"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ותשקע להם השמש 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שהיו סמוך לגבעה אשר נמצאת בנחלת שבט בנימין.</a:t>
            </a:r>
          </a:p>
          <a:p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טו. </a:t>
            </a:r>
            <a:r>
              <a:rPr lang="he-IL" sz="2600" b="1" dirty="0"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נטו מדרכם 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ובאו לישון בגבעה, ובאו והלכו לשוק העיר מקום שרבים נמצאים שם, אבל לצערם אין אף איש שמכניס אותם אליו לישון.  </a:t>
            </a:r>
          </a:p>
        </p:txBody>
      </p:sp>
    </p:spTree>
    <p:extLst>
      <p:ext uri="{BB962C8B-B14F-4D97-AF65-F5344CB8AC3E}">
        <p14:creationId xmlns:p14="http://schemas.microsoft.com/office/powerpoint/2010/main" val="10352302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>
            <a:extLst>
              <a:ext uri="{FF2B5EF4-FFF2-40B4-BE49-F238E27FC236}">
                <a16:creationId xmlns:a16="http://schemas.microsoft.com/office/drawing/2014/main" id="{8FD25F2B-BFA5-479B-8D64-051A74BBC6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033" y="212195"/>
            <a:ext cx="4925650" cy="5910779"/>
          </a:xfrm>
          <a:prstGeom prst="rect">
            <a:avLst/>
          </a:prstGeom>
        </p:spPr>
      </p:pic>
      <p:pic>
        <p:nvPicPr>
          <p:cNvPr id="2" name="תמונה 1">
            <a:extLst>
              <a:ext uri="{FF2B5EF4-FFF2-40B4-BE49-F238E27FC236}">
                <a16:creationId xmlns:a16="http://schemas.microsoft.com/office/drawing/2014/main" id="{C4433527-F389-42BA-974B-FCF4DD30EE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3761" y="212195"/>
            <a:ext cx="3596589" cy="545482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914A080-6D64-4A2E-8368-77F5A77D0BEB}"/>
              </a:ext>
            </a:extLst>
          </p:cNvPr>
          <p:cNvSpPr txBox="1"/>
          <p:nvPr/>
        </p:nvSpPr>
        <p:spPr>
          <a:xfrm>
            <a:off x="5452533" y="673136"/>
            <a:ext cx="2359378" cy="369331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2600" b="1" u="sng" dirty="0">
                <a:latin typeface="David" panose="020E0502060401010101" pitchFamily="34" charset="-79"/>
                <a:cs typeface="David" panose="020E0502060401010101" pitchFamily="34" charset="-79"/>
              </a:rPr>
              <a:t>במפה הימנית:</a:t>
            </a:r>
          </a:p>
          <a:p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למטה בית לחם ומעליה יבוס וגבעת בנימין והרמה.. ובית אל (שילה) והר אפרים מסעו של איש הלוי ופילגשו והנער.</a:t>
            </a:r>
          </a:p>
        </p:txBody>
      </p:sp>
    </p:spTree>
    <p:extLst>
      <p:ext uri="{BB962C8B-B14F-4D97-AF65-F5344CB8AC3E}">
        <p14:creationId xmlns:p14="http://schemas.microsoft.com/office/powerpoint/2010/main" val="2317931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>
            <a:extLst>
              <a:ext uri="{FF2B5EF4-FFF2-40B4-BE49-F238E27FC236}">
                <a16:creationId xmlns:a16="http://schemas.microsoft.com/office/drawing/2014/main" id="{E4A12450-C20D-43D1-A9AC-8D5E15BDEFC1}"/>
              </a:ext>
            </a:extLst>
          </p:cNvPr>
          <p:cNvSpPr/>
          <p:nvPr/>
        </p:nvSpPr>
        <p:spPr>
          <a:xfrm>
            <a:off x="6208889" y="181171"/>
            <a:ext cx="5802489" cy="452431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he-IL" sz="2400" b="1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טז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וְהִנֵּה </a:t>
            </a:r>
            <a:r>
              <a:rPr lang="he-IL" sz="2400" b="1" dirty="0">
                <a:solidFill>
                  <a:srgbClr val="000000"/>
                </a:solidFill>
                <a:highlight>
                  <a:srgbClr val="00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אִישׁ זָקֵן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, בָּא מִן-מַעֲשֵׂהוּ מִן-הַשָּׂדֶה בָּעֶרֶב, </a:t>
            </a:r>
            <a:r>
              <a:rPr lang="he-IL" sz="2400" b="1" dirty="0">
                <a:solidFill>
                  <a:srgbClr val="000000"/>
                </a:solidFill>
                <a:highlight>
                  <a:srgbClr val="00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וְהָאִישׁ מֵהַר אֶפְרַיִם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, וְהוּא-גָר בַּגִּבְעָה; וְאַנְשֵׁי הַמָּקוֹם, בְּנֵי יְמִינִי.  </a:t>
            </a:r>
          </a:p>
          <a:p>
            <a:r>
              <a:rPr lang="he-IL" sz="2400" b="1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יז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4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וַיִּשָּׂא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עֵינָיו, וַיַּרְא אֶת-הָאִישׁ </a:t>
            </a:r>
            <a:r>
              <a:rPr lang="he-IL" sz="24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הָאֹרֵח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ַ--בִּרְחֹב הָעִיר; וַיֹּאמֶר הָאִישׁ הַזָּקֵן </a:t>
            </a:r>
            <a:r>
              <a:rPr lang="he-IL" sz="2400" b="1" dirty="0">
                <a:solidFill>
                  <a:srgbClr val="000000"/>
                </a:solidFill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אָנָה תֵלֵךְ, וּמֵאַיִן תָּבוֹא.  </a:t>
            </a:r>
          </a:p>
          <a:p>
            <a:r>
              <a:rPr lang="he-IL" sz="2400" b="1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יח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וַיֹּאמֶר אֵלָיו, עֹבְרִים אֲנַחְנוּ </a:t>
            </a:r>
            <a:r>
              <a:rPr lang="he-IL" sz="2400" b="1" dirty="0">
                <a:solidFill>
                  <a:srgbClr val="000000"/>
                </a:solidFill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מִבֵּית-לֶחֶם יְהוּדָה עַד-יַרְכְּתֵי הַר-אֶפְרַיִם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--מִשָּׁם אָנֹכִי, וָאֵלֵךְ עַד-בֵּית לֶחֶם יְהוּדָה; </a:t>
            </a:r>
            <a:r>
              <a:rPr lang="he-IL" sz="2400" b="1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וְאֶת-בֵּית יְהוָה, אֲנִי הֹלֵך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ְ, וְאֵין אִישׁ, מְאַסֵּף אוֹתִי הַבָּיְתָה.  </a:t>
            </a:r>
          </a:p>
          <a:p>
            <a:r>
              <a:rPr lang="he-IL" sz="2400" b="1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יט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400" b="1" dirty="0">
                <a:solidFill>
                  <a:srgbClr val="000000"/>
                </a:solidFill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וְגַם-תֶּבֶן גַּם-מִסְפּוֹא, יֵשׁ לַחֲמוֹרֵינוּ, וְגַם לֶחֶם וָיַיִן 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יֶשׁ-לִי וְלַאֲמָתֶךָ, וְלַנַּעַר עִם-עֲבָדֶיךָ:  אֵין מַחְסוֹר, כָּל-דָּבָר.</a:t>
            </a:r>
            <a:r>
              <a:rPr lang="he-IL" sz="16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endParaRPr lang="he-IL" sz="1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DD1EBE-BE94-437F-9211-E00BE49E7A7A}"/>
              </a:ext>
            </a:extLst>
          </p:cNvPr>
          <p:cNvSpPr txBox="1"/>
          <p:nvPr/>
        </p:nvSpPr>
        <p:spPr>
          <a:xfrm>
            <a:off x="180622" y="181171"/>
            <a:ext cx="5768622" cy="649408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2600" b="1" u="sng" dirty="0" err="1">
                <a:latin typeface="David" panose="020E0502060401010101" pitchFamily="34" charset="-79"/>
                <a:cs typeface="David" panose="020E0502060401010101" pitchFamily="34" charset="-79"/>
              </a:rPr>
              <a:t>טז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. והנה הם רואים </a:t>
            </a:r>
            <a:r>
              <a:rPr lang="he-IL" sz="2600" b="1" dirty="0"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איש זקן 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בא מעבודתו בשדה בערב והוא </a:t>
            </a:r>
            <a:r>
              <a:rPr lang="he-IL" sz="2600" b="1" dirty="0">
                <a:highlight>
                  <a:srgbClr val="00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היה גר בעבר בהר </a:t>
            </a:r>
            <a:r>
              <a:rPr lang="he-IL" sz="2600" b="1" dirty="0" err="1">
                <a:highlight>
                  <a:srgbClr val="00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אפריים</a:t>
            </a:r>
            <a:r>
              <a:rPr lang="he-IL" sz="2600" b="1" dirty="0">
                <a:highlight>
                  <a:srgbClr val="00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וכיום הוא גר בגבעה. והגרים בגבעה היו בני שבט בנימין. </a:t>
            </a:r>
          </a:p>
          <a:p>
            <a:r>
              <a:rPr lang="he-IL" sz="2600" b="1" u="sng" dirty="0" err="1">
                <a:latin typeface="David" panose="020E0502060401010101" pitchFamily="34" charset="-79"/>
                <a:cs typeface="David" panose="020E0502060401010101" pitchFamily="34" charset="-79"/>
              </a:rPr>
              <a:t>יז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. הרים הזקן את עיניו וראה את האורח היושב ברחוב העיר. </a:t>
            </a:r>
            <a:r>
              <a:rPr lang="he-IL" sz="2600" b="1" dirty="0"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שאל האיש הזקן: "לאן אתה הולך? ומאיפה באת? </a:t>
            </a:r>
          </a:p>
          <a:p>
            <a:r>
              <a:rPr lang="he-IL" sz="2600" b="1" u="sng" dirty="0" err="1">
                <a:latin typeface="David" panose="020E0502060401010101" pitchFamily="34" charset="-79"/>
                <a:cs typeface="David" panose="020E0502060401010101" pitchFamily="34" charset="-79"/>
              </a:rPr>
              <a:t>יח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. </a:t>
            </a:r>
            <a:r>
              <a:rPr lang="he-IL" sz="2600" b="1" u="sng" dirty="0">
                <a:latin typeface="David" panose="020E0502060401010101" pitchFamily="34" charset="-79"/>
                <a:cs typeface="David" panose="020E0502060401010101" pitchFamily="34" charset="-79"/>
              </a:rPr>
              <a:t>ענה לו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: הולכים אנחנו מבית לחם שבנחלת יהודה ומחוז חפצינו הוא ירכתי הר אפרים ששם מקום מגורי והלכתי עד לבית לחם שביהודה , וכעת הולך אני למשכן ה' שבשילה, לזבוח לה'. ואין שום איש מכניס אותנו לביתו. </a:t>
            </a:r>
          </a:p>
          <a:p>
            <a:r>
              <a:rPr lang="he-IL" sz="2600" b="1" dirty="0" err="1">
                <a:latin typeface="David" panose="020E0502060401010101" pitchFamily="34" charset="-79"/>
                <a:cs typeface="David" panose="020E0502060401010101" pitchFamily="34" charset="-79"/>
              </a:rPr>
              <a:t>יט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. ולא מביו מדוע לא מכניסים אותנו, הרי יש לנו גם קש וגם אוכל לחמורים ולחם ויין ודברי מאכל לי ולנער ולפילגש לא חסר דבר, רק צריכים מקום לישון.  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E7F92A66-1EF0-4F19-89C6-95B65BFC0A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758" y="4357510"/>
            <a:ext cx="5012264" cy="2317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4534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>
            <a:extLst>
              <a:ext uri="{FF2B5EF4-FFF2-40B4-BE49-F238E27FC236}">
                <a16:creationId xmlns:a16="http://schemas.microsoft.com/office/drawing/2014/main" id="{95365A45-039D-474F-A816-5CA35D3D312D}"/>
              </a:ext>
            </a:extLst>
          </p:cNvPr>
          <p:cNvSpPr/>
          <p:nvPr/>
        </p:nvSpPr>
        <p:spPr>
          <a:xfrm>
            <a:off x="6400800" y="234583"/>
            <a:ext cx="5554134" cy="5693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800" b="1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וַיֹּאמֶר הָאִישׁ הַזָּקֵן </a:t>
            </a:r>
            <a:r>
              <a:rPr lang="he-IL" sz="2800" b="1" dirty="0">
                <a:solidFill>
                  <a:srgbClr val="000000"/>
                </a:solidFill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שָׁלוֹם לָךְ, רַק כָּל-מַחְסוֹרְךָ עָלָי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; רַק בָּרְחוֹב, אַל-תָּלַן.  </a:t>
            </a:r>
          </a:p>
          <a:p>
            <a:r>
              <a:rPr lang="he-IL" sz="2800" b="1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כא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וַיְבִיאֵהוּ לְבֵיתוֹ, ויבול (</a:t>
            </a:r>
            <a:r>
              <a:rPr lang="he-IL" sz="28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וַיָּבָל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) לַחֲמוֹרִים; וַיִּרְחֲצוּ, רַגְלֵיהֶם, וַיֹּאכְלוּ, וַיִּשְׁתּוּ.  </a:t>
            </a:r>
          </a:p>
          <a:p>
            <a:r>
              <a:rPr lang="he-IL" sz="2800" b="1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כב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הֵמָּה, מֵיטִיבִים אֶת-לִבָּם, וְהִנֵּה אַנְשֵׁי הָעִיר </a:t>
            </a:r>
            <a:r>
              <a:rPr lang="he-IL" sz="2800" b="1" dirty="0">
                <a:solidFill>
                  <a:srgbClr val="000000"/>
                </a:solidFill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אַנְשֵׁי </a:t>
            </a:r>
            <a:r>
              <a:rPr lang="he-IL" sz="2800" b="1" dirty="0" err="1">
                <a:solidFill>
                  <a:srgbClr val="000000"/>
                </a:solidFill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בְנֵי-בְלִיַּעַל</a:t>
            </a:r>
            <a:r>
              <a:rPr lang="he-IL" sz="2800" b="1" dirty="0">
                <a:solidFill>
                  <a:srgbClr val="000000"/>
                </a:solidFill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 נָסַבּוּ אֶת-הַבַּיִת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, מִתְדַּפְּקִים עַל-הַדָּלֶת; וַיֹּאמְרוּ, אֶל-הָאִישׁ בַּעַל הַבַּיִת הַזָּקֵן </a:t>
            </a:r>
            <a:r>
              <a:rPr lang="he-IL" sz="28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לֵאמֹר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, </a:t>
            </a:r>
            <a:r>
              <a:rPr lang="he-IL" sz="2800" b="1" dirty="0">
                <a:solidFill>
                  <a:srgbClr val="000000"/>
                </a:solidFill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הוֹצֵא אֶת-הָאִישׁ אֲשֶׁר-בָּא אֶל-בֵּיתְךָ, </a:t>
            </a:r>
            <a:r>
              <a:rPr lang="he-IL" sz="2800" b="1" dirty="0" err="1">
                <a:solidFill>
                  <a:srgbClr val="000000"/>
                </a:solidFill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וְנֵדָעֶנּו</a:t>
            </a:r>
            <a:r>
              <a:rPr lang="he-IL" sz="2800" b="1" dirty="0">
                <a:solidFill>
                  <a:srgbClr val="000000"/>
                </a:solidFill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ּ. </a:t>
            </a:r>
          </a:p>
          <a:p>
            <a:r>
              <a:rPr lang="he-IL" sz="2800" b="1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כג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וַיֵּצֵא אֲלֵיהֶם, הָאִישׁ בַּעַל הַבַּיִת, וַיֹּאמֶר </a:t>
            </a:r>
            <a:r>
              <a:rPr lang="he-IL" sz="28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אֲלֵהֶם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, </a:t>
            </a:r>
            <a:r>
              <a:rPr lang="he-IL" sz="2800" b="1" dirty="0">
                <a:solidFill>
                  <a:srgbClr val="000000"/>
                </a:solidFill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אַל-אַחַי אַל-תָּרֵעוּ נָא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; אַחֲרֵי אֲשֶׁר-בָּא הָאִישׁ הַזֶּה, אֶל-בֵּיתִי--א</a:t>
            </a:r>
            <a:r>
              <a:rPr lang="he-IL" sz="2800" b="1" dirty="0">
                <a:solidFill>
                  <a:srgbClr val="000000"/>
                </a:solidFill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ַל-תַּעֲשׂוּ, אֶת-הַנְּבָלָה הַזֹּאת</a:t>
            </a:r>
            <a:endParaRPr lang="he-IL" sz="2800" b="1" dirty="0">
              <a:highlight>
                <a:srgbClr val="FFFF00"/>
              </a:highligh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37B017-5AF7-4C15-AF69-F60B15610BA8}"/>
              </a:ext>
            </a:extLst>
          </p:cNvPr>
          <p:cNvSpPr txBox="1"/>
          <p:nvPr/>
        </p:nvSpPr>
        <p:spPr>
          <a:xfrm>
            <a:off x="327378" y="226326"/>
            <a:ext cx="5768622" cy="609397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2600" b="1" u="sng" dirty="0">
                <a:latin typeface="David" panose="020E0502060401010101" pitchFamily="34" charset="-79"/>
                <a:cs typeface="David" panose="020E0502060401010101" pitchFamily="34" charset="-79"/>
              </a:rPr>
              <a:t>כ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. ענה האיש הזקן ללוי :</a:t>
            </a:r>
            <a:r>
              <a:rPr lang="he-IL" sz="2600" b="1" dirty="0">
                <a:latin typeface="David" panose="020E0502060401010101" pitchFamily="34" charset="-79"/>
                <a:cs typeface="David" panose="020E0502060401010101" pitchFamily="34" charset="-79"/>
              </a:rPr>
              <a:t> שלום לך אני אדאג למה שחסר לך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, ומה שחסר זה מקום ללון, עלי הוא שלא תישן ברחוב. </a:t>
            </a:r>
          </a:p>
          <a:p>
            <a:r>
              <a:rPr lang="he-IL" sz="2600" b="1" u="sng" dirty="0" err="1">
                <a:latin typeface="David" panose="020E0502060401010101" pitchFamily="34" charset="-79"/>
                <a:cs typeface="David" panose="020E0502060401010101" pitchFamily="34" charset="-79"/>
              </a:rPr>
              <a:t>כא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. הזקן הביאם לביתו, ונתן אוכל לחמורים והם רחצו רגליהם מהדרך וישבו לאכול ולשתות ( רואים שעשה מצווה שנתן קודם לאכול לבהמות ואחר כך לאנשים) </a:t>
            </a:r>
          </a:p>
          <a:p>
            <a:r>
              <a:rPr lang="he-IL" sz="2600" b="1" u="sng" dirty="0" err="1">
                <a:latin typeface="David" panose="020E0502060401010101" pitchFamily="34" charset="-79"/>
                <a:cs typeface="David" panose="020E0502060401010101" pitchFamily="34" charset="-79"/>
              </a:rPr>
              <a:t>כב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. והם בזמן האכילה והשתייה</a:t>
            </a:r>
            <a:r>
              <a:rPr lang="he-IL" sz="2600" b="1" dirty="0"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 והנה אנשים מהעיר </a:t>
            </a:r>
            <a:r>
              <a:rPr lang="he-IL" sz="2600" b="1" dirty="0" err="1"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פורקי</a:t>
            </a:r>
            <a:r>
              <a:rPr lang="he-IL" sz="2600" b="1" dirty="0"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 עול והקיפו 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את הבית ודופקים על הדלת . ואמרו אל הזקן בעל הבית </a:t>
            </a:r>
            <a:r>
              <a:rPr lang="he-IL" sz="2600" b="1" dirty="0"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תוציא את האיש שבא אליך הלילה אנחנו רוצים לפגוע בו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</a:p>
          <a:p>
            <a:r>
              <a:rPr lang="he-IL" sz="2600" b="1" u="sng" dirty="0" err="1">
                <a:latin typeface="David" panose="020E0502060401010101" pitchFamily="34" charset="-79"/>
                <a:cs typeface="David" panose="020E0502060401010101" pitchFamily="34" charset="-79"/>
              </a:rPr>
              <a:t>כג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. יצא אליהם הזקן בעל הבית, אמר להם- </a:t>
            </a:r>
            <a:r>
              <a:rPr lang="he-IL" sz="2600" b="1" dirty="0"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בבקשה אל תעשו שום רעה 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, אחרי שהאיש הזה בא לביתי לנוח ולישון. </a:t>
            </a:r>
            <a:r>
              <a:rPr lang="he-IL" sz="2600" b="1" dirty="0"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תשמרו על הכבוד שלי ואל תעשו שום מעשה רע .    </a:t>
            </a:r>
          </a:p>
        </p:txBody>
      </p:sp>
    </p:spTree>
    <p:extLst>
      <p:ext uri="{BB962C8B-B14F-4D97-AF65-F5344CB8AC3E}">
        <p14:creationId xmlns:p14="http://schemas.microsoft.com/office/powerpoint/2010/main" val="40375037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>
            <a:extLst>
              <a:ext uri="{FF2B5EF4-FFF2-40B4-BE49-F238E27FC236}">
                <a16:creationId xmlns:a16="http://schemas.microsoft.com/office/drawing/2014/main" id="{F6A6A622-EB2D-493F-ACF6-68FE645A061F}"/>
              </a:ext>
            </a:extLst>
          </p:cNvPr>
          <p:cNvSpPr/>
          <p:nvPr/>
        </p:nvSpPr>
        <p:spPr>
          <a:xfrm>
            <a:off x="6287911" y="226326"/>
            <a:ext cx="5689600" cy="569386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he-IL" sz="2800" b="1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כד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הִנֵּה </a:t>
            </a:r>
            <a:r>
              <a:rPr lang="he-IL" sz="2800" b="1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בִתִּי הַבְּתוּלָה </a:t>
            </a:r>
            <a:r>
              <a:rPr lang="he-IL" sz="2800" b="1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וּפִילַגְשֵׁהו</a:t>
            </a:r>
            <a:r>
              <a:rPr lang="he-IL" sz="2800" b="1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ּ, 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אוֹצִיאָה-נָּא אוֹתָם וְעַנּוּ אוֹתָם, וַעֲשׂוּ לָהֶם, הַטּוֹב בְּעֵינֵיכֶם; </a:t>
            </a:r>
            <a:r>
              <a:rPr lang="he-IL" sz="2800" b="1" dirty="0">
                <a:solidFill>
                  <a:srgbClr val="000000"/>
                </a:solidFill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וְלָאִישׁ הַזֶּה לֹא תַעֲשׂוּ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, דְּבַר הַנְּבָלָה הַזֹּאת.  </a:t>
            </a:r>
          </a:p>
          <a:p>
            <a:r>
              <a:rPr lang="he-IL" sz="2800" b="1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כה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800" b="1" dirty="0">
                <a:solidFill>
                  <a:srgbClr val="000000"/>
                </a:solidFill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וְלֹא-אָבוּ הָאֲנָשִׁים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, לִשְׁמֹעַ לוֹ, וַיַּחֲזֵק הָאִישׁ בְּפִילַגְשׁוֹ, וַיֹּצֵא אֲלֵיהֶם הַחוּץ; וַיֵּדְעוּ אוֹתָהּ </a:t>
            </a:r>
            <a:r>
              <a:rPr lang="he-IL" sz="2800" b="1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וַיִּתְעַלְּלוּ-בָהּ כָּל-הַלַּיְלָה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, עַד-הַבֹּקֶר, וַיְשַׁלְּחוּהָ, בעלות (כַּעֲלוֹת) הַשָּׁחַר.  </a:t>
            </a:r>
          </a:p>
          <a:p>
            <a:r>
              <a:rPr lang="he-IL" sz="2800" b="1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כו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8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וַתָּבֹא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8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הָאִשָּׁה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, לִפְנוֹת הַבֹּקֶר; </a:t>
            </a:r>
            <a:r>
              <a:rPr lang="he-IL" sz="2800" b="1" dirty="0">
                <a:solidFill>
                  <a:srgbClr val="000000"/>
                </a:solidFill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וַתִּפֹּל פֶּתַח בֵּית-הָאִישׁ,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אֲשֶׁר-אֲדוֹנֶיהָ שָּׁם--עַד-הָאוֹר.  </a:t>
            </a:r>
          </a:p>
          <a:p>
            <a:r>
              <a:rPr lang="he-IL" sz="2800" b="1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כז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8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וַיָּקָם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8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אֲדֹנֶיה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ָ בַּבֹּקֶר, וַיִּפְתַּח דַּלְתוֹת הַבַּיִת, וַיֵּצֵא, לָלֶכֶת לְדַרְכּוֹ; </a:t>
            </a:r>
            <a:r>
              <a:rPr lang="he-IL" sz="2800" b="1" dirty="0">
                <a:solidFill>
                  <a:srgbClr val="000000"/>
                </a:solidFill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וְהִנֵּה </a:t>
            </a:r>
            <a:r>
              <a:rPr lang="he-IL" sz="2800" b="1" dirty="0" err="1">
                <a:solidFill>
                  <a:srgbClr val="000000"/>
                </a:solidFill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הָאִשָּׁה</a:t>
            </a:r>
            <a:r>
              <a:rPr lang="he-IL" sz="2800" b="1" dirty="0">
                <a:solidFill>
                  <a:srgbClr val="000000"/>
                </a:solidFill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 פִילַגְשׁוֹ, נֹפֶלֶת פֶּתַח הַבַּיִת, וְיָדֶיהָ, עַל-הַסַּף</a:t>
            </a:r>
            <a:endParaRPr lang="he-IL" sz="2800" b="1" dirty="0">
              <a:highlight>
                <a:srgbClr val="FFFF00"/>
              </a:highligh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ECE6F5-E4A7-46AB-B372-170C31F4BB85}"/>
              </a:ext>
            </a:extLst>
          </p:cNvPr>
          <p:cNvSpPr txBox="1"/>
          <p:nvPr/>
        </p:nvSpPr>
        <p:spPr>
          <a:xfrm>
            <a:off x="327378" y="226326"/>
            <a:ext cx="5768622" cy="649408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2600" b="1" u="sng" dirty="0">
                <a:latin typeface="David" panose="020E0502060401010101" pitchFamily="34" charset="-79"/>
                <a:cs typeface="David" panose="020E0502060401010101" pitchFamily="34" charset="-79"/>
              </a:rPr>
              <a:t>כד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. </a:t>
            </a:r>
            <a:r>
              <a:rPr lang="he-IL" sz="2600" b="1" dirty="0">
                <a:latin typeface="David" panose="020E0502060401010101" pitchFamily="34" charset="-79"/>
                <a:cs typeface="David" panose="020E0502060401010101" pitchFamily="34" charset="-79"/>
              </a:rPr>
              <a:t>והציע הזקן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: הנה ביתי שעדיין לא נשואה והפילגש של האיש, אוציא לכם אותן ותעשו להם מה שתרצו, </a:t>
            </a:r>
            <a:r>
              <a:rPr lang="he-IL" sz="2600" b="1" dirty="0"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ורק לאיש הזה אל תעשו שום דבר רע .</a:t>
            </a:r>
          </a:p>
          <a:p>
            <a:r>
              <a:rPr lang="he-IL" sz="2600" b="1" u="sng" dirty="0">
                <a:latin typeface="David" panose="020E0502060401010101" pitchFamily="34" charset="-79"/>
                <a:cs typeface="David" panose="020E0502060401010101" pitchFamily="34" charset="-79"/>
              </a:rPr>
              <a:t>כה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. </a:t>
            </a:r>
            <a:r>
              <a:rPr lang="he-IL" sz="2600" b="1" dirty="0"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ולא הסכימו אותם אנשים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, אלא התעקשו שיוציא אליהם את האורח, הלוי לקח את פילגשו והוציא להם אותה . ואותה קבוצת אנשים לקחו אותה והתעללו בה עד הבקר, ובבקר שלחו אותה חזרה לבית הזקן. </a:t>
            </a:r>
          </a:p>
          <a:p>
            <a:r>
              <a:rPr lang="he-IL" sz="2600" b="1" u="sng" dirty="0" err="1">
                <a:latin typeface="David" panose="020E0502060401010101" pitchFamily="34" charset="-79"/>
                <a:cs typeface="David" panose="020E0502060401010101" pitchFamily="34" charset="-79"/>
              </a:rPr>
              <a:t>כו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. סמוך לזריחת השמש הגיע הפילגש לבית הזקן </a:t>
            </a:r>
            <a:r>
              <a:rPr lang="he-IL" sz="2600" b="1" dirty="0"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ומרוב חולשתה נפלה ליד פתח הבית 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ולא הצליחה עוד לקום עד שמתה. </a:t>
            </a:r>
          </a:p>
          <a:p>
            <a:r>
              <a:rPr lang="he-IL" sz="2600" b="1" u="sng" dirty="0" err="1">
                <a:latin typeface="David" panose="020E0502060401010101" pitchFamily="34" charset="-79"/>
                <a:cs typeface="David" panose="020E0502060401010101" pitchFamily="34" charset="-79"/>
              </a:rPr>
              <a:t>כז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. הלוי קם בבקר ופתח בזהירות את הדלת לראות שאין אף אחד, ולצאת לדרכו, </a:t>
            </a:r>
            <a:r>
              <a:rPr lang="he-IL" sz="2600" b="1" dirty="0"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והנה רואה את פילגשו ונראית כאילו ישנה והידיים שלה מושטות על מפתן הבית.</a:t>
            </a:r>
          </a:p>
        </p:txBody>
      </p:sp>
    </p:spTree>
    <p:extLst>
      <p:ext uri="{BB962C8B-B14F-4D97-AF65-F5344CB8AC3E}">
        <p14:creationId xmlns:p14="http://schemas.microsoft.com/office/powerpoint/2010/main" val="16234005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>
            <a:extLst>
              <a:ext uri="{FF2B5EF4-FFF2-40B4-BE49-F238E27FC236}">
                <a16:creationId xmlns:a16="http://schemas.microsoft.com/office/drawing/2014/main" id="{8D6CB3E4-FC39-4C97-ACCB-FAF225F77C36}"/>
              </a:ext>
            </a:extLst>
          </p:cNvPr>
          <p:cNvSpPr/>
          <p:nvPr/>
        </p:nvSpPr>
        <p:spPr>
          <a:xfrm>
            <a:off x="6479823" y="92912"/>
            <a:ext cx="5249333" cy="310854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he-IL" sz="2800" b="1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כח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וַיֹּאמֶר אֵלֶיהָ קוּמִי </a:t>
            </a:r>
            <a:r>
              <a:rPr lang="he-IL" sz="28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וְנֵלֵכָה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, וְאֵין עֹנֶה; </a:t>
            </a:r>
            <a:r>
              <a:rPr lang="he-IL" sz="28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וַיִּקָּחֶה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ָ, עַל-הַחֲמוֹר, </a:t>
            </a:r>
            <a:r>
              <a:rPr lang="he-IL" sz="28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וַיָּקָם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הָאִישׁ, וַיֵּלֶךְ לִמְקֹמוֹ.  </a:t>
            </a:r>
          </a:p>
          <a:p>
            <a:r>
              <a:rPr lang="he-IL" sz="2800" b="1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כט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וַיָּבֹא אֶל-בֵּיתוֹ, </a:t>
            </a:r>
            <a:r>
              <a:rPr lang="he-IL" sz="28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וַיִּקַּח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800" b="1" dirty="0">
                <a:solidFill>
                  <a:srgbClr val="000000"/>
                </a:solidFill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אֶת-הַמַּאֲכֶלֶת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וַיַּחֲזֵק בְּפִילַגְשׁוֹ,</a:t>
            </a:r>
            <a:r>
              <a:rPr lang="he-IL" sz="2800" b="1" dirty="0">
                <a:solidFill>
                  <a:srgbClr val="000000"/>
                </a:solidFill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 וַיְנַתְּחֶהָ 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לַעֲצָמֶיהָ, לִשְׁנֵים עָשָׂר נְתָחִים; וַיְשַׁלְּחֶהָ, בְּכֹל גְּבוּל יִשְׂרָאֵל.  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4A6995-B40A-40CF-84DD-8F1A235368B7}"/>
              </a:ext>
            </a:extLst>
          </p:cNvPr>
          <p:cNvSpPr txBox="1"/>
          <p:nvPr/>
        </p:nvSpPr>
        <p:spPr>
          <a:xfrm>
            <a:off x="124178" y="226326"/>
            <a:ext cx="5768622" cy="169277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2600" b="1" u="sng" dirty="0" err="1">
                <a:latin typeface="David" panose="020E0502060401010101" pitchFamily="34" charset="-79"/>
                <a:cs typeface="David" panose="020E0502060401010101" pitchFamily="34" charset="-79"/>
              </a:rPr>
              <a:t>כח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. אמר האיש הלוי לפילגש (שחשב שישנה) קומי ונלך לבית בהר אפרים ואין היא עונה. העלה אותה ע"ג החמור ויצא לדרך לחזור לביתו בהר אפרים.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1C0782-E124-42AF-B956-33E2C3FD801A}"/>
              </a:ext>
            </a:extLst>
          </p:cNvPr>
          <p:cNvSpPr txBox="1"/>
          <p:nvPr/>
        </p:nvSpPr>
        <p:spPr>
          <a:xfrm>
            <a:off x="203200" y="2139793"/>
            <a:ext cx="5768622" cy="42780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b="1" u="sng" dirty="0">
                <a:latin typeface="David" panose="020E0502060401010101" pitchFamily="34" charset="-79"/>
                <a:cs typeface="David" panose="020E0502060401010101" pitchFamily="34" charset="-79"/>
              </a:rPr>
              <a:t>הקדמה </a:t>
            </a:r>
            <a:r>
              <a:rPr lang="he-IL" sz="3200" b="1" u="sng" dirty="0" err="1">
                <a:latin typeface="David" panose="020E0502060401010101" pitchFamily="34" charset="-79"/>
                <a:cs typeface="David" panose="020E0502060401010101" pitchFamily="34" charset="-79"/>
              </a:rPr>
              <a:t>לפ"ס</a:t>
            </a:r>
            <a:r>
              <a:rPr lang="he-IL" sz="3200" b="1" u="sng" dirty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b="1" u="sng" dirty="0" err="1">
                <a:latin typeface="David" panose="020E0502060401010101" pitchFamily="34" charset="-79"/>
                <a:cs typeface="David" panose="020E0502060401010101" pitchFamily="34" charset="-79"/>
              </a:rPr>
              <a:t>כט</a:t>
            </a:r>
            <a:r>
              <a:rPr lang="he-IL" sz="3200" b="1" u="sng" dirty="0">
                <a:latin typeface="David" panose="020E0502060401010101" pitchFamily="34" charset="-79"/>
                <a:cs typeface="David" panose="020E0502060401010101" pitchFamily="34" charset="-79"/>
              </a:rPr>
              <a:t>': </a:t>
            </a:r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כל הדרך חשב הלוי מה לעשות כדי לגרום זעזוע בעם ישראל הרי לא יתכן שעם ישראל שיצאו מאברהם אבינו איש החסד יקרה כזה דבר. </a:t>
            </a:r>
            <a:r>
              <a:rPr lang="he-IL" sz="2400" b="1" dirty="0">
                <a:highlight>
                  <a:srgbClr val="00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"שלושה מדות מיוחדות בעם ישראל- ביישנים רחמניים </a:t>
            </a:r>
            <a:r>
              <a:rPr lang="he-IL" sz="2400" b="1" dirty="0" err="1">
                <a:highlight>
                  <a:srgbClr val="00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וגומלי</a:t>
            </a:r>
            <a:r>
              <a:rPr lang="he-IL" sz="2400" b="1" dirty="0">
                <a:highlight>
                  <a:srgbClr val="00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 חסדים</a:t>
            </a:r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" </a:t>
            </a:r>
          </a:p>
          <a:p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וכאן אנשי בנימין </a:t>
            </a:r>
            <a:r>
              <a:rPr lang="he-IL" sz="2400" b="1" dirty="0">
                <a:latin typeface="David" panose="020E0502060401010101" pitchFamily="34" charset="-79"/>
                <a:cs typeface="David" panose="020E0502060401010101" pitchFamily="34" charset="-79"/>
              </a:rPr>
              <a:t>לא היו </a:t>
            </a:r>
            <a:r>
              <a:rPr lang="he-IL" sz="2400" b="1" dirty="0" err="1">
                <a:latin typeface="David" panose="020E0502060401010101" pitchFamily="34" charset="-79"/>
                <a:cs typeface="David" panose="020E0502060401010101" pitchFamily="34" charset="-79"/>
              </a:rPr>
              <a:t>גומלי</a:t>
            </a:r>
            <a:r>
              <a:rPr lang="he-IL" sz="2400" b="1" dirty="0">
                <a:latin typeface="David" panose="020E0502060401010101" pitchFamily="34" charset="-79"/>
                <a:cs typeface="David" panose="020E0502060401010101" pitchFamily="34" charset="-79"/>
              </a:rPr>
              <a:t> חסד- </a:t>
            </a:r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שלא הכניסו אורחים. </a:t>
            </a:r>
            <a:r>
              <a:rPr lang="he-IL" sz="2400" b="1" dirty="0">
                <a:latin typeface="David" panose="020E0502060401010101" pitchFamily="34" charset="-79"/>
                <a:cs typeface="David" panose="020E0502060401010101" pitchFamily="34" charset="-79"/>
              </a:rPr>
              <a:t>ההפך מביישנים- </a:t>
            </a:r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התנהגו בחוצפה ובעזות. </a:t>
            </a:r>
            <a:r>
              <a:rPr lang="he-IL" sz="2400" b="1" dirty="0">
                <a:latin typeface="David" panose="020E0502060401010101" pitchFamily="34" charset="-79"/>
                <a:cs typeface="David" panose="020E0502060401010101" pitchFamily="34" charset="-79"/>
              </a:rPr>
              <a:t>וגם לא היו רחמניים </a:t>
            </a:r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שהתנהגו באכזריות והרגו את הפילגש. (כמובן נזכור שזה רק קבוצה משבט בנימין, אך היו צריכים למחות בהם ולהענישם על כך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021BD7-7F48-4F37-A946-9047F5CBC0D0}"/>
              </a:ext>
            </a:extLst>
          </p:cNvPr>
          <p:cNvSpPr txBox="1"/>
          <p:nvPr/>
        </p:nvSpPr>
        <p:spPr>
          <a:xfrm>
            <a:off x="6220179" y="3348768"/>
            <a:ext cx="5768622" cy="34163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2400" b="1" u="sng" dirty="0" err="1">
                <a:latin typeface="David" panose="020E0502060401010101" pitchFamily="34" charset="-79"/>
                <a:cs typeface="David" panose="020E0502060401010101" pitchFamily="34" charset="-79"/>
              </a:rPr>
              <a:t>כט</a:t>
            </a:r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. האיש הלוי הגיע לבית </a:t>
            </a:r>
            <a:r>
              <a:rPr lang="he-IL" sz="2400" b="1" dirty="0"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לקח סכין וחתך </a:t>
            </a:r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את הפילגש לשנים עשר חלקים ושלח לכל שבט (חוץ </a:t>
            </a:r>
            <a:r>
              <a:rPr lang="he-IL" sz="2400" dirty="0" err="1">
                <a:latin typeface="David" panose="020E0502060401010101" pitchFamily="34" charset="-79"/>
                <a:cs typeface="David" panose="020E0502060401010101" pitchFamily="34" charset="-79"/>
              </a:rPr>
              <a:t>מלבנימין</a:t>
            </a:r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). </a:t>
            </a:r>
          </a:p>
          <a:p>
            <a:r>
              <a:rPr lang="he-IL" sz="2400" u="sng" dirty="0">
                <a:latin typeface="David" panose="020E0502060401010101" pitchFamily="34" charset="-79"/>
                <a:cs typeface="David" panose="020E0502060401010101" pitchFamily="34" charset="-79"/>
              </a:rPr>
              <a:t>מעשה קשה , אבל היה צריך לגרום לכל העם להזדעזע מהמעשה שעשו אותם אנשים משבט בנימין ויש לזכור שבאותה תקופה לא היה מלך שופט שיענישו על מעשים לא ראויים , וכל אדם עשה מה שרוצה. ב"ה שבימנו יש חוקים ויש מי שיעניש על מי שיעשה מעשים לא ראויים  </a:t>
            </a:r>
          </a:p>
        </p:txBody>
      </p:sp>
    </p:spTree>
    <p:extLst>
      <p:ext uri="{BB962C8B-B14F-4D97-AF65-F5344CB8AC3E}">
        <p14:creationId xmlns:p14="http://schemas.microsoft.com/office/powerpoint/2010/main" val="33799496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>
            <a:extLst>
              <a:ext uri="{FF2B5EF4-FFF2-40B4-BE49-F238E27FC236}">
                <a16:creationId xmlns:a16="http://schemas.microsoft.com/office/drawing/2014/main" id="{8D6CB3E4-FC39-4C97-ACCB-FAF225F77C36}"/>
              </a:ext>
            </a:extLst>
          </p:cNvPr>
          <p:cNvSpPr/>
          <p:nvPr/>
        </p:nvSpPr>
        <p:spPr>
          <a:xfrm>
            <a:off x="6479823" y="92912"/>
            <a:ext cx="5249333" cy="310854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he-IL" sz="2800" b="1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כח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וַיֹּאמֶר אֵלֶיהָ קוּמִי </a:t>
            </a:r>
            <a:r>
              <a:rPr lang="he-IL" sz="28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וְנֵלֵכָה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, וְאֵין עֹנֶה; </a:t>
            </a:r>
            <a:r>
              <a:rPr lang="he-IL" sz="28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וַיִּקָּחֶה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ָ, עַל-הַחֲמוֹר, </a:t>
            </a:r>
            <a:r>
              <a:rPr lang="he-IL" sz="28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וַיָּקָם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הָאִישׁ, וַיֵּלֶךְ לִמְקֹמוֹ.  </a:t>
            </a:r>
          </a:p>
          <a:p>
            <a:r>
              <a:rPr lang="he-IL" sz="2800" b="1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כט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וַיָּבֹא אֶל-בֵּיתוֹ, </a:t>
            </a:r>
            <a:r>
              <a:rPr lang="he-IL" sz="28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וַיִּקַּח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800" b="1" dirty="0">
                <a:solidFill>
                  <a:srgbClr val="000000"/>
                </a:solidFill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אֶת-הַמַּאֲכֶלֶת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וַיַּחֲזֵק בְּפִילַגְשׁוֹ,</a:t>
            </a:r>
            <a:r>
              <a:rPr lang="he-IL" sz="2800" b="1" dirty="0">
                <a:solidFill>
                  <a:srgbClr val="000000"/>
                </a:solidFill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 וַיְנַתְּחֶהָ 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לַעֲצָמֶיהָ, לִשְׁנֵים עָשָׂר נְתָחִים; וַיְשַׁלְּחֶהָ, בְּכֹל גְּבוּל יִשְׂרָאֵל.  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4A6995-B40A-40CF-84DD-8F1A235368B7}"/>
              </a:ext>
            </a:extLst>
          </p:cNvPr>
          <p:cNvSpPr txBox="1"/>
          <p:nvPr/>
        </p:nvSpPr>
        <p:spPr>
          <a:xfrm>
            <a:off x="124178" y="226326"/>
            <a:ext cx="5768622" cy="169277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2600" b="1" u="sng" dirty="0" err="1">
                <a:latin typeface="David" panose="020E0502060401010101" pitchFamily="34" charset="-79"/>
                <a:cs typeface="David" panose="020E0502060401010101" pitchFamily="34" charset="-79"/>
              </a:rPr>
              <a:t>כח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. אמר האיש הלוי לפילגש (שחשב שישנה) קומי ונלך לבית בהר אפרים ואין היא עונה. העלה אותה ע"ג החמור ויצא לדרך לחזור לביתו בהר אפרים.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1C0782-E124-42AF-B956-33E2C3FD801A}"/>
              </a:ext>
            </a:extLst>
          </p:cNvPr>
          <p:cNvSpPr txBox="1"/>
          <p:nvPr/>
        </p:nvSpPr>
        <p:spPr>
          <a:xfrm>
            <a:off x="203200" y="2139793"/>
            <a:ext cx="5768622" cy="42780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b="1" u="sng" dirty="0">
                <a:latin typeface="David" panose="020E0502060401010101" pitchFamily="34" charset="-79"/>
                <a:cs typeface="David" panose="020E0502060401010101" pitchFamily="34" charset="-79"/>
              </a:rPr>
              <a:t>הקדמה </a:t>
            </a:r>
            <a:r>
              <a:rPr lang="he-IL" sz="3200" b="1" u="sng" dirty="0" err="1">
                <a:latin typeface="David" panose="020E0502060401010101" pitchFamily="34" charset="-79"/>
                <a:cs typeface="David" panose="020E0502060401010101" pitchFamily="34" charset="-79"/>
              </a:rPr>
              <a:t>לפ"ס</a:t>
            </a:r>
            <a:r>
              <a:rPr lang="he-IL" sz="3200" b="1" u="sng" dirty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b="1" u="sng" dirty="0" err="1">
                <a:latin typeface="David" panose="020E0502060401010101" pitchFamily="34" charset="-79"/>
                <a:cs typeface="David" panose="020E0502060401010101" pitchFamily="34" charset="-79"/>
              </a:rPr>
              <a:t>כט</a:t>
            </a:r>
            <a:r>
              <a:rPr lang="he-IL" sz="3200" b="1" u="sng" dirty="0">
                <a:latin typeface="David" panose="020E0502060401010101" pitchFamily="34" charset="-79"/>
                <a:cs typeface="David" panose="020E0502060401010101" pitchFamily="34" charset="-79"/>
              </a:rPr>
              <a:t>': </a:t>
            </a:r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כל הדרך חשב הלוי מה לעשות כדי לגרום זעזוע בעם ישראל הרי לא יתכן שעם ישראל שיצאו מאברהם אבינו איש החסד יקרה כזה דבר. </a:t>
            </a:r>
            <a:r>
              <a:rPr lang="he-IL" sz="2400" b="1" dirty="0">
                <a:highlight>
                  <a:srgbClr val="00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"שלושה מדות מיוחדות בעם ישראל- ביישנים רחמניים </a:t>
            </a:r>
            <a:r>
              <a:rPr lang="he-IL" sz="2400" b="1" dirty="0" err="1">
                <a:highlight>
                  <a:srgbClr val="00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וגומלי</a:t>
            </a:r>
            <a:r>
              <a:rPr lang="he-IL" sz="2400" b="1" dirty="0">
                <a:highlight>
                  <a:srgbClr val="00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 חסדים</a:t>
            </a:r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" </a:t>
            </a:r>
          </a:p>
          <a:p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וכאן אנשי בנימין </a:t>
            </a:r>
            <a:r>
              <a:rPr lang="he-IL" sz="2400" b="1" dirty="0">
                <a:latin typeface="David" panose="020E0502060401010101" pitchFamily="34" charset="-79"/>
                <a:cs typeface="David" panose="020E0502060401010101" pitchFamily="34" charset="-79"/>
              </a:rPr>
              <a:t>לא היו </a:t>
            </a:r>
            <a:r>
              <a:rPr lang="he-IL" sz="2400" b="1" dirty="0" err="1">
                <a:latin typeface="David" panose="020E0502060401010101" pitchFamily="34" charset="-79"/>
                <a:cs typeface="David" panose="020E0502060401010101" pitchFamily="34" charset="-79"/>
              </a:rPr>
              <a:t>גומלי</a:t>
            </a:r>
            <a:r>
              <a:rPr lang="he-IL" sz="2400" b="1" dirty="0">
                <a:latin typeface="David" panose="020E0502060401010101" pitchFamily="34" charset="-79"/>
                <a:cs typeface="David" panose="020E0502060401010101" pitchFamily="34" charset="-79"/>
              </a:rPr>
              <a:t> חסד- </a:t>
            </a:r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שלא הכניסו אורחים. </a:t>
            </a:r>
            <a:r>
              <a:rPr lang="he-IL" sz="2400" b="1" dirty="0">
                <a:latin typeface="David" panose="020E0502060401010101" pitchFamily="34" charset="-79"/>
                <a:cs typeface="David" panose="020E0502060401010101" pitchFamily="34" charset="-79"/>
              </a:rPr>
              <a:t>ההפך מביישנים- </a:t>
            </a:r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התנהגו בחוצפה ובעזות. </a:t>
            </a:r>
            <a:r>
              <a:rPr lang="he-IL" sz="2400" b="1" dirty="0">
                <a:latin typeface="David" panose="020E0502060401010101" pitchFamily="34" charset="-79"/>
                <a:cs typeface="David" panose="020E0502060401010101" pitchFamily="34" charset="-79"/>
              </a:rPr>
              <a:t>וגם לא היו רחמניים </a:t>
            </a:r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שהתנהגו באכזריות והרגו את הפילגש. (כמובן נזכור שזה רק קבוצה משבט בנימין, אך היו צריכים למחות בהם ולהענישם על כך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021BD7-7F48-4F37-A946-9047F5CBC0D0}"/>
              </a:ext>
            </a:extLst>
          </p:cNvPr>
          <p:cNvSpPr txBox="1"/>
          <p:nvPr/>
        </p:nvSpPr>
        <p:spPr>
          <a:xfrm>
            <a:off x="6220179" y="3348768"/>
            <a:ext cx="5768622" cy="34163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2400" b="1" u="sng" dirty="0" err="1">
                <a:latin typeface="David" panose="020E0502060401010101" pitchFamily="34" charset="-79"/>
                <a:cs typeface="David" panose="020E0502060401010101" pitchFamily="34" charset="-79"/>
              </a:rPr>
              <a:t>כט</a:t>
            </a:r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. האיש הלוי הגיע לבית </a:t>
            </a:r>
            <a:r>
              <a:rPr lang="he-IL" sz="2400" b="1" dirty="0"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לקח סכין וחתך </a:t>
            </a:r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את הפילגש לשנים עשר חלקים ושלח לכל שבט (חוץ </a:t>
            </a:r>
            <a:r>
              <a:rPr lang="he-IL" sz="2400" dirty="0" err="1">
                <a:latin typeface="David" panose="020E0502060401010101" pitchFamily="34" charset="-79"/>
                <a:cs typeface="David" panose="020E0502060401010101" pitchFamily="34" charset="-79"/>
              </a:rPr>
              <a:t>מלבנימין</a:t>
            </a:r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). </a:t>
            </a:r>
          </a:p>
          <a:p>
            <a:r>
              <a:rPr lang="he-IL" sz="2400" u="sng" dirty="0">
                <a:latin typeface="David" panose="020E0502060401010101" pitchFamily="34" charset="-79"/>
                <a:cs typeface="David" panose="020E0502060401010101" pitchFamily="34" charset="-79"/>
              </a:rPr>
              <a:t>מעשה קשה , אבל היה צריך לגרום לכל העם להזדעזע מהמעשה שעשו אותם אנשים משבט בנימין ויש לזכור שבאותה תקופה לא היה מלך שופט שיענישו על מעשים לא ראויים , וכל אדם עשה מה שרוצה. ב"ה שבימנו יש חוקים ויש מי שיעניש על מי שיעשה מעשים לא ראויים  </a:t>
            </a:r>
          </a:p>
        </p:txBody>
      </p:sp>
    </p:spTree>
    <p:extLst>
      <p:ext uri="{BB962C8B-B14F-4D97-AF65-F5344CB8AC3E}">
        <p14:creationId xmlns:p14="http://schemas.microsoft.com/office/powerpoint/2010/main" val="31082175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>
            <a:extLst>
              <a:ext uri="{FF2B5EF4-FFF2-40B4-BE49-F238E27FC236}">
                <a16:creationId xmlns:a16="http://schemas.microsoft.com/office/drawing/2014/main" id="{419D6014-B4E7-4975-AE54-8205D766964F}"/>
              </a:ext>
            </a:extLst>
          </p:cNvPr>
          <p:cNvSpPr/>
          <p:nvPr/>
        </p:nvSpPr>
        <p:spPr>
          <a:xfrm>
            <a:off x="5463822" y="408803"/>
            <a:ext cx="6276621" cy="618630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he-IL" sz="2800" b="1" u="sng" dirty="0">
                <a:latin typeface="David" panose="020E0502060401010101" pitchFamily="34" charset="-79"/>
                <a:cs typeface="David" panose="020E0502060401010101" pitchFamily="34" charset="-79"/>
              </a:rPr>
              <a:t>"בימים ההם אין מלך בישראל, איש הישר בעיניו יעשה":</a:t>
            </a:r>
          </a:p>
          <a:p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הפסוק הזה בא להדגיש ולהראות שכל הבלבול והחטאים נובעים מחוסר מלכות והנהגה. זה מה שמאפיין את תקופת השופטים " - אין מלך בישראל", וממילא "איש הישר בעיניו יעשה". וכפי שאנו רואים ( במסכת אבות) </a:t>
            </a:r>
            <a:r>
              <a:rPr lang="he-IL" sz="2000" b="1" u="sng" dirty="0">
                <a:latin typeface="David" panose="020E0502060401010101" pitchFamily="34" charset="-79"/>
                <a:cs typeface="David" panose="020E0502060401010101" pitchFamily="34" charset="-79"/>
              </a:rPr>
              <a:t>"אלמלא מוראה של מלכות איש את רעהו חיים בלעו ".</a:t>
            </a:r>
          </a:p>
          <a:p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חוסר מנהיגות ומלכותיות יוצר וואקום שעלול להוביל לגרועות שבנפילות "איש הישר</a:t>
            </a:r>
          </a:p>
          <a:p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בעיניו יעשה " </a:t>
            </a:r>
          </a:p>
          <a:p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המקרא מדגיש לנו שחוסר מלך מוביל לשלושת העבירות החמורות ביותר ע"ז , גילוי</a:t>
            </a:r>
          </a:p>
          <a:p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עריות ושפיכות דמים, וגם לשנאת חינם המובילה למלחמת אחים , שהיא אולי הגרועה</a:t>
            </a:r>
          </a:p>
          <a:p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מכולם, בה כמעט נכחד שבט מישראל</a:t>
            </a:r>
          </a:p>
          <a:p>
            <a:r>
              <a:rPr lang="he-IL" sz="2000" u="sng" dirty="0">
                <a:latin typeface="Guttman Mantova" panose="02010401010101010101" pitchFamily="2" charset="-79"/>
                <a:cs typeface="Guttman Mantova" panose="02010401010101010101" pitchFamily="2" charset="-79"/>
              </a:rPr>
              <a:t>צריכים לראות ולהבין שבאותה תקופה ללא חוקים ומישהו שמנהיג ושולט כל אחד עושה מה שרוצה.. ובלי מלכות ושלטון מגיעים לעבודה זרה שפיכות דמים וגילוי עריות "אין דין ואין דיין"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8EEA7F22-365B-4E67-8896-9AF3529F69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881" y="301094"/>
            <a:ext cx="5014032" cy="3311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3725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>
            <a:extLst>
              <a:ext uri="{FF2B5EF4-FFF2-40B4-BE49-F238E27FC236}">
                <a16:creationId xmlns:a16="http://schemas.microsoft.com/office/drawing/2014/main" id="{2EADD4DC-4F8C-4F37-AE22-98B900D80F0F}"/>
              </a:ext>
            </a:extLst>
          </p:cNvPr>
          <p:cNvSpPr/>
          <p:nvPr/>
        </p:nvSpPr>
        <p:spPr>
          <a:xfrm>
            <a:off x="5689600" y="404757"/>
            <a:ext cx="6096000" cy="206210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ל וְהָיָה כָל-הָרֹאֶה, וְאָמַר לֹא-נִהְיְתָה וְלֹא-נִרְאֲתָה כָּזֹאת, </a:t>
            </a:r>
            <a:r>
              <a:rPr lang="he-IL" sz="3200" b="1" dirty="0"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לְמִיּוֹם עֲלוֹת בְּנֵי-יִשְׂרָאֵל מֵאֶרֶץ מִצְרַיִם, עַד הַיּוֹם הַזֶּה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; שִׂימוּ-לָכֶם עָלֶיהָ, עֻצוּ וְדַבֵּרוּ.  {פ}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145CD4-F161-4D06-B32F-000CFD773F54}"/>
              </a:ext>
            </a:extLst>
          </p:cNvPr>
          <p:cNvSpPr txBox="1"/>
          <p:nvPr/>
        </p:nvSpPr>
        <p:spPr>
          <a:xfrm>
            <a:off x="237065" y="373979"/>
            <a:ext cx="5260622" cy="209288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2600" b="1" u="sng" dirty="0">
                <a:latin typeface="David" panose="020E0502060401010101" pitchFamily="34" charset="-79"/>
                <a:cs typeface="David" panose="020E0502060401010101" pitchFamily="34" charset="-79"/>
              </a:rPr>
              <a:t>ל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. וכל מי שראה אמר לא היה ולא נראה כזה דבר מזעזע מעולם </a:t>
            </a:r>
            <a:r>
              <a:rPr lang="he-IL" sz="2600" b="1" dirty="0"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מאז שעלו בני ישראל ממצרים ועד היום הזה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 ולכן שימו לב ותסתכלו על הרעה ותתייעצו ודברו איך לתקן את העוול הנורא הזה.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C00364-E648-4BBF-BC0A-CA68A6ECFC6A}"/>
              </a:ext>
            </a:extLst>
          </p:cNvPr>
          <p:cNvSpPr txBox="1"/>
          <p:nvPr/>
        </p:nvSpPr>
        <p:spPr>
          <a:xfrm>
            <a:off x="3945469" y="2885758"/>
            <a:ext cx="7840131" cy="369331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2600" b="1" u="sng" dirty="0">
                <a:latin typeface="David" panose="020E0502060401010101" pitchFamily="34" charset="-79"/>
                <a:cs typeface="David" panose="020E0502060401010101" pitchFamily="34" charset="-79"/>
              </a:rPr>
              <a:t>חידוש מעניין: "למיום העלות בני ישראל מארץ מצרים":</a:t>
            </a:r>
          </a:p>
          <a:p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ידוע שהיה חטא גדול דומה "סדום ועמורה" שגם לא הכניסו אורחים וגם ביקשו להוציא אליהם את האורחים </a:t>
            </a:r>
            <a:r>
              <a:rPr lang="he-IL" sz="2600" dirty="0" err="1">
                <a:latin typeface="David" panose="020E0502060401010101" pitchFamily="34" charset="-79"/>
                <a:cs typeface="David" panose="020E0502060401010101" pitchFamily="34" charset="-79"/>
              </a:rPr>
              <a:t>וכו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.. </a:t>
            </a:r>
          </a:p>
          <a:p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אז מופיע שכשעם ישראל היו במצרים הם תיקנו בעבודה הקשה והסבל ארבע דורות של חטאים- דור </a:t>
            </a:r>
            <a:r>
              <a:rPr lang="he-IL" sz="2600" b="1" u="sng" dirty="0">
                <a:latin typeface="David" panose="020E0502060401010101" pitchFamily="34" charset="-79"/>
                <a:cs typeface="David" panose="020E0502060401010101" pitchFamily="34" charset="-79"/>
              </a:rPr>
              <a:t>א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נוש, </a:t>
            </a:r>
            <a:r>
              <a:rPr lang="he-IL" sz="2600" b="1" u="sng" dirty="0">
                <a:latin typeface="David" panose="020E0502060401010101" pitchFamily="34" charset="-79"/>
                <a:cs typeface="David" panose="020E0502060401010101" pitchFamily="34" charset="-79"/>
              </a:rPr>
              <a:t>ס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דום, </a:t>
            </a:r>
            <a:r>
              <a:rPr lang="he-IL" sz="2600" b="1" u="sng" dirty="0">
                <a:latin typeface="David" panose="020E0502060401010101" pitchFamily="34" charset="-79"/>
                <a:cs typeface="David" panose="020E0502060401010101" pitchFamily="34" charset="-79"/>
              </a:rPr>
              <a:t>מ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בול, </a:t>
            </a:r>
            <a:r>
              <a:rPr lang="he-IL" sz="2600" b="1" u="sng" dirty="0">
                <a:latin typeface="David" panose="020E0502060401010101" pitchFamily="34" charset="-79"/>
                <a:cs typeface="David" panose="020E0502060401010101" pitchFamily="34" charset="-79"/>
              </a:rPr>
              <a:t>ה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פלגה.</a:t>
            </a:r>
          </a:p>
          <a:p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ראשי תיבות: </a:t>
            </a:r>
            <a:r>
              <a:rPr lang="he-IL" sz="2600" b="1" u="sng" dirty="0">
                <a:latin typeface="David" panose="020E0502060401010101" pitchFamily="34" charset="-79"/>
                <a:cs typeface="David" panose="020E0502060401010101" pitchFamily="34" charset="-79"/>
              </a:rPr>
              <a:t>ה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מוציא </a:t>
            </a:r>
            <a:r>
              <a:rPr lang="he-IL" sz="2600" b="1" u="sng" dirty="0">
                <a:latin typeface="David" panose="020E0502060401010101" pitchFamily="34" charset="-79"/>
                <a:cs typeface="David" panose="020E0502060401010101" pitchFamily="34" charset="-79"/>
              </a:rPr>
              <a:t>א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תכם </a:t>
            </a:r>
            <a:r>
              <a:rPr lang="he-IL" sz="2600" b="1" u="sng" dirty="0">
                <a:latin typeface="David" panose="020E0502060401010101" pitchFamily="34" charset="-79"/>
                <a:cs typeface="David" panose="020E0502060401010101" pitchFamily="34" charset="-79"/>
              </a:rPr>
              <a:t>מ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תחת </a:t>
            </a:r>
            <a:r>
              <a:rPr lang="he-IL" sz="2600" b="1" u="sng" dirty="0">
                <a:latin typeface="David" panose="020E0502060401010101" pitchFamily="34" charset="-79"/>
                <a:cs typeface="David" panose="020E0502060401010101" pitchFamily="34" charset="-79"/>
              </a:rPr>
              <a:t>ס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בלות מצרים" .</a:t>
            </a:r>
          </a:p>
          <a:p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וזה שאמר הפסוק פה: שלא היה מעשה כזה מיום העלות בני ישראל ממצרים (שאת חטא סדום והדומים לו תיקנו ומחקו במצרים) לחזור ולפשוע כך כמו במעשה סדום.</a:t>
            </a:r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10C5FB43-C27D-43EC-93E9-FFCBCF20D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465" y="2904138"/>
            <a:ext cx="3660359" cy="2386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487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טבלה 4">
            <a:extLst>
              <a:ext uri="{FF2B5EF4-FFF2-40B4-BE49-F238E27FC236}">
                <a16:creationId xmlns:a16="http://schemas.microsoft.com/office/drawing/2014/main" id="{07A1468B-52EF-4F80-BF9F-A0EFD5027E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6922823"/>
              </p:ext>
            </p:extLst>
          </p:nvPr>
        </p:nvGraphicFramePr>
        <p:xfrm>
          <a:off x="838200" y="527703"/>
          <a:ext cx="10515600" cy="5394960"/>
        </p:xfrm>
        <a:graphic>
          <a:graphicData uri="http://schemas.openxmlformats.org/drawingml/2006/table">
            <a:tbl>
              <a:tblPr/>
              <a:tblGrid>
                <a:gridCol w="5257800">
                  <a:extLst>
                    <a:ext uri="{9D8B030D-6E8A-4147-A177-3AD203B41FA5}">
                      <a16:colId xmlns:a16="http://schemas.microsoft.com/office/drawing/2014/main" val="2400241681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188378670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he-IL" sz="2400"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סיפור סדום (בראשית יט)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400"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סיפור פילגש בגבעה (שופטים יט)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444283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he-IL" sz="2400"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וַיָּבֹאוּ אֶל-בֵּיתוֹ וַיַּעַשׂ לָהֶם מִשְׁתֶּה וּמַצּוֹת אָפָה וַיֹּאכֵלוּ.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sz="2400"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וַיְבִיאֵהוּ לְבֵיתוֹ וַיָּבָל לַחֲמוֹרִים; וַיִּרְחֲצוּ רַגְלֵיהֶם וַיֹּאכְלוּ וַיִּשְׁתּוּ.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461402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he-IL" sz="2400"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וְ</a:t>
                      </a:r>
                      <a:r>
                        <a:rPr lang="he-IL" sz="2400" b="1"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אַנְשֵׁי הָעִיר</a:t>
                      </a:r>
                      <a:r>
                        <a:rPr lang="he-IL" sz="2400"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 אַנְשֵׁי סְדֹם </a:t>
                      </a:r>
                      <a:r>
                        <a:rPr lang="he-IL" sz="2400" b="1"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נָסַבּוּ עַל-הַבַּיִת</a:t>
                      </a:r>
                      <a:endParaRPr lang="he-IL" sz="2400"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sz="2400"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וְהִנֵּה </a:t>
                      </a:r>
                      <a:r>
                        <a:rPr lang="he-IL" sz="2400" b="1"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אַנְשֵׁי הָעִיר</a:t>
                      </a:r>
                      <a:r>
                        <a:rPr lang="he-IL" sz="2400"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 אַנְשֵׁי בְנֵי-בְלִיַּעַל </a:t>
                      </a:r>
                      <a:r>
                        <a:rPr lang="he-IL" sz="2400" b="1"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נָסַבּוּ אֶת-הַבַּיִת</a:t>
                      </a:r>
                      <a:endParaRPr lang="he-IL" sz="2400"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45313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he-IL" sz="2400"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וַיֹּאמְרוּ לוֹ, אַיֵּה הָאֲנָשִׁים אֲשֶׁר-בָּאוּ אֵלֶיךָ הַלָּיְלָה; </a:t>
                      </a:r>
                      <a:r>
                        <a:rPr lang="he-IL" sz="2400" b="1"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הוֹצִיאֵם</a:t>
                      </a:r>
                      <a:r>
                        <a:rPr lang="he-IL" sz="2400"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 אֵלֵינוּ </a:t>
                      </a:r>
                      <a:r>
                        <a:rPr lang="he-IL" sz="2400" b="1"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וְנֵדְעָה אֹתָם</a:t>
                      </a:r>
                      <a:endParaRPr lang="he-IL" sz="2400"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sz="2400"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וַיֹּאמְרוּ אֶל-הָאִישׁ בַּעַל הַבַּיִת הַזָּקֵן לֵאמֹר, </a:t>
                      </a:r>
                      <a:r>
                        <a:rPr lang="he-IL" sz="2400" b="1"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הוֹצֵא</a:t>
                      </a:r>
                      <a:r>
                        <a:rPr lang="he-IL" sz="2400"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 אֶת-הָאִישׁ אֲשֶׁר-בָּא אֶל-בֵּיתְךָ </a:t>
                      </a:r>
                      <a:r>
                        <a:rPr lang="he-IL" sz="2400" b="1"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וְנֵדָעֶנּוּ</a:t>
                      </a:r>
                      <a:r>
                        <a:rPr lang="he-IL" sz="2400"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2686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he-IL" sz="2400" b="1"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וַיֵּצֵא אֲלֵהֶם</a:t>
                      </a:r>
                      <a:r>
                        <a:rPr lang="he-IL" sz="2400"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 לוֹט הַפֶּתְחָה; וְהַדֶּלֶת סָגַר אַחֲרָיו.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sz="2400" b="1"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וַיֵּצֵא אֲלֵיהֶם</a:t>
                      </a:r>
                      <a:r>
                        <a:rPr lang="he-IL" sz="2400"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 הָאִישׁ בַּעַל הַבַּיִת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281817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he-IL" sz="2400"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וַיֹּאמַר: </a:t>
                      </a:r>
                      <a:r>
                        <a:rPr lang="he-IL" sz="2400" b="1"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אַל-נָא אַחַי תָּרֵעוּ</a:t>
                      </a:r>
                      <a:r>
                        <a:rPr lang="he-IL" sz="2400"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sz="2400"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וַיֹּאמֶר אֲלֵהֶם, אַל-</a:t>
                      </a:r>
                      <a:r>
                        <a:rPr lang="he-IL" sz="2400" b="1"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אַחַי אַל-תָּרֵעוּ נָא</a:t>
                      </a:r>
                      <a:endParaRPr lang="he-IL" sz="2400"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693614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he-IL" sz="2400" b="1" dirty="0"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הִנֵּה</a:t>
                      </a:r>
                      <a:r>
                        <a:rPr lang="he-IL" sz="2400" dirty="0"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-נָא לִי שְׁתֵּי בָנוֹת אֲשֶׁר לֹא-יָדְעוּ אִישׁ, </a:t>
                      </a:r>
                      <a:r>
                        <a:rPr lang="he-IL" sz="2400" b="1" dirty="0"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אוֹצִיאָה-נָּא</a:t>
                      </a:r>
                      <a:r>
                        <a:rPr lang="he-IL" sz="2400" dirty="0"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 </a:t>
                      </a:r>
                      <a:r>
                        <a:rPr lang="he-IL" sz="2400" dirty="0" err="1"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אֶתְהֶן</a:t>
                      </a:r>
                      <a:r>
                        <a:rPr lang="he-IL" sz="2400" dirty="0"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אֲלֵיכֶם </a:t>
                      </a:r>
                      <a:r>
                        <a:rPr lang="he-IL" sz="2400" b="1" dirty="0"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וַעֲשׂוּ לָהֶן כַּטּוֹב בְּעֵינֵיכֶם</a:t>
                      </a:r>
                      <a:endParaRPr lang="he-IL" sz="2400" dirty="0"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sz="2400" b="1" dirty="0"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הִנֵּה</a:t>
                      </a:r>
                      <a:r>
                        <a:rPr lang="he-IL" sz="2400" dirty="0"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 בִתִּי הַבְּתוּלָה </a:t>
                      </a:r>
                      <a:r>
                        <a:rPr lang="he-IL" sz="2400" dirty="0" err="1"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וּפִילַגְשֵׁהו</a:t>
                      </a:r>
                      <a:r>
                        <a:rPr lang="he-IL" sz="2400" dirty="0"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ּ, </a:t>
                      </a:r>
                      <a:r>
                        <a:rPr lang="he-IL" sz="2400" b="1" dirty="0"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אוֹצִיאָה-נָּא</a:t>
                      </a:r>
                      <a:r>
                        <a:rPr lang="he-IL" sz="2400" dirty="0"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 אוֹתָם וְעַנּוּ אוֹתָם </a:t>
                      </a:r>
                      <a:r>
                        <a:rPr lang="he-IL" sz="2400" b="1" dirty="0"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וַעֲשׂוּ לָהֶם הַטּוֹב בְּעֵינֵיכֶם</a:t>
                      </a:r>
                      <a:endParaRPr lang="he-IL" sz="2400" dirty="0"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3081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5470287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27303</TotalTime>
  <Words>2474</Words>
  <Application>Microsoft Office PowerPoint</Application>
  <PresentationFormat>מסך רחב</PresentationFormat>
  <Paragraphs>101</Paragraphs>
  <Slides>14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David</vt:lpstr>
      <vt:lpstr>Guttman Mantova</vt:lpstr>
      <vt:lpstr>Times New Roman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Teacher</dc:creator>
  <cp:lastModifiedBy>Teacher</cp:lastModifiedBy>
  <cp:revision>50</cp:revision>
  <dcterms:created xsi:type="dcterms:W3CDTF">2021-04-16T12:40:41Z</dcterms:created>
  <dcterms:modified xsi:type="dcterms:W3CDTF">2021-06-10T14:04:33Z</dcterms:modified>
</cp:coreProperties>
</file>