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3644536" y="222068"/>
            <a:ext cx="5784669" cy="830997"/>
          </a:xfrm>
          <a:prstGeom prst="rect">
            <a:avLst/>
          </a:prstGeom>
          <a:solidFill>
            <a:srgbClr val="FEE599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4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פרק יח' פסוקים א'-יג': </a:t>
            </a:r>
            <a:endParaRPr/>
          </a:p>
        </p:txBody>
      </p:sp>
      <p:sp>
        <p:nvSpPr>
          <p:cNvPr id="85" name="Google Shape;85;p13"/>
          <p:cNvSpPr/>
          <p:nvPr/>
        </p:nvSpPr>
        <p:spPr>
          <a:xfrm>
            <a:off x="116481" y="3028398"/>
            <a:ext cx="6122127" cy="3607534"/>
          </a:xfrm>
          <a:prstGeom prst="cloud">
            <a:avLst/>
          </a:prstGeom>
          <a:solidFill>
            <a:srgbClr val="F7CAAC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 u="sng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פסוקים ז'- יג':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המרגלים מגיעים לליש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לוחמי שבט דן בבית מיכה</a:t>
            </a:r>
            <a:endParaRPr/>
          </a:p>
        </p:txBody>
      </p:sp>
      <p:sp>
        <p:nvSpPr>
          <p:cNvPr id="86" name="Google Shape;86;p13"/>
          <p:cNvSpPr/>
          <p:nvPr/>
        </p:nvSpPr>
        <p:spPr>
          <a:xfrm>
            <a:off x="6238608" y="1189563"/>
            <a:ext cx="5538649" cy="2764215"/>
          </a:xfrm>
          <a:prstGeom prst="cloud">
            <a:avLst/>
          </a:prstGeom>
          <a:solidFill>
            <a:srgbClr val="B3C6E7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 u="sng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פסוקים א'-ו':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מרגלי שבט דן יוצאים לחפש נחלה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/>
          <p:nvPr/>
        </p:nvSpPr>
        <p:spPr>
          <a:xfrm>
            <a:off x="5939246" y="143510"/>
            <a:ext cx="6096000" cy="3970318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i="0" lang="iw-IL" sz="28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א בַּיָּמִים הָהֵם, אֵין מֶלֶךְ בְּיִשְׂרָאֵל</a:t>
            </a:r>
            <a:r>
              <a:rPr b="0" i="0" lang="iw-IL" sz="28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; וּבַיָּמִים הָהֵם, </a:t>
            </a:r>
            <a:r>
              <a:rPr b="1" i="0" lang="iw-IL" sz="2800">
                <a:solidFill>
                  <a:srgbClr val="000000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שֵׁבֶט הַדָּנִי מְבַקֶּשׁ-לוֹ נַחֲלָה לָשֶׁבֶת-</a:t>
            </a:r>
            <a:r>
              <a:rPr b="0" i="0" lang="iw-IL" sz="28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-כִּי לֹא-נָפְלָה לּוֹ עַד-הַיּוֹם הַהוּא בְּתוֹךְ-שִׁבְטֵי יִשְׂרָאֵל, בְּנַחֲלָה.  {פ}</a:t>
            </a:r>
            <a:br>
              <a:rPr lang="iw-IL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iw-IL" sz="28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ב</a:t>
            </a:r>
            <a:r>
              <a:rPr b="0" i="0" lang="iw-IL" sz="28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וַיִּשְׁלְחוּ בְנֵי-דָן מִמִּשְׁפַּחְתָּם </a:t>
            </a:r>
            <a:r>
              <a:rPr b="1" i="0" lang="iw-IL" sz="2800">
                <a:solidFill>
                  <a:srgbClr val="000000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חֲמִשָּׁה אֲנָשִׁים מִקְצוֹתָם אֲנָשִׁים בְּנֵי-חַיִל </a:t>
            </a:r>
            <a:r>
              <a:rPr b="0" i="0" lang="iw-IL" sz="28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מִצָּרְעָה וּמֵאֶשְׁתָּאֹל, לְרַגֵּל אֶת-הָאָרֶץ וּלְחָקְרָהּ, וַיֹּאמְרוּ אֲלֵהֶם, לְכוּ חִקְרוּ אֶת-הָאָרֶץ; וַיָּבֹאוּ הַר-אֶפְרַיִם עַד-בֵּית מִיכָה, וַיָּלִינוּ שָׁם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4"/>
          <p:cNvSpPr txBox="1"/>
          <p:nvPr/>
        </p:nvSpPr>
        <p:spPr>
          <a:xfrm>
            <a:off x="156754" y="374919"/>
            <a:ext cx="5447211" cy="2677656"/>
          </a:xfrm>
          <a:prstGeom prst="rect">
            <a:avLst/>
          </a:prstGeom>
          <a:solidFill>
            <a:srgbClr val="C9C9C9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א. 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באותם ימים (לאחר תקופת יהושע) אין </a:t>
            </a:r>
            <a:r>
              <a:rPr b="1" lang="iw-IL" sz="2800">
                <a:solidFill>
                  <a:schemeClr val="dk1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עדיין מלך ומנהיג בישראל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, שבט דן קיבל נחלה במרכז הארץ על פי גורל (בניברק יפו) , אבל נחלה זו לא הספיקה להם כי הם היו שבט מרובה, וגם לא ראויה בעיניהם </a:t>
            </a:r>
            <a:r>
              <a:rPr b="1" lang="iw-IL" sz="2800">
                <a:solidFill>
                  <a:schemeClr val="dk1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והם החליטו לחפש נחלה נוספת</a:t>
            </a:r>
            <a:endParaRPr b="1" sz="2400">
              <a:solidFill>
                <a:schemeClr val="dk1"/>
              </a:solidFill>
              <a:highlight>
                <a:srgbClr val="00FFFF"/>
              </a:highlight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93" name="Google Shape;93;p14"/>
          <p:cNvSpPr txBox="1"/>
          <p:nvPr/>
        </p:nvSpPr>
        <p:spPr>
          <a:xfrm>
            <a:off x="5142410" y="4236312"/>
            <a:ext cx="6892836" cy="2246769"/>
          </a:xfrm>
          <a:prstGeom prst="rect">
            <a:avLst/>
          </a:prstGeom>
          <a:solidFill>
            <a:srgbClr val="FEE599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ב. 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הם שמעו שיש עיר אחת </a:t>
            </a:r>
            <a:r>
              <a:rPr b="1"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באזור הצפון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, </a:t>
            </a:r>
            <a:r>
              <a:rPr b="1" lang="iw-IL" sz="2800">
                <a:solidFill>
                  <a:schemeClr val="dk1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לקחו חמישה אנשים (אחד מכל משפחה) והם היו קצינים 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שלחו אותם מאזור צרעה ואשתאול לרגל את את הארץ האם היא טובה בעבורם, הם הלכו ועברו דרך הר אפרים סמוך לבית של מיכה</a:t>
            </a:r>
            <a:endParaRPr sz="24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id="94" name="Google Shape;9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" y="3286491"/>
            <a:ext cx="3333206" cy="33332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/>
          <p:nvPr/>
        </p:nvSpPr>
        <p:spPr>
          <a:xfrm>
            <a:off x="5856514" y="184947"/>
            <a:ext cx="6096000" cy="3046988"/>
          </a:xfrm>
          <a:prstGeom prst="rect">
            <a:avLst/>
          </a:prstGeom>
          <a:solidFill>
            <a:srgbClr val="BBD6EE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ג</a:t>
            </a:r>
            <a:r>
              <a:rPr b="0" i="0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הֵמָּה, עִם-בֵּית מִיכָה, וְהֵמָּה הִכִּירוּ, אֶת-קוֹל הַנַּעַר הַלֵּוִי; </a:t>
            </a:r>
            <a:r>
              <a:rPr b="1" i="0" lang="iw-IL" sz="3200">
                <a:solidFill>
                  <a:srgbClr val="000000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וַיָּסוּרוּ שָׁם</a:t>
            </a:r>
            <a:r>
              <a:rPr b="0" i="0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וַיֹּאמְרוּ לוֹ מִי-הֱבִיאֲךָ </a:t>
            </a:r>
            <a:r>
              <a:rPr b="1" i="0" lang="iw-IL" sz="3200">
                <a:solidFill>
                  <a:srgbClr val="000000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הֲלֹם</a:t>
            </a:r>
            <a:r>
              <a:rPr b="0" i="0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וּמָה-אַתָּה עֹשֶׂה ב</a:t>
            </a:r>
            <a:r>
              <a:rPr b="1" i="0" lang="iw-IL" sz="3200">
                <a:solidFill>
                  <a:srgbClr val="000000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ָּזֶה</a:t>
            </a:r>
            <a:r>
              <a:rPr b="0" i="0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וּמַה-לְּךָ </a:t>
            </a:r>
            <a:r>
              <a:rPr b="1" i="0" lang="iw-IL" sz="3200">
                <a:solidFill>
                  <a:srgbClr val="000000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פֹה</a:t>
            </a:r>
            <a:r>
              <a:rPr b="0" i="0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. 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ד</a:t>
            </a:r>
            <a:r>
              <a:rPr b="0" i="0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אֲלֵהֶם--כָּזֹה וְכָזֶה, עָשָׂה לִי מִיכָה; וַיִּשְׂכְּרֵנִי, וָאֱהִי-לוֹ לְכֹהֵן. 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5"/>
          <p:cNvSpPr txBox="1"/>
          <p:nvPr/>
        </p:nvSpPr>
        <p:spPr>
          <a:xfrm>
            <a:off x="156754" y="374919"/>
            <a:ext cx="5512526" cy="2677656"/>
          </a:xfrm>
          <a:prstGeom prst="rect">
            <a:avLst/>
          </a:prstGeom>
          <a:solidFill>
            <a:srgbClr val="A8D08C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ג. 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כאשר המרגלים היו סמוכים לבית של מיכה, שמעו את קולו של יהונתן וזיהו אותו ,</a:t>
            </a:r>
            <a:r>
              <a:rPr b="1" lang="iw-IL" sz="2800">
                <a:solidFill>
                  <a:schemeClr val="dk1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 והלכו ונכנסו לבית 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ושאלו אותו: איך </a:t>
            </a:r>
            <a:r>
              <a:rPr b="1" lang="iw-IL" sz="2800">
                <a:solidFill>
                  <a:schemeClr val="dk1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הגעת לכאן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? </a:t>
            </a:r>
            <a:r>
              <a:rPr b="1" lang="iw-IL" sz="2800">
                <a:solidFill>
                  <a:schemeClr val="dk1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ומה אתה עושה בבית עבודה זרה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? הרי אתה נכדו של משה רבינו?!</a:t>
            </a:r>
            <a:endParaRPr b="1" sz="28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01" name="Google Shape;101;p15"/>
          <p:cNvSpPr txBox="1"/>
          <p:nvPr/>
        </p:nvSpPr>
        <p:spPr>
          <a:xfrm>
            <a:off x="156754" y="3436093"/>
            <a:ext cx="5939246" cy="3416320"/>
          </a:xfrm>
          <a:prstGeom prst="rect">
            <a:avLst/>
          </a:prstGeom>
          <a:solidFill>
            <a:srgbClr val="F7CAAC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 u="sng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הגמרא מספרת: </a:t>
            </a: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שיהונתן ענה להם- "כך קיבלתי ממשה רבינו סבי: </a:t>
            </a:r>
            <a:r>
              <a:rPr b="1" lang="iw-IL" sz="2400" u="sng">
                <a:solidFill>
                  <a:schemeClr val="dk1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"עדיף שיהיה אדם משרת לעבודה זרה"- והעיקר שלא יתפרנס מהצדקה "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חכמים מסבירים שיהונתן טעה בהבנת דבריו של משה רבינו, יהונתן חשב שמדובר בעבודה זרה ממש, בעוד משה רבינו התכוון </a:t>
            </a:r>
            <a:r>
              <a:rPr b="1" lang="iw-IL" sz="24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שעדיף לאדם לעבוד עבודה שהיא זרה לו, כגון: שאינה לפי כבודו </a:t>
            </a: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(למשל עורך דין שיעבוד בתור מנקה) ובלבד שלא יבקש כסף מצדקה.</a:t>
            </a:r>
            <a:endParaRPr/>
          </a:p>
        </p:txBody>
      </p:sp>
      <p:sp>
        <p:nvSpPr>
          <p:cNvPr id="102" name="Google Shape;102;p15"/>
          <p:cNvSpPr txBox="1"/>
          <p:nvPr/>
        </p:nvSpPr>
        <p:spPr>
          <a:xfrm>
            <a:off x="9605555" y="3429000"/>
            <a:ext cx="2429691" cy="2246769"/>
          </a:xfrm>
          <a:prstGeom prst="rect">
            <a:avLst/>
          </a:prstGeom>
          <a:solidFill>
            <a:srgbClr val="EDEDED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ד. 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סיפר להם יהונתן כך וכך עשה לי מיכה ואיך נהיה כהן אצל מיכה בשכר.</a:t>
            </a:r>
            <a:endParaRPr/>
          </a:p>
        </p:txBody>
      </p:sp>
      <p:sp>
        <p:nvSpPr>
          <p:cNvPr id="103" name="Google Shape;103;p15"/>
          <p:cNvSpPr txBox="1"/>
          <p:nvPr/>
        </p:nvSpPr>
        <p:spPr>
          <a:xfrm>
            <a:off x="6215743" y="3626066"/>
            <a:ext cx="3270069" cy="3046988"/>
          </a:xfrm>
          <a:prstGeom prst="rect">
            <a:avLst/>
          </a:prstGeom>
          <a:solidFill>
            <a:srgbClr val="DDEAF6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שלוש מילים אמרו שבט דן ליהונתן שבהם הזכירו משפטים שנאמרו למשה רבינו הסבא: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 u="sng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"הלום"= </a:t>
            </a: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"אל תקרב הלום"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 u="sng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"בזה"= </a:t>
            </a: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"מה זה בידך"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 u="sng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"פה"= </a:t>
            </a: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"מי שם פה לאדם"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(רש"י ג')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/>
          <p:nvPr/>
        </p:nvSpPr>
        <p:spPr>
          <a:xfrm>
            <a:off x="5778137" y="276387"/>
            <a:ext cx="6096000" cy="2862322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6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ה</a:t>
            </a:r>
            <a:r>
              <a:rPr b="0" i="0" lang="iw-IL" sz="36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וַיֹּאמְרוּ לוֹ, </a:t>
            </a:r>
            <a:r>
              <a:rPr b="1" i="0" lang="iw-IL" sz="36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שְׁאַל-נָא בֵאלֹהִים; וְנֵדְעָה--הֲתַצְלִחַ דַּרְכֵּנוּ, אֲשֶׁר אֲנַחְנוּ הֹלְכִים עָלֶיהָ.  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6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</a:t>
            </a:r>
            <a:r>
              <a:rPr b="0" i="0" lang="iw-IL" sz="36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לָהֶם הַכֹּהֵן, לְכוּ לְשָׁלוֹם; נֹכַח יְהוָה, דַּרְכְּכֶם אֲשֶׁר תֵּלְכוּ-בָהּ. 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6"/>
          <p:cNvSpPr txBox="1"/>
          <p:nvPr/>
        </p:nvSpPr>
        <p:spPr>
          <a:xfrm>
            <a:off x="901338" y="276387"/>
            <a:ext cx="4506686" cy="2246769"/>
          </a:xfrm>
          <a:prstGeom prst="rect">
            <a:avLst/>
          </a:prstGeom>
          <a:solidFill>
            <a:srgbClr val="EDEDED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ה. אמרו לו המרגלים ליהונתן- תשאל בתרפים (שהם צורות של בני אדם שמדברים ואומרים עתידות ע"י כישוף) האם יצליחו בדרכם או לא?</a:t>
            </a:r>
            <a:endParaRPr/>
          </a:p>
        </p:txBody>
      </p:sp>
      <p:sp>
        <p:nvSpPr>
          <p:cNvPr id="110" name="Google Shape;110;p16"/>
          <p:cNvSpPr txBox="1"/>
          <p:nvPr/>
        </p:nvSpPr>
        <p:spPr>
          <a:xfrm>
            <a:off x="6985323" y="3845765"/>
            <a:ext cx="4699628" cy="2554545"/>
          </a:xfrm>
          <a:prstGeom prst="rect">
            <a:avLst/>
          </a:prstGeom>
          <a:solidFill>
            <a:srgbClr val="F7CAAC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ו. אמר להם יהונתן לכו לדרככם ואתם תצליחו והשגחת ה' תלוה אתכם, כי רק ה' יודע את העתיד, והתרפים הללו- אינם יודעים מאומה)  </a:t>
            </a:r>
            <a:endParaRPr/>
          </a:p>
        </p:txBody>
      </p:sp>
      <p:pic>
        <p:nvPicPr>
          <p:cNvPr id="111" name="Google Shape;11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7863" y="2739804"/>
            <a:ext cx="4117458" cy="28623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/>
          <p:cNvSpPr/>
          <p:nvPr/>
        </p:nvSpPr>
        <p:spPr>
          <a:xfrm>
            <a:off x="5538651" y="216264"/>
            <a:ext cx="6400801" cy="3539430"/>
          </a:xfrm>
          <a:prstGeom prst="rect">
            <a:avLst/>
          </a:prstGeom>
          <a:solidFill>
            <a:srgbClr val="C9C9C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ז</a:t>
            </a:r>
            <a:r>
              <a:rPr b="0" i="0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וַיֵּלְכוּ חֲמֵשֶׁת הָאֲנָשִׁים, וַיָּבֹאוּ לָיְשָׁה; וַיִּרְאוּ אֶת-הָעָם אֲשֶׁר-בְּקִרְבָּהּ </a:t>
            </a:r>
            <a:r>
              <a:rPr b="1" i="0" lang="iw-IL" sz="3200" u="sng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יוֹשֶׁבֶת-לָבֶטַח כְּמִשְׁפַּט צִדֹנִים שֹׁקֵט וּבֹטֵחַ, וְאֵין-מַכְלִים דָּבָר בָּאָרֶץ יוֹרֵשׁ עֶצֶר, וּרְחוֹקִים הֵמָּה מִצִּידֹנִים, וְדָבָר אֵין-לָהֶם עִם-אָדָם.  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ח</a:t>
            </a:r>
            <a:r>
              <a:rPr b="0" i="0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וַיָּבֹאוּ, אֶל-אֲחֵיהֶם, צָרְעָה, וְאֶשְׁתָּאֹל; וַיֹּאמְרוּ לָהֶם אֲחֵיהֶם, </a:t>
            </a:r>
            <a:r>
              <a:rPr b="1" i="0" lang="iw-IL" sz="32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מָה אַתֶּם</a:t>
            </a:r>
            <a:r>
              <a:rPr b="0" i="0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7"/>
          <p:cNvSpPr txBox="1"/>
          <p:nvPr/>
        </p:nvSpPr>
        <p:spPr>
          <a:xfrm>
            <a:off x="562902" y="307860"/>
            <a:ext cx="4699628" cy="4401205"/>
          </a:xfrm>
          <a:prstGeom prst="rect">
            <a:avLst/>
          </a:prstGeom>
          <a:solidFill>
            <a:srgbClr val="F7CAAC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ז. חמשת הקצינים הגיעו לעיר ליש, וראו שהעם שיושב בה </a:t>
            </a:r>
            <a:r>
              <a:rPr b="1" lang="iw-IL" sz="2800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לא נשמר ממלחמה, אלא חיים כמו הצידונים  שגרים בשלווה ושקט, אינם רגילים בויכוחים וקטטות.  וגם אין להם מלך או יורש שיירש את המלוכה</a:t>
            </a:r>
            <a:r>
              <a:rPr b="1"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, 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והם רחוקים משאר העם הצידוני ולא כרתו ברית עם אף אחד, כך אין לחשוש שמשהו יבוא לעזרתם.   </a:t>
            </a:r>
            <a:endParaRPr/>
          </a:p>
        </p:txBody>
      </p:sp>
      <p:sp>
        <p:nvSpPr>
          <p:cNvPr id="118" name="Google Shape;118;p17"/>
          <p:cNvSpPr txBox="1"/>
          <p:nvPr/>
        </p:nvSpPr>
        <p:spPr>
          <a:xfrm>
            <a:off x="7239824" y="4124290"/>
            <a:ext cx="4699628" cy="2554545"/>
          </a:xfrm>
          <a:prstGeom prst="rect">
            <a:avLst/>
          </a:prstGeom>
          <a:solidFill>
            <a:srgbClr val="C4E0B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ח. הקצינים חזרו אל שבט דן שנמצא בין צרעה לאשתאול, אמרו להם בני דן: </a:t>
            </a:r>
            <a:r>
              <a:rPr b="1" lang="iw-IL" sz="3200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מה ראיתם למקום שהלכתם? מה אתם ממליצים לעשות?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8"/>
          <p:cNvSpPr/>
          <p:nvPr/>
        </p:nvSpPr>
        <p:spPr>
          <a:xfrm>
            <a:off x="5895703" y="190139"/>
            <a:ext cx="6096000" cy="4031873"/>
          </a:xfrm>
          <a:prstGeom prst="rect">
            <a:avLst/>
          </a:prstGeom>
          <a:solidFill>
            <a:srgbClr val="C4E0B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ט</a:t>
            </a:r>
            <a:r>
              <a:rPr b="0" i="0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וַיֹּאמְרוּ, קוּמָה וְנַעֲלֶה עֲלֵיהֶם, כִּי רָאִינוּ אֶת-הָאָרֶץ, וְהִנֵּה טוֹבָה מְאֹד; </a:t>
            </a:r>
            <a:r>
              <a:rPr b="1" i="0" lang="iw-IL" sz="3200">
                <a:solidFill>
                  <a:srgbClr val="000000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וְאַתֶּם מַחְשִׁים--אַל-תֵּעָצְלו</a:t>
            </a:r>
            <a:r>
              <a:rPr b="0" i="0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ּ, לָלֶכֶת לָבֹא לָרֶשֶׁת אֶת-הָאָרֶץ.  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</a:t>
            </a:r>
            <a:r>
              <a:rPr b="0" i="0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כְּבֹאֲכֶם תָּבֹאוּ </a:t>
            </a:r>
            <a:r>
              <a:rPr b="1" i="0" lang="iw-IL" sz="3200">
                <a:solidFill>
                  <a:srgbClr val="000000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אֶל-עַם בֹּטֵחַ</a:t>
            </a:r>
            <a:r>
              <a:rPr b="0" i="0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וְהָאָרֶץ רַחֲבַת יָדַיִם--כִּי-נְתָנָהּ אֱלֹהִים, בְּיֶדְכֶם:  מָקוֹם אֲשֶׁר </a:t>
            </a:r>
            <a:r>
              <a:rPr b="1" i="0" lang="iw-IL" sz="3200">
                <a:solidFill>
                  <a:srgbClr val="000000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אֵין-שָׁם מַחְסוֹר</a:t>
            </a:r>
            <a:r>
              <a:rPr b="0" i="0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כָּל-דָּבָר אֲשֶׁר בָּאָרֶץ.  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8"/>
          <p:cNvSpPr txBox="1"/>
          <p:nvPr/>
        </p:nvSpPr>
        <p:spPr>
          <a:xfrm>
            <a:off x="616956" y="322998"/>
            <a:ext cx="4699628" cy="1569660"/>
          </a:xfrm>
          <a:prstGeom prst="rect">
            <a:avLst/>
          </a:prstGeom>
          <a:solidFill>
            <a:srgbClr val="F7CAAC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ט. אמרו המרגלים- קומו ונעלה להילחם בהם, ראינו את העיר ליש והיא מקום טוב מאד , </a:t>
            </a:r>
            <a:r>
              <a:rPr b="1" lang="iw-IL" sz="2400">
                <a:solidFill>
                  <a:schemeClr val="dk1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אל תתעצלו </a:t>
            </a: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ללכת לרשת את המקום.  </a:t>
            </a:r>
            <a:endParaRPr b="1" sz="24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25" name="Google Shape;125;p18"/>
          <p:cNvSpPr txBox="1"/>
          <p:nvPr/>
        </p:nvSpPr>
        <p:spPr>
          <a:xfrm>
            <a:off x="5895703" y="4413302"/>
            <a:ext cx="5120640" cy="2000548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י. 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איך שתבואו לשם תפגשו </a:t>
            </a:r>
            <a:r>
              <a:rPr b="1" lang="iw-IL" sz="2800">
                <a:solidFill>
                  <a:schemeClr val="dk1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עם שיושב בשלווה שלא יצליח להילחם בכם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ותזכו בנחלה רחבה </a:t>
            </a:r>
            <a:r>
              <a:rPr b="1" lang="iw-IL" sz="2800">
                <a:solidFill>
                  <a:schemeClr val="dk1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שלא חסר בה דבר 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מכל הטוב שיש בכל העולם.</a:t>
            </a: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endParaRPr b="1" sz="32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26" name="Google Shape;126;p18"/>
          <p:cNvSpPr txBox="1"/>
          <p:nvPr/>
        </p:nvSpPr>
        <p:spPr>
          <a:xfrm>
            <a:off x="906516" y="2012461"/>
            <a:ext cx="4699628" cy="1200329"/>
          </a:xfrm>
          <a:prstGeom prst="rect">
            <a:avLst/>
          </a:prstGeom>
          <a:solidFill>
            <a:srgbClr val="FFD966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 u="sng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"אתם מחשים" </a:t>
            </a: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– היו בשקט ולא תספרו שמא שבט אחר יקדימו אותנו ויכבשו אותה (מצו"ד)</a:t>
            </a:r>
            <a:endParaRPr b="1" sz="20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איש, שותק, החזק. | CanStock" id="127" name="Google Shape;12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5952" y="2012278"/>
            <a:ext cx="2215378" cy="2401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9"/>
          <p:cNvSpPr/>
          <p:nvPr/>
        </p:nvSpPr>
        <p:spPr>
          <a:xfrm>
            <a:off x="5869577" y="229327"/>
            <a:ext cx="6096000" cy="4031873"/>
          </a:xfrm>
          <a:prstGeom prst="rect">
            <a:avLst/>
          </a:prstGeom>
          <a:solidFill>
            <a:srgbClr val="F7CAA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יא</a:t>
            </a:r>
            <a:r>
              <a:rPr b="0" i="0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וַיִּסְעוּ מִשָּׁם מִמִּשְׁפַּחַת הַדָּנִי, מִצָּרְעָה וּמֵאֶשְׁתָּאֹל, </a:t>
            </a:r>
            <a:r>
              <a:rPr b="1" i="0" lang="iw-IL" sz="3200">
                <a:solidFill>
                  <a:srgbClr val="000000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שֵׁשׁ-מֵאוֹת אִישׁ</a:t>
            </a:r>
            <a:r>
              <a:rPr b="0" i="0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חָגוּר כְּלֵי מִלְחָמָה.  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יב</a:t>
            </a:r>
            <a:r>
              <a:rPr b="0" i="0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וַיַּעֲלוּ, וַיַּחֲנוּ בְּקִרְיַת יְעָרִים--בִּיהוּדָה; עַל-כֵּן </a:t>
            </a:r>
            <a:r>
              <a:rPr b="1" i="0" lang="iw-IL" sz="3200">
                <a:solidFill>
                  <a:srgbClr val="000000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קָרְאוּ לַמָּקוֹם הַהוּא מַחֲנֵה-דָן</a:t>
            </a:r>
            <a:r>
              <a:rPr b="0" i="0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עַד הַיּוֹם הַזֶּה--הִנֵּה, אַחֲרֵי קִרְיַת יְעָרִים.  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יג</a:t>
            </a:r>
            <a:r>
              <a:rPr b="0" i="0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וַיַּעַבְרוּ מִשָּׁם, הַר-אֶפְרָיִם; וַיָּבֹאוּ, עַד-בֵּית מִיכָה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9"/>
          <p:cNvSpPr txBox="1"/>
          <p:nvPr/>
        </p:nvSpPr>
        <p:spPr>
          <a:xfrm>
            <a:off x="616955" y="322998"/>
            <a:ext cx="5013135" cy="1384995"/>
          </a:xfrm>
          <a:prstGeom prst="rect">
            <a:avLst/>
          </a:prstGeom>
          <a:solidFill>
            <a:srgbClr val="B3C6E7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יא. 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נסעו משם משבט דן מאזור צרעה ואשתאול 600 חיילים חמושים בכלי נשק כדי להילחם ולכבוש את ליש.</a:t>
            </a:r>
            <a:endParaRPr b="1" sz="24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34" name="Google Shape;134;p19"/>
          <p:cNvSpPr txBox="1"/>
          <p:nvPr/>
        </p:nvSpPr>
        <p:spPr>
          <a:xfrm>
            <a:off x="6257109" y="4381904"/>
            <a:ext cx="5708468" cy="2246769"/>
          </a:xfrm>
          <a:prstGeom prst="rect">
            <a:avLst/>
          </a:prstGeom>
          <a:solidFill>
            <a:srgbClr val="FFD966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יב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בדרכם לליש הקימו את מחנה הצבא שלהם לקראת המלחמה, סמוך לקריית יערים שנמצאת בנחלת יהודה. </a:t>
            </a:r>
            <a:r>
              <a:rPr b="1" lang="iw-IL" sz="2800">
                <a:solidFill>
                  <a:schemeClr val="dk1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ובעקבות כך, מאותו יום קראו למקום חנייתם "מחנה דן"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, עד היום הזה .  </a:t>
            </a:r>
            <a:endParaRPr/>
          </a:p>
        </p:txBody>
      </p:sp>
      <p:pic>
        <p:nvPicPr>
          <p:cNvPr id="135" name="Google Shape;13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40971" y="819033"/>
            <a:ext cx="4508187" cy="4028123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9"/>
          <p:cNvSpPr txBox="1"/>
          <p:nvPr/>
        </p:nvSpPr>
        <p:spPr>
          <a:xfrm>
            <a:off x="1898248" y="2002097"/>
            <a:ext cx="3851585" cy="830997"/>
          </a:xfrm>
          <a:prstGeom prst="rect">
            <a:avLst/>
          </a:prstGeom>
          <a:solidFill>
            <a:srgbClr val="FBE4D4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יג. </a:t>
            </a: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משם המשיכו בדרכם, והגיעו להר אפרים סמוך לבית מיכה.  </a:t>
            </a:r>
            <a:endParaRPr/>
          </a:p>
        </p:txBody>
      </p:sp>
      <p:pic>
        <p:nvPicPr>
          <p:cNvPr id="137" name="Google Shape;137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50869" y="2919517"/>
            <a:ext cx="3579221" cy="37705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8" name="Google Shape;138;p19"/>
          <p:cNvCxnSpPr/>
          <p:nvPr/>
        </p:nvCxnSpPr>
        <p:spPr>
          <a:xfrm flipH="1">
            <a:off x="5034986" y="2095018"/>
            <a:ext cx="3541854" cy="3943949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 txBox="1"/>
          <p:nvPr/>
        </p:nvSpPr>
        <p:spPr>
          <a:xfrm>
            <a:off x="1815738" y="341700"/>
            <a:ext cx="9339942" cy="830997"/>
          </a:xfrm>
          <a:prstGeom prst="rect">
            <a:avLst/>
          </a:prstGeom>
          <a:solidFill>
            <a:srgbClr val="EDEDED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המשך הפרק: פרק יח' פסוקים יד'-כב':</a:t>
            </a:r>
            <a:endParaRPr/>
          </a:p>
        </p:txBody>
      </p:sp>
      <p:sp>
        <p:nvSpPr>
          <p:cNvPr id="144" name="Google Shape;144;p20"/>
          <p:cNvSpPr/>
          <p:nvPr/>
        </p:nvSpPr>
        <p:spPr>
          <a:xfrm>
            <a:off x="4807132" y="1572829"/>
            <a:ext cx="6903946" cy="3232725"/>
          </a:xfrm>
          <a:prstGeom prst="cloudCallout">
            <a:avLst>
              <a:gd fmla="val -20833" name="adj1"/>
              <a:gd fmla="val 62500" name="adj2"/>
            </a:avLst>
          </a:prstGeom>
          <a:solidFill>
            <a:srgbClr val="F7CAAC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6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לקיחת הפסל על ידי שבט דן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1"/>
          <p:cNvSpPr/>
          <p:nvPr/>
        </p:nvSpPr>
        <p:spPr>
          <a:xfrm>
            <a:off x="5856515" y="208393"/>
            <a:ext cx="6096000" cy="5016758"/>
          </a:xfrm>
          <a:prstGeom prst="rect">
            <a:avLst/>
          </a:prstGeom>
          <a:solidFill>
            <a:srgbClr val="C9C9C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יד וַיַּעֲנוּ חֲמֵשֶׁת הָאֲנָשִׁים, הַהֹלְכִים לְרַגֵּל אֶת-הָאָרֶץ לַיִשׁ, וַיֹּאמְרוּ אֶל-אֲחֵיהֶם, </a:t>
            </a:r>
            <a:r>
              <a:rPr b="1"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הַיְדַעְתֶּם כִּי יֵשׁ בַּבָּתִּים הָאֵלֶּה אֵפוֹד וּתְרָפִים וּפֶסֶל וּמַסֵּכָה</a:t>
            </a:r>
            <a:r>
              <a:rPr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; וְעַתָּה, דְּעוּ מַה-תַּעֲשׂוּ.  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טו </a:t>
            </a:r>
            <a:r>
              <a:rPr b="1" lang="iw-IL" sz="3200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וַיָּסוּרוּ</a:t>
            </a:r>
            <a:r>
              <a:rPr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שָׁמָּה, וַיָּבֹאוּ אֶל-בֵּית-הַנַּעַר הַלֵּוִי בֵּית מִיכָה; וַיִּשְׁאֲלוּ-לוֹ, לְשָׁלוֹם.  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טז וְשֵׁשׁ-מֵאוֹת אִישׁ, חֲגוּרִים כְּלֵי מִלְחַמְתָּם, </a:t>
            </a:r>
            <a:r>
              <a:rPr b="1" lang="iw-IL" sz="3200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נִצָּבִים, פֶּתַח הַשָּׁעַר--אֲשֶׁר, מִבְּנֵי-דָן.</a:t>
            </a:r>
            <a:endParaRPr/>
          </a:p>
        </p:txBody>
      </p:sp>
      <p:sp>
        <p:nvSpPr>
          <p:cNvPr id="150" name="Google Shape;150;p21"/>
          <p:cNvSpPr txBox="1"/>
          <p:nvPr/>
        </p:nvSpPr>
        <p:spPr>
          <a:xfrm>
            <a:off x="448491" y="388313"/>
            <a:ext cx="5194665" cy="2800767"/>
          </a:xfrm>
          <a:prstGeom prst="rect">
            <a:avLst/>
          </a:prstGeom>
          <a:solidFill>
            <a:srgbClr val="F7CAAC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יד. </a:t>
            </a: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אמרו חמשת המרגלים לקבוצת החיילים משבט דן: </a:t>
            </a:r>
            <a:r>
              <a:rPr b="1" lang="iw-IL" sz="2400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האם ידעתם שיש בבית הזה פסל ותרפים שמגלים עתידות</a:t>
            </a: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? (הנה בפעם האחרונה שהיינו כאן הכהן שבבית ברך אותנו והצלחנו למצוא עיר מצוינת כנראה שלתרפים יש כח) לכן כדאי לכם לחשוב מה לעשות כדי לקחת לעצמינו את התרפים. </a:t>
            </a:r>
            <a:endParaRPr sz="32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51" name="Google Shape;151;p21"/>
          <p:cNvSpPr txBox="1"/>
          <p:nvPr/>
        </p:nvSpPr>
        <p:spPr>
          <a:xfrm>
            <a:off x="239485" y="3429000"/>
            <a:ext cx="5403671" cy="1692771"/>
          </a:xfrm>
          <a:prstGeom prst="rect">
            <a:avLst/>
          </a:prstGeom>
          <a:solidFill>
            <a:srgbClr val="FFD966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טו. </a:t>
            </a: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חמשת הקצינים </a:t>
            </a:r>
            <a:r>
              <a:rPr b="1" lang="iw-IL" sz="2400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נכנסו לתוך הבית </a:t>
            </a: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והחלו לשוחח עם יהונתן. </a:t>
            </a:r>
            <a:r>
              <a:rPr b="1"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שלום עליך מה שלומך</a:t>
            </a: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? והמשיכו לדבר אתו עד שגרמו לו לאט לאט לצאת מהבית ששם היה הפסל, וללכת לשער.</a:t>
            </a:r>
            <a:endParaRPr sz="32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52" name="Google Shape;152;p21"/>
          <p:cNvSpPr txBox="1"/>
          <p:nvPr/>
        </p:nvSpPr>
        <p:spPr>
          <a:xfrm>
            <a:off x="5525588" y="5465071"/>
            <a:ext cx="6426927" cy="1200329"/>
          </a:xfrm>
          <a:prstGeom prst="rect">
            <a:avLst/>
          </a:prstGeom>
          <a:solidFill>
            <a:srgbClr val="B3C6E7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טז. לבנתיים קבוצת החיילים (600 איש מבני דן) שהיו חגורים עם נשקים </a:t>
            </a:r>
            <a:r>
              <a:rPr b="1" lang="iw-IL" sz="2400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נשארו עומדים בפתח השער של הבית</a:t>
            </a: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ועכשיו הגיע אליהם יהונתן. ונשאר לשוחח איתם.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2"/>
          <p:cNvSpPr txBox="1"/>
          <p:nvPr/>
        </p:nvSpPr>
        <p:spPr>
          <a:xfrm>
            <a:off x="813545" y="195235"/>
            <a:ext cx="4699628" cy="2431435"/>
          </a:xfrm>
          <a:prstGeom prst="rect">
            <a:avLst/>
          </a:prstGeom>
          <a:solidFill>
            <a:srgbClr val="F7CAAC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יז'. </a:t>
            </a: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וכאשר הסיחו החיילים את דעתו של הלוי הלכו ונכנסו אותם חמשת קצינים לתוך בית מיכה </a:t>
            </a:r>
            <a:r>
              <a:rPr b="1" lang="iw-IL" sz="2400">
                <a:solidFill>
                  <a:schemeClr val="dk1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ולקחו את הפסל והאפוד והתרפים והמסכה</a:t>
            </a: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ובאותו זמן הכהן לא היה בבית אלא היה עומד בחוץ עם 600 איש חגורי נשק. </a:t>
            </a:r>
            <a:endParaRPr sz="32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58" name="Google Shape;158;p22"/>
          <p:cNvSpPr/>
          <p:nvPr/>
        </p:nvSpPr>
        <p:spPr>
          <a:xfrm>
            <a:off x="5934892" y="195235"/>
            <a:ext cx="6096000" cy="4031873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יז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וַיַּעֲלוּ חֲמֵשֶׁת הָאֲנָשִׁים, הַהֹלְכִים לְרַגֵּל אֶת-הָאָרֶץ--בָּאוּ שָׁמָּה, </a:t>
            </a:r>
            <a:r>
              <a:rPr b="1" lang="iw-IL" sz="32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לָקְחוּ אֶת-הַפֶּסֶל וְאֶת-הָאֵפוֹד וְאֶת-הַתְּרָפִים וְאֶת-הַמַּסֵּכָה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; וְהַכֹּהֵן, נִצָּב פֶּתַח הַשַּׁעַר, וְשֵׁשׁ-מֵאוֹת הָאִישׁ, הֶחָגוּר כְּלֵי הַמִּלְחָמָה.  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יח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וְאֵלֶּה, בָּאוּ בֵּית מִיכָה, וַיִּקְחוּ אֶת-פֶּסֶל הָאֵפוֹד, וְאֶת-הַתְּרָפִים וְאֶת-הַמַּסֵּכָה; וַיֹּאמֶר אֲלֵיהֶם הַכֹּהֵן, </a:t>
            </a:r>
            <a:r>
              <a:rPr b="1" lang="iw-IL" sz="320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מָה אַתֶּם עֹשִׂים</a:t>
            </a:r>
            <a:endParaRPr b="1" sz="32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22"/>
          <p:cNvSpPr txBox="1"/>
          <p:nvPr/>
        </p:nvSpPr>
        <p:spPr>
          <a:xfrm>
            <a:off x="5979241" y="4514431"/>
            <a:ext cx="6007302" cy="2000548"/>
          </a:xfrm>
          <a:prstGeom prst="rect">
            <a:avLst/>
          </a:prstGeom>
          <a:solidFill>
            <a:srgbClr val="E1EFD8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יח.</a:t>
            </a: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לאחר שלקחו את הפסל והאפוד והתרפים והמסכה מבית מיכה , הם הגיעו לשער, ראה אותם יהונתן הכהן ושאל: "מה עשיתם"? למה לקחתם אותם?</a:t>
            </a: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endParaRPr sz="32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id="160" name="Google Shape;16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531" y="2374559"/>
            <a:ext cx="2562225" cy="178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68236" y="4243210"/>
            <a:ext cx="2265185" cy="25429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3"/>
          <p:cNvSpPr txBox="1"/>
          <p:nvPr/>
        </p:nvSpPr>
        <p:spPr>
          <a:xfrm>
            <a:off x="81696" y="319627"/>
            <a:ext cx="5747968" cy="1384995"/>
          </a:xfrm>
          <a:prstGeom prst="rect">
            <a:avLst/>
          </a:prstGeom>
          <a:solidFill>
            <a:srgbClr val="F7CAAC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יט. אמרו לו חמשת האנשים לכהן: שתוק, ושים יד על פיך שלא ישמע קולך. ובוא אתנו ותהיה לנו למורה ולכהן לפסל. </a:t>
            </a:r>
            <a:endParaRPr/>
          </a:p>
        </p:txBody>
      </p:sp>
      <p:sp>
        <p:nvSpPr>
          <p:cNvPr id="167" name="Google Shape;167;p23"/>
          <p:cNvSpPr/>
          <p:nvPr/>
        </p:nvSpPr>
        <p:spPr>
          <a:xfrm>
            <a:off x="5869577" y="195235"/>
            <a:ext cx="6096000" cy="4524315"/>
          </a:xfrm>
          <a:prstGeom prst="rect">
            <a:avLst/>
          </a:prstGeom>
          <a:solidFill>
            <a:srgbClr val="ACB8C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יט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וַיֹּאמְרוּ לוֹ </a:t>
            </a:r>
            <a:r>
              <a:rPr b="1" lang="iw-IL" sz="3200">
                <a:solidFill>
                  <a:srgbClr val="000000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הַחֲרֵשׁ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שִׂים-יָדְךָ עַל-פִּיךָ, וְלֵךְ עִמָּנוּ, וֶהְיֵה-לָנוּ, לְאָב וּלְכֹהֵן:  </a:t>
            </a: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הֲטוֹב הֱיוֹתְךָ כֹהֵן, לְבֵית אִישׁ אֶחָד, אוֹ הֱיוֹתְךָ כֹהֵן, לְשֵׁבֶט וּלְמִשְׁפָּחָה בְּיִשְׂרָאֵל.  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וַיִּיטַב, לֵב הַכֹּהֵן, וַיִּקַּח אֶת-הָאֵפוֹד, וְאֶת-הַתְּרָפִים וְאֶת-הַפָּסֶל; וַיָּבֹא, בְּקֶרֶב הָעָם.  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כא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וַיִּפְנוּ, וַיֵּלֵכוּ; וַיָּשִׂימוּ אֶת-הַטַּף וְאֶת-הַמִּקְנֶה, וְאֶת-הַכְּבוּדָּה--לִפְנֵיהֶם. 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23"/>
          <p:cNvSpPr txBox="1"/>
          <p:nvPr/>
        </p:nvSpPr>
        <p:spPr>
          <a:xfrm>
            <a:off x="7265949" y="4960635"/>
            <a:ext cx="4699628" cy="1384995"/>
          </a:xfrm>
          <a:prstGeom prst="rect">
            <a:avLst/>
          </a:prstGeom>
          <a:solidFill>
            <a:srgbClr val="A8D08C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כ. יהונתן הסכים לדבריהם, הרים בעצמו את הפסל והתרפים ונכנס לאמצע המחנה של שבט דן</a:t>
            </a:r>
            <a:endParaRPr/>
          </a:p>
        </p:txBody>
      </p:sp>
      <p:sp>
        <p:nvSpPr>
          <p:cNvPr id="169" name="Google Shape;169;p23"/>
          <p:cNvSpPr txBox="1"/>
          <p:nvPr/>
        </p:nvSpPr>
        <p:spPr>
          <a:xfrm>
            <a:off x="1090122" y="1857227"/>
            <a:ext cx="4699628" cy="1200329"/>
          </a:xfrm>
          <a:prstGeom prst="rect">
            <a:avLst/>
          </a:prstGeom>
          <a:solidFill>
            <a:srgbClr val="FFD966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 u="sng">
                <a:solidFill>
                  <a:schemeClr val="dk1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שאלה: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מה עדיף לך? להיות כהן של איש אחד? או להיות כהן של שבט שלם בישראל?</a:t>
            </a:r>
            <a:endParaRPr/>
          </a:p>
        </p:txBody>
      </p:sp>
      <p:pic>
        <p:nvPicPr>
          <p:cNvPr id="170" name="Google Shape;17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782" y="2548120"/>
            <a:ext cx="2096679" cy="16344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23"/>
          <p:cNvCxnSpPr/>
          <p:nvPr/>
        </p:nvCxnSpPr>
        <p:spPr>
          <a:xfrm flipH="1">
            <a:off x="5789751" y="1704622"/>
            <a:ext cx="1694782" cy="632178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sp>
        <p:nvSpPr>
          <p:cNvPr id="172" name="Google Shape;172;p23"/>
          <p:cNvSpPr txBox="1"/>
          <p:nvPr/>
        </p:nvSpPr>
        <p:spPr>
          <a:xfrm>
            <a:off x="3115732" y="4292885"/>
            <a:ext cx="3956111" cy="2369880"/>
          </a:xfrm>
          <a:prstGeom prst="rect">
            <a:avLst/>
          </a:prstGeom>
          <a:solidFill>
            <a:srgbClr val="A8D08C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כא. </a:t>
            </a: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אנשי דן שמו את הילדים הקטנים שהיו איתם ואת המשאות הכבדים לפני המחנה שלהם, והם צעדו מאחורה, כדי שאם יבואו הגברים של בית מיכה להילחם בהם- לא יפגעו בצאן ובילדים </a:t>
            </a:r>
            <a:endParaRPr sz="28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73" name="Google Shape;173;p23"/>
          <p:cNvSpPr txBox="1"/>
          <p:nvPr/>
        </p:nvSpPr>
        <p:spPr>
          <a:xfrm>
            <a:off x="260477" y="4292885"/>
            <a:ext cx="2695203" cy="2308324"/>
          </a:xfrm>
          <a:prstGeom prst="rect">
            <a:avLst/>
          </a:prstGeom>
          <a:solidFill>
            <a:srgbClr val="FFD966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 u="sng">
                <a:solidFill>
                  <a:schemeClr val="dk1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שאלה: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מדוע הביאו איתם את הילדים והמשאות?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כי היו בטוחים שיכבשו את העיר ומיד יתיישבו בה.</a:t>
            </a:r>
            <a:endParaRPr/>
          </a:p>
        </p:txBody>
      </p:sp>
      <p:sp>
        <p:nvSpPr>
          <p:cNvPr id="174" name="Google Shape;174;p23"/>
          <p:cNvSpPr/>
          <p:nvPr/>
        </p:nvSpPr>
        <p:spPr>
          <a:xfrm>
            <a:off x="2911434" y="5094080"/>
            <a:ext cx="408596" cy="451555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4"/>
          <p:cNvSpPr txBox="1"/>
          <p:nvPr/>
        </p:nvSpPr>
        <p:spPr>
          <a:xfrm>
            <a:off x="1815738" y="341700"/>
            <a:ext cx="9339942" cy="830997"/>
          </a:xfrm>
          <a:prstGeom prst="rect">
            <a:avLst/>
          </a:prstGeom>
          <a:solidFill>
            <a:srgbClr val="EDEDED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המשך הפרק: פרק יח' פסוקים כב'-לא':</a:t>
            </a:r>
            <a:endParaRPr/>
          </a:p>
        </p:txBody>
      </p:sp>
      <p:sp>
        <p:nvSpPr>
          <p:cNvPr id="180" name="Google Shape;180;p24"/>
          <p:cNvSpPr/>
          <p:nvPr/>
        </p:nvSpPr>
        <p:spPr>
          <a:xfrm>
            <a:off x="5145799" y="1172697"/>
            <a:ext cx="6903946" cy="4778812"/>
          </a:xfrm>
          <a:prstGeom prst="cloudCallout">
            <a:avLst>
              <a:gd fmla="val -20833" name="adj1"/>
              <a:gd fmla="val 62500" name="adj2"/>
            </a:avLst>
          </a:prstGeom>
          <a:solidFill>
            <a:srgbClr val="F7CAAC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6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מיכה מנסה להחזיר את הפסל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5"/>
          <p:cNvSpPr/>
          <p:nvPr/>
        </p:nvSpPr>
        <p:spPr>
          <a:xfrm>
            <a:off x="6220177" y="427335"/>
            <a:ext cx="5700889" cy="3416320"/>
          </a:xfrm>
          <a:prstGeom prst="rect">
            <a:avLst/>
          </a:prstGeom>
          <a:solidFill>
            <a:srgbClr val="F4B08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כב</a:t>
            </a:r>
            <a:r>
              <a:rPr lang="iw-IL" sz="36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הֵמָּה הִרְחִיקוּ, מִבֵּית מִיכָה; וְהָאֲנָשִׁים, אֲשֶׁר בַּבָּתִּים אֲשֶׁר עִם-בֵּית מִיכָה, </a:t>
            </a:r>
            <a:r>
              <a:rPr b="1" lang="iw-IL" sz="3600">
                <a:solidFill>
                  <a:srgbClr val="000000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נִזְעֲקוּ</a:t>
            </a:r>
            <a:r>
              <a:rPr lang="iw-IL" sz="36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וַיַּדְבִּיקוּ אֶת-בְּנֵי-דָן.  </a:t>
            </a:r>
            <a:r>
              <a:rPr b="1" lang="iw-IL" sz="36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כג</a:t>
            </a:r>
            <a:r>
              <a:rPr lang="iw-IL" sz="36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וַיִּקְרְאוּ, אֶל-בְּנֵי-דָן, </a:t>
            </a:r>
            <a:r>
              <a:rPr b="1" lang="iw-IL" sz="3600">
                <a:solidFill>
                  <a:srgbClr val="000000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וַיַּסֵּבּוּ</a:t>
            </a:r>
            <a:r>
              <a:rPr lang="iw-IL" sz="36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פְּנֵיהֶם; וַיֹּאמְרוּ לְמִיכָה, </a:t>
            </a:r>
            <a:r>
              <a:rPr b="1" lang="iw-IL" sz="3600">
                <a:solidFill>
                  <a:srgbClr val="000000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מַה-לְּךָ כִּי נִזְעָקְתָּ</a:t>
            </a:r>
            <a:endParaRPr b="1" sz="3600">
              <a:solidFill>
                <a:schemeClr val="dk1"/>
              </a:solidFill>
              <a:highlight>
                <a:srgbClr val="00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5"/>
          <p:cNvSpPr txBox="1"/>
          <p:nvPr/>
        </p:nvSpPr>
        <p:spPr>
          <a:xfrm>
            <a:off x="932883" y="319613"/>
            <a:ext cx="4699628" cy="1815882"/>
          </a:xfrm>
          <a:prstGeom prst="rect">
            <a:avLst/>
          </a:prstGeom>
          <a:solidFill>
            <a:srgbClr val="A8D08C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כב.שבט דן החלו להתרחק מבית מיכה, </a:t>
            </a:r>
            <a:r>
              <a:rPr b="1" lang="iw-IL" sz="2800">
                <a:solidFill>
                  <a:schemeClr val="dk1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נאספו השכנים 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של מיכה ורדפו אחריהם יחד עם מיכה, והם השיגו את בני דן </a:t>
            </a:r>
            <a:endParaRPr/>
          </a:p>
        </p:txBody>
      </p:sp>
      <p:sp>
        <p:nvSpPr>
          <p:cNvPr id="187" name="Google Shape;187;p25"/>
          <p:cNvSpPr txBox="1"/>
          <p:nvPr/>
        </p:nvSpPr>
        <p:spPr>
          <a:xfrm>
            <a:off x="7157156" y="4368562"/>
            <a:ext cx="4763910" cy="2062103"/>
          </a:xfrm>
          <a:prstGeom prst="rect">
            <a:avLst/>
          </a:prstGeom>
          <a:solidFill>
            <a:srgbClr val="C9C9C9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כג'. אנשי מיכה קראו לבני דן שיעצרו. בני דן </a:t>
            </a:r>
            <a:r>
              <a:rPr b="1" lang="iw-IL" sz="3200">
                <a:solidFill>
                  <a:schemeClr val="dk1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הסתובבו אליהם </a:t>
            </a:r>
            <a:r>
              <a:rPr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ואמרו למיכה: </a:t>
            </a:r>
            <a:r>
              <a:rPr b="1" lang="iw-IL" sz="3200">
                <a:solidFill>
                  <a:schemeClr val="dk1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מה קרה לך שנאספת לרדוף אחרינו</a:t>
            </a:r>
            <a:r>
              <a:rPr lang="iw-IL" sz="3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? </a:t>
            </a:r>
            <a:endParaRPr/>
          </a:p>
        </p:txBody>
      </p:sp>
      <p:pic>
        <p:nvPicPr>
          <p:cNvPr id="188" name="Google Shape;18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62667" y="2247741"/>
            <a:ext cx="3453755" cy="44507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/>
          <p:nvPr/>
        </p:nvSpPr>
        <p:spPr>
          <a:xfrm>
            <a:off x="6310488" y="263226"/>
            <a:ext cx="5633155" cy="4524315"/>
          </a:xfrm>
          <a:prstGeom prst="rect">
            <a:avLst/>
          </a:prstGeom>
          <a:solidFill>
            <a:srgbClr val="B3C6E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כד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אֶת-אֱלֹהַי אֲשֶׁר-עָשִׂיתִי לְקַחְתֶּם וְאֶת-הַכֹּהֵן, וַתֵּלְכוּ--וּמַה-לִּי עוֹד; ו</a:t>
            </a: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ּמַה-זֶּה תֹּאמְרוּ אֵלַי, מַה-לָּךְ.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 </a:t>
            </a: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כה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וַיֹּאמְרוּ אֵלָיו בְּנֵי-דָן, אַל-תַּשְׁמַע קוֹלְךָ עִמָּנוּ--פֶּן-יִפְגְּעוּ בָכֶם, </a:t>
            </a:r>
            <a:r>
              <a:rPr b="1" lang="iw-IL" sz="3200">
                <a:solidFill>
                  <a:srgbClr val="000000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אֲנָשִׁים מָרֵי נֶפֶשׁ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</a:t>
            </a:r>
            <a:r>
              <a:rPr b="1" lang="iw-IL" sz="3200">
                <a:solidFill>
                  <a:srgbClr val="000000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וְאָסַפְתָּה נַפְשְׁךָ, וְנֶפֶשׁ בֵּיתֶךָ. 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כו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וַיֵּלְכוּ בְנֵי-דָן, לְדַרְכָּם; וַיַּרְא מִיכָה, כִּי-חֲזָקִים הֵמָּה מִמֶּנּוּ, ו</a:t>
            </a:r>
            <a:r>
              <a:rPr b="1" lang="iw-IL" sz="3200">
                <a:solidFill>
                  <a:srgbClr val="000000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ַיִּפֶן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וַיָּשָׁב אֶל-בֵּיתוֹ. 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6"/>
          <p:cNvSpPr txBox="1"/>
          <p:nvPr/>
        </p:nvSpPr>
        <p:spPr>
          <a:xfrm>
            <a:off x="1117603" y="263226"/>
            <a:ext cx="4763910" cy="2246769"/>
          </a:xfrm>
          <a:prstGeom prst="rect">
            <a:avLst/>
          </a:prstGeom>
          <a:solidFill>
            <a:srgbClr val="E1EFD8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כד'. </a:t>
            </a:r>
            <a:r>
              <a:rPr b="1" lang="iw-IL" sz="2800" u="sng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ענה להם מיכה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 את הפסל שעשיתי גנבתם לי וכן את הכהן שמיניתי לעבודה והלכתם. ומה נשאר לי עוד שלא לקחתם? </a:t>
            </a:r>
            <a:r>
              <a:rPr b="1"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ואתם עוד שואלים אותי מה קרה לי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?  </a:t>
            </a:r>
            <a:endParaRPr/>
          </a:p>
        </p:txBody>
      </p:sp>
      <p:sp>
        <p:nvSpPr>
          <p:cNvPr id="195" name="Google Shape;195;p26"/>
          <p:cNvSpPr txBox="1"/>
          <p:nvPr/>
        </p:nvSpPr>
        <p:spPr>
          <a:xfrm>
            <a:off x="5988754" y="5010204"/>
            <a:ext cx="5954889" cy="1692771"/>
          </a:xfrm>
          <a:prstGeom prst="rect">
            <a:avLst/>
          </a:prstGeom>
          <a:solidFill>
            <a:srgbClr val="A8D08C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כה'. ענו לו למיכה: היזהר ואל תשמיע את קולך בהיותך עמנו, כדי שלא יתקיפו אותך </a:t>
            </a:r>
            <a:r>
              <a:rPr b="1" lang="iw-IL" sz="2600">
                <a:solidFill>
                  <a:schemeClr val="dk1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אנשים כעסנים שנמצאים בתוך המחנה שלנו, כי בסוף גם אתה והאנשים שסביבך ימותו  </a:t>
            </a:r>
            <a:endParaRPr/>
          </a:p>
        </p:txBody>
      </p:sp>
      <p:sp>
        <p:nvSpPr>
          <p:cNvPr id="196" name="Google Shape;196;p26"/>
          <p:cNvSpPr txBox="1"/>
          <p:nvPr/>
        </p:nvSpPr>
        <p:spPr>
          <a:xfrm>
            <a:off x="795870" y="2980885"/>
            <a:ext cx="4763910" cy="1815882"/>
          </a:xfrm>
          <a:prstGeom prst="rect">
            <a:avLst/>
          </a:prstGeom>
          <a:solidFill>
            <a:srgbClr val="F4B08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כו'. בני דן המשיכו בדרכם . לאחר שראה מיכה שבני שבט דן חזקים יותר ממנו , הניחם עם הפסל, </a:t>
            </a:r>
            <a:r>
              <a:rPr b="1" lang="iw-IL" sz="2800">
                <a:solidFill>
                  <a:schemeClr val="dk1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ופנה לאחוריו 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וחזר לביתו.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7"/>
          <p:cNvSpPr/>
          <p:nvPr/>
        </p:nvSpPr>
        <p:spPr>
          <a:xfrm>
            <a:off x="5983110" y="333992"/>
            <a:ext cx="5983111" cy="3539430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כז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וְהֵמָּה לָקְחוּ אֵת אֲשֶׁר-עָשָׂה מִיכָה, וְאֶת-הַכֹּהֵן אֲשֶׁר הָיָה-לוֹ, וַיָּבֹאוּ עַל-לַיִשׁ </a:t>
            </a:r>
            <a:r>
              <a:rPr b="1" lang="iw-IL" sz="3200">
                <a:solidFill>
                  <a:srgbClr val="000000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עַל-עַם שֹׁקֵט וּבֹטֵחַ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וַיַּכּוּ אוֹתָם לְפִי-חָרֶב; וְאֶת-הָעִיר, שָׂרְפוּ בָאֵשׁ.  </a:t>
            </a: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כח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וְאֵין מַצִּיל כִּי רְחוֹקָה-הִיא מִצִּידוֹן, </a:t>
            </a:r>
            <a:r>
              <a:rPr b="1" lang="iw-IL" sz="3200">
                <a:solidFill>
                  <a:srgbClr val="000000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וְדָבָר אֵין-לָהֶם עִם-אָדָם,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וְהִיא, בָּעֵמֶק אֲשֶׁר לְבֵית-רְחוֹב; וַיִּבְנוּ אֶת-הָעִיר, וַיֵּשְׁבוּ בָהּ.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7"/>
          <p:cNvSpPr txBox="1"/>
          <p:nvPr/>
        </p:nvSpPr>
        <p:spPr>
          <a:xfrm>
            <a:off x="932883" y="319613"/>
            <a:ext cx="4699628" cy="2677656"/>
          </a:xfrm>
          <a:prstGeom prst="rect">
            <a:avLst/>
          </a:prstGeom>
          <a:solidFill>
            <a:srgbClr val="A8D08C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 u="sng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כז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ושבט דן לקחו את הפסל שעשה מיכה ואת הכהן שהיה משרת אותו, באו לעיר ליש והפתיעו את אנשי העיר </a:t>
            </a:r>
            <a:r>
              <a:rPr b="1" lang="iw-IL" sz="2800">
                <a:solidFill>
                  <a:schemeClr val="dk1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שישבו בה ברוגע ולא נשמרו ממלחמה.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והרגו את אנשי העיר ושרפו את העיר באש.  </a:t>
            </a:r>
            <a:endParaRPr/>
          </a:p>
        </p:txBody>
      </p:sp>
      <p:sp>
        <p:nvSpPr>
          <p:cNvPr id="203" name="Google Shape;203;p27"/>
          <p:cNvSpPr txBox="1"/>
          <p:nvPr/>
        </p:nvSpPr>
        <p:spPr>
          <a:xfrm>
            <a:off x="5861754" y="4028013"/>
            <a:ext cx="6225822" cy="2677656"/>
          </a:xfrm>
          <a:prstGeom prst="rect">
            <a:avLst/>
          </a:prstGeom>
          <a:solidFill>
            <a:srgbClr val="FBE4D4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כח. ולעיר ליש אין מי שיציל אותה כי היא רחוקה מהעיר צידון ולכן עד ששמעו על כך בצידון כבר כבשו את ליש. </a:t>
            </a:r>
            <a:r>
              <a:rPr b="1" lang="iw-IL" sz="2800">
                <a:solidFill>
                  <a:schemeClr val="dk1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ואין לליש שום עיר שכרתו איתה ברית לעזור להם, 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והיא שוכנת בעמק סמוך לבית רחוב. ובני דן בנו את העיר מחדש וישבו בה </a:t>
            </a:r>
            <a:endParaRPr/>
          </a:p>
        </p:txBody>
      </p:sp>
      <p:pic>
        <p:nvPicPr>
          <p:cNvPr id="204" name="Google Shape;20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779" y="3166532"/>
            <a:ext cx="3969808" cy="2442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91682" y="3860732"/>
            <a:ext cx="2628900" cy="1743075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7"/>
          <p:cNvSpPr txBox="1"/>
          <p:nvPr/>
        </p:nvSpPr>
        <p:spPr>
          <a:xfrm>
            <a:off x="741868" y="5690006"/>
            <a:ext cx="4699628" cy="1015663"/>
          </a:xfrm>
          <a:prstGeom prst="rect">
            <a:avLst/>
          </a:prstGeom>
          <a:solidFill>
            <a:srgbClr val="FFD966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0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מדוע שרפו את העיר ליש הרי התכוונו לשבת בה? </a:t>
            </a:r>
            <a:r>
              <a:rPr lang="iw-IL" sz="20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בלי זה לא יוכלו להכניע אותה. 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או כדי להבהיל את אנשי העיר שלא ילחמו בהם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8"/>
          <p:cNvSpPr/>
          <p:nvPr/>
        </p:nvSpPr>
        <p:spPr>
          <a:xfrm>
            <a:off x="6423377" y="342247"/>
            <a:ext cx="5452533" cy="4524315"/>
          </a:xfrm>
          <a:prstGeom prst="rect">
            <a:avLst/>
          </a:prstGeom>
          <a:solidFill>
            <a:srgbClr val="A8D08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כט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וַיִּקְרְאוּ שֵׁם-הָעִיר, דָּן, בְּשֵׁם דָּן אֲבִיהֶם, אֲשֶׁר יוּלַּד לְיִשְׂרָאֵל; וְאוּלָם לַיִשׁ שֵׁם-הָעִיר, לָרִאשֹׁנָה.  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ל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וַיָּקִימוּ לָהֶם בְּנֵי-דָן, אֶת-הַפָּסֶל; וִיהוֹנָתָן בֶּן-גֵּרְשֹׁם בֶּן-מְ</a:t>
            </a:r>
            <a:r>
              <a:rPr baseline="30000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נַ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שֶּׁה הוּא וּבָנָיו, הָיוּ כֹהֲנִים לְשֵׁבֶט הַדָּנִי, עַד-יוֹם, גְּלוֹת הָאָרֶץ.  </a:t>
            </a:r>
            <a:r>
              <a:rPr b="1"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לא</a:t>
            </a:r>
            <a:r>
              <a:rPr lang="iw-IL" sz="320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וַיָּשִׂימוּ לָהֶם, אֶת-פֶּסֶל מִיכָה אֲשֶׁר עָשָׂה, כָּל-יְמֵי הֱיוֹת בֵּית-הָאֱלֹהִים, בְּשִׁלֹה. 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8"/>
          <p:cNvSpPr txBox="1"/>
          <p:nvPr/>
        </p:nvSpPr>
        <p:spPr>
          <a:xfrm>
            <a:off x="1396372" y="342247"/>
            <a:ext cx="4699628" cy="1569660"/>
          </a:xfrm>
          <a:prstGeom prst="rect">
            <a:avLst/>
          </a:prstGeom>
          <a:solidFill>
            <a:srgbClr val="FFD966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 u="sng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כט</a:t>
            </a: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שבט דן קראו לעיר שכבשו "דן" על שם דן אבא שלהם שנולד ליעקב אבינו אבל ליש הייתה שם העיר קודם לפני שכבשו אותה.</a:t>
            </a:r>
            <a:endParaRPr/>
          </a:p>
        </p:txBody>
      </p:sp>
      <p:sp>
        <p:nvSpPr>
          <p:cNvPr id="213" name="Google Shape;213;p28"/>
          <p:cNvSpPr txBox="1"/>
          <p:nvPr/>
        </p:nvSpPr>
        <p:spPr>
          <a:xfrm>
            <a:off x="316090" y="2157074"/>
            <a:ext cx="5779909" cy="1938992"/>
          </a:xfrm>
          <a:prstGeom prst="rect">
            <a:avLst/>
          </a:prstGeom>
          <a:solidFill>
            <a:srgbClr val="BBD6E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 u="sng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" יש לציין</a:t>
            </a: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 שכאן העיר נקראת "ליש" ובספר יהושע נזכרה בשם "לשם" וזאת מפני שבני דן מצאו בה אבן "הלשם" , וזה היה סימן עבורם שזו נחלה המיועדת להם, כי "לשם" היא האבן שעליה נכתב "דן" באבני החושן.</a:t>
            </a:r>
            <a:endParaRPr/>
          </a:p>
        </p:txBody>
      </p:sp>
      <p:sp>
        <p:nvSpPr>
          <p:cNvPr id="214" name="Google Shape;214;p28"/>
          <p:cNvSpPr txBox="1"/>
          <p:nvPr/>
        </p:nvSpPr>
        <p:spPr>
          <a:xfrm>
            <a:off x="7176282" y="5055358"/>
            <a:ext cx="4699628" cy="1569660"/>
          </a:xfrm>
          <a:prstGeom prst="rect">
            <a:avLst/>
          </a:prstGeom>
          <a:solidFill>
            <a:srgbClr val="FFD966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 u="sng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ל'. </a:t>
            </a: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בני דן הקימו את פסל מיכה בעירם, ויהונתן הבן של גרשום נכדו של משה הוא ובניו היו כהנים לשבט דן עד הזמן שגלו בימי סנחריב בגלות הראשונה.</a:t>
            </a:r>
            <a:endParaRPr/>
          </a:p>
        </p:txBody>
      </p:sp>
      <p:sp>
        <p:nvSpPr>
          <p:cNvPr id="215" name="Google Shape;215;p28"/>
          <p:cNvSpPr txBox="1"/>
          <p:nvPr/>
        </p:nvSpPr>
        <p:spPr>
          <a:xfrm>
            <a:off x="4487335" y="4341233"/>
            <a:ext cx="2562578" cy="2308324"/>
          </a:xfrm>
          <a:prstGeom prst="rect">
            <a:avLst/>
          </a:prstGeom>
          <a:solidFill>
            <a:srgbClr val="BBD6E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 u="sng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לא</a:t>
            </a: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שמו להם בני דן את פסל מיכה כל הימים שהיה המשכן בשילה, (ושחרבה שילה שמואל הנביא השמידו)</a:t>
            </a:r>
            <a:endParaRPr/>
          </a:p>
        </p:txBody>
      </p:sp>
      <p:sp>
        <p:nvSpPr>
          <p:cNvPr id="216" name="Google Shape;216;p28"/>
          <p:cNvSpPr txBox="1"/>
          <p:nvPr/>
        </p:nvSpPr>
        <p:spPr>
          <a:xfrm>
            <a:off x="316090" y="4358822"/>
            <a:ext cx="3508651" cy="2308324"/>
          </a:xfrm>
          <a:prstGeom prst="rect">
            <a:avLst/>
          </a:prstGeom>
          <a:solidFill>
            <a:srgbClr val="F4B08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 u="sng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חז"ל מגלים</a:t>
            </a: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 שכל מי שהיה בא להקריב לפסל, יהונתן היה מסביר לו שאין לפסל כח, אלא רק לה', ויהונתן היה אוכל בעצמו את הקורבן ומתפלל לה' שיושיע את אותו אדם.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