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notesMasterIdLst>
    <p:notesMasterId r:id="rId13"/>
  </p:notesMasterIdLst>
  <p:handoutMasterIdLst>
    <p:handoutMasterId r:id="rId14"/>
  </p:handoutMasterIdLst>
  <p:sldIdLst>
    <p:sldId id="259" r:id="rId2"/>
    <p:sldId id="260" r:id="rId3"/>
    <p:sldId id="261" r:id="rId4"/>
    <p:sldId id="262" r:id="rId5"/>
    <p:sldId id="263" r:id="rId6"/>
    <p:sldId id="267" r:id="rId7"/>
    <p:sldId id="264" r:id="rId8"/>
    <p:sldId id="265" r:id="rId9"/>
    <p:sldId id="266" r:id="rId10"/>
    <p:sldId id="268" r:id="rId11"/>
    <p:sldId id="269" r:id="rId12"/>
  </p:sldIdLst>
  <p:sldSz cx="12188825"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7" autoAdjust="0"/>
    <p:restoredTop sz="94660"/>
  </p:normalViewPr>
  <p:slideViewPr>
    <p:cSldViewPr>
      <p:cViewPr varScale="1">
        <p:scale>
          <a:sx n="73" d="100"/>
          <a:sy n="73" d="100"/>
        </p:scale>
        <p:origin x="606" y="60"/>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89" d="100"/>
          <a:sy n="89" d="100"/>
        </p:scale>
        <p:origin x="3774" y="6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flipH="1">
            <a:off x="1587" y="0"/>
            <a:ext cx="2971800" cy="457200"/>
          </a:xfrm>
          <a:prstGeom prst="rect">
            <a:avLst/>
          </a:prstGeom>
        </p:spPr>
        <p:txBody>
          <a:bodyPr vert="horz" lIns="91440" tIns="45720" rIns="91440" bIns="45720" rtlCol="1"/>
          <a:lstStyle>
            <a:lvl1pPr algn="r" rtl="1">
              <a:defRPr sz="1200"/>
            </a:lvl1pPr>
          </a:lstStyle>
          <a:p>
            <a:pPr algn="l" rtl="1"/>
            <a:fld id="{DD49D78D-B401-4FC7-8349-5086D5A77DE9}" type="datetime1">
              <a:rPr lang="he-IL" smtClean="0">
                <a:latin typeface="Tahoma" panose="020B0604030504040204" pitchFamily="34" charset="0"/>
                <a:ea typeface="Tahoma" panose="020B0604030504040204" pitchFamily="34" charset="0"/>
                <a:cs typeface="Tahoma" panose="020B0604030504040204" pitchFamily="34" charset="0"/>
              </a:rPr>
              <a:t>ב'/אדר/תשפ"א</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flipH="1">
            <a:off x="3886200" y="8685213"/>
            <a:ext cx="2971800" cy="457200"/>
          </a:xfrm>
          <a:prstGeom prst="rect">
            <a:avLst/>
          </a:prstGeom>
        </p:spPr>
        <p:txBody>
          <a:bodyPr vert="horz" lIns="91440" tIns="45720" rIns="91440" bIns="45720" rtlCol="1" anchor="b"/>
          <a:lstStyle>
            <a:lvl1pPr algn="r" rtl="1">
              <a:defRPr sz="1200"/>
            </a:lvl1pPr>
          </a:lstStyle>
          <a:p>
            <a:pPr algn="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flipH="1">
            <a:off x="1587" y="8685213"/>
            <a:ext cx="2971800" cy="457200"/>
          </a:xfrm>
          <a:prstGeom prst="rect">
            <a:avLst/>
          </a:prstGeom>
        </p:spPr>
        <p:txBody>
          <a:bodyPr vert="horz" lIns="91440" tIns="45720" rIns="91440" bIns="45720" rtlCol="1" anchor="b"/>
          <a:lstStyle>
            <a:lvl1pPr algn="r" rtl="1">
              <a:defRPr sz="1200"/>
            </a:lvl1pPr>
          </a:lstStyle>
          <a:p>
            <a:pPr algn="l" rtl="1"/>
            <a:fld id="{7C119DBA-4540-49B3-8FA9-6259387ECF9E}"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7200"/>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3" name="מציין מיקום של תאריך 2"/>
          <p:cNvSpPr>
            <a:spLocks noGrp="1"/>
          </p:cNvSpPr>
          <p:nvPr>
            <p:ph type="dt" idx="1"/>
          </p:nvPr>
        </p:nvSpPr>
        <p:spPr>
          <a:xfrm flipH="1">
            <a:off x="1587" y="0"/>
            <a:ext cx="2971800" cy="457200"/>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98A8759A-B368-4589-B361-A6619108F199}" type="datetime1">
              <a:rPr lang="he-IL" smtClean="0"/>
              <a:t>ב'/אדר/תשפ"א</a:t>
            </a:fld>
            <a:endParaRPr lang="he-IL" dirty="0"/>
          </a:p>
        </p:txBody>
      </p:sp>
      <p:sp>
        <p:nvSpPr>
          <p:cNvPr id="4" name="מציין מיקום של תמונת שקופית 3"/>
          <p:cNvSpPr>
            <a:spLocks noGrp="1" noRot="1" noChangeAspect="1"/>
          </p:cNvSpPr>
          <p:nvPr>
            <p:ph type="sldImg" idx="2"/>
          </p:nvPr>
        </p:nvSpPr>
        <p:spPr>
          <a:xfrm>
            <a:off x="382587" y="685800"/>
            <a:ext cx="6092825" cy="34290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flipH="1">
            <a:off x="685800" y="4343400"/>
            <a:ext cx="5486400" cy="4114800"/>
          </a:xfrm>
          <a:prstGeom prst="rect">
            <a:avLst/>
          </a:prstGeom>
        </p:spPr>
        <p:txBody>
          <a:bodyPr vert="horz" lIns="91440" tIns="45720" rIns="91440" bIns="45720" rtlCol="1"/>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4"/>
          </p:nvPr>
        </p:nvSpPr>
        <p:spPr>
          <a:xfrm flipH="1">
            <a:off x="3886200" y="8685213"/>
            <a:ext cx="2971800" cy="457200"/>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a:p>
        </p:txBody>
      </p:sp>
      <p:sp>
        <p:nvSpPr>
          <p:cNvPr id="7" name="מציין מיקום של מספר שקופית 6"/>
          <p:cNvSpPr>
            <a:spLocks noGrp="1"/>
          </p:cNvSpPr>
          <p:nvPr>
            <p:ph type="sldNum" sz="quarter" idx="5"/>
          </p:nvPr>
        </p:nvSpPr>
        <p:spPr>
          <a:xfrm flipH="1">
            <a:off x="1587" y="8685213"/>
            <a:ext cx="2971800" cy="457200"/>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E3B36274-F2B9-4C45-BBB4-0EDF4CD651A7}" type="slidenum">
              <a:rPr lang="he-IL" smtClean="0"/>
              <a:pPr/>
              <a:t>‹#›</a:t>
            </a:fld>
            <a:endParaRPr lang="he-IL" dirty="0"/>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a:xfrm>
            <a:off x="382588" y="685800"/>
            <a:ext cx="6092825" cy="3429000"/>
          </a:xfrm>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E3B36274-F2B9-4C45-BBB4-0EDF4CD651A7}"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0944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flipH="1">
            <a:off x="1522412" y="1371600"/>
            <a:ext cx="9144000" cy="3505200"/>
          </a:xfrm>
        </p:spPr>
        <p:txBody>
          <a:bodyPr rtlCol="1">
            <a:noAutofit/>
          </a:bodyPr>
          <a:lstStyle>
            <a:lvl1pPr algn="r" rtl="1">
              <a:defRPr sz="7200"/>
            </a:lvl1pPr>
          </a:lstStyle>
          <a:p>
            <a:pPr rtl="1"/>
            <a:r>
              <a:rPr lang="he-IL" noProof="0"/>
              <a:t>לחץ כדי לערוך סגנון כותרת של תבנית בסיס</a:t>
            </a:r>
          </a:p>
        </p:txBody>
      </p:sp>
      <p:sp>
        <p:nvSpPr>
          <p:cNvPr id="3" name="כותרת משנה 2"/>
          <p:cNvSpPr>
            <a:spLocks noGrp="1"/>
          </p:cNvSpPr>
          <p:nvPr>
            <p:ph type="subTitle" idx="1"/>
          </p:nvPr>
        </p:nvSpPr>
        <p:spPr>
          <a:xfrm flipH="1">
            <a:off x="2436812" y="4953000"/>
            <a:ext cx="8229600" cy="1066800"/>
          </a:xfrm>
        </p:spPr>
        <p:txBody>
          <a:bodyPr rtlCol="1">
            <a:normAutofit/>
          </a:bodyPr>
          <a:lstStyle>
            <a:lvl1pPr marL="0" indent="0" algn="r" rtl="1">
              <a:spcBef>
                <a:spcPts val="0"/>
              </a:spcBef>
              <a:buNone/>
              <a:defRPr sz="2400">
                <a:solidFill>
                  <a:schemeClr val="tx1"/>
                </a:solidFill>
              </a:defRPr>
            </a:lvl1pPr>
            <a:lvl2pPr marL="457200" indent="0" algn="ctr" rtl="1">
              <a:buNone/>
              <a:defRPr>
                <a:solidFill>
                  <a:schemeClr val="tx1">
                    <a:tint val="75000"/>
                  </a:schemeClr>
                </a:solidFill>
              </a:defRPr>
            </a:lvl2pPr>
            <a:lvl3pPr marL="914400" indent="0" algn="ctr" rtl="1">
              <a:buNone/>
              <a:defRPr>
                <a:solidFill>
                  <a:schemeClr val="tx1">
                    <a:tint val="75000"/>
                  </a:schemeClr>
                </a:solidFill>
              </a:defRPr>
            </a:lvl3pPr>
            <a:lvl4pPr marL="1371600" indent="0" algn="ctr" rtl="1">
              <a:buNone/>
              <a:defRPr>
                <a:solidFill>
                  <a:schemeClr val="tx1">
                    <a:tint val="75000"/>
                  </a:schemeClr>
                </a:solidFill>
              </a:defRPr>
            </a:lvl4pPr>
            <a:lvl5pPr marL="1828800" indent="0" algn="ctr" rtl="1">
              <a:buNone/>
              <a:defRPr>
                <a:solidFill>
                  <a:schemeClr val="tx1">
                    <a:tint val="75000"/>
                  </a:schemeClr>
                </a:solidFill>
              </a:defRPr>
            </a:lvl5pPr>
            <a:lvl6pPr marL="2286000" indent="0" algn="ctr" rtl="1">
              <a:buNone/>
              <a:defRPr>
                <a:solidFill>
                  <a:schemeClr val="tx1">
                    <a:tint val="75000"/>
                  </a:schemeClr>
                </a:solidFill>
              </a:defRPr>
            </a:lvl6pPr>
            <a:lvl7pPr marL="2743200" indent="0" algn="ctr" rtl="1">
              <a:buNone/>
              <a:defRPr>
                <a:solidFill>
                  <a:schemeClr val="tx1">
                    <a:tint val="75000"/>
                  </a:schemeClr>
                </a:solidFill>
              </a:defRPr>
            </a:lvl7pPr>
            <a:lvl8pPr marL="3200400" indent="0" algn="ctr" rtl="1">
              <a:buNone/>
              <a:defRPr>
                <a:solidFill>
                  <a:schemeClr val="tx1">
                    <a:tint val="75000"/>
                  </a:schemeClr>
                </a:solidFill>
              </a:defRPr>
            </a:lvl8pPr>
            <a:lvl9pPr marL="3657600" indent="0" algn="ctr" rtl="1">
              <a:buNone/>
              <a:defRPr>
                <a:solidFill>
                  <a:schemeClr val="tx1">
                    <a:tint val="75000"/>
                  </a:schemeClr>
                </a:solidFill>
              </a:defRPr>
            </a:lvl9pPr>
          </a:lstStyle>
          <a:p>
            <a:pPr rtl="1"/>
            <a:r>
              <a:rPr lang="he-IL" noProof="0"/>
              <a:t>לחץ כדי לערוך סגנון כותרת משנה של תבנית בסיס</a:t>
            </a:r>
          </a:p>
        </p:txBody>
      </p:sp>
      <p:sp>
        <p:nvSpPr>
          <p:cNvPr id="5" name="מציין מיקום של כותרת תחתונה 4"/>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9754" y="6172200"/>
            <a:ext cx="1320059" cy="273049"/>
          </a:xfrm>
        </p:spPr>
        <p:txBody>
          <a:bodyPr rtlCol="1"/>
          <a:lstStyle>
            <a:lvl1pPr algn="l" rtl="1">
              <a:defRPr/>
            </a:lvl1pPr>
          </a:lstStyle>
          <a:p>
            <a:fld id="{F781F2FD-8BBF-4F84-8504-FF5A831455C2}" type="datetime1">
              <a:rPr lang="he-IL" smtClean="0"/>
              <a:pPr/>
              <a:t>ב'/אדר/תשפ"א</a:t>
            </a:fld>
            <a:endParaRPr lang="he-IL" dirty="0"/>
          </a:p>
        </p:txBody>
      </p:sp>
      <p:sp>
        <p:nvSpPr>
          <p:cNvPr id="6" name="מציין מיקום של מספר שקופית 5"/>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410750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1" y="533400"/>
            <a:ext cx="9601200" cy="1143000"/>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1065211" y="1828800"/>
            <a:ext cx="9601200" cy="4191000"/>
          </a:xfrm>
        </p:spPr>
        <p:txBody>
          <a:bodyPr rtlCol="1"/>
          <a:lstStyle>
            <a:lvl1pPr algn="r" rtl="1">
              <a:defRPr/>
            </a:lvl1pPr>
            <a:lvl2pPr algn="r" rtl="1">
              <a:buClr>
                <a:schemeClr val="accent2"/>
              </a:buClr>
              <a:defRPr/>
            </a:lvl2pPr>
            <a:lvl3pPr algn="r" rtl="1">
              <a:defRPr/>
            </a:lvl3pPr>
            <a:lvl4pPr algn="r" rtl="1">
              <a:defRPr/>
            </a:lvl4pPr>
            <a:lvl5pPr algn="r" rtl="1">
              <a:defRPr/>
            </a:lvl5pPr>
            <a:lvl6pPr algn="r" rtl="1">
              <a:buClr>
                <a:schemeClr val="accent2"/>
              </a:buClr>
              <a:defRPr baseline="0"/>
            </a:lvl6pPr>
            <a:lvl7pPr algn="r" rtl="1">
              <a:buClr>
                <a:schemeClr val="accent2"/>
              </a:buClr>
              <a:defRPr baseline="0"/>
            </a:lvl7pPr>
            <a:lvl8pPr algn="r" rtl="1">
              <a:buClr>
                <a:schemeClr val="accent2"/>
              </a:buClr>
              <a:defRPr baseline="0"/>
            </a:lvl8pPr>
            <a:lvl9pPr algn="r" rtl="1">
              <a:buClr>
                <a:schemeClr val="accent2"/>
              </a:buClr>
              <a:defRPr baseline="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9754" y="6172200"/>
            <a:ext cx="1320059" cy="273049"/>
          </a:xfrm>
        </p:spPr>
        <p:txBody>
          <a:bodyPr rtlCol="1"/>
          <a:lstStyle>
            <a:lvl1pPr algn="l" rtl="1">
              <a:defRPr/>
            </a:lvl1pPr>
          </a:lstStyle>
          <a:p>
            <a:fld id="{3CD6C765-BC7D-46D2-AADF-ED7313D4D2E4}" type="datetime1">
              <a:rPr lang="he-IL" smtClean="0"/>
              <a:pPr/>
              <a:t>ב'/אדר/תשפ"א</a:t>
            </a:fld>
            <a:endParaRPr lang="he-IL" dirty="0"/>
          </a:p>
        </p:txBody>
      </p:sp>
      <p:sp>
        <p:nvSpPr>
          <p:cNvPr id="6" name="מציין מיקום של מספר שקופית 5"/>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836337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2411" y="2514601"/>
            <a:ext cx="9144000" cy="2819400"/>
          </a:xfrm>
        </p:spPr>
        <p:txBody>
          <a:bodyPr rtlCol="1" anchor="b">
            <a:noAutofit/>
          </a:bodyPr>
          <a:lstStyle>
            <a:lvl1pPr algn="r" rtl="1">
              <a:defRPr sz="6600" b="0" i="0" cap="none" baseline="0"/>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2436812" y="990600"/>
            <a:ext cx="8229600" cy="1143000"/>
          </a:xfrm>
        </p:spPr>
        <p:txBody>
          <a:bodyPr rtlCol="1" anchor="t">
            <a:normAutofit/>
          </a:bodyPr>
          <a:lstStyle>
            <a:lvl1pPr marL="0" indent="0" algn="r" rtl="1">
              <a:spcBef>
                <a:spcPts val="0"/>
              </a:spcBef>
              <a:buNone/>
              <a:defRPr sz="240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noProof="0"/>
              <a:t>ערוך סגנונות טקסט של תבנית בסיס</a:t>
            </a:r>
          </a:p>
        </p:txBody>
      </p:sp>
      <p:sp>
        <p:nvSpPr>
          <p:cNvPr id="5" name="מציין מיקום של כותרת תחתונה 4"/>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9754" y="6172200"/>
            <a:ext cx="1320059" cy="273049"/>
          </a:xfrm>
        </p:spPr>
        <p:txBody>
          <a:bodyPr rtlCol="1"/>
          <a:lstStyle>
            <a:lvl1pPr algn="l" rtl="1">
              <a:defRPr/>
            </a:lvl1pPr>
          </a:lstStyle>
          <a:p>
            <a:fld id="{A55D511E-4E82-4F30-AAAC-FF4E090B3D23}" type="datetime1">
              <a:rPr lang="he-IL" smtClean="0"/>
              <a:pPr/>
              <a:t>ב'/אדר/תשפ"א</a:t>
            </a:fld>
            <a:endParaRPr lang="he-IL" dirty="0"/>
          </a:p>
        </p:txBody>
      </p:sp>
      <p:sp>
        <p:nvSpPr>
          <p:cNvPr id="6" name="מציין מיקום של מספר שקופית 5"/>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3591654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1" y="533400"/>
            <a:ext cx="9601200" cy="1143000"/>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sz="half" idx="1"/>
          </p:nvPr>
        </p:nvSpPr>
        <p:spPr>
          <a:xfrm flipH="1">
            <a:off x="6021259" y="1828800"/>
            <a:ext cx="4645152" cy="41910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תוכן 3"/>
          <p:cNvSpPr>
            <a:spLocks noGrp="1"/>
          </p:cNvSpPr>
          <p:nvPr>
            <p:ph sz="half" idx="2"/>
          </p:nvPr>
        </p:nvSpPr>
        <p:spPr>
          <a:xfrm flipH="1">
            <a:off x="1065212" y="1828800"/>
            <a:ext cx="4648201" cy="41910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259754" y="6172200"/>
            <a:ext cx="1320059" cy="273049"/>
          </a:xfrm>
        </p:spPr>
        <p:txBody>
          <a:bodyPr rtlCol="1"/>
          <a:lstStyle>
            <a:lvl1pPr algn="l" rtl="1">
              <a:defRPr/>
            </a:lvl1pPr>
          </a:lstStyle>
          <a:p>
            <a:fld id="{C88B8670-5133-4F62-B25A-1954D9008FA9}" type="datetime1">
              <a:rPr lang="he-IL" smtClean="0"/>
              <a:pPr/>
              <a:t>ב'/אדר/תשפ"א</a:t>
            </a:fld>
            <a:endParaRPr lang="he-IL" dirty="0"/>
          </a:p>
        </p:txBody>
      </p:sp>
      <p:sp>
        <p:nvSpPr>
          <p:cNvPr id="7" name="מציין מיקום של מספר שקופית 6"/>
          <p:cNvSpPr>
            <a:spLocks noGrp="1"/>
          </p:cNvSpPr>
          <p:nvPr>
            <p:ph type="sldNum" sz="quarter" idx="12"/>
          </p:nvPr>
        </p:nvSpPr>
        <p:spPr>
          <a:xfrm flipH="1">
            <a:off x="1065212" y="6172200"/>
            <a:ext cx="990601" cy="273049"/>
          </a:xfrm>
        </p:spPr>
        <p:txBody>
          <a:bodyPr rtlCol="1"/>
          <a:lstStyle>
            <a:lvl1pPr algn="r" rtl="1">
              <a:defRPr/>
            </a:lvl1pPr>
          </a:lstStyle>
          <a:p>
            <a:pPr algn="l"/>
            <a:fld id="{E5137D0E-4A4F-4307-8994-C1891D747D59}" type="slidenum">
              <a:rPr lang="he-IL" smtClean="0"/>
              <a:pPr algn="l"/>
              <a:t>‹#›</a:t>
            </a:fld>
            <a:endParaRPr lang="he-IL" dirty="0"/>
          </a:p>
        </p:txBody>
      </p:sp>
    </p:spTree>
    <p:extLst>
      <p:ext uri="{BB962C8B-B14F-4D97-AF65-F5344CB8AC3E}">
        <p14:creationId xmlns:p14="http://schemas.microsoft.com/office/powerpoint/2010/main" val="38315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1" y="533400"/>
            <a:ext cx="9601200" cy="1143000"/>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6021259" y="1828800"/>
            <a:ext cx="4645152" cy="762000"/>
          </a:xfrm>
        </p:spPr>
        <p:txBody>
          <a:bodyPr rtlCol="1" anchor="ctr"/>
          <a:lstStyle>
            <a:lvl1pPr marL="0" indent="0" algn="r" rtl="1">
              <a:spcBef>
                <a:spcPts val="0"/>
              </a:spcBef>
              <a:buNone/>
              <a:defRPr sz="2400" b="0"/>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ערוך סגנונות טקסט של תבנית בסיס</a:t>
            </a:r>
          </a:p>
        </p:txBody>
      </p:sp>
      <p:sp>
        <p:nvSpPr>
          <p:cNvPr id="4" name="מציין מיקום תוכן 3"/>
          <p:cNvSpPr>
            <a:spLocks noGrp="1"/>
          </p:cNvSpPr>
          <p:nvPr>
            <p:ph sz="half" idx="2"/>
          </p:nvPr>
        </p:nvSpPr>
        <p:spPr>
          <a:xfrm flipH="1">
            <a:off x="6021259" y="2667000"/>
            <a:ext cx="4645152" cy="33528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baseline="0"/>
            </a:lvl6pPr>
            <a:lvl7pPr algn="r" rtl="1">
              <a:defRPr sz="1400" baseline="0"/>
            </a:lvl7pPr>
            <a:lvl8pPr algn="r" rtl="1">
              <a:defRPr sz="1400" baseline="0"/>
            </a:lvl8pPr>
            <a:lvl9pPr algn="r" rtl="1">
              <a:defRPr sz="1400" baseline="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טקסט 4"/>
          <p:cNvSpPr>
            <a:spLocks noGrp="1"/>
          </p:cNvSpPr>
          <p:nvPr>
            <p:ph type="body" sz="quarter" idx="3"/>
          </p:nvPr>
        </p:nvSpPr>
        <p:spPr>
          <a:xfrm flipH="1">
            <a:off x="1065211" y="1828800"/>
            <a:ext cx="4645152" cy="762000"/>
          </a:xfrm>
        </p:spPr>
        <p:txBody>
          <a:bodyPr rtlCol="1" anchor="ctr"/>
          <a:lstStyle>
            <a:lvl1pPr marL="0" indent="0" algn="r" rtl="1">
              <a:spcBef>
                <a:spcPts val="0"/>
              </a:spcBef>
              <a:buNone/>
              <a:defRPr sz="2400" b="0"/>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ערוך סגנונות טקסט של תבנית בסיס</a:t>
            </a:r>
          </a:p>
        </p:txBody>
      </p:sp>
      <p:sp>
        <p:nvSpPr>
          <p:cNvPr id="6" name="מציין מיקום תוכן 5"/>
          <p:cNvSpPr>
            <a:spLocks noGrp="1"/>
          </p:cNvSpPr>
          <p:nvPr>
            <p:ph sz="quarter" idx="4"/>
          </p:nvPr>
        </p:nvSpPr>
        <p:spPr>
          <a:xfrm flipH="1">
            <a:off x="1065211" y="2667000"/>
            <a:ext cx="4645152" cy="33528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8" name="מציין מיקום של כותרת תחתונה 7"/>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7" name="מציין מיקום של תאריך 6"/>
          <p:cNvSpPr>
            <a:spLocks noGrp="1"/>
          </p:cNvSpPr>
          <p:nvPr>
            <p:ph type="dt" sz="half" idx="10"/>
          </p:nvPr>
        </p:nvSpPr>
        <p:spPr>
          <a:xfrm flipH="1">
            <a:off x="2259754" y="6172200"/>
            <a:ext cx="1320059" cy="273049"/>
          </a:xfrm>
        </p:spPr>
        <p:txBody>
          <a:bodyPr rtlCol="1"/>
          <a:lstStyle>
            <a:lvl1pPr algn="l" rtl="1">
              <a:defRPr/>
            </a:lvl1pPr>
          </a:lstStyle>
          <a:p>
            <a:fld id="{730F09F7-613D-4CB7-A8A4-3F016CE1CF1F}" type="datetime1">
              <a:rPr lang="he-IL" smtClean="0"/>
              <a:pPr/>
              <a:t>ב'/אדר/תשפ"א</a:t>
            </a:fld>
            <a:endParaRPr lang="he-IL" dirty="0"/>
          </a:p>
        </p:txBody>
      </p:sp>
      <p:sp>
        <p:nvSpPr>
          <p:cNvPr id="9" name="מציין מיקום של מספר שקופית 8"/>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3812924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1" y="533400"/>
            <a:ext cx="9601200" cy="1143000"/>
          </a:xfrm>
        </p:spPr>
        <p:txBody>
          <a:bodyPr rtlCol="1"/>
          <a:lstStyle>
            <a:lvl1pPr algn="r" rtl="1">
              <a:defRPr/>
            </a:lvl1pPr>
          </a:lstStyle>
          <a:p>
            <a:pPr rtl="1"/>
            <a:r>
              <a:rPr lang="he-IL" noProof="0"/>
              <a:t>לחץ כדי לערוך סגנון כותרת של תבנית בסיס</a:t>
            </a:r>
          </a:p>
        </p:txBody>
      </p:sp>
      <p:sp>
        <p:nvSpPr>
          <p:cNvPr id="4" name="מציין מיקום של כותרת תחתונה 3"/>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3" name="מציין מיקום של תאריך 2"/>
          <p:cNvSpPr>
            <a:spLocks noGrp="1"/>
          </p:cNvSpPr>
          <p:nvPr>
            <p:ph type="dt" sz="half" idx="10"/>
          </p:nvPr>
        </p:nvSpPr>
        <p:spPr>
          <a:xfrm flipH="1">
            <a:off x="2259754" y="6172200"/>
            <a:ext cx="1320059" cy="273049"/>
          </a:xfrm>
        </p:spPr>
        <p:txBody>
          <a:bodyPr rtlCol="1"/>
          <a:lstStyle>
            <a:lvl1pPr algn="l" rtl="1">
              <a:defRPr/>
            </a:lvl1pPr>
          </a:lstStyle>
          <a:p>
            <a:fld id="{688EB27E-3CB6-4DDD-9104-22C20F971EE3}" type="datetime1">
              <a:rPr lang="he-IL" smtClean="0"/>
              <a:pPr/>
              <a:t>ב'/אדר/תשפ"א</a:t>
            </a:fld>
            <a:endParaRPr lang="he-IL" dirty="0"/>
          </a:p>
        </p:txBody>
      </p:sp>
      <p:sp>
        <p:nvSpPr>
          <p:cNvPr id="5" name="מציין מיקום של מספר שקופית 4"/>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223656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2" name="מציין מיקום של תאריך 1"/>
          <p:cNvSpPr>
            <a:spLocks noGrp="1"/>
          </p:cNvSpPr>
          <p:nvPr>
            <p:ph type="dt" sz="half" idx="10"/>
          </p:nvPr>
        </p:nvSpPr>
        <p:spPr>
          <a:xfrm flipH="1">
            <a:off x="2259754" y="6172200"/>
            <a:ext cx="1320059" cy="273049"/>
          </a:xfrm>
        </p:spPr>
        <p:txBody>
          <a:bodyPr rtlCol="1"/>
          <a:lstStyle>
            <a:lvl1pPr algn="l" rtl="1">
              <a:defRPr/>
            </a:lvl1pPr>
          </a:lstStyle>
          <a:p>
            <a:fld id="{B2C06871-7F12-43D8-8D58-EAEAA9EBA40F}" type="datetime1">
              <a:rPr lang="he-IL" smtClean="0"/>
              <a:pPr/>
              <a:t>ב'/אדר/תשפ"א</a:t>
            </a:fld>
            <a:endParaRPr lang="he-IL" dirty="0"/>
          </a:p>
        </p:txBody>
      </p:sp>
      <p:sp>
        <p:nvSpPr>
          <p:cNvPr id="4" name="מציין מיקום של מספר שקופית 3"/>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346525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8075613" y="2590800"/>
            <a:ext cx="3276599" cy="1924050"/>
          </a:xfrm>
        </p:spPr>
        <p:txBody>
          <a:bodyPr rtlCol="1" anchor="b">
            <a:normAutofit/>
          </a:bodyPr>
          <a:lstStyle>
            <a:lvl1pPr algn="r" rtl="1">
              <a:defRPr sz="3200" b="0"/>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836612" y="838200"/>
            <a:ext cx="6172201" cy="5181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טקסט 3"/>
          <p:cNvSpPr>
            <a:spLocks noGrp="1"/>
          </p:cNvSpPr>
          <p:nvPr>
            <p:ph type="body" sz="half" idx="2"/>
          </p:nvPr>
        </p:nvSpPr>
        <p:spPr>
          <a:xfrm flipH="1">
            <a:off x="8075613" y="4648200"/>
            <a:ext cx="3276599" cy="1371600"/>
          </a:xfrm>
        </p:spPr>
        <p:txBody>
          <a:bodyPr rtlCol="1">
            <a:normAutofit/>
          </a:bodyPr>
          <a:lstStyle>
            <a:lvl1pPr marL="0" indent="0" algn="r" rtl="1">
              <a:spcBef>
                <a:spcPts val="6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ערוך סגנונות טקסט של תבנית בסיס</a:t>
            </a:r>
          </a:p>
        </p:txBody>
      </p:sp>
      <p:sp>
        <p:nvSpPr>
          <p:cNvPr id="9" name="מציין מיקום של כותרת תחתונה 8"/>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8" name="מציין מיקום של תאריך 7"/>
          <p:cNvSpPr>
            <a:spLocks noGrp="1"/>
          </p:cNvSpPr>
          <p:nvPr>
            <p:ph type="dt" sz="half" idx="10"/>
          </p:nvPr>
        </p:nvSpPr>
        <p:spPr>
          <a:xfrm flipH="1">
            <a:off x="2259754" y="6172200"/>
            <a:ext cx="1320059" cy="273049"/>
          </a:xfrm>
        </p:spPr>
        <p:txBody>
          <a:bodyPr rtlCol="1"/>
          <a:lstStyle>
            <a:lvl1pPr algn="l" rtl="1">
              <a:defRPr/>
            </a:lvl1pPr>
          </a:lstStyle>
          <a:p>
            <a:fld id="{87A5B024-4ACF-4ED1-B386-1C337DEFA6F6}" type="datetime1">
              <a:rPr lang="he-IL" smtClean="0"/>
              <a:pPr/>
              <a:t>ב'/אדר/תשפ"א</a:t>
            </a:fld>
            <a:endParaRPr lang="he-IL" dirty="0"/>
          </a:p>
        </p:txBody>
      </p:sp>
      <p:sp>
        <p:nvSpPr>
          <p:cNvPr id="10" name="מציין מיקום של מספר שקופית 9"/>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391364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8075613" y="2590800"/>
            <a:ext cx="3276599" cy="1924050"/>
          </a:xfrm>
        </p:spPr>
        <p:txBody>
          <a:bodyPr rtlCol="1" anchor="b">
            <a:normAutofit/>
          </a:bodyPr>
          <a:lstStyle>
            <a:lvl1pPr algn="r" rtl="1">
              <a:defRPr sz="3200" b="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5" name="מלבן 4"/>
          <p:cNvSpPr/>
          <p:nvPr/>
        </p:nvSpPr>
        <p:spPr>
          <a:xfrm flipH="1">
            <a:off x="531813" y="457200"/>
            <a:ext cx="6629400" cy="594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912812" y="836610"/>
            <a:ext cx="5867401" cy="5183190"/>
          </a:xfrm>
          <a:solidFill>
            <a:schemeClr val="bg2"/>
          </a:solidFill>
        </p:spPr>
        <p:txBody>
          <a:bodyPr tIns="914400" rtlCol="1">
            <a:normAutofit/>
          </a:bodyPr>
          <a:lstStyle>
            <a:lvl1pPr marL="0" indent="0" algn="ctr" rtl="1">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p>
        </p:txBody>
      </p:sp>
      <p:sp>
        <p:nvSpPr>
          <p:cNvPr id="4" name="מציין מיקום טקסט 3"/>
          <p:cNvSpPr>
            <a:spLocks noGrp="1"/>
          </p:cNvSpPr>
          <p:nvPr>
            <p:ph type="body" sz="half" idx="2"/>
          </p:nvPr>
        </p:nvSpPr>
        <p:spPr>
          <a:xfrm flipH="1">
            <a:off x="8075613" y="4648200"/>
            <a:ext cx="3276599" cy="1371600"/>
          </a:xfrm>
        </p:spPr>
        <p:txBody>
          <a:bodyPr rtlCol="1">
            <a:normAutofit/>
          </a:bodyPr>
          <a:lstStyle>
            <a:lvl1pPr marL="0" indent="0" algn="r" rtl="1">
              <a:spcBef>
                <a:spcPts val="600"/>
              </a:spcBef>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ערוך סגנונות טקסט של תבנית בסיס</a:t>
            </a:r>
          </a:p>
        </p:txBody>
      </p:sp>
    </p:spTree>
    <p:extLst>
      <p:ext uri="{BB962C8B-B14F-4D97-AF65-F5344CB8AC3E}">
        <p14:creationId xmlns:p14="http://schemas.microsoft.com/office/powerpoint/2010/main" val="377385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1" y="533400"/>
            <a:ext cx="9601200" cy="1143000"/>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p:nvPr>
        </p:nvSpPr>
        <p:spPr>
          <a:xfrm flipH="1">
            <a:off x="1065211" y="1828800"/>
            <a:ext cx="9601200" cy="4191000"/>
          </a:xfrm>
        </p:spPr>
        <p:txBody>
          <a:bodyPr vert="eaVert" rtlCol="1"/>
          <a:lstStyle>
            <a:lvl1pPr algn="r" rtl="1">
              <a:defRPr/>
            </a:lvl1pPr>
            <a:lvl2pPr algn="r" rtl="1">
              <a:defRPr/>
            </a:lvl2pPr>
            <a:lvl3pPr algn="r" rtl="1">
              <a:defRPr/>
            </a:lvl3pPr>
            <a:lvl4pPr algn="r" rtl="1">
              <a:defRPr/>
            </a:lvl4pPr>
            <a:lvl5pPr algn="r" rtl="1">
              <a:defRPr/>
            </a:lvl5pPr>
            <a:lvl6pPr algn="r" rtl="1">
              <a:defRPr baseline="0"/>
            </a:lvl6pPr>
            <a:lvl7pPr algn="r" rtl="1">
              <a:defRPr baseline="0"/>
            </a:lvl7pPr>
            <a:lvl8pPr algn="r" rtl="1">
              <a:defRPr baseline="0"/>
            </a:lvl8pPr>
            <a:lvl9pPr algn="r" rtl="1">
              <a:defRPr baseline="0"/>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9754" y="6172200"/>
            <a:ext cx="1320059" cy="273049"/>
          </a:xfrm>
        </p:spPr>
        <p:txBody>
          <a:bodyPr rtlCol="1"/>
          <a:lstStyle>
            <a:lvl1pPr algn="l" rtl="1">
              <a:defRPr/>
            </a:lvl1pPr>
          </a:lstStyle>
          <a:p>
            <a:fld id="{14AA2FD6-B35D-4828-B42A-31D3A0A680EC}" type="datetime1">
              <a:rPr lang="he-IL" smtClean="0"/>
              <a:pPr/>
              <a:t>ב'/אדר/תשפ"א</a:t>
            </a:fld>
            <a:endParaRPr lang="he-IL" dirty="0"/>
          </a:p>
        </p:txBody>
      </p:sp>
      <p:sp>
        <p:nvSpPr>
          <p:cNvPr id="6" name="מציין מיקום של מספר שקופית 5"/>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117331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1065213" y="533400"/>
            <a:ext cx="1371600" cy="5592764"/>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2589213" y="533400"/>
            <a:ext cx="8077201" cy="5592764"/>
          </a:xfrm>
        </p:spPr>
        <p:txBody>
          <a:bodyPr vert="vert270" rtlCol="1"/>
          <a:lstStyle>
            <a:lvl1pPr algn="r"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noProof="0"/>
              <a:t>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5" name="מציין מיקום של כותרת תחתונה 4"/>
          <p:cNvSpPr>
            <a:spLocks noGrp="1"/>
          </p:cNvSpPr>
          <p:nvPr>
            <p:ph type="ftr" sz="quarter" idx="11"/>
          </p:nvPr>
        </p:nvSpPr>
        <p:spPr>
          <a:xfrm flipH="1">
            <a:off x="3808413" y="6172200"/>
            <a:ext cx="6862462" cy="273049"/>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259754" y="6172200"/>
            <a:ext cx="1320059" cy="273049"/>
          </a:xfrm>
        </p:spPr>
        <p:txBody>
          <a:bodyPr rtlCol="1"/>
          <a:lstStyle>
            <a:lvl1pPr algn="l" rtl="1">
              <a:defRPr/>
            </a:lvl1pPr>
          </a:lstStyle>
          <a:p>
            <a:fld id="{38F445FE-6220-4565-AE58-7BA11F6A639F}" type="datetime1">
              <a:rPr lang="he-IL" smtClean="0"/>
              <a:pPr/>
              <a:t>ב'/אדר/תשפ"א</a:t>
            </a:fld>
            <a:endParaRPr lang="he-IL" dirty="0"/>
          </a:p>
        </p:txBody>
      </p:sp>
      <p:sp>
        <p:nvSpPr>
          <p:cNvPr id="6" name="מציין מיקום של מספר שקופית 5"/>
          <p:cNvSpPr>
            <a:spLocks noGrp="1"/>
          </p:cNvSpPr>
          <p:nvPr>
            <p:ph type="sldNum" sz="quarter" idx="12"/>
          </p:nvPr>
        </p:nvSpPr>
        <p:spPr>
          <a:xfrm flipH="1">
            <a:off x="1065212" y="6172200"/>
            <a:ext cx="990601" cy="273049"/>
          </a:xfrm>
        </p:spPr>
        <p:txBody>
          <a:bodyPr rtlCol="1"/>
          <a:lstStyle>
            <a:lvl1pPr algn="l" rtl="1">
              <a:defRPr/>
            </a:lvl1pPr>
          </a:lstStyle>
          <a:p>
            <a:fld id="{E5137D0E-4A4F-4307-8994-C1891D747D59}" type="slidenum">
              <a:rPr lang="he-IL" smtClean="0"/>
              <a:pPr/>
              <a:t>‹#›</a:t>
            </a:fld>
            <a:endParaRPr lang="he-IL" dirty="0"/>
          </a:p>
        </p:txBody>
      </p:sp>
    </p:spTree>
    <p:extLst>
      <p:ext uri="{BB962C8B-B14F-4D97-AF65-F5344CB8AC3E}">
        <p14:creationId xmlns:p14="http://schemas.microsoft.com/office/powerpoint/2010/main" val="88754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grpSp>
        <p:nvGrpSpPr>
          <p:cNvPr id="32" name="קבוצה 31"/>
          <p:cNvGrpSpPr/>
          <p:nvPr/>
        </p:nvGrpSpPr>
        <p:grpSpPr>
          <a:xfrm flipH="1">
            <a:off x="1" y="0"/>
            <a:ext cx="12188825" cy="6858000"/>
            <a:chOff x="-1" y="0"/>
            <a:chExt cx="12188825" cy="6858000"/>
          </a:xfrm>
        </p:grpSpPr>
        <p:sp>
          <p:nvSpPr>
            <p:cNvPr id="8" name="מלבן 8"/>
            <p:cNvSpPr>
              <a:spLocks noChangeArrowheads="1"/>
            </p:cNvSpPr>
            <p:nvPr/>
          </p:nvSpPr>
          <p:spPr bwMode="auto">
            <a:xfrm>
              <a:off x="4164514" y="6705600"/>
              <a:ext cx="8024310" cy="152400"/>
            </a:xfrm>
            <a:prstGeom prst="rect">
              <a:avLst/>
            </a:prstGeom>
            <a:gradFill rotWithShape="0">
              <a:gsLst>
                <a:gs pos="0">
                  <a:schemeClr val="accent5">
                    <a:lumMod val="20000"/>
                    <a:lumOff val="80000"/>
                  </a:schemeClr>
                </a:gs>
                <a:gs pos="100000">
                  <a:schemeClr val="accent5">
                    <a:lumMod val="75000"/>
                  </a:schemeClr>
                </a:gs>
              </a:gsLst>
              <a:lin ang="0" scaled="1"/>
            </a:gradFill>
            <a:ln w="9525">
              <a:solidFill>
                <a:schemeClr val="tx1"/>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9" name="מלבן 9"/>
            <p:cNvSpPr>
              <a:spLocks noChangeArrowheads="1"/>
            </p:cNvSpPr>
            <p:nvPr/>
          </p:nvSpPr>
          <p:spPr bwMode="auto">
            <a:xfrm>
              <a:off x="11680956" y="1981200"/>
              <a:ext cx="507868" cy="4267200"/>
            </a:xfrm>
            <a:prstGeom prst="rect">
              <a:avLst/>
            </a:prstGeom>
            <a:gradFill rotWithShape="0">
              <a:gsLst>
                <a:gs pos="0">
                  <a:schemeClr val="tx2">
                    <a:lumMod val="20000"/>
                    <a:lumOff val="80000"/>
                  </a:schemeClr>
                </a:gs>
                <a:gs pos="100000">
                  <a:schemeClr val="tx2">
                    <a:lumMod val="60000"/>
                    <a:lumOff val="40000"/>
                  </a:schemeClr>
                </a:gs>
              </a:gsLst>
              <a:lin ang="5400000" scaled="1"/>
            </a:gradFill>
            <a:ln w="9525">
              <a:solidFill>
                <a:schemeClr val="tx1"/>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0" name="מלבן 10"/>
            <p:cNvSpPr>
              <a:spLocks noChangeArrowheads="1"/>
            </p:cNvSpPr>
            <p:nvPr/>
          </p:nvSpPr>
          <p:spPr bwMode="auto">
            <a:xfrm>
              <a:off x="-1" y="5257800"/>
              <a:ext cx="609441" cy="152400"/>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1" name="מלבן 11"/>
            <p:cNvSpPr>
              <a:spLocks noChangeArrowheads="1"/>
            </p:cNvSpPr>
            <p:nvPr/>
          </p:nvSpPr>
          <p:spPr bwMode="auto">
            <a:xfrm>
              <a:off x="-1" y="5410200"/>
              <a:ext cx="609441" cy="14478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2" name="מלבן 12"/>
            <p:cNvSpPr>
              <a:spLocks noChangeArrowheads="1"/>
            </p:cNvSpPr>
            <p:nvPr/>
          </p:nvSpPr>
          <p:spPr bwMode="auto">
            <a:xfrm>
              <a:off x="11680956" y="0"/>
              <a:ext cx="507868" cy="19812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3" name="מלבן 13"/>
            <p:cNvSpPr>
              <a:spLocks noChangeArrowheads="1"/>
            </p:cNvSpPr>
            <p:nvPr/>
          </p:nvSpPr>
          <p:spPr bwMode="auto">
            <a:xfrm>
              <a:off x="7618015" y="0"/>
              <a:ext cx="4062942" cy="304800"/>
            </a:xfrm>
            <a:prstGeom prst="rect">
              <a:avLst/>
            </a:prstGeom>
            <a:solidFill>
              <a:schemeClr val="accent1"/>
            </a:solidFill>
            <a:ln w="9525">
              <a:solidFill>
                <a:schemeClr val="accent3"/>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4" name="מלבן 14"/>
            <p:cNvSpPr>
              <a:spLocks noChangeArrowheads="1"/>
            </p:cNvSpPr>
            <p:nvPr/>
          </p:nvSpPr>
          <p:spPr bwMode="auto">
            <a:xfrm>
              <a:off x="609440" y="304800"/>
              <a:ext cx="711015" cy="762000"/>
            </a:xfrm>
            <a:prstGeom prst="rect">
              <a:avLst/>
            </a:prstGeom>
            <a:solidFill>
              <a:schemeClr val="bg2">
                <a:lumMod val="50000"/>
                <a:alpha val="50000"/>
              </a:schemeClr>
            </a:solidFill>
            <a:ln w="9525">
              <a:solidFill>
                <a:schemeClr val="tx1"/>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5" name="מלבן 15"/>
            <p:cNvSpPr>
              <a:spLocks noChangeArrowheads="1"/>
            </p:cNvSpPr>
            <p:nvPr/>
          </p:nvSpPr>
          <p:spPr bwMode="auto">
            <a:xfrm>
              <a:off x="-1" y="1066800"/>
              <a:ext cx="609441" cy="4191000"/>
            </a:xfrm>
            <a:prstGeom prst="rect">
              <a:avLst/>
            </a:prstGeom>
            <a:gradFill rotWithShape="0">
              <a:gsLst>
                <a:gs pos="0">
                  <a:schemeClr val="bg2">
                    <a:lumMod val="50000"/>
                  </a:schemeClr>
                </a:gs>
                <a:gs pos="100000">
                  <a:schemeClr val="bg1"/>
                </a:gs>
              </a:gsLst>
              <a:lin ang="5400000" scaled="1"/>
            </a:gradFill>
            <a:ln w="9525">
              <a:solidFill>
                <a:schemeClr val="tx1"/>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6" name="מלבן 16"/>
            <p:cNvSpPr>
              <a:spLocks noChangeArrowheads="1"/>
            </p:cNvSpPr>
            <p:nvPr/>
          </p:nvSpPr>
          <p:spPr bwMode="auto">
            <a:xfrm>
              <a:off x="-1" y="304800"/>
              <a:ext cx="609441" cy="762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7" name="מלבן 17"/>
            <p:cNvSpPr>
              <a:spLocks noChangeArrowheads="1"/>
            </p:cNvSpPr>
            <p:nvPr/>
          </p:nvSpPr>
          <p:spPr bwMode="auto">
            <a:xfrm>
              <a:off x="-1" y="0"/>
              <a:ext cx="1320456" cy="304800"/>
            </a:xfrm>
            <a:prstGeom prst="rect">
              <a:avLst/>
            </a:prstGeom>
            <a:solidFill>
              <a:schemeClr val="accent1"/>
            </a:solidFill>
            <a:ln w="19050">
              <a:solidFill>
                <a:schemeClr val="accent1"/>
              </a:solidFill>
              <a:miter lim="800000"/>
              <a:headEnd/>
              <a:tailEnd/>
            </a:ln>
            <a:effectLs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8" name="מלבן 18"/>
            <p:cNvSpPr>
              <a:spLocks noChangeArrowheads="1"/>
            </p:cNvSpPr>
            <p:nvPr/>
          </p:nvSpPr>
          <p:spPr bwMode="auto">
            <a:xfrm>
              <a:off x="1320455" y="0"/>
              <a:ext cx="6297560" cy="304800"/>
            </a:xfrm>
            <a:prstGeom prst="rect">
              <a:avLst/>
            </a:prstGeom>
            <a:solidFill>
              <a:schemeClr val="bg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algn="ctr" rtl="1"/>
              <a:endParaRPr kumimoji="1" lang="he-IL" sz="2400" noProof="0">
                <a:latin typeface="Tahoma" panose="020B0604030504040204" pitchFamily="34" charset="0"/>
                <a:ea typeface="Tahoma" panose="020B0604030504040204" pitchFamily="34" charset="0"/>
                <a:cs typeface="Tahoma" panose="020B0604030504040204" pitchFamily="34" charset="0"/>
              </a:endParaRPr>
            </a:p>
          </p:txBody>
        </p:sp>
        <p:sp>
          <p:nvSpPr>
            <p:cNvPr id="19" name="קו 19"/>
            <p:cNvSpPr>
              <a:spLocks noChangeShapeType="1"/>
            </p:cNvSpPr>
            <p:nvPr/>
          </p:nvSpPr>
          <p:spPr bwMode="auto">
            <a:xfrm flipV="1">
              <a:off x="609440" y="304800"/>
              <a:ext cx="0" cy="6553200"/>
            </a:xfrm>
            <a:prstGeom prst="line">
              <a:avLst/>
            </a:prstGeom>
            <a:noFill/>
            <a:ln w="762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0" name="קו 20"/>
            <p:cNvSpPr>
              <a:spLocks noChangeShapeType="1"/>
            </p:cNvSpPr>
            <p:nvPr/>
          </p:nvSpPr>
          <p:spPr bwMode="auto">
            <a:xfrm>
              <a:off x="609440" y="6705600"/>
              <a:ext cx="11579384" cy="0"/>
            </a:xfrm>
            <a:prstGeom prst="line">
              <a:avLst/>
            </a:prstGeom>
            <a:noFill/>
            <a:ln w="571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1" name="קו 21"/>
            <p:cNvSpPr>
              <a:spLocks noChangeShapeType="1"/>
            </p:cNvSpPr>
            <p:nvPr/>
          </p:nvSpPr>
          <p:spPr bwMode="auto">
            <a:xfrm flipV="1">
              <a:off x="11680956" y="0"/>
              <a:ext cx="0" cy="6705600"/>
            </a:xfrm>
            <a:prstGeom prst="line">
              <a:avLst/>
            </a:prstGeom>
            <a:noFill/>
            <a:ln w="571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2" name="קו 22"/>
            <p:cNvSpPr>
              <a:spLocks noChangeShapeType="1"/>
            </p:cNvSpPr>
            <p:nvPr/>
          </p:nvSpPr>
          <p:spPr bwMode="auto">
            <a:xfrm>
              <a:off x="-1" y="304800"/>
              <a:ext cx="12188825" cy="0"/>
            </a:xfrm>
            <a:prstGeom prst="line">
              <a:avLst/>
            </a:prstGeom>
            <a:noFill/>
            <a:ln w="3810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3" name="קו 23"/>
            <p:cNvSpPr>
              <a:spLocks noChangeShapeType="1"/>
            </p:cNvSpPr>
            <p:nvPr/>
          </p:nvSpPr>
          <p:spPr bwMode="auto">
            <a:xfrm flipH="1">
              <a:off x="7618015" y="457200"/>
              <a:ext cx="4570809" cy="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4" name="קו 24"/>
            <p:cNvSpPr>
              <a:spLocks noChangeShapeType="1"/>
            </p:cNvSpPr>
            <p:nvPr/>
          </p:nvSpPr>
          <p:spPr bwMode="auto">
            <a:xfrm flipV="1">
              <a:off x="7618015" y="0"/>
              <a:ext cx="0" cy="45720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5" name="קו 25"/>
            <p:cNvSpPr>
              <a:spLocks noChangeShapeType="1"/>
            </p:cNvSpPr>
            <p:nvPr/>
          </p:nvSpPr>
          <p:spPr bwMode="auto">
            <a:xfrm>
              <a:off x="11680956" y="1981200"/>
              <a:ext cx="5078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6" name="קו 26"/>
            <p:cNvSpPr>
              <a:spLocks noChangeShapeType="1"/>
            </p:cNvSpPr>
            <p:nvPr/>
          </p:nvSpPr>
          <p:spPr bwMode="auto">
            <a:xfrm>
              <a:off x="1320455" y="0"/>
              <a:ext cx="0" cy="1066800"/>
            </a:xfrm>
            <a:prstGeom prst="line">
              <a:avLst/>
            </a:prstGeom>
            <a:noFill/>
            <a:ln w="19050">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7" name="קו 27"/>
            <p:cNvSpPr>
              <a:spLocks noChangeShapeType="1"/>
            </p:cNvSpPr>
            <p:nvPr/>
          </p:nvSpPr>
          <p:spPr bwMode="auto">
            <a:xfrm flipH="1">
              <a:off x="-1" y="1066800"/>
              <a:ext cx="1320456" cy="0"/>
            </a:xfrm>
            <a:prstGeom prst="line">
              <a:avLst/>
            </a:prstGeom>
            <a:noFill/>
            <a:ln w="2857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0" name="קו 30"/>
            <p:cNvSpPr>
              <a:spLocks noChangeShapeType="1"/>
            </p:cNvSpPr>
            <p:nvPr/>
          </p:nvSpPr>
          <p:spPr bwMode="auto">
            <a:xfrm flipH="1">
              <a:off x="-1" y="5257800"/>
              <a:ext cx="609441" cy="0"/>
            </a:xfrm>
            <a:prstGeom prst="line">
              <a:avLst/>
            </a:prstGeom>
            <a:noFill/>
            <a:ln w="2857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1" name="קו 31"/>
            <p:cNvSpPr>
              <a:spLocks noChangeShapeType="1"/>
            </p:cNvSpPr>
            <p:nvPr/>
          </p:nvSpPr>
          <p:spPr bwMode="auto">
            <a:xfrm flipH="1">
              <a:off x="-1" y="5410200"/>
              <a:ext cx="609441"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1" anchor="ctr"/>
            <a:lstStyle/>
            <a:p>
              <a:pPr rtl="1"/>
              <a:endParaRPr lang="he-IL" noProof="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065211" y="533400"/>
            <a:ext cx="9601200" cy="1143000"/>
          </a:xfrm>
          <a:prstGeom prst="rect">
            <a:avLst/>
          </a:prstGeom>
        </p:spPr>
        <p:txBody>
          <a:bodyPr vert="horz" lIns="91440" tIns="45720" rIns="91440" bIns="45720" rtlCol="1" anchor="b">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1065211" y="1828800"/>
            <a:ext cx="9601200" cy="4191000"/>
          </a:xfrm>
          <a:prstGeom prst="rect">
            <a:avLst/>
          </a:prstGeom>
        </p:spPr>
        <p:txBody>
          <a:bodyPr vert="horz" lIns="91440" tIns="45720" rIns="91440" bIns="45720" rtlCol="1">
            <a:norm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3"/>
          </p:nvPr>
        </p:nvSpPr>
        <p:spPr>
          <a:xfrm flipH="1">
            <a:off x="3808413" y="6172200"/>
            <a:ext cx="6862462" cy="273049"/>
          </a:xfrm>
          <a:prstGeom prst="rect">
            <a:avLst/>
          </a:prstGeom>
        </p:spPr>
        <p:txBody>
          <a:bodyPr vert="horz" lIns="91440" tIns="45720" rIns="91440" bIns="45720" rtlCol="1" anchor="ctr"/>
          <a:lstStyle>
            <a:lvl1pPr algn="r" rtl="1">
              <a:defRPr sz="11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הוסף כותרת תחתונה</a:t>
            </a:r>
          </a:p>
        </p:txBody>
      </p:sp>
      <p:sp>
        <p:nvSpPr>
          <p:cNvPr id="4" name="מציין מיקום של תאריך 3"/>
          <p:cNvSpPr>
            <a:spLocks noGrp="1"/>
          </p:cNvSpPr>
          <p:nvPr>
            <p:ph type="dt" sz="half" idx="2"/>
          </p:nvPr>
        </p:nvSpPr>
        <p:spPr>
          <a:xfrm flipH="1">
            <a:off x="2259754" y="6172200"/>
            <a:ext cx="1320059" cy="273049"/>
          </a:xfrm>
          <a:prstGeom prst="rect">
            <a:avLst/>
          </a:prstGeom>
        </p:spPr>
        <p:txBody>
          <a:bodyPr vert="horz" lIns="91440" tIns="45720" rIns="91440" bIns="45720" rtlCol="1" anchor="ctr"/>
          <a:lstStyle>
            <a:lvl1pPr algn="r" rtl="1">
              <a:defRPr sz="11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algn="l"/>
            <a:fld id="{D530F36D-5D0D-4FEA-8130-02541413D5A5}" type="datetime1">
              <a:rPr lang="he-IL" smtClean="0"/>
              <a:pPr algn="l"/>
              <a:t>ב'/אדר/תשפ"א</a:t>
            </a:fld>
            <a:endParaRPr lang="he-IL" dirty="0"/>
          </a:p>
        </p:txBody>
      </p:sp>
      <p:sp>
        <p:nvSpPr>
          <p:cNvPr id="6" name="מציין מיקום של מספר שקופית 5"/>
          <p:cNvSpPr>
            <a:spLocks noGrp="1"/>
          </p:cNvSpPr>
          <p:nvPr>
            <p:ph type="sldNum" sz="quarter" idx="4"/>
          </p:nvPr>
        </p:nvSpPr>
        <p:spPr>
          <a:xfrm flipH="1">
            <a:off x="1065212" y="6172200"/>
            <a:ext cx="990601" cy="273049"/>
          </a:xfrm>
          <a:prstGeom prst="rect">
            <a:avLst/>
          </a:prstGeom>
        </p:spPr>
        <p:txBody>
          <a:bodyPr vert="horz" lIns="91440" tIns="45720" rIns="91440" bIns="45720" rtlCol="1" anchor="ctr"/>
          <a:lstStyle>
            <a:lvl1pPr algn="r" rtl="1">
              <a:defRPr sz="11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algn="l"/>
            <a:fld id="{E5137D0E-4A4F-4307-8994-C1891D747D59}" type="slidenum">
              <a:rPr lang="he-IL" smtClean="0"/>
              <a:pPr algn="l"/>
              <a:t>‹#›</a:t>
            </a:fld>
            <a:endParaRPr lang="he-IL" dirty="0"/>
          </a:p>
        </p:txBody>
      </p:sp>
    </p:spTree>
    <p:extLst>
      <p:ext uri="{BB962C8B-B14F-4D97-AF65-F5344CB8AC3E}">
        <p14:creationId xmlns:p14="http://schemas.microsoft.com/office/powerpoint/2010/main" val="774522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r" defTabSz="914400" rtl="1" eaLnBrk="1" latinLnBrk="0" hangingPunct="1">
        <a:lnSpc>
          <a:spcPct val="90000"/>
        </a:lnSpc>
        <a:spcBef>
          <a:spcPct val="0"/>
        </a:spcBef>
        <a:buNone/>
        <a:defRPr sz="3200" kern="1200">
          <a:solidFill>
            <a:schemeClr val="tx2"/>
          </a:solidFill>
          <a:latin typeface="Tahoma" panose="020B0604030504040204" pitchFamily="34" charset="0"/>
          <a:ea typeface="Tahoma" panose="020B0604030504040204" pitchFamily="34" charset="0"/>
          <a:cs typeface="Tahoma" panose="020B0604030504040204" pitchFamily="34" charset="0"/>
        </a:defRPr>
      </a:lvl1pPr>
    </p:titleStyle>
    <p:bodyStyle>
      <a:lvl1pPr marL="223838" indent="-223838" algn="r" defTabSz="914400" rtl="1" eaLnBrk="1" latinLnBrk="0" hangingPunct="1">
        <a:lnSpc>
          <a:spcPct val="90000"/>
        </a:lnSpc>
        <a:spcBef>
          <a:spcPts val="1800"/>
        </a:spcBef>
        <a:buClr>
          <a:schemeClr val="accent2"/>
        </a:buClr>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02920" indent="-223838" algn="r" defTabSz="914400" rtl="1" eaLnBrk="1" latinLnBrk="0" hangingPunct="1">
        <a:lnSpc>
          <a:spcPct val="90000"/>
        </a:lnSpc>
        <a:spcBef>
          <a:spcPts val="800"/>
        </a:spcBef>
        <a:buClr>
          <a:schemeClr val="accent2"/>
        </a:buClr>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41363" indent="-171450" algn="r" defTabSz="914400" rtl="1" eaLnBrk="1" latinLnBrk="0" hangingPunct="1">
        <a:lnSpc>
          <a:spcPct val="90000"/>
        </a:lnSpc>
        <a:spcBef>
          <a:spcPts val="600"/>
        </a:spcBef>
        <a:buClr>
          <a:schemeClr val="accent2"/>
        </a:buClr>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966788" indent="-173038" algn="r" defTabSz="914400" rtl="1" eaLnBrk="1" latinLnBrk="0" hangingPunct="1">
        <a:lnSpc>
          <a:spcPct val="90000"/>
        </a:lnSpc>
        <a:spcBef>
          <a:spcPts val="600"/>
        </a:spcBef>
        <a:buClr>
          <a:schemeClr val="accent2"/>
        </a:buClr>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08088" indent="-173038" algn="r" defTabSz="914400" rtl="1" eaLnBrk="1" latinLnBrk="0" hangingPunct="1">
        <a:lnSpc>
          <a:spcPct val="90000"/>
        </a:lnSpc>
        <a:spcBef>
          <a:spcPts val="600"/>
        </a:spcBef>
        <a:buClr>
          <a:schemeClr val="accent2"/>
        </a:buClr>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444752" indent="-173736" algn="r" defTabSz="914400" rtl="1"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r" defTabSz="914400" rtl="1"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r" defTabSz="914400" rtl="1"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r" defTabSz="914400" rtl="1"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38949D5-363A-4566-BF70-7E82FC259BA0}"/>
              </a:ext>
            </a:extLst>
          </p:cNvPr>
          <p:cNvSpPr txBox="1"/>
          <p:nvPr/>
        </p:nvSpPr>
        <p:spPr>
          <a:xfrm>
            <a:off x="7822604" y="2689175"/>
            <a:ext cx="3240360" cy="1938992"/>
          </a:xfrm>
          <a:prstGeom prst="rect">
            <a:avLst/>
          </a:prstGeom>
          <a:solidFill>
            <a:schemeClr val="accent1">
              <a:lumMod val="60000"/>
              <a:lumOff val="40000"/>
            </a:schemeClr>
          </a:solidFill>
          <a:ln w="28575">
            <a:solidFill>
              <a:schemeClr val="tx1"/>
            </a:solidFill>
          </a:ln>
        </p:spPr>
        <p:txBody>
          <a:bodyPr wrap="square" rtlCol="1" anchor="ctr" anchorCtr="1">
            <a:spAutoFit/>
          </a:bodyPr>
          <a:lstStyle/>
          <a:p>
            <a:r>
              <a:rPr lang="he-IL" sz="4000" b="1" u="sng" dirty="0">
                <a:latin typeface="David" panose="020E0502060401010101" pitchFamily="34" charset="-79"/>
                <a:cs typeface="David" panose="020E0502060401010101" pitchFamily="34" charset="-79"/>
              </a:rPr>
              <a:t>פסוקים א'-ו':</a:t>
            </a:r>
          </a:p>
          <a:p>
            <a:r>
              <a:rPr lang="he-IL" sz="4000" dirty="0">
                <a:latin typeface="David" panose="020E0502060401010101" pitchFamily="34" charset="-79"/>
                <a:cs typeface="David" panose="020E0502060401010101" pitchFamily="34" charset="-79"/>
              </a:rPr>
              <a:t>מיכה בונה פסל ומקדש בביתו</a:t>
            </a:r>
          </a:p>
        </p:txBody>
      </p:sp>
      <p:pic>
        <p:nvPicPr>
          <p:cNvPr id="7" name="תמונה 6">
            <a:extLst>
              <a:ext uri="{FF2B5EF4-FFF2-40B4-BE49-F238E27FC236}">
                <a16:creationId xmlns:a16="http://schemas.microsoft.com/office/drawing/2014/main" id="{8FD57713-A37A-48B7-84EA-7365E97D7D57}"/>
              </a:ext>
            </a:extLst>
          </p:cNvPr>
          <p:cNvPicPr>
            <a:picLocks noChangeAspect="1"/>
          </p:cNvPicPr>
          <p:nvPr/>
        </p:nvPicPr>
        <p:blipFill>
          <a:blip r:embed="rId3"/>
          <a:stretch>
            <a:fillRect/>
          </a:stretch>
        </p:blipFill>
        <p:spPr>
          <a:xfrm>
            <a:off x="4126094" y="1122289"/>
            <a:ext cx="4320480" cy="1224136"/>
          </a:xfrm>
          <a:prstGeom prst="rect">
            <a:avLst/>
          </a:prstGeom>
        </p:spPr>
      </p:pic>
      <p:sp>
        <p:nvSpPr>
          <p:cNvPr id="8" name="TextBox 7">
            <a:extLst>
              <a:ext uri="{FF2B5EF4-FFF2-40B4-BE49-F238E27FC236}">
                <a16:creationId xmlns:a16="http://schemas.microsoft.com/office/drawing/2014/main" id="{62DD8676-77D7-4D86-954E-01954E1D8FAF}"/>
              </a:ext>
            </a:extLst>
          </p:cNvPr>
          <p:cNvSpPr txBox="1"/>
          <p:nvPr/>
        </p:nvSpPr>
        <p:spPr>
          <a:xfrm>
            <a:off x="4104696" y="291292"/>
            <a:ext cx="4320480" cy="830997"/>
          </a:xfrm>
          <a:prstGeom prst="rect">
            <a:avLst/>
          </a:prstGeom>
          <a:solidFill>
            <a:srgbClr val="FFFF00"/>
          </a:solidFill>
          <a:ln w="28575">
            <a:noFill/>
          </a:ln>
        </p:spPr>
        <p:txBody>
          <a:bodyPr wrap="square" rtlCol="1" anchor="ctr" anchorCtr="1">
            <a:spAutoFit/>
          </a:bodyPr>
          <a:lstStyle/>
          <a:p>
            <a:r>
              <a:rPr lang="he-IL" sz="4800" b="1" dirty="0">
                <a:solidFill>
                  <a:srgbClr val="FF0000"/>
                </a:solidFill>
                <a:latin typeface="David" panose="020E0502060401010101" pitchFamily="34" charset="-79"/>
                <a:cs typeface="David" panose="020E0502060401010101" pitchFamily="34" charset="-79"/>
              </a:rPr>
              <a:t>ספר שופטים:</a:t>
            </a:r>
          </a:p>
        </p:txBody>
      </p:sp>
      <p:sp>
        <p:nvSpPr>
          <p:cNvPr id="9" name="TextBox 8">
            <a:extLst>
              <a:ext uri="{FF2B5EF4-FFF2-40B4-BE49-F238E27FC236}">
                <a16:creationId xmlns:a16="http://schemas.microsoft.com/office/drawing/2014/main" id="{3D1D7BBE-7F87-4603-B41E-6E0B47DBE6AC}"/>
              </a:ext>
            </a:extLst>
          </p:cNvPr>
          <p:cNvSpPr txBox="1"/>
          <p:nvPr/>
        </p:nvSpPr>
        <p:spPr>
          <a:xfrm>
            <a:off x="1557908" y="2656487"/>
            <a:ext cx="3600399" cy="1938992"/>
          </a:xfrm>
          <a:prstGeom prst="rect">
            <a:avLst/>
          </a:prstGeom>
          <a:solidFill>
            <a:schemeClr val="accent5">
              <a:lumMod val="60000"/>
              <a:lumOff val="40000"/>
            </a:schemeClr>
          </a:solidFill>
          <a:ln w="28575">
            <a:solidFill>
              <a:schemeClr val="tx1"/>
            </a:solidFill>
          </a:ln>
        </p:spPr>
        <p:txBody>
          <a:bodyPr wrap="square" rtlCol="1" anchor="ctr" anchorCtr="1">
            <a:spAutoFit/>
          </a:bodyPr>
          <a:lstStyle/>
          <a:p>
            <a:r>
              <a:rPr lang="he-IL" sz="4000" b="1" u="sng" dirty="0">
                <a:latin typeface="David" panose="020E0502060401010101" pitchFamily="34" charset="-79"/>
                <a:cs typeface="David" panose="020E0502060401010101" pitchFamily="34" charset="-79"/>
              </a:rPr>
              <a:t>פסוקים ז'-</a:t>
            </a:r>
            <a:r>
              <a:rPr lang="he-IL" sz="4000" b="1" u="sng" dirty="0" err="1">
                <a:latin typeface="David" panose="020E0502060401010101" pitchFamily="34" charset="-79"/>
                <a:cs typeface="David" panose="020E0502060401010101" pitchFamily="34" charset="-79"/>
              </a:rPr>
              <a:t>יג</a:t>
            </a:r>
            <a:r>
              <a:rPr lang="he-IL" sz="4000" b="1" u="sng" dirty="0">
                <a:latin typeface="David" panose="020E0502060401010101" pitchFamily="34" charset="-79"/>
                <a:cs typeface="David" panose="020E0502060401010101" pitchFamily="34" charset="-79"/>
              </a:rPr>
              <a:t>'</a:t>
            </a:r>
          </a:p>
          <a:p>
            <a:r>
              <a:rPr lang="he-IL" sz="4000" dirty="0">
                <a:latin typeface="David" panose="020E0502060401010101" pitchFamily="34" charset="-79"/>
                <a:cs typeface="David" panose="020E0502060401010101" pitchFamily="34" charset="-79"/>
              </a:rPr>
              <a:t>מיכה ממנה נער לוי לשרת במקדשו</a:t>
            </a:r>
          </a:p>
        </p:txBody>
      </p:sp>
      <p:pic>
        <p:nvPicPr>
          <p:cNvPr id="11" name="תמונה 10">
            <a:extLst>
              <a:ext uri="{FF2B5EF4-FFF2-40B4-BE49-F238E27FC236}">
                <a16:creationId xmlns:a16="http://schemas.microsoft.com/office/drawing/2014/main" id="{AA59EE96-FB1E-49ED-BF69-49ABD0A2F4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8973" y="2689175"/>
            <a:ext cx="2602135" cy="3024336"/>
          </a:xfrm>
          <a:prstGeom prst="rect">
            <a:avLst/>
          </a:prstGeom>
        </p:spPr>
      </p:pic>
    </p:spTree>
    <p:extLst>
      <p:ext uri="{BB962C8B-B14F-4D97-AF65-F5344CB8AC3E}">
        <p14:creationId xmlns:p14="http://schemas.microsoft.com/office/powerpoint/2010/main" val="2967266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0D1997-FC18-4875-875A-57FAE3A2E9D6}"/>
              </a:ext>
            </a:extLst>
          </p:cNvPr>
          <p:cNvSpPr txBox="1"/>
          <p:nvPr/>
        </p:nvSpPr>
        <p:spPr>
          <a:xfrm>
            <a:off x="1430362" y="39048"/>
            <a:ext cx="9527132" cy="2412980"/>
          </a:xfrm>
          <a:prstGeom prst="horizontalScroll">
            <a:avLst/>
          </a:prstGeom>
          <a:solidFill>
            <a:schemeClr val="accent3">
              <a:lumMod val="40000"/>
              <a:lumOff val="60000"/>
            </a:schemeClr>
          </a:solidFill>
          <a:ln w="28575">
            <a:solidFill>
              <a:schemeClr val="tx1"/>
            </a:solidFill>
          </a:ln>
        </p:spPr>
        <p:txBody>
          <a:bodyPr wrap="square" rtlCol="1" anchor="ctr" anchorCtr="1">
            <a:spAutoFit/>
          </a:bodyPr>
          <a:lstStyle/>
          <a:p>
            <a:r>
              <a:rPr lang="he-IL" sz="2800" dirty="0">
                <a:latin typeface="David" panose="020E0502060401010101" pitchFamily="34" charset="-79"/>
                <a:cs typeface="David" panose="020E0502060401010101" pitchFamily="34" charset="-79"/>
              </a:rPr>
              <a:t>הפרקים האחרונים של ספר שופטים מספרים על שני מאורעות שהיו בעם ישראל </a:t>
            </a:r>
            <a:r>
              <a:rPr lang="he-IL" sz="2800" b="1" dirty="0">
                <a:latin typeface="David" panose="020E0502060401010101" pitchFamily="34" charset="-79"/>
                <a:cs typeface="David" panose="020E0502060401010101" pitchFamily="34" charset="-79"/>
              </a:rPr>
              <a:t>אך מבחינת הזמן הם קרו עוד קודם ימי השופטים</a:t>
            </a:r>
            <a:r>
              <a:rPr lang="he-IL" sz="2800" dirty="0">
                <a:latin typeface="David" panose="020E0502060401010101" pitchFamily="34" charset="-79"/>
                <a:cs typeface="David" panose="020E0502060401010101" pitchFamily="34" charset="-79"/>
              </a:rPr>
              <a:t>. כלומר בזמן שבין מותו של יהושע לתחילת השופט הראשון :</a:t>
            </a:r>
            <a:r>
              <a:rPr lang="he-IL" sz="2800" dirty="0" err="1">
                <a:latin typeface="David" panose="020E0502060401010101" pitchFamily="34" charset="-79"/>
                <a:cs typeface="David" panose="020E0502060401010101" pitchFamily="34" charset="-79"/>
              </a:rPr>
              <a:t>עותניאל</a:t>
            </a:r>
            <a:r>
              <a:rPr lang="he-IL" sz="2800" dirty="0">
                <a:latin typeface="David" panose="020E0502060401010101" pitchFamily="34" charset="-79"/>
                <a:cs typeface="David" panose="020E0502060401010101" pitchFamily="34" charset="-79"/>
              </a:rPr>
              <a:t> בן קנז .וכך מופיע גם ברש"י פרק </a:t>
            </a:r>
            <a:r>
              <a:rPr lang="he-IL" sz="2800" dirty="0" err="1">
                <a:latin typeface="David" panose="020E0502060401010101" pitchFamily="34" charset="-79"/>
                <a:cs typeface="David" panose="020E0502060401010101" pitchFamily="34" charset="-79"/>
              </a:rPr>
              <a:t>יז</a:t>
            </a:r>
            <a:r>
              <a:rPr lang="he-IL" sz="2800" dirty="0">
                <a:latin typeface="David" panose="020E0502060401010101" pitchFamily="34" charset="-79"/>
                <a:cs typeface="David" panose="020E0502060401010101" pitchFamily="34" charset="-79"/>
              </a:rPr>
              <a:t> </a:t>
            </a:r>
            <a:r>
              <a:rPr lang="he-IL" sz="2800" dirty="0" err="1">
                <a:latin typeface="David" panose="020E0502060401010101" pitchFamily="34" charset="-79"/>
                <a:cs typeface="David" panose="020E0502060401010101" pitchFamily="34" charset="-79"/>
              </a:rPr>
              <a:t>פ"ס</a:t>
            </a:r>
            <a:r>
              <a:rPr lang="he-IL" sz="2800" dirty="0">
                <a:latin typeface="David" panose="020E0502060401010101" pitchFamily="34" charset="-79"/>
                <a:cs typeface="David" panose="020E0502060401010101" pitchFamily="34" charset="-79"/>
              </a:rPr>
              <a:t> א.</a:t>
            </a:r>
          </a:p>
        </p:txBody>
      </p:sp>
      <p:sp>
        <p:nvSpPr>
          <p:cNvPr id="4" name="TextBox 3">
            <a:extLst>
              <a:ext uri="{FF2B5EF4-FFF2-40B4-BE49-F238E27FC236}">
                <a16:creationId xmlns:a16="http://schemas.microsoft.com/office/drawing/2014/main" id="{FADE6748-FBAA-484B-B3A5-32CC958FB398}"/>
              </a:ext>
            </a:extLst>
          </p:cNvPr>
          <p:cNvSpPr txBox="1"/>
          <p:nvPr/>
        </p:nvSpPr>
        <p:spPr>
          <a:xfrm>
            <a:off x="5950396" y="2430385"/>
            <a:ext cx="5321667" cy="4154984"/>
          </a:xfrm>
          <a:prstGeom prst="rect">
            <a:avLst/>
          </a:prstGeom>
          <a:solidFill>
            <a:schemeClr val="accent5">
              <a:lumMod val="60000"/>
              <a:lumOff val="40000"/>
            </a:schemeClr>
          </a:solidFill>
          <a:ln w="28575">
            <a:solidFill>
              <a:schemeClr val="tx1"/>
            </a:solidFill>
          </a:ln>
        </p:spPr>
        <p:txBody>
          <a:bodyPr wrap="square" rtlCol="1" anchor="ctr" anchorCtr="1">
            <a:spAutoFit/>
          </a:bodyPr>
          <a:lstStyle/>
          <a:p>
            <a:r>
              <a:rPr lang="he-IL" sz="2000" dirty="0">
                <a:latin typeface="David" panose="020E0502060401010101" pitchFamily="34" charset="-79"/>
                <a:cs typeface="David" panose="020E0502060401010101" pitchFamily="34" charset="-79"/>
              </a:rPr>
              <a:t>בזמן שיעבוד מצרים כאשר לא הספיקו עם ישראל להכין מכסת הלבנים והיה חסר, היו מכניסים תינוקות במקום לבנים. אמר משה לקב"ה למה התינוקות צריכים לסבול? אמר לו ה'- אל תדאג תינוק שאני יודע שעומד להיות רשע אותו מכניסים </a:t>
            </a:r>
            <a:r>
              <a:rPr lang="he-IL" sz="2000" dirty="0" err="1">
                <a:latin typeface="David" panose="020E0502060401010101" pitchFamily="34" charset="-79"/>
                <a:cs typeface="David" panose="020E0502060401010101" pitchFamily="34" charset="-79"/>
              </a:rPr>
              <a:t>לבנין</a:t>
            </a:r>
            <a:r>
              <a:rPr lang="he-IL" sz="2000" dirty="0">
                <a:latin typeface="David" panose="020E0502060401010101" pitchFamily="34" charset="-79"/>
                <a:cs typeface="David" panose="020E0502060401010101" pitchFamily="34" charset="-79"/>
              </a:rPr>
              <a:t>, יום אחד משה ראה שמכניסים תינוק לבניין הלך והוציאו וראה שהוא נמעך שם, לכן קרא לו "מיכה". ומיכה החל לגדול. לפני שיצאו ממצרים משה כתב את השם המפורש וזרק לנילוס וכך ארונו של יוסף צף, מיכה עמד בצד ובלי שישימו לב לקח את מה שכתב משה, והוא השתמש בו אחר כך לעשיית העגל שזרק לתוכו את שם ה' במפורש. </a:t>
            </a:r>
          </a:p>
          <a:p>
            <a:r>
              <a:rPr lang="he-IL" sz="2000" dirty="0">
                <a:latin typeface="David" panose="020E0502060401010101" pitchFamily="34" charset="-79"/>
                <a:cs typeface="David" panose="020E0502060401010101" pitchFamily="34" charset="-79"/>
              </a:rPr>
              <a:t>ומיכה זכה להיכנס לארץ ישראל ואחרי מות יהושע קרה המקרה שנספר לכם בפרק שלנו.</a:t>
            </a:r>
            <a:r>
              <a:rPr lang="he-IL" sz="2400" dirty="0">
                <a:latin typeface="David" panose="020E0502060401010101" pitchFamily="34" charset="-79"/>
                <a:cs typeface="David" panose="020E0502060401010101" pitchFamily="34" charset="-79"/>
              </a:rPr>
              <a:t> </a:t>
            </a:r>
          </a:p>
        </p:txBody>
      </p:sp>
      <p:pic>
        <p:nvPicPr>
          <p:cNvPr id="6" name="תמונה 5">
            <a:extLst>
              <a:ext uri="{FF2B5EF4-FFF2-40B4-BE49-F238E27FC236}">
                <a16:creationId xmlns:a16="http://schemas.microsoft.com/office/drawing/2014/main" id="{26CFD451-1C00-4746-BC5B-E65B7BE23A53}"/>
              </a:ext>
            </a:extLst>
          </p:cNvPr>
          <p:cNvPicPr>
            <a:picLocks noChangeAspect="1"/>
          </p:cNvPicPr>
          <p:nvPr/>
        </p:nvPicPr>
        <p:blipFill>
          <a:blip r:embed="rId2"/>
          <a:stretch>
            <a:fillRect/>
          </a:stretch>
        </p:blipFill>
        <p:spPr>
          <a:xfrm>
            <a:off x="2494012" y="2564904"/>
            <a:ext cx="3699916" cy="2462126"/>
          </a:xfrm>
          <a:prstGeom prst="rect">
            <a:avLst/>
          </a:prstGeom>
          <a:scene3d>
            <a:camera prst="isometricLeftDown"/>
            <a:lightRig rig="threePt" dir="t"/>
          </a:scene3d>
        </p:spPr>
      </p:pic>
      <p:pic>
        <p:nvPicPr>
          <p:cNvPr id="7" name="תמונה 6">
            <a:extLst>
              <a:ext uri="{FF2B5EF4-FFF2-40B4-BE49-F238E27FC236}">
                <a16:creationId xmlns:a16="http://schemas.microsoft.com/office/drawing/2014/main" id="{EDB72C73-13A2-4BB6-82C4-3E6D8920D384}"/>
              </a:ext>
            </a:extLst>
          </p:cNvPr>
          <p:cNvPicPr>
            <a:picLocks noChangeAspect="1"/>
          </p:cNvPicPr>
          <p:nvPr/>
        </p:nvPicPr>
        <p:blipFill>
          <a:blip r:embed="rId3"/>
          <a:stretch>
            <a:fillRect/>
          </a:stretch>
        </p:blipFill>
        <p:spPr>
          <a:xfrm>
            <a:off x="830845" y="4597389"/>
            <a:ext cx="3326333" cy="1749007"/>
          </a:xfrm>
          <a:prstGeom prst="rect">
            <a:avLst/>
          </a:prstGeom>
          <a:scene3d>
            <a:camera prst="isometricOffAxis2Left"/>
            <a:lightRig rig="threePt" dir="t"/>
          </a:scene3d>
        </p:spPr>
      </p:pic>
    </p:spTree>
    <p:extLst>
      <p:ext uri="{BB962C8B-B14F-4D97-AF65-F5344CB8AC3E}">
        <p14:creationId xmlns:p14="http://schemas.microsoft.com/office/powerpoint/2010/main" val="2588464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8959473-06C4-4B73-983D-57EEFA90A0AB}"/>
              </a:ext>
            </a:extLst>
          </p:cNvPr>
          <p:cNvSpPr/>
          <p:nvPr/>
        </p:nvSpPr>
        <p:spPr>
          <a:xfrm>
            <a:off x="5878388" y="260648"/>
            <a:ext cx="6092825" cy="3539430"/>
          </a:xfrm>
          <a:prstGeom prst="rect">
            <a:avLst/>
          </a:prstGeom>
          <a:solidFill>
            <a:schemeClr val="accent5">
              <a:lumMod val="40000"/>
              <a:lumOff val="60000"/>
            </a:schemeClr>
          </a:solidFill>
        </p:spPr>
        <p:txBody>
          <a:bodyPr>
            <a:spAutoFit/>
          </a:bodyPr>
          <a:lstStyle/>
          <a:p>
            <a:r>
              <a:rPr lang="he-IL" sz="2800" b="1" u="sng" dirty="0">
                <a:latin typeface="David" panose="020E0502060401010101" pitchFamily="34" charset="-79"/>
                <a:cs typeface="David" panose="020E0502060401010101" pitchFamily="34" charset="-79"/>
              </a:rPr>
              <a:t>א</a:t>
            </a:r>
            <a:r>
              <a:rPr lang="he-IL" sz="2800" dirty="0">
                <a:latin typeface="David" panose="020E0502060401010101" pitchFamily="34" charset="-79"/>
                <a:cs typeface="David" panose="020E0502060401010101" pitchFamily="34" charset="-79"/>
              </a:rPr>
              <a:t> וַיְהִי-אִישׁ מֵהַר-אֶפְרָיִם, </a:t>
            </a:r>
            <a:r>
              <a:rPr lang="he-IL" sz="2800" b="1" dirty="0">
                <a:highlight>
                  <a:srgbClr val="FFFF00"/>
                </a:highlight>
                <a:latin typeface="David" panose="020E0502060401010101" pitchFamily="34" charset="-79"/>
                <a:cs typeface="David" panose="020E0502060401010101" pitchFamily="34" charset="-79"/>
              </a:rPr>
              <a:t>וּשְׁמוֹ </a:t>
            </a:r>
            <a:r>
              <a:rPr lang="he-IL" sz="2800" b="1" dirty="0" err="1">
                <a:highlight>
                  <a:srgbClr val="FFFF00"/>
                </a:highlight>
                <a:latin typeface="David" panose="020E0502060401010101" pitchFamily="34" charset="-79"/>
                <a:cs typeface="David" panose="020E0502060401010101" pitchFamily="34" charset="-79"/>
              </a:rPr>
              <a:t>מִיכָיְהו</a:t>
            </a:r>
            <a:r>
              <a:rPr lang="he-IL" sz="2800" b="1" dirty="0">
                <a:highlight>
                  <a:srgbClr val="FFFF00"/>
                </a:highlight>
                <a:latin typeface="David" panose="020E0502060401010101" pitchFamily="34" charset="-79"/>
                <a:cs typeface="David" panose="020E0502060401010101" pitchFamily="34" charset="-79"/>
              </a:rPr>
              <a:t>ּ.  </a:t>
            </a:r>
          </a:p>
          <a:p>
            <a:r>
              <a:rPr lang="he-IL" sz="2800" b="1" u="sng" dirty="0">
                <a:latin typeface="David" panose="020E0502060401010101" pitchFamily="34" charset="-79"/>
                <a:cs typeface="David" panose="020E0502060401010101" pitchFamily="34" charset="-79"/>
              </a:rPr>
              <a:t>ב</a:t>
            </a:r>
            <a:r>
              <a:rPr lang="he-IL" sz="2800" dirty="0">
                <a:latin typeface="David" panose="020E0502060401010101" pitchFamily="34" charset="-79"/>
                <a:cs typeface="David" panose="020E0502060401010101" pitchFamily="34" charset="-79"/>
              </a:rPr>
              <a:t> וַיֹּאמֶר לְאִמּוֹ </a:t>
            </a:r>
            <a:r>
              <a:rPr lang="he-IL" sz="2800" b="1" dirty="0">
                <a:highlight>
                  <a:srgbClr val="FFFF00"/>
                </a:highlight>
                <a:latin typeface="David" panose="020E0502060401010101" pitchFamily="34" charset="-79"/>
                <a:cs typeface="David" panose="020E0502060401010101" pitchFamily="34" charset="-79"/>
              </a:rPr>
              <a:t>אֶלֶף וּמֵאָה הַכֶּסֶף </a:t>
            </a:r>
            <a:r>
              <a:rPr lang="he-IL" sz="2800" dirty="0">
                <a:latin typeface="David" panose="020E0502060401010101" pitchFamily="34" charset="-79"/>
                <a:cs typeface="David" panose="020E0502060401010101" pitchFamily="34" charset="-79"/>
              </a:rPr>
              <a:t>אֲשֶׁר לֻקַּח-לָךְ, ואתי (</a:t>
            </a:r>
            <a:r>
              <a:rPr lang="he-IL" sz="2800" b="1" dirty="0">
                <a:highlight>
                  <a:srgbClr val="FFFF00"/>
                </a:highlight>
                <a:latin typeface="David" panose="020E0502060401010101" pitchFamily="34" charset="-79"/>
                <a:cs typeface="David" panose="020E0502060401010101" pitchFamily="34" charset="-79"/>
              </a:rPr>
              <a:t>וְאַתְּ) </a:t>
            </a:r>
            <a:r>
              <a:rPr lang="he-IL" sz="2800" b="1" dirty="0" err="1">
                <a:highlight>
                  <a:srgbClr val="FFFF00"/>
                </a:highlight>
                <a:latin typeface="David" panose="020E0502060401010101" pitchFamily="34" charset="-79"/>
                <a:cs typeface="David" panose="020E0502060401010101" pitchFamily="34" charset="-79"/>
              </a:rPr>
              <a:t>אָלִית</a:t>
            </a:r>
            <a:r>
              <a:rPr lang="he-IL" sz="2800" b="1" dirty="0">
                <a:highlight>
                  <a:srgbClr val="FFFF00"/>
                </a:highlight>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וְגַם אָמַרְתְּ בְּאָזְנַי, הִנֵּה-הַכֶּסֶף אִתִּי, אֲנִי לְקַחְתִּיו; וַתֹּאמֶר אִמּוֹ, בָּרוּךְ בְּנִי לַיהוָה.  </a:t>
            </a:r>
          </a:p>
          <a:p>
            <a:r>
              <a:rPr lang="he-IL" sz="2800" b="1" u="sng" dirty="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וַיָּשֶׁב אֶת-אֶלֶף-וּמֵאָה הַכֶּסֶף, לְאִמּוֹ; וַתֹּאמֶר אִמּוֹ </a:t>
            </a:r>
            <a:r>
              <a:rPr lang="he-IL" sz="2800" b="1" dirty="0">
                <a:highlight>
                  <a:srgbClr val="FFFF00"/>
                </a:highlight>
                <a:latin typeface="David" panose="020E0502060401010101" pitchFamily="34" charset="-79"/>
                <a:cs typeface="David" panose="020E0502060401010101" pitchFamily="34" charset="-79"/>
              </a:rPr>
              <a:t>הַקְדֵּשׁ הִקְדַּשְׁתִּי אֶת-הַכֶּסֶף לַיהוָה מִיָּדִי לִבְנִי, לַעֲשׂוֹת פֶּסֶל וּמַסֵּכָה</a:t>
            </a:r>
            <a:r>
              <a:rPr lang="he-IL" sz="2800" dirty="0">
                <a:latin typeface="David" panose="020E0502060401010101" pitchFamily="34" charset="-79"/>
                <a:cs typeface="David" panose="020E0502060401010101" pitchFamily="34" charset="-79"/>
              </a:rPr>
              <a:t>, וְעַתָּה, </a:t>
            </a:r>
            <a:r>
              <a:rPr lang="he-IL" sz="2800" dirty="0" err="1">
                <a:latin typeface="David" panose="020E0502060401010101" pitchFamily="34" charset="-79"/>
                <a:cs typeface="David" panose="020E0502060401010101" pitchFamily="34" charset="-79"/>
              </a:rPr>
              <a:t>אֲשִׁיבֶנּו</a:t>
            </a:r>
            <a:r>
              <a:rPr lang="he-IL" sz="2800" dirty="0">
                <a:latin typeface="David" panose="020E0502060401010101" pitchFamily="34" charset="-79"/>
                <a:cs typeface="David" panose="020E0502060401010101" pitchFamily="34" charset="-79"/>
              </a:rPr>
              <a:t>ּ לָךְ.</a:t>
            </a:r>
          </a:p>
        </p:txBody>
      </p:sp>
      <p:sp>
        <p:nvSpPr>
          <p:cNvPr id="3" name="TextBox 2">
            <a:extLst>
              <a:ext uri="{FF2B5EF4-FFF2-40B4-BE49-F238E27FC236}">
                <a16:creationId xmlns:a16="http://schemas.microsoft.com/office/drawing/2014/main" id="{98DCD8AD-5AD1-4286-B105-E45768BAE68A}"/>
              </a:ext>
            </a:extLst>
          </p:cNvPr>
          <p:cNvSpPr txBox="1"/>
          <p:nvPr/>
        </p:nvSpPr>
        <p:spPr>
          <a:xfrm>
            <a:off x="693812" y="272786"/>
            <a:ext cx="4896544" cy="5262979"/>
          </a:xfrm>
          <a:prstGeom prst="rect">
            <a:avLst/>
          </a:prstGeom>
          <a:blipFill>
            <a:blip r:embed="rId2"/>
            <a:tile tx="0" ty="0" sx="100000" sy="100000" flip="none" algn="tl"/>
          </a:blipFill>
          <a:ln w="28575">
            <a:solidFill>
              <a:schemeClr val="tx1"/>
            </a:solidFill>
          </a:ln>
        </p:spPr>
        <p:txBody>
          <a:bodyPr wrap="square" rtlCol="1" anchor="ctr" anchorCtr="1">
            <a:spAutoFit/>
          </a:bodyPr>
          <a:lstStyle/>
          <a:p>
            <a:r>
              <a:rPr lang="he-IL" sz="2800" dirty="0">
                <a:latin typeface="David" panose="020E0502060401010101" pitchFamily="34" charset="-79"/>
                <a:cs typeface="David" panose="020E0502060401010101" pitchFamily="34" charset="-79"/>
              </a:rPr>
              <a:t>א. היה איש אחד משבט אפרים ששמו היה </a:t>
            </a:r>
            <a:r>
              <a:rPr lang="he-IL" sz="2800" dirty="0" err="1">
                <a:latin typeface="David" panose="020E0502060401010101" pitchFamily="34" charset="-79"/>
                <a:cs typeface="David" panose="020E0502060401010101" pitchFamily="34" charset="-79"/>
              </a:rPr>
              <a:t>מיכיהו</a:t>
            </a:r>
            <a:r>
              <a:rPr lang="he-IL" sz="2800" dirty="0">
                <a:latin typeface="David" panose="020E0502060401010101" pitchFamily="34" charset="-79"/>
                <a:cs typeface="David" panose="020E0502060401010101" pitchFamily="34" charset="-79"/>
              </a:rPr>
              <a:t>.</a:t>
            </a:r>
          </a:p>
          <a:p>
            <a:r>
              <a:rPr lang="he-IL" sz="2800" dirty="0">
                <a:latin typeface="David" panose="020E0502060401010101" pitchFamily="34" charset="-79"/>
                <a:cs typeface="David" panose="020E0502060401010101" pitchFamily="34" charset="-79"/>
              </a:rPr>
              <a:t>ב. ניגש מיכה לאמו ואמר לה: </a:t>
            </a:r>
            <a:r>
              <a:rPr lang="he-IL" sz="2800" b="1" dirty="0">
                <a:highlight>
                  <a:srgbClr val="FFFF00"/>
                </a:highlight>
                <a:latin typeface="David" panose="020E0502060401010101" pitchFamily="34" charset="-79"/>
                <a:cs typeface="David" panose="020E0502060401010101" pitchFamily="34" charset="-79"/>
              </a:rPr>
              <a:t>1,100 שקל כסף שנגנבו ממך ואת קללת את הגנב </a:t>
            </a:r>
            <a:r>
              <a:rPr lang="he-IL" sz="2800" dirty="0">
                <a:latin typeface="David" panose="020E0502060401010101" pitchFamily="34" charset="-79"/>
                <a:cs typeface="David" panose="020E0502060401010101" pitchFamily="34" charset="-79"/>
              </a:rPr>
              <a:t>(מי שגנב לי את הכסף יהיה מקולל) וגם שמעתי את הקללה באוזני, באתי כעת להודות ולהתוודות שאני גנבתי אותם ממך ורוצה להחזירם.</a:t>
            </a:r>
          </a:p>
          <a:p>
            <a:r>
              <a:rPr lang="he-IL" sz="2800" b="1" u="sng" dirty="0">
                <a:latin typeface="David" panose="020E0502060401010101" pitchFamily="34" charset="-79"/>
                <a:cs typeface="David" panose="020E0502060401010101" pitchFamily="34" charset="-79"/>
              </a:rPr>
              <a:t>ענתה לו אמו: </a:t>
            </a:r>
            <a:r>
              <a:rPr lang="he-IL" sz="2800" dirty="0">
                <a:latin typeface="David" panose="020E0502060401010101" pitchFamily="34" charset="-79"/>
                <a:cs typeface="David" panose="020E0502060401010101" pitchFamily="34" charset="-79"/>
              </a:rPr>
              <a:t>כעת שהודית, אני מברכת אותך שלא יבואו עליך קללות.  </a:t>
            </a:r>
          </a:p>
        </p:txBody>
      </p:sp>
      <p:sp>
        <p:nvSpPr>
          <p:cNvPr id="4" name="TextBox 3">
            <a:extLst>
              <a:ext uri="{FF2B5EF4-FFF2-40B4-BE49-F238E27FC236}">
                <a16:creationId xmlns:a16="http://schemas.microsoft.com/office/drawing/2014/main" id="{C728F0BC-E3AE-4CF2-A341-665267AA22CC}"/>
              </a:ext>
            </a:extLst>
          </p:cNvPr>
          <p:cNvSpPr txBox="1"/>
          <p:nvPr/>
        </p:nvSpPr>
        <p:spPr>
          <a:xfrm>
            <a:off x="6094412" y="4199880"/>
            <a:ext cx="5876801" cy="1569660"/>
          </a:xfrm>
          <a:prstGeom prst="rect">
            <a:avLst/>
          </a:prstGeom>
          <a:solidFill>
            <a:schemeClr val="accent3">
              <a:lumMod val="40000"/>
              <a:lumOff val="60000"/>
            </a:schemeClr>
          </a:solidFill>
          <a:ln w="28575">
            <a:solidFill>
              <a:schemeClr val="tx1"/>
            </a:solidFill>
          </a:ln>
        </p:spPr>
        <p:txBody>
          <a:bodyPr wrap="square" rtlCol="1" anchor="ctr" anchorCtr="1">
            <a:spAutoFit/>
          </a:bodyPr>
          <a:lstStyle/>
          <a:p>
            <a:r>
              <a:rPr lang="he-IL" sz="2400" dirty="0">
                <a:latin typeface="David" panose="020E0502060401010101" pitchFamily="34" charset="-79"/>
                <a:cs typeface="David" panose="020E0502060401010101" pitchFamily="34" charset="-79"/>
              </a:rPr>
              <a:t>ג. מיכה החזיר לאמו את הכסף . </a:t>
            </a:r>
            <a:r>
              <a:rPr lang="he-IL" sz="2400" b="1" u="sng" dirty="0">
                <a:latin typeface="David" panose="020E0502060401010101" pitchFamily="34" charset="-79"/>
                <a:cs typeface="David" panose="020E0502060401010101" pitchFamily="34" charset="-79"/>
              </a:rPr>
              <a:t>אמרה אמו: </a:t>
            </a:r>
            <a:r>
              <a:rPr lang="he-IL" sz="2400" b="1" dirty="0">
                <a:highlight>
                  <a:srgbClr val="FFFF00"/>
                </a:highlight>
                <a:latin typeface="David" panose="020E0502060401010101" pitchFamily="34" charset="-79"/>
                <a:cs typeface="David" panose="020E0502060401010101" pitchFamily="34" charset="-79"/>
              </a:rPr>
              <a:t>אני קיבלתי על עצמי, שכשימצא הכסף אקדיש אותו לעבודה זרה, ואמסור אותו לך בני כדי ליצר ממנו פסל </a:t>
            </a:r>
            <a:r>
              <a:rPr lang="he-IL" sz="2400" dirty="0">
                <a:latin typeface="David" panose="020E0502060401010101" pitchFamily="34" charset="-79"/>
                <a:cs typeface="David" panose="020E0502060401010101" pitchFamily="34" charset="-79"/>
              </a:rPr>
              <a:t>ועכשיו קח את הכסף חזרה. </a:t>
            </a:r>
          </a:p>
        </p:txBody>
      </p:sp>
      <p:pic>
        <p:nvPicPr>
          <p:cNvPr id="6" name="תמונה 5">
            <a:extLst>
              <a:ext uri="{FF2B5EF4-FFF2-40B4-BE49-F238E27FC236}">
                <a16:creationId xmlns:a16="http://schemas.microsoft.com/office/drawing/2014/main" id="{AE963BA5-788C-4832-899A-D20822DC124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549796" y="4904564"/>
            <a:ext cx="2232248" cy="1680650"/>
          </a:xfrm>
          <a:prstGeom prst="rect">
            <a:avLst/>
          </a:prstGeom>
        </p:spPr>
      </p:pic>
    </p:spTree>
    <p:extLst>
      <p:ext uri="{BB962C8B-B14F-4D97-AF65-F5344CB8AC3E}">
        <p14:creationId xmlns:p14="http://schemas.microsoft.com/office/powerpoint/2010/main" val="105433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barn(inVertic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barn(inVertical)">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6F4255BA-E5FE-474A-9706-E9A7EC6E0BFF}"/>
              </a:ext>
            </a:extLst>
          </p:cNvPr>
          <p:cNvSpPr/>
          <p:nvPr/>
        </p:nvSpPr>
        <p:spPr>
          <a:xfrm>
            <a:off x="5878388" y="200890"/>
            <a:ext cx="6092825" cy="3539430"/>
          </a:xfrm>
          <a:prstGeom prst="rect">
            <a:avLst/>
          </a:prstGeom>
          <a:blipFill>
            <a:blip r:embed="rId2"/>
            <a:tile tx="0" ty="0" sx="100000" sy="100000" flip="none" algn="tl"/>
          </a:blipFill>
        </p:spPr>
        <p:txBody>
          <a:bodyPr>
            <a:spAutoFit/>
          </a:bodyPr>
          <a:lstStyle/>
          <a:p>
            <a:r>
              <a:rPr lang="he-IL" sz="2800" b="1" u="sng" dirty="0">
                <a:latin typeface="David" panose="020E0502060401010101" pitchFamily="34" charset="-79"/>
                <a:cs typeface="David" panose="020E0502060401010101" pitchFamily="34" charset="-79"/>
              </a:rPr>
              <a:t>ד</a:t>
            </a:r>
            <a:r>
              <a:rPr lang="he-IL" sz="2800" dirty="0">
                <a:latin typeface="David" panose="020E0502060401010101" pitchFamily="34" charset="-79"/>
                <a:cs typeface="David" panose="020E0502060401010101" pitchFamily="34" charset="-79"/>
              </a:rPr>
              <a:t> וַיָּשֶׁב אֶת-הַכֶּסֶף, לְאִמּוֹ; </a:t>
            </a:r>
            <a:r>
              <a:rPr lang="he-IL" sz="2800" dirty="0" err="1">
                <a:latin typeface="David" panose="020E0502060401010101" pitchFamily="34" charset="-79"/>
                <a:cs typeface="David" panose="020E0502060401010101" pitchFamily="34" charset="-79"/>
              </a:rPr>
              <a:t>וַתִּקַּח</a:t>
            </a:r>
            <a:r>
              <a:rPr lang="he-IL" sz="2800" dirty="0">
                <a:latin typeface="David" panose="020E0502060401010101" pitchFamily="34" charset="-79"/>
                <a:cs typeface="David" panose="020E0502060401010101" pitchFamily="34" charset="-79"/>
              </a:rPr>
              <a:t> אִמּוֹ </a:t>
            </a:r>
            <a:r>
              <a:rPr lang="he-IL" sz="2800" b="1" dirty="0">
                <a:highlight>
                  <a:srgbClr val="FFFF00"/>
                </a:highlight>
                <a:latin typeface="David" panose="020E0502060401010101" pitchFamily="34" charset="-79"/>
                <a:cs typeface="David" panose="020E0502060401010101" pitchFamily="34" charset="-79"/>
              </a:rPr>
              <a:t>מָאתַיִם כֶּסֶף </a:t>
            </a:r>
            <a:r>
              <a:rPr lang="he-IL" sz="2800" b="1" dirty="0" err="1">
                <a:highlight>
                  <a:srgbClr val="FFFF00"/>
                </a:highlight>
                <a:latin typeface="David" panose="020E0502060401010101" pitchFamily="34" charset="-79"/>
                <a:cs typeface="David" panose="020E0502060401010101" pitchFamily="34" charset="-79"/>
              </a:rPr>
              <a:t>וַתִּתְּנֵהו</a:t>
            </a:r>
            <a:r>
              <a:rPr lang="he-IL" sz="2800" b="1" dirty="0">
                <a:highlight>
                  <a:srgbClr val="FFFF00"/>
                </a:highlight>
                <a:latin typeface="David" panose="020E0502060401010101" pitchFamily="34" charset="-79"/>
                <a:cs typeface="David" panose="020E0502060401010101" pitchFamily="34" charset="-79"/>
              </a:rPr>
              <a:t>ּ לַצּוֹרֵף</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וַיַּעֲשֵׂהוּ פֶּסֶל וּמַסֵּכָה</a:t>
            </a:r>
            <a:r>
              <a:rPr lang="he-IL" sz="2800" dirty="0">
                <a:latin typeface="David" panose="020E0502060401010101" pitchFamily="34" charset="-79"/>
                <a:cs typeface="David" panose="020E0502060401010101" pitchFamily="34" charset="-79"/>
              </a:rPr>
              <a:t>, וַיְהִי, בְּבֵית </a:t>
            </a:r>
            <a:r>
              <a:rPr lang="he-IL" sz="2800" dirty="0" err="1">
                <a:latin typeface="David" panose="020E0502060401010101" pitchFamily="34" charset="-79"/>
                <a:cs typeface="David" panose="020E0502060401010101" pitchFamily="34" charset="-79"/>
              </a:rPr>
              <a:t>מִיכָיְהו</a:t>
            </a:r>
            <a:r>
              <a:rPr lang="he-IL" sz="2800" dirty="0">
                <a:latin typeface="David" panose="020E0502060401010101" pitchFamily="34" charset="-79"/>
                <a:cs typeface="David" panose="020E0502060401010101" pitchFamily="34" charset="-79"/>
              </a:rPr>
              <a:t>ּ.  </a:t>
            </a:r>
          </a:p>
          <a:p>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וְהָאִישׁ מִיכָה, לוֹ בֵּית </a:t>
            </a:r>
            <a:r>
              <a:rPr lang="he-IL" sz="2800" dirty="0" err="1">
                <a:latin typeface="David" panose="020E0502060401010101" pitchFamily="34" charset="-79"/>
                <a:cs typeface="David" panose="020E0502060401010101" pitchFamily="34" charset="-79"/>
              </a:rPr>
              <a:t>אֱלֹהִים</a:t>
            </a:r>
            <a:r>
              <a:rPr lang="he-IL" sz="2800" dirty="0">
                <a:latin typeface="David" panose="020E0502060401010101" pitchFamily="34" charset="-79"/>
                <a:cs typeface="David" panose="020E0502060401010101" pitchFamily="34" charset="-79"/>
              </a:rPr>
              <a:t>; וַיַּעַשׂ </a:t>
            </a:r>
            <a:r>
              <a:rPr lang="he-IL" sz="2800" b="1" dirty="0">
                <a:latin typeface="David" panose="020E0502060401010101" pitchFamily="34" charset="-79"/>
                <a:cs typeface="David" panose="020E0502060401010101" pitchFamily="34" charset="-79"/>
              </a:rPr>
              <a:t>אֵפוֹד, וּתְרָפִים</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וַיְמַלֵּא אֶת-יַד אַחַד מִבָּנָיו</a:t>
            </a:r>
            <a:r>
              <a:rPr lang="he-IL" sz="2800" dirty="0">
                <a:latin typeface="David" panose="020E0502060401010101" pitchFamily="34" charset="-79"/>
                <a:cs typeface="David" panose="020E0502060401010101" pitchFamily="34" charset="-79"/>
              </a:rPr>
              <a:t>, וַיְהִי-לוֹ לְכֹהֵן.  </a:t>
            </a:r>
          </a:p>
          <a:p>
            <a:r>
              <a:rPr lang="he-IL" sz="2800" b="1" u="sng" dirty="0">
                <a:latin typeface="David" panose="020E0502060401010101" pitchFamily="34" charset="-79"/>
                <a:cs typeface="David" panose="020E0502060401010101" pitchFamily="34" charset="-79"/>
              </a:rPr>
              <a:t>ו</a:t>
            </a:r>
            <a:r>
              <a:rPr lang="he-IL" sz="2800" dirty="0">
                <a:latin typeface="David" panose="020E0502060401010101" pitchFamily="34" charset="-79"/>
                <a:cs typeface="David" panose="020E0502060401010101" pitchFamily="34" charset="-79"/>
              </a:rPr>
              <a:t> בַּיָּמִים הָהֵם, </a:t>
            </a:r>
            <a:r>
              <a:rPr lang="he-IL" sz="2800" b="1" dirty="0">
                <a:highlight>
                  <a:srgbClr val="FFFF00"/>
                </a:highlight>
                <a:latin typeface="David" panose="020E0502060401010101" pitchFamily="34" charset="-79"/>
                <a:cs typeface="David" panose="020E0502060401010101" pitchFamily="34" charset="-79"/>
              </a:rPr>
              <a:t>אֵין מֶלֶךְ בְּיִשְׂרָאֵל</a:t>
            </a:r>
            <a:r>
              <a:rPr lang="he-IL" sz="2800" dirty="0">
                <a:latin typeface="David" panose="020E0502060401010101" pitchFamily="34" charset="-79"/>
                <a:cs typeface="David" panose="020E0502060401010101" pitchFamily="34" charset="-79"/>
              </a:rPr>
              <a:t>:  אִישׁ הַיָּשָׁר בְּעֵינָיו, יַעֲשֶׂה.  {פ}</a:t>
            </a:r>
          </a:p>
        </p:txBody>
      </p:sp>
      <p:sp>
        <p:nvSpPr>
          <p:cNvPr id="3" name="TextBox 2">
            <a:extLst>
              <a:ext uri="{FF2B5EF4-FFF2-40B4-BE49-F238E27FC236}">
                <a16:creationId xmlns:a16="http://schemas.microsoft.com/office/drawing/2014/main" id="{90CD4286-40B8-49B5-AADC-B4563BAE8B70}"/>
              </a:ext>
            </a:extLst>
          </p:cNvPr>
          <p:cNvSpPr txBox="1"/>
          <p:nvPr/>
        </p:nvSpPr>
        <p:spPr>
          <a:xfrm>
            <a:off x="621804" y="60594"/>
            <a:ext cx="5112568" cy="3293209"/>
          </a:xfrm>
          <a:prstGeom prst="rect">
            <a:avLst/>
          </a:prstGeom>
          <a:solidFill>
            <a:schemeClr val="accent3">
              <a:lumMod val="40000"/>
              <a:lumOff val="60000"/>
            </a:schemeClr>
          </a:solidFill>
          <a:ln w="28575">
            <a:solidFill>
              <a:schemeClr val="tx1"/>
            </a:solidFill>
          </a:ln>
        </p:spPr>
        <p:txBody>
          <a:bodyPr wrap="square" rtlCol="1" anchor="ctr" anchorCtr="1">
            <a:spAutoFit/>
          </a:bodyPr>
          <a:lstStyle/>
          <a:p>
            <a:r>
              <a:rPr lang="he-IL" sz="2400" b="1" u="sng" dirty="0">
                <a:latin typeface="David" panose="020E0502060401010101" pitchFamily="34" charset="-79"/>
                <a:cs typeface="David" panose="020E0502060401010101" pitchFamily="34" charset="-79"/>
              </a:rPr>
              <a:t>ד</a:t>
            </a:r>
            <a:r>
              <a:rPr lang="he-IL" sz="2400" dirty="0">
                <a:latin typeface="David" panose="020E0502060401010101" pitchFamily="34" charset="-79"/>
                <a:cs typeface="David" panose="020E0502060401010101" pitchFamily="34" charset="-79"/>
              </a:rPr>
              <a:t>. </a:t>
            </a:r>
            <a:r>
              <a:rPr lang="he-IL" sz="2600" dirty="0">
                <a:latin typeface="David" panose="020E0502060401010101" pitchFamily="34" charset="-79"/>
                <a:cs typeface="David" panose="020E0502060401010101" pitchFamily="34" charset="-79"/>
              </a:rPr>
              <a:t>מיכה לא הסכים (הואיל וגנבתי את הכסף לא אשוב לקחתו ) והחזיר את הכסף לאמו. </a:t>
            </a:r>
          </a:p>
          <a:p>
            <a:r>
              <a:rPr lang="he-IL" sz="2600" dirty="0">
                <a:latin typeface="David" panose="020E0502060401010101" pitchFamily="34" charset="-79"/>
                <a:cs typeface="David" panose="020E0502060401010101" pitchFamily="34" charset="-79"/>
              </a:rPr>
              <a:t>הלכה אמו לצורף </a:t>
            </a:r>
            <a:r>
              <a:rPr lang="he-IL" sz="2000" dirty="0">
                <a:latin typeface="David" panose="020E0502060401010101" pitchFamily="34" charset="-79"/>
                <a:cs typeface="David" panose="020E0502060401010101" pitchFamily="34" charset="-79"/>
              </a:rPr>
              <a:t>(אומן שעוסק במלאכת זהב וכסף ומכין מהם דברים)- </a:t>
            </a:r>
            <a:r>
              <a:rPr lang="he-IL" sz="2600" b="1" u="sng" dirty="0">
                <a:latin typeface="David" panose="020E0502060401010101" pitchFamily="34" charset="-79"/>
                <a:cs typeface="David" panose="020E0502060401010101" pitchFamily="34" charset="-79"/>
              </a:rPr>
              <a:t>שילמה לו מאתיים שקלים עבור עבודתו, והוא ייצר מהתשע מאות שקלים הנותרים – פסל ומסיכה </a:t>
            </a:r>
            <a:r>
              <a:rPr lang="he-IL" sz="2600" dirty="0">
                <a:latin typeface="David" panose="020E0502060401010101" pitchFamily="34" charset="-79"/>
                <a:cs typeface="David" panose="020E0502060401010101" pitchFamily="34" charset="-79"/>
              </a:rPr>
              <a:t>, והביאה אותו לבית </a:t>
            </a:r>
            <a:r>
              <a:rPr lang="he-IL" sz="2600" dirty="0" err="1">
                <a:latin typeface="David" panose="020E0502060401010101" pitchFamily="34" charset="-79"/>
                <a:cs typeface="David" panose="020E0502060401010101" pitchFamily="34" charset="-79"/>
              </a:rPr>
              <a:t>מיכיהו</a:t>
            </a:r>
            <a:r>
              <a:rPr lang="he-IL" sz="2600" dirty="0">
                <a:latin typeface="David" panose="020E0502060401010101" pitchFamily="34" charset="-79"/>
                <a:cs typeface="David" panose="020E0502060401010101" pitchFamily="34" charset="-79"/>
              </a:rPr>
              <a:t>. </a:t>
            </a:r>
          </a:p>
        </p:txBody>
      </p:sp>
      <p:sp>
        <p:nvSpPr>
          <p:cNvPr id="4" name="TextBox 3">
            <a:extLst>
              <a:ext uri="{FF2B5EF4-FFF2-40B4-BE49-F238E27FC236}">
                <a16:creationId xmlns:a16="http://schemas.microsoft.com/office/drawing/2014/main" id="{1407F0DD-3D6F-49FD-B17B-C3A4727292D4}"/>
              </a:ext>
            </a:extLst>
          </p:cNvPr>
          <p:cNvSpPr txBox="1"/>
          <p:nvPr/>
        </p:nvSpPr>
        <p:spPr>
          <a:xfrm>
            <a:off x="8470676" y="3847144"/>
            <a:ext cx="3644553" cy="2492990"/>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2600" b="1" u="sng" dirty="0">
                <a:latin typeface="David" panose="020E0502060401010101" pitchFamily="34" charset="-79"/>
                <a:cs typeface="David" panose="020E0502060401010101" pitchFamily="34" charset="-79"/>
              </a:rPr>
              <a:t>ה</a:t>
            </a:r>
            <a:r>
              <a:rPr lang="he-IL" sz="2600" dirty="0">
                <a:latin typeface="David" panose="020E0502060401010101" pitchFamily="34" charset="-79"/>
                <a:cs typeface="David" panose="020E0502060401010101" pitchFamily="34" charset="-79"/>
              </a:rPr>
              <a:t>. ומיכה הקים בית לעבודה זרה והכין משל עצמו אפוד ותרפים (פסלים נוספים) . </a:t>
            </a:r>
            <a:r>
              <a:rPr lang="he-IL" sz="2600" b="1" dirty="0">
                <a:highlight>
                  <a:srgbClr val="FFFF00"/>
                </a:highlight>
                <a:latin typeface="David" panose="020E0502060401010101" pitchFamily="34" charset="-79"/>
                <a:cs typeface="David" panose="020E0502060401010101" pitchFamily="34" charset="-79"/>
              </a:rPr>
              <a:t>ומיכה מינה וחנך את בנו הבכור </a:t>
            </a:r>
            <a:r>
              <a:rPr lang="he-IL" sz="2600" dirty="0">
                <a:latin typeface="David" panose="020E0502060401010101" pitchFamily="34" charset="-79"/>
                <a:cs typeface="David" panose="020E0502060401010101" pitchFamily="34" charset="-79"/>
              </a:rPr>
              <a:t>להיות כהן לאותו פסל ולהקריב לו קורבנות.   </a:t>
            </a:r>
          </a:p>
        </p:txBody>
      </p:sp>
      <p:sp>
        <p:nvSpPr>
          <p:cNvPr id="5" name="TextBox 4">
            <a:extLst>
              <a:ext uri="{FF2B5EF4-FFF2-40B4-BE49-F238E27FC236}">
                <a16:creationId xmlns:a16="http://schemas.microsoft.com/office/drawing/2014/main" id="{4FFB3CF6-CB3E-4824-82A1-D7EF8AD8A9F4}"/>
              </a:ext>
            </a:extLst>
          </p:cNvPr>
          <p:cNvSpPr txBox="1"/>
          <p:nvPr/>
        </p:nvSpPr>
        <p:spPr>
          <a:xfrm>
            <a:off x="4456230" y="3553858"/>
            <a:ext cx="3870430" cy="2893100"/>
          </a:xfrm>
          <a:prstGeom prst="rect">
            <a:avLst/>
          </a:prstGeom>
          <a:solidFill>
            <a:schemeClr val="bg2">
              <a:lumMod val="75000"/>
            </a:schemeClr>
          </a:solidFill>
          <a:ln w="28575">
            <a:solidFill>
              <a:schemeClr val="tx1"/>
            </a:solidFill>
          </a:ln>
        </p:spPr>
        <p:txBody>
          <a:bodyPr wrap="square" rtlCol="1" anchor="ctr" anchorCtr="1">
            <a:spAutoFit/>
          </a:bodyPr>
          <a:lstStyle/>
          <a:p>
            <a:r>
              <a:rPr lang="he-IL" sz="2600" b="1" u="sng" dirty="0">
                <a:latin typeface="David" panose="020E0502060401010101" pitchFamily="34" charset="-79"/>
                <a:cs typeface="David" panose="020E0502060401010101" pitchFamily="34" charset="-79"/>
              </a:rPr>
              <a:t>ו</a:t>
            </a:r>
            <a:r>
              <a:rPr lang="he-IL" sz="2600" dirty="0">
                <a:latin typeface="David" panose="020E0502060401010101" pitchFamily="34" charset="-79"/>
                <a:cs typeface="David" panose="020E0502060401010101" pitchFamily="34" charset="-79"/>
              </a:rPr>
              <a:t>. באותם ימים (בין מותו של יהושע ועד שנתמנה השופט הראשון) </a:t>
            </a:r>
            <a:r>
              <a:rPr lang="he-IL" sz="2600" b="1" dirty="0">
                <a:highlight>
                  <a:srgbClr val="FFFF00"/>
                </a:highlight>
                <a:latin typeface="David" panose="020E0502060401010101" pitchFamily="34" charset="-79"/>
                <a:cs typeface="David" panose="020E0502060401010101" pitchFamily="34" charset="-79"/>
              </a:rPr>
              <a:t>אין שום מלך או מנהיג בישראל כל אחד עשה מה שישר בעיניו </a:t>
            </a:r>
            <a:r>
              <a:rPr lang="he-IL" sz="2600" dirty="0">
                <a:latin typeface="David" panose="020E0502060401010101" pitchFamily="34" charset="-79"/>
                <a:cs typeface="David" panose="020E0502060401010101" pitchFamily="34" charset="-79"/>
              </a:rPr>
              <a:t>ולא היה מי שימחה בידו של מיכה על העבודה זרה שבנה. </a:t>
            </a:r>
          </a:p>
        </p:txBody>
      </p:sp>
      <p:pic>
        <p:nvPicPr>
          <p:cNvPr id="6" name="תמונה 5">
            <a:extLst>
              <a:ext uri="{FF2B5EF4-FFF2-40B4-BE49-F238E27FC236}">
                <a16:creationId xmlns:a16="http://schemas.microsoft.com/office/drawing/2014/main" id="{B4A57940-6696-461E-914F-657E5D0CEA9B}"/>
              </a:ext>
            </a:extLst>
          </p:cNvPr>
          <p:cNvPicPr>
            <a:picLocks noChangeAspect="1"/>
          </p:cNvPicPr>
          <p:nvPr/>
        </p:nvPicPr>
        <p:blipFill>
          <a:blip r:embed="rId3"/>
          <a:stretch>
            <a:fillRect/>
          </a:stretch>
        </p:blipFill>
        <p:spPr>
          <a:xfrm>
            <a:off x="785680" y="3429000"/>
            <a:ext cx="2390355" cy="2659690"/>
          </a:xfrm>
          <a:prstGeom prst="rect">
            <a:avLst/>
          </a:prstGeom>
          <a:ln>
            <a:noFill/>
          </a:ln>
          <a:effectLst>
            <a:outerShdw blurRad="292100" dist="139700" dir="2700000" algn="tl" rotWithShape="0">
              <a:srgbClr val="333333">
                <a:alpha val="65000"/>
              </a:srgbClr>
            </a:outerShdw>
          </a:effectLst>
        </p:spPr>
      </p:pic>
      <p:pic>
        <p:nvPicPr>
          <p:cNvPr id="7" name="תמונה 6">
            <a:extLst>
              <a:ext uri="{FF2B5EF4-FFF2-40B4-BE49-F238E27FC236}">
                <a16:creationId xmlns:a16="http://schemas.microsoft.com/office/drawing/2014/main" id="{8B6EAB80-6172-40F7-B9E2-1630E0F2074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998068" y="3304142"/>
            <a:ext cx="1714500" cy="3162300"/>
          </a:xfrm>
          <a:prstGeom prst="rect">
            <a:avLst/>
          </a:prstGeom>
        </p:spPr>
      </p:pic>
      <p:cxnSp>
        <p:nvCxnSpPr>
          <p:cNvPr id="9" name="מחבר חץ ישר 8">
            <a:extLst>
              <a:ext uri="{FF2B5EF4-FFF2-40B4-BE49-F238E27FC236}">
                <a16:creationId xmlns:a16="http://schemas.microsoft.com/office/drawing/2014/main" id="{BACC4A49-DE77-486A-B67A-3AE5A3FDBB02}"/>
              </a:ext>
            </a:extLst>
          </p:cNvPr>
          <p:cNvCxnSpPr>
            <a:cxnSpLocks/>
          </p:cNvCxnSpPr>
          <p:nvPr/>
        </p:nvCxnSpPr>
        <p:spPr>
          <a:xfrm flipH="1">
            <a:off x="2998068" y="1758448"/>
            <a:ext cx="3730724" cy="213226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מחבר חץ ישר 9">
            <a:extLst>
              <a:ext uri="{FF2B5EF4-FFF2-40B4-BE49-F238E27FC236}">
                <a16:creationId xmlns:a16="http://schemas.microsoft.com/office/drawing/2014/main" id="{9BB31BCB-D7E2-46B3-879C-0D46A6C5ACE4}"/>
              </a:ext>
            </a:extLst>
          </p:cNvPr>
          <p:cNvCxnSpPr>
            <a:cxnSpLocks/>
          </p:cNvCxnSpPr>
          <p:nvPr/>
        </p:nvCxnSpPr>
        <p:spPr>
          <a:xfrm flipH="1">
            <a:off x="3862164" y="2197543"/>
            <a:ext cx="7472883" cy="205836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97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1000"/>
                                        <p:tgtEl>
                                          <p:spTgt spid="2">
                                            <p:txEl>
                                              <p:pRg st="1" end="1"/>
                                            </p:txEl>
                                          </p:spTgt>
                                        </p:tgtEl>
                                      </p:cBhvr>
                                    </p:animEffect>
                                    <p:anim calcmode="lin" valueType="num">
                                      <p:cBhvr>
                                        <p:cTn id="1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arn(inVertical)">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circle(in)">
                                      <p:cBhvr>
                                        <p:cTn id="46" dur="20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2">
                                            <p:txEl>
                                              <p:pRg st="2" end="2"/>
                                            </p:txEl>
                                          </p:spTgt>
                                        </p:tgtEl>
                                        <p:attrNameLst>
                                          <p:attrName>style.visibility</p:attrName>
                                        </p:attrNameLst>
                                      </p:cBhvr>
                                      <p:to>
                                        <p:strVal val="visible"/>
                                      </p:to>
                                    </p:set>
                                    <p:animEffect transition="in" filter="fade">
                                      <p:cBhvr>
                                        <p:cTn id="51" dur="1000"/>
                                        <p:tgtEl>
                                          <p:spTgt spid="2">
                                            <p:txEl>
                                              <p:pRg st="2" end="2"/>
                                            </p:txEl>
                                          </p:spTgt>
                                        </p:tgtEl>
                                      </p:cBhvr>
                                    </p:animEffect>
                                    <p:anim calcmode="lin" valueType="num">
                                      <p:cBhvr>
                                        <p:cTn id="5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ppt_w</p:attrName>
                                        </p:attrNameLst>
                                      </p:cBhvr>
                                      <p:tavLst>
                                        <p:tav tm="0">
                                          <p:val>
                                            <p:fltVal val="0"/>
                                          </p:val>
                                        </p:tav>
                                        <p:tav tm="100000">
                                          <p:val>
                                            <p:strVal val="#ppt_w"/>
                                          </p:val>
                                        </p:tav>
                                      </p:tavLst>
                                    </p:anim>
                                    <p:anim calcmode="lin" valueType="num">
                                      <p:cBhvr>
                                        <p:cTn id="59" dur="500" fill="hold"/>
                                        <p:tgtEl>
                                          <p:spTgt spid="5"/>
                                        </p:tgtEl>
                                        <p:attrNameLst>
                                          <p:attrName>ppt_h</p:attrName>
                                        </p:attrNameLst>
                                      </p:cBhvr>
                                      <p:tavLst>
                                        <p:tav tm="0">
                                          <p:val>
                                            <p:fltVal val="0"/>
                                          </p:val>
                                        </p:tav>
                                        <p:tav tm="100000">
                                          <p:val>
                                            <p:strVal val="#ppt_h"/>
                                          </p:val>
                                        </p:tav>
                                      </p:tavLst>
                                    </p:anim>
                                    <p:animEffect transition="in" filter="fade">
                                      <p:cBhvr>
                                        <p:cTn id="6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4564913-E17E-4568-8C0D-2CD97D11F73A}"/>
              </a:ext>
            </a:extLst>
          </p:cNvPr>
          <p:cNvSpPr/>
          <p:nvPr/>
        </p:nvSpPr>
        <p:spPr>
          <a:xfrm>
            <a:off x="5878388" y="620688"/>
            <a:ext cx="6092825" cy="3046988"/>
          </a:xfrm>
          <a:prstGeom prst="rect">
            <a:avLst/>
          </a:prstGeom>
          <a:blipFill>
            <a:blip r:embed="rId2"/>
            <a:tile tx="0" ty="0" sx="100000" sy="100000" flip="none" algn="tl"/>
          </a:blipFill>
        </p:spPr>
        <p:txBody>
          <a:bodyPr>
            <a:spAutoFit/>
          </a:bodyPr>
          <a:lstStyle/>
          <a:p>
            <a:r>
              <a:rPr lang="he-IL" sz="3200" b="1" dirty="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וַיְהִי-נַעַר, </a:t>
            </a:r>
            <a:r>
              <a:rPr lang="he-IL" sz="3200" b="1" dirty="0">
                <a:solidFill>
                  <a:srgbClr val="000000"/>
                </a:solidFill>
                <a:highlight>
                  <a:srgbClr val="FFFF00"/>
                </a:highlight>
                <a:latin typeface="David" panose="020E0502060401010101" pitchFamily="34" charset="-79"/>
                <a:cs typeface="David" panose="020E0502060401010101" pitchFamily="34" charset="-79"/>
              </a:rPr>
              <a:t>מִבֵּית לֶחֶם יְהוּדָה</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מִמִּשְׁפַּחַת, יְהוּדָה</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וְהוּא לֵוִי</a:t>
            </a:r>
            <a:r>
              <a:rPr lang="he-IL" sz="3200" dirty="0">
                <a:solidFill>
                  <a:srgbClr val="000000"/>
                </a:solidFill>
                <a:latin typeface="David" panose="020E0502060401010101" pitchFamily="34" charset="-79"/>
                <a:cs typeface="David" panose="020E0502060401010101" pitchFamily="34" charset="-79"/>
              </a:rPr>
              <a:t>, וְהוּא גָר-שָׁם.  </a:t>
            </a:r>
          </a:p>
          <a:p>
            <a:r>
              <a:rPr lang="he-IL" sz="3200" b="1" dirty="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וַיֵּלֶךְ הָאִישׁ מֵהָעִיר, מִבֵּית לֶחֶם יְהוּדָה, לָגוּר, בַּאֲשֶׁר יִמְצָא; </a:t>
            </a:r>
            <a:r>
              <a:rPr lang="he-IL" sz="3200" b="1" dirty="0">
                <a:solidFill>
                  <a:srgbClr val="000000"/>
                </a:solidFill>
                <a:highlight>
                  <a:srgbClr val="FFFF00"/>
                </a:highlight>
                <a:latin typeface="David" panose="020E0502060401010101" pitchFamily="34" charset="-79"/>
                <a:cs typeface="David" panose="020E0502060401010101" pitchFamily="34" charset="-79"/>
              </a:rPr>
              <a:t>וַיָּבֹא הַר-אֶפְרַיִם עַד-בֵּית מִיכָה</a:t>
            </a:r>
            <a:r>
              <a:rPr lang="he-IL" sz="3200" dirty="0">
                <a:solidFill>
                  <a:srgbClr val="000000"/>
                </a:solidFill>
                <a:latin typeface="David" panose="020E0502060401010101" pitchFamily="34" charset="-79"/>
                <a:cs typeface="David" panose="020E0502060401010101" pitchFamily="34" charset="-79"/>
              </a:rPr>
              <a:t>, לַעֲשׂוֹת דַּרְכּוֹ. </a:t>
            </a:r>
            <a:endParaRPr lang="he-IL" sz="3200" dirty="0"/>
          </a:p>
        </p:txBody>
      </p:sp>
      <p:sp>
        <p:nvSpPr>
          <p:cNvPr id="3" name="TextBox 2">
            <a:extLst>
              <a:ext uri="{FF2B5EF4-FFF2-40B4-BE49-F238E27FC236}">
                <a16:creationId xmlns:a16="http://schemas.microsoft.com/office/drawing/2014/main" id="{AA6C0322-817D-41D9-8D78-1C9642272C10}"/>
              </a:ext>
            </a:extLst>
          </p:cNvPr>
          <p:cNvSpPr txBox="1"/>
          <p:nvPr/>
        </p:nvSpPr>
        <p:spPr>
          <a:xfrm>
            <a:off x="1341884" y="476672"/>
            <a:ext cx="4364633" cy="1815882"/>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2800" b="1" u="sng" dirty="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באותה תקופה היה נער מאזור </a:t>
            </a:r>
            <a:r>
              <a:rPr lang="he-IL" sz="2800" b="1" dirty="0">
                <a:highlight>
                  <a:srgbClr val="FFFF00"/>
                </a:highlight>
                <a:latin typeface="David" panose="020E0502060401010101" pitchFamily="34" charset="-79"/>
                <a:cs typeface="David" panose="020E0502060401010101" pitchFamily="34" charset="-79"/>
              </a:rPr>
              <a:t>בית לחם ואמו הייתה משבט יהודה ואביו היה משבט לוי </a:t>
            </a:r>
            <a:r>
              <a:rPr lang="he-IL" sz="2800" dirty="0">
                <a:latin typeface="David" panose="020E0502060401010101" pitchFamily="34" charset="-79"/>
                <a:cs typeface="David" panose="020E0502060401010101" pitchFamily="34" charset="-79"/>
              </a:rPr>
              <a:t>, והיה גר בבית לחם</a:t>
            </a:r>
          </a:p>
        </p:txBody>
      </p:sp>
      <p:sp>
        <p:nvSpPr>
          <p:cNvPr id="4" name="TextBox 3">
            <a:extLst>
              <a:ext uri="{FF2B5EF4-FFF2-40B4-BE49-F238E27FC236}">
                <a16:creationId xmlns:a16="http://schemas.microsoft.com/office/drawing/2014/main" id="{4C13D248-9D58-469F-B4A4-73B3C6950152}"/>
              </a:ext>
            </a:extLst>
          </p:cNvPr>
          <p:cNvSpPr txBox="1"/>
          <p:nvPr/>
        </p:nvSpPr>
        <p:spPr>
          <a:xfrm>
            <a:off x="7750596" y="3830271"/>
            <a:ext cx="4032448" cy="2739211"/>
          </a:xfrm>
          <a:prstGeom prst="rect">
            <a:avLst/>
          </a:prstGeom>
          <a:solidFill>
            <a:schemeClr val="accent1">
              <a:lumMod val="60000"/>
              <a:lumOff val="40000"/>
            </a:schemeClr>
          </a:solidFill>
          <a:ln w="28575">
            <a:solidFill>
              <a:schemeClr val="tx1"/>
            </a:solidFill>
          </a:ln>
        </p:spPr>
        <p:txBody>
          <a:bodyPr wrap="square" rtlCol="1" anchor="ctr" anchorCtr="1">
            <a:spAutoFit/>
          </a:bodyPr>
          <a:lstStyle/>
          <a:p>
            <a:r>
              <a:rPr lang="he-IL" sz="3200" b="1" u="sng" dirty="0">
                <a:latin typeface="David" panose="020E0502060401010101" pitchFamily="34" charset="-79"/>
                <a:cs typeface="David" panose="020E0502060401010101" pitchFamily="34" charset="-79"/>
              </a:rPr>
              <a:t>מי היה אותו נער?</a:t>
            </a:r>
          </a:p>
          <a:p>
            <a:r>
              <a:rPr lang="he-IL" sz="2800" dirty="0">
                <a:latin typeface="David" panose="020E0502060401010101" pitchFamily="34" charset="-79"/>
                <a:cs typeface="David" panose="020E0502060401010101" pitchFamily="34" charset="-79"/>
              </a:rPr>
              <a:t>משה רבינו היו לו שני בנים: </a:t>
            </a:r>
          </a:p>
          <a:p>
            <a:r>
              <a:rPr lang="he-IL" sz="2800" dirty="0">
                <a:latin typeface="David" panose="020E0502060401010101" pitchFamily="34" charset="-79"/>
                <a:cs typeface="David" panose="020E0502060401010101" pitchFamily="34" charset="-79"/>
              </a:rPr>
              <a:t>גרשום ואליעזר. גרשום התחתן עם אישה משבט יהודה ונולד להם בן. שנקרא </a:t>
            </a:r>
            <a:r>
              <a:rPr lang="he-IL" sz="2800" b="1" dirty="0">
                <a:latin typeface="David" panose="020E0502060401010101" pitchFamily="34" charset="-79"/>
                <a:cs typeface="David" panose="020E0502060401010101" pitchFamily="34" charset="-79"/>
              </a:rPr>
              <a:t>"יהונתן" והוא הנער</a:t>
            </a:r>
          </a:p>
        </p:txBody>
      </p:sp>
      <p:sp>
        <p:nvSpPr>
          <p:cNvPr id="5" name="TextBox 4">
            <a:extLst>
              <a:ext uri="{FF2B5EF4-FFF2-40B4-BE49-F238E27FC236}">
                <a16:creationId xmlns:a16="http://schemas.microsoft.com/office/drawing/2014/main" id="{42A04731-2793-4906-8F41-EFBFB2F9FBDD}"/>
              </a:ext>
            </a:extLst>
          </p:cNvPr>
          <p:cNvSpPr txBox="1"/>
          <p:nvPr/>
        </p:nvSpPr>
        <p:spPr>
          <a:xfrm>
            <a:off x="765820" y="2420888"/>
            <a:ext cx="4364633" cy="2246769"/>
          </a:xfrm>
          <a:prstGeom prst="rect">
            <a:avLst/>
          </a:prstGeom>
          <a:solidFill>
            <a:schemeClr val="accent4">
              <a:lumMod val="40000"/>
              <a:lumOff val="60000"/>
            </a:schemeClr>
          </a:solidFill>
          <a:ln w="28575">
            <a:solidFill>
              <a:schemeClr val="tx1"/>
            </a:solidFill>
          </a:ln>
        </p:spPr>
        <p:txBody>
          <a:bodyPr wrap="square" rtlCol="1" anchor="ctr" anchorCtr="1">
            <a:spAutoFit/>
          </a:bodyPr>
          <a:lstStyle/>
          <a:p>
            <a:r>
              <a:rPr lang="he-IL" sz="2800" b="1" u="sng" dirty="0">
                <a:latin typeface="David" panose="020E0502060401010101" pitchFamily="34" charset="-79"/>
                <a:cs typeface="David" panose="020E0502060401010101" pitchFamily="34" charset="-79"/>
              </a:rPr>
              <a:t>ח</a:t>
            </a:r>
            <a:r>
              <a:rPr lang="he-IL" sz="2800" dirty="0">
                <a:latin typeface="David" panose="020E0502060401010101" pitchFamily="34" charset="-79"/>
                <a:cs typeface="David" panose="020E0502060401010101" pitchFamily="34" charset="-79"/>
              </a:rPr>
              <a:t>. ליהונתן לא הייתה הצלחה בפרנסה בעירו, לכן החליט לעזוב את עירו ולהסתובב בין המקומות לחפש מקום פרנסה </a:t>
            </a:r>
            <a:r>
              <a:rPr lang="he-IL" sz="2800" b="1" dirty="0">
                <a:highlight>
                  <a:srgbClr val="FFFF00"/>
                </a:highlight>
                <a:latin typeface="David" panose="020E0502060401010101" pitchFamily="34" charset="-79"/>
                <a:cs typeface="David" panose="020E0502060401010101" pitchFamily="34" charset="-79"/>
              </a:rPr>
              <a:t>והגיע להר אפרים לבית מיכה</a:t>
            </a:r>
          </a:p>
        </p:txBody>
      </p:sp>
      <p:sp>
        <p:nvSpPr>
          <p:cNvPr id="6" name="TextBox 5">
            <a:extLst>
              <a:ext uri="{FF2B5EF4-FFF2-40B4-BE49-F238E27FC236}">
                <a16:creationId xmlns:a16="http://schemas.microsoft.com/office/drawing/2014/main" id="{A37C0FBA-372A-4ED3-B5F8-F1025A6E4A57}"/>
              </a:ext>
            </a:extLst>
          </p:cNvPr>
          <p:cNvSpPr txBox="1"/>
          <p:nvPr/>
        </p:nvSpPr>
        <p:spPr>
          <a:xfrm>
            <a:off x="2948136" y="4795991"/>
            <a:ext cx="4364633" cy="1815882"/>
          </a:xfrm>
          <a:prstGeom prst="rect">
            <a:avLst/>
          </a:prstGeom>
          <a:blipFill>
            <a:blip r:embed="rId3"/>
            <a:tile tx="0" ty="0" sx="100000" sy="100000" flip="none" algn="tl"/>
          </a:blipFill>
          <a:ln w="28575">
            <a:solidFill>
              <a:schemeClr val="tx1"/>
            </a:solidFill>
          </a:ln>
        </p:spPr>
        <p:txBody>
          <a:bodyPr wrap="square" rtlCol="1" anchor="ctr" anchorCtr="1">
            <a:spAutoFit/>
          </a:bodyPr>
          <a:lstStyle/>
          <a:p>
            <a:r>
              <a:rPr lang="he-IL" sz="2800" b="1" u="sng" dirty="0">
                <a:latin typeface="David" panose="020E0502060401010101" pitchFamily="34" charset="-79"/>
                <a:cs typeface="David" panose="020E0502060401010101" pitchFamily="34" charset="-79"/>
              </a:rPr>
              <a:t>בזכות מה ניצל מיכה מעונש? </a:t>
            </a:r>
          </a:p>
          <a:p>
            <a:r>
              <a:rPr lang="he-IL" sz="2800" dirty="0">
                <a:latin typeface="David" panose="020E0502060401010101" pitchFamily="34" charset="-79"/>
                <a:cs typeface="David" panose="020E0502060401010101" pitchFamily="34" charset="-79"/>
              </a:rPr>
              <a:t>היה מכניס אורחים והיה אוכל מצוי לכל מי שעבר בדרך וניכנס לבית מיכה </a:t>
            </a:r>
          </a:p>
        </p:txBody>
      </p:sp>
    </p:spTree>
    <p:extLst>
      <p:ext uri="{BB962C8B-B14F-4D97-AF65-F5344CB8AC3E}">
        <p14:creationId xmlns:p14="http://schemas.microsoft.com/office/powerpoint/2010/main" val="99689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wipe(down)">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circle(in)">
                                      <p:cBhvr>
                                        <p:cTn id="29" dur="2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תוצאת תמונה עבור בית לחם ימי השופטים">
            <a:extLst>
              <a:ext uri="{FF2B5EF4-FFF2-40B4-BE49-F238E27FC236}">
                <a16:creationId xmlns:a16="http://schemas.microsoft.com/office/drawing/2014/main" id="{F54EACF3-295F-41A7-A961-E1551C5AC5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6087" y="520984"/>
            <a:ext cx="4032448" cy="5816031"/>
          </a:xfrm>
          <a:prstGeom prst="rect">
            <a:avLst/>
          </a:prstGeom>
          <a:noFill/>
          <a:extLst>
            <a:ext uri="{909E8E84-426E-40DD-AFC4-6F175D3DCCD1}">
              <a14:hiddenFill xmlns:a14="http://schemas.microsoft.com/office/drawing/2010/main">
                <a:solidFill>
                  <a:srgbClr val="FFFFFF"/>
                </a:solidFill>
              </a14:hiddenFill>
            </a:ext>
          </a:extLst>
        </p:spPr>
      </p:pic>
      <p:pic>
        <p:nvPicPr>
          <p:cNvPr id="2" name="תמונה 1">
            <a:extLst>
              <a:ext uri="{FF2B5EF4-FFF2-40B4-BE49-F238E27FC236}">
                <a16:creationId xmlns:a16="http://schemas.microsoft.com/office/drawing/2014/main" id="{B93AC737-C3D9-4F34-B298-F3E2A1376FF5}"/>
              </a:ext>
            </a:extLst>
          </p:cNvPr>
          <p:cNvPicPr>
            <a:picLocks noChangeAspect="1"/>
          </p:cNvPicPr>
          <p:nvPr/>
        </p:nvPicPr>
        <p:blipFill>
          <a:blip r:embed="rId3"/>
          <a:stretch>
            <a:fillRect/>
          </a:stretch>
        </p:blipFill>
        <p:spPr>
          <a:xfrm>
            <a:off x="1341884" y="260648"/>
            <a:ext cx="4752528" cy="6336704"/>
          </a:xfrm>
          <a:prstGeom prst="rect">
            <a:avLst/>
          </a:prstGeom>
        </p:spPr>
      </p:pic>
    </p:spTree>
    <p:extLst>
      <p:ext uri="{BB962C8B-B14F-4D97-AF65-F5344CB8AC3E}">
        <p14:creationId xmlns:p14="http://schemas.microsoft.com/office/powerpoint/2010/main" val="1088501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7255F5E1-D17C-45EE-9446-F2CFF77B3455}"/>
              </a:ext>
            </a:extLst>
          </p:cNvPr>
          <p:cNvSpPr/>
          <p:nvPr/>
        </p:nvSpPr>
        <p:spPr>
          <a:xfrm>
            <a:off x="6382444" y="548680"/>
            <a:ext cx="5444753" cy="4031873"/>
          </a:xfrm>
          <a:prstGeom prst="rect">
            <a:avLst/>
          </a:prstGeom>
          <a:blipFill>
            <a:blip r:embed="rId2"/>
            <a:tile tx="0" ty="0" sx="100000" sy="100000" flip="none" algn="tl"/>
          </a:blip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וַיֹּאמֶר-לוֹ מִיכָה, </a:t>
            </a:r>
            <a:r>
              <a:rPr lang="he-IL" sz="3200" b="1" dirty="0">
                <a:solidFill>
                  <a:srgbClr val="000000"/>
                </a:solidFill>
                <a:highlight>
                  <a:srgbClr val="FFFF00"/>
                </a:highlight>
                <a:latin typeface="David" panose="020E0502060401010101" pitchFamily="34" charset="-79"/>
                <a:cs typeface="David" panose="020E0502060401010101" pitchFamily="34" charset="-79"/>
              </a:rPr>
              <a:t>מֵאַיִן תָּבוֹא</a:t>
            </a:r>
            <a:r>
              <a:rPr lang="he-IL" sz="3200" dirty="0">
                <a:solidFill>
                  <a:srgbClr val="000000"/>
                </a:solidFill>
                <a:latin typeface="David" panose="020E0502060401010101" pitchFamily="34" charset="-79"/>
                <a:cs typeface="David" panose="020E0502060401010101" pitchFamily="34" charset="-79"/>
              </a:rPr>
              <a:t>; וַיֹּאמֶר אֵלָיו לֵוִי אָנֹכִי, מִבֵּית לֶחֶם יְהוּדָה, וְאָנֹכִי הֹלֵךְ, לָגוּר בַּאֲשֶׁר אֶמְצָא.  </a:t>
            </a:r>
          </a:p>
          <a:p>
            <a:r>
              <a:rPr lang="he-IL" sz="3200" b="1" dirty="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וַיֹּאמֶר לוֹ מִיכָה שְׁבָה עִמָּדִי, </a:t>
            </a:r>
            <a:r>
              <a:rPr lang="he-IL" sz="3200" b="1" dirty="0">
                <a:solidFill>
                  <a:srgbClr val="000000"/>
                </a:solidFill>
                <a:highlight>
                  <a:srgbClr val="FFFF00"/>
                </a:highlight>
                <a:latin typeface="David" panose="020E0502060401010101" pitchFamily="34" charset="-79"/>
                <a:cs typeface="David" panose="020E0502060401010101" pitchFamily="34" charset="-79"/>
              </a:rPr>
              <a:t>וֶהְיֵה-לִי לְאָב וּלְכֹהֵן</a:t>
            </a:r>
            <a:r>
              <a:rPr lang="he-IL" sz="3200" dirty="0">
                <a:solidFill>
                  <a:srgbClr val="000000"/>
                </a:solidFill>
                <a:latin typeface="David" panose="020E0502060401010101" pitchFamily="34" charset="-79"/>
                <a:cs typeface="David" panose="020E0502060401010101" pitchFamily="34" charset="-79"/>
              </a:rPr>
              <a:t>, וְאָנֹכִי אֶתֶּן-לְךָ </a:t>
            </a:r>
            <a:r>
              <a:rPr lang="he-IL" sz="3200" b="1" dirty="0">
                <a:solidFill>
                  <a:srgbClr val="000000"/>
                </a:solidFill>
                <a:highlight>
                  <a:srgbClr val="FFFF00"/>
                </a:highlight>
                <a:latin typeface="David" panose="020E0502060401010101" pitchFamily="34" charset="-79"/>
                <a:cs typeface="David" panose="020E0502060401010101" pitchFamily="34" charset="-79"/>
              </a:rPr>
              <a:t>עֲשֶׂרֶת כֶּסֶף לַיָּמִים, וְעֵרֶךְ בְּגָדִים וּמִחְיָתֶךָ</a:t>
            </a:r>
            <a:r>
              <a:rPr lang="he-IL" sz="3200" dirty="0">
                <a:solidFill>
                  <a:srgbClr val="000000"/>
                </a:solidFill>
                <a:latin typeface="David" panose="020E0502060401010101" pitchFamily="34" charset="-79"/>
                <a:cs typeface="David" panose="020E0502060401010101" pitchFamily="34" charset="-79"/>
              </a:rPr>
              <a:t>; וַיֵּלֶךְ, הַלֵּוִי. </a:t>
            </a:r>
            <a:endParaRPr lang="he-IL" sz="3200" dirty="0"/>
          </a:p>
        </p:txBody>
      </p:sp>
      <p:sp>
        <p:nvSpPr>
          <p:cNvPr id="3" name="TextBox 2">
            <a:extLst>
              <a:ext uri="{FF2B5EF4-FFF2-40B4-BE49-F238E27FC236}">
                <a16:creationId xmlns:a16="http://schemas.microsoft.com/office/drawing/2014/main" id="{BAF7DA11-C6AA-48C5-BE22-2BD9DE447446}"/>
              </a:ext>
            </a:extLst>
          </p:cNvPr>
          <p:cNvSpPr txBox="1"/>
          <p:nvPr/>
        </p:nvSpPr>
        <p:spPr>
          <a:xfrm>
            <a:off x="1053852" y="620688"/>
            <a:ext cx="5040560" cy="1692771"/>
          </a:xfrm>
          <a:prstGeom prst="rect">
            <a:avLst/>
          </a:prstGeom>
          <a:solidFill>
            <a:schemeClr val="bg2">
              <a:lumMod val="75000"/>
            </a:schemeClr>
          </a:solidFill>
          <a:ln w="28575">
            <a:solidFill>
              <a:schemeClr val="tx1"/>
            </a:solidFill>
          </a:ln>
        </p:spPr>
        <p:txBody>
          <a:bodyPr wrap="square" rtlCol="1" anchor="ctr" anchorCtr="1">
            <a:spAutoFit/>
          </a:bodyPr>
          <a:lstStyle/>
          <a:p>
            <a:r>
              <a:rPr lang="he-IL" sz="2600" b="1" u="sng" dirty="0">
                <a:latin typeface="David" panose="020E0502060401010101" pitchFamily="34" charset="-79"/>
                <a:cs typeface="David" panose="020E0502060401010101" pitchFamily="34" charset="-79"/>
              </a:rPr>
              <a:t>ט</a:t>
            </a:r>
            <a:r>
              <a:rPr lang="he-IL" sz="2600" dirty="0">
                <a:latin typeface="David" panose="020E0502060401010101" pitchFamily="34" charset="-79"/>
                <a:cs typeface="David" panose="020E0502060401010101" pitchFamily="34" charset="-79"/>
              </a:rPr>
              <a:t>. </a:t>
            </a:r>
            <a:r>
              <a:rPr lang="he-IL" sz="2600" b="1" u="sng" dirty="0">
                <a:latin typeface="David" panose="020E0502060401010101" pitchFamily="34" charset="-79"/>
                <a:cs typeface="David" panose="020E0502060401010101" pitchFamily="34" charset="-79"/>
              </a:rPr>
              <a:t>שאל מיכה את הנער</a:t>
            </a:r>
            <a:r>
              <a:rPr lang="he-IL" sz="2600" dirty="0">
                <a:latin typeface="David" panose="020E0502060401010101" pitchFamily="34" charset="-79"/>
                <a:cs typeface="David" panose="020E0502060401010101" pitchFamily="34" charset="-79"/>
              </a:rPr>
              <a:t>: מאיזו עיר אתה? </a:t>
            </a:r>
            <a:r>
              <a:rPr lang="he-IL" sz="2600" b="1" u="sng" dirty="0">
                <a:latin typeface="David" panose="020E0502060401010101" pitchFamily="34" charset="-79"/>
                <a:cs typeface="David" panose="020E0502060401010101" pitchFamily="34" charset="-79"/>
              </a:rPr>
              <a:t>ענה לו: </a:t>
            </a:r>
            <a:r>
              <a:rPr lang="he-IL" sz="2600" dirty="0">
                <a:latin typeface="David" panose="020E0502060401010101" pitchFamily="34" charset="-79"/>
                <a:cs typeface="David" panose="020E0502060401010101" pitchFamily="34" charset="-79"/>
              </a:rPr>
              <a:t>אני משבט לוי (מאבא) </a:t>
            </a:r>
            <a:r>
              <a:rPr lang="he-IL" sz="2600" dirty="0" err="1">
                <a:latin typeface="David" panose="020E0502060401010101" pitchFamily="34" charset="-79"/>
                <a:cs typeface="David" panose="020E0502060401010101" pitchFamily="34" charset="-79"/>
              </a:rPr>
              <a:t>ואמא</a:t>
            </a:r>
            <a:r>
              <a:rPr lang="he-IL" sz="2600" dirty="0">
                <a:latin typeface="David" panose="020E0502060401010101" pitchFamily="34" charset="-79"/>
                <a:cs typeface="David" panose="020E0502060401010101" pitchFamily="34" charset="-79"/>
              </a:rPr>
              <a:t> שלי מבית לחם משבט יהודה. ואני הולך ומחפש מקום שבו אמצא פרנסה.</a:t>
            </a:r>
          </a:p>
        </p:txBody>
      </p:sp>
      <p:sp>
        <p:nvSpPr>
          <p:cNvPr id="4" name="TextBox 3">
            <a:extLst>
              <a:ext uri="{FF2B5EF4-FFF2-40B4-BE49-F238E27FC236}">
                <a16:creationId xmlns:a16="http://schemas.microsoft.com/office/drawing/2014/main" id="{E7720E81-4B37-493F-ACD9-43A853D734BA}"/>
              </a:ext>
            </a:extLst>
          </p:cNvPr>
          <p:cNvSpPr txBox="1"/>
          <p:nvPr/>
        </p:nvSpPr>
        <p:spPr>
          <a:xfrm>
            <a:off x="1053852" y="2564616"/>
            <a:ext cx="5040560" cy="2492990"/>
          </a:xfrm>
          <a:prstGeom prst="rect">
            <a:avLst/>
          </a:prstGeom>
          <a:solidFill>
            <a:schemeClr val="accent1">
              <a:lumMod val="20000"/>
              <a:lumOff val="80000"/>
            </a:schemeClr>
          </a:solidFill>
          <a:ln w="28575">
            <a:solidFill>
              <a:schemeClr val="tx1"/>
            </a:solidFill>
          </a:ln>
        </p:spPr>
        <p:txBody>
          <a:bodyPr wrap="square" rtlCol="1" anchor="ctr" anchorCtr="1">
            <a:spAutoFit/>
          </a:bodyPr>
          <a:lstStyle/>
          <a:p>
            <a:r>
              <a:rPr lang="he-IL" sz="2600" b="1" u="sng" dirty="0">
                <a:latin typeface="David" panose="020E0502060401010101" pitchFamily="34" charset="-79"/>
                <a:cs typeface="David" panose="020E0502060401010101" pitchFamily="34" charset="-79"/>
              </a:rPr>
              <a:t>י</a:t>
            </a:r>
            <a:r>
              <a:rPr lang="he-IL" sz="2600" dirty="0">
                <a:latin typeface="David" panose="020E0502060401010101" pitchFamily="34" charset="-79"/>
                <a:cs typeface="David" panose="020E0502060401010101" pitchFamily="34" charset="-79"/>
              </a:rPr>
              <a:t>. </a:t>
            </a:r>
            <a:r>
              <a:rPr lang="he-IL" sz="2600" b="1" u="sng" dirty="0">
                <a:latin typeface="David" panose="020E0502060401010101" pitchFamily="34" charset="-79"/>
                <a:cs typeface="David" panose="020E0502060401010101" pitchFamily="34" charset="-79"/>
              </a:rPr>
              <a:t>אמר לו מיכה</a:t>
            </a:r>
            <a:r>
              <a:rPr lang="he-IL" sz="2600" dirty="0">
                <a:latin typeface="David" panose="020E0502060401010101" pitchFamily="34" charset="-79"/>
                <a:cs typeface="David" panose="020E0502060401010101" pitchFamily="34" charset="-79"/>
              </a:rPr>
              <a:t>: יש לי הצעה יש לי בית של פסלים ואני מחפש כהן שיעבוד שם, </a:t>
            </a:r>
            <a:r>
              <a:rPr lang="he-IL" sz="2600" b="1" dirty="0">
                <a:highlight>
                  <a:srgbClr val="FFFF00"/>
                </a:highlight>
                <a:latin typeface="David" panose="020E0502060401010101" pitchFamily="34" charset="-79"/>
                <a:cs typeface="David" panose="020E0502060401010101" pitchFamily="34" charset="-79"/>
              </a:rPr>
              <a:t>בא אתה ותהיה הכהן, ואני אתן לך עשרה שקלי כסף לשנה, חוץ מהבגדים שאתן לך ואוכל משובח. </a:t>
            </a:r>
          </a:p>
          <a:p>
            <a:r>
              <a:rPr lang="he-IL" sz="2600" dirty="0">
                <a:latin typeface="David" panose="020E0502060401010101" pitchFamily="34" charset="-79"/>
                <a:cs typeface="David" panose="020E0502060401010101" pitchFamily="34" charset="-79"/>
              </a:rPr>
              <a:t>והלך הנער הלוי לבדוק את העבודה. </a:t>
            </a:r>
          </a:p>
        </p:txBody>
      </p:sp>
      <p:pic>
        <p:nvPicPr>
          <p:cNvPr id="2050" name="Picture 2" descr="תוצאת תמונה עבור בגדים">
            <a:extLst>
              <a:ext uri="{FF2B5EF4-FFF2-40B4-BE49-F238E27FC236}">
                <a16:creationId xmlns:a16="http://schemas.microsoft.com/office/drawing/2014/main" id="{31602B79-4B37-4CD1-98FC-4A3B538C49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6460" y="4797152"/>
            <a:ext cx="2114771" cy="1420138"/>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48635685-DC96-4612-977A-D93E532A2E61}"/>
              </a:ext>
            </a:extLst>
          </p:cNvPr>
          <p:cNvPicPr>
            <a:picLocks noChangeAspect="1"/>
          </p:cNvPicPr>
          <p:nvPr/>
        </p:nvPicPr>
        <p:blipFill>
          <a:blip r:embed="rId4"/>
          <a:stretch>
            <a:fillRect/>
          </a:stretch>
        </p:blipFill>
        <p:spPr>
          <a:xfrm>
            <a:off x="9252545" y="4797152"/>
            <a:ext cx="2936280" cy="1581150"/>
          </a:xfrm>
          <a:prstGeom prst="rect">
            <a:avLst/>
          </a:prstGeom>
          <a:scene3d>
            <a:camera prst="perspectiveContrastingLeftFacing"/>
            <a:lightRig rig="threePt" dir="t"/>
          </a:scene3d>
        </p:spPr>
      </p:pic>
    </p:spTree>
    <p:extLst>
      <p:ext uri="{BB962C8B-B14F-4D97-AF65-F5344CB8AC3E}">
        <p14:creationId xmlns:p14="http://schemas.microsoft.com/office/powerpoint/2010/main" val="418747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1000"/>
                                        <p:tgtEl>
                                          <p:spTgt spid="2050"/>
                                        </p:tgtEl>
                                      </p:cBhvr>
                                    </p:animEffect>
                                    <p:anim calcmode="lin" valueType="num">
                                      <p:cBhvr>
                                        <p:cTn id="28" dur="1000" fill="hold"/>
                                        <p:tgtEl>
                                          <p:spTgt spid="2050"/>
                                        </p:tgtEl>
                                        <p:attrNameLst>
                                          <p:attrName>ppt_x</p:attrName>
                                        </p:attrNameLst>
                                      </p:cBhvr>
                                      <p:tavLst>
                                        <p:tav tm="0">
                                          <p:val>
                                            <p:strVal val="#ppt_x"/>
                                          </p:val>
                                        </p:tav>
                                        <p:tav tm="100000">
                                          <p:val>
                                            <p:strVal val="#ppt_x"/>
                                          </p:val>
                                        </p:tav>
                                      </p:tavLst>
                                    </p:anim>
                                    <p:anim calcmode="lin" valueType="num">
                                      <p:cBhvr>
                                        <p:cTn id="2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0E46E29D-FBAB-49A0-82E9-B28769A06940}"/>
              </a:ext>
            </a:extLst>
          </p:cNvPr>
          <p:cNvSpPr/>
          <p:nvPr/>
        </p:nvSpPr>
        <p:spPr>
          <a:xfrm>
            <a:off x="5950396" y="382012"/>
            <a:ext cx="6092825" cy="3046988"/>
          </a:xfrm>
          <a:prstGeom prst="rect">
            <a:avLst/>
          </a:prstGeom>
          <a:blipFill>
            <a:blip r:embed="rId2"/>
            <a:tile tx="0" ty="0" sx="100000" sy="100000" flip="none" algn="tl"/>
          </a:blipFill>
        </p:spPr>
        <p:txBody>
          <a:bodyPr>
            <a:spAutoFit/>
          </a:bodyPr>
          <a:lstStyle/>
          <a:p>
            <a:r>
              <a:rPr lang="he-IL" sz="3200" b="1" dirty="0">
                <a:solidFill>
                  <a:srgbClr val="000000"/>
                </a:solidFill>
                <a:latin typeface="David" panose="020E0502060401010101" pitchFamily="34" charset="-79"/>
                <a:cs typeface="David" panose="020E0502060401010101" pitchFamily="34" charset="-79"/>
              </a:rPr>
              <a:t>יא</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וַיּוֹאֶל הַלֵּוִי</a:t>
            </a:r>
            <a:r>
              <a:rPr lang="he-IL" sz="3200" dirty="0">
                <a:solidFill>
                  <a:srgbClr val="000000"/>
                </a:solidFill>
                <a:latin typeface="David" panose="020E0502060401010101" pitchFamily="34" charset="-79"/>
                <a:cs typeface="David" panose="020E0502060401010101" pitchFamily="34" charset="-79"/>
              </a:rPr>
              <a:t>, לָשֶׁבֶת אֶת-הָאִישׁ; וַיְהִי הַנַּעַר לוֹ, כְּאַחַד מִבָּנָיו.  </a:t>
            </a:r>
          </a:p>
          <a:p>
            <a:r>
              <a:rPr lang="he-IL" sz="3200" b="1" dirty="0" err="1">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וַיְמַלֵּא</a:t>
            </a:r>
            <a:r>
              <a:rPr lang="he-IL" sz="3200" dirty="0">
                <a:solidFill>
                  <a:srgbClr val="000000"/>
                </a:solidFill>
                <a:latin typeface="David" panose="020E0502060401010101" pitchFamily="34" charset="-79"/>
                <a:cs typeface="David" panose="020E0502060401010101" pitchFamily="34" charset="-79"/>
              </a:rPr>
              <a:t> מִיכָה אֶת-יַד הַלֵּוִי, וַיְהִי-לוֹ הַנַּעַר לְכֹהֵן; וַיְהִי, בְּבֵית מִיכָה.  </a:t>
            </a:r>
          </a:p>
          <a:p>
            <a:r>
              <a:rPr lang="he-IL" sz="3200" b="1" dirty="0" err="1">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וַיֹּאמֶר מִיכָה--עַתָּה יָדַעְתִּי, </a:t>
            </a:r>
            <a:r>
              <a:rPr lang="he-IL" sz="3200" b="1" dirty="0">
                <a:solidFill>
                  <a:srgbClr val="000000"/>
                </a:solidFill>
                <a:highlight>
                  <a:srgbClr val="FFFF00"/>
                </a:highlight>
                <a:latin typeface="David" panose="020E0502060401010101" pitchFamily="34" charset="-79"/>
                <a:cs typeface="David" panose="020E0502060401010101" pitchFamily="34" charset="-79"/>
              </a:rPr>
              <a:t>כִּי-יֵיטִיב יְהוָה לִי:</a:t>
            </a:r>
            <a:r>
              <a:rPr lang="he-IL" sz="3200" dirty="0">
                <a:solidFill>
                  <a:srgbClr val="000000"/>
                </a:solidFill>
                <a:latin typeface="David" panose="020E0502060401010101" pitchFamily="34" charset="-79"/>
                <a:cs typeface="David" panose="020E0502060401010101" pitchFamily="34" charset="-79"/>
              </a:rPr>
              <a:t>  כִּי הָיָה-לִי הַלֵּוִי, לְכֹהֵן.  {פ}</a:t>
            </a:r>
            <a:endParaRPr lang="he-IL" sz="3200" dirty="0"/>
          </a:p>
        </p:txBody>
      </p:sp>
      <p:sp>
        <p:nvSpPr>
          <p:cNvPr id="3" name="TextBox 2">
            <a:extLst>
              <a:ext uri="{FF2B5EF4-FFF2-40B4-BE49-F238E27FC236}">
                <a16:creationId xmlns:a16="http://schemas.microsoft.com/office/drawing/2014/main" id="{F8ACB535-4A92-4C9C-8B83-06B138CDA4AC}"/>
              </a:ext>
            </a:extLst>
          </p:cNvPr>
          <p:cNvSpPr txBox="1"/>
          <p:nvPr/>
        </p:nvSpPr>
        <p:spPr>
          <a:xfrm>
            <a:off x="981844" y="476091"/>
            <a:ext cx="4752527" cy="1815882"/>
          </a:xfrm>
          <a:prstGeom prst="rect">
            <a:avLst/>
          </a:prstGeom>
          <a:solidFill>
            <a:schemeClr val="accent5">
              <a:lumMod val="60000"/>
              <a:lumOff val="40000"/>
            </a:schemeClr>
          </a:solidFill>
          <a:ln w="28575">
            <a:solidFill>
              <a:schemeClr val="tx1"/>
            </a:solidFill>
          </a:ln>
        </p:spPr>
        <p:txBody>
          <a:bodyPr wrap="square" rtlCol="1" anchor="ctr" anchorCtr="1">
            <a:spAutoFit/>
          </a:bodyPr>
          <a:lstStyle/>
          <a:p>
            <a:r>
              <a:rPr lang="he-IL" sz="2800" dirty="0">
                <a:latin typeface="David" panose="020E0502060401010101" pitchFamily="34" charset="-79"/>
                <a:cs typeface="David" panose="020E0502060401010101" pitchFamily="34" charset="-79"/>
              </a:rPr>
              <a:t>יא. לבסוף </a:t>
            </a:r>
            <a:r>
              <a:rPr lang="he-IL" sz="2800" b="1" dirty="0">
                <a:highlight>
                  <a:srgbClr val="FFFF00"/>
                </a:highlight>
                <a:latin typeface="David" panose="020E0502060401010101" pitchFamily="34" charset="-79"/>
                <a:cs typeface="David" panose="020E0502060401010101" pitchFamily="34" charset="-79"/>
              </a:rPr>
              <a:t>הסכים הנער </a:t>
            </a:r>
            <a:r>
              <a:rPr lang="he-IL" sz="2800" dirty="0">
                <a:latin typeface="David" panose="020E0502060401010101" pitchFamily="34" charset="-79"/>
                <a:cs typeface="David" panose="020E0502060401010101" pitchFamily="34" charset="-79"/>
              </a:rPr>
              <a:t>לשבת ולהישאר בבית מיכה, ולאט הוא התחבר עם הבנים של מיכה והפך להיות כאחד מהם</a:t>
            </a:r>
          </a:p>
        </p:txBody>
      </p:sp>
      <p:sp>
        <p:nvSpPr>
          <p:cNvPr id="4" name="TextBox 3">
            <a:extLst>
              <a:ext uri="{FF2B5EF4-FFF2-40B4-BE49-F238E27FC236}">
                <a16:creationId xmlns:a16="http://schemas.microsoft.com/office/drawing/2014/main" id="{3434E8BC-3B4E-4E3B-8174-B0DCFFBAE7E7}"/>
              </a:ext>
            </a:extLst>
          </p:cNvPr>
          <p:cNvSpPr txBox="1"/>
          <p:nvPr/>
        </p:nvSpPr>
        <p:spPr>
          <a:xfrm>
            <a:off x="1557908" y="2690917"/>
            <a:ext cx="4176463" cy="954107"/>
          </a:xfrm>
          <a:prstGeom prst="rect">
            <a:avLst/>
          </a:prstGeom>
          <a:solidFill>
            <a:schemeClr val="accent3">
              <a:lumMod val="40000"/>
              <a:lumOff val="60000"/>
            </a:schemeClr>
          </a:solidFill>
          <a:ln w="28575">
            <a:solidFill>
              <a:schemeClr val="tx1"/>
            </a:solidFill>
          </a:ln>
        </p:spPr>
        <p:txBody>
          <a:bodyPr wrap="square" rtlCol="1" anchor="ctr" anchorCtr="1">
            <a:spAutoFit/>
          </a:bodyPr>
          <a:lstStyle/>
          <a:p>
            <a:r>
              <a:rPr lang="he-IL" sz="2800" dirty="0" err="1">
                <a:latin typeface="David" panose="020E0502060401010101" pitchFamily="34" charset="-79"/>
                <a:cs typeface="David" panose="020E0502060401010101" pitchFamily="34" charset="-79"/>
              </a:rPr>
              <a:t>יב</a:t>
            </a:r>
            <a:r>
              <a:rPr lang="he-IL" sz="2800" dirty="0">
                <a:latin typeface="David" panose="020E0502060401010101" pitchFamily="34" charset="-79"/>
                <a:cs typeface="David" panose="020E0502060401010101" pitchFamily="34" charset="-79"/>
              </a:rPr>
              <a:t>. מיכה </a:t>
            </a:r>
            <a:r>
              <a:rPr lang="he-IL" sz="2800" b="1" dirty="0">
                <a:highlight>
                  <a:srgbClr val="FFFF00"/>
                </a:highlight>
                <a:latin typeface="David" panose="020E0502060401010101" pitchFamily="34" charset="-79"/>
                <a:cs typeface="David" panose="020E0502060401010101" pitchFamily="34" charset="-79"/>
              </a:rPr>
              <a:t>מינה והסמיך </a:t>
            </a:r>
            <a:r>
              <a:rPr lang="he-IL" sz="2800" dirty="0">
                <a:latin typeface="David" panose="020E0502060401010101" pitchFamily="34" charset="-79"/>
                <a:cs typeface="David" panose="020E0502060401010101" pitchFamily="34" charset="-79"/>
              </a:rPr>
              <a:t>את הנער מבית לוי לכהן בביתו </a:t>
            </a:r>
          </a:p>
        </p:txBody>
      </p:sp>
      <p:sp>
        <p:nvSpPr>
          <p:cNvPr id="5" name="TextBox 4">
            <a:extLst>
              <a:ext uri="{FF2B5EF4-FFF2-40B4-BE49-F238E27FC236}">
                <a16:creationId xmlns:a16="http://schemas.microsoft.com/office/drawing/2014/main" id="{81BA1D72-0BF0-412B-B10A-EF0E2B0B9E99}"/>
              </a:ext>
            </a:extLst>
          </p:cNvPr>
          <p:cNvSpPr txBox="1"/>
          <p:nvPr/>
        </p:nvSpPr>
        <p:spPr>
          <a:xfrm>
            <a:off x="6598468" y="3835183"/>
            <a:ext cx="5300736" cy="2677656"/>
          </a:xfrm>
          <a:prstGeom prst="rect">
            <a:avLst/>
          </a:prstGeom>
          <a:blipFill>
            <a:blip r:embed="rId3"/>
            <a:tile tx="0" ty="0" sx="100000" sy="100000" flip="none" algn="tl"/>
          </a:blipFill>
          <a:ln w="28575">
            <a:solidFill>
              <a:schemeClr val="tx1"/>
            </a:solidFill>
          </a:ln>
        </p:spPr>
        <p:txBody>
          <a:bodyPr wrap="square" rtlCol="1" anchor="ctr" anchorCtr="1">
            <a:spAutoFit/>
          </a:bodyPr>
          <a:lstStyle/>
          <a:p>
            <a:r>
              <a:rPr lang="he-IL" sz="2800" dirty="0" err="1">
                <a:latin typeface="David" panose="020E0502060401010101" pitchFamily="34" charset="-79"/>
                <a:cs typeface="David" panose="020E0502060401010101" pitchFamily="34" charset="-79"/>
              </a:rPr>
              <a:t>יג</a:t>
            </a:r>
            <a:r>
              <a:rPr lang="he-IL" sz="2800" dirty="0">
                <a:latin typeface="David" panose="020E0502060401010101" pitchFamily="34" charset="-79"/>
                <a:cs typeface="David" panose="020E0502060401010101" pitchFamily="34" charset="-79"/>
              </a:rPr>
              <a:t>. מיכה שמח מאד ואמר לעצמו: עד עכשיו הבן שלי היה הכהן של הפסל, אבל זה לא היה טוב , עכשיו יש לי כהן שהוא משבט לוי- שבט </a:t>
            </a:r>
            <a:r>
              <a:rPr lang="he-IL" sz="2800" dirty="0" err="1">
                <a:latin typeface="David" panose="020E0502060401010101" pitchFamily="34" charset="-79"/>
                <a:cs typeface="David" panose="020E0502060401010101" pitchFamily="34" charset="-79"/>
              </a:rPr>
              <a:t>הכהנים</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ועכשיו אני יודע שה' יברך אותי  ויעשה לי דברים טובים בזכות זה </a:t>
            </a:r>
          </a:p>
        </p:txBody>
      </p:sp>
    </p:spTree>
    <p:extLst>
      <p:ext uri="{BB962C8B-B14F-4D97-AF65-F5344CB8AC3E}">
        <p14:creationId xmlns:p14="http://schemas.microsoft.com/office/powerpoint/2010/main" val="2912966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BF707A-2EC1-4061-9329-76144D790B3D}"/>
              </a:ext>
            </a:extLst>
          </p:cNvPr>
          <p:cNvSpPr txBox="1"/>
          <p:nvPr/>
        </p:nvSpPr>
        <p:spPr>
          <a:xfrm>
            <a:off x="2854052" y="620688"/>
            <a:ext cx="8928993" cy="4278094"/>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3200" b="1" u="sng" dirty="0">
                <a:latin typeface="David" panose="020E0502060401010101" pitchFamily="34" charset="-79"/>
                <a:cs typeface="David" panose="020E0502060401010101" pitchFamily="34" charset="-79"/>
              </a:rPr>
              <a:t>חוברת עמוד 90: </a:t>
            </a:r>
          </a:p>
          <a:p>
            <a:r>
              <a:rPr lang="he-IL" sz="3200" b="1" u="sng" dirty="0">
                <a:latin typeface="David" panose="020E0502060401010101" pitchFamily="34" charset="-79"/>
                <a:cs typeface="David" panose="020E0502060401010101" pitchFamily="34" charset="-79"/>
              </a:rPr>
              <a:t>סדרו את המשפטים לפי הסדר:</a:t>
            </a:r>
          </a:p>
          <a:p>
            <a:r>
              <a:rPr lang="he-IL" sz="2600" dirty="0">
                <a:latin typeface="David" panose="020E0502060401010101" pitchFamily="34" charset="-79"/>
                <a:cs typeface="David" panose="020E0502060401010101" pitchFamily="34" charset="-79"/>
              </a:rPr>
              <a:t>א. מיכה משיב את הכסף לאמו  _____</a:t>
            </a:r>
          </a:p>
          <a:p>
            <a:r>
              <a:rPr lang="he-IL" sz="2600" dirty="0">
                <a:latin typeface="David" panose="020E0502060401010101" pitchFamily="34" charset="-79"/>
                <a:cs typeface="David" panose="020E0502060401010101" pitchFamily="34" charset="-79"/>
              </a:rPr>
              <a:t>ב. אמו של מיכה עושה פסל ומסכה _____</a:t>
            </a:r>
          </a:p>
          <a:p>
            <a:r>
              <a:rPr lang="he-IL" sz="2600" dirty="0">
                <a:latin typeface="David" panose="020E0502060401010101" pitchFamily="34" charset="-79"/>
                <a:cs typeface="David" panose="020E0502060401010101" pitchFamily="34" charset="-79"/>
              </a:rPr>
              <a:t>ג. מיכה נהנה מכך שהלוי בביתו_____</a:t>
            </a:r>
          </a:p>
          <a:p>
            <a:r>
              <a:rPr lang="he-IL" sz="2600" dirty="0">
                <a:latin typeface="David" panose="020E0502060401010101" pitchFamily="34" charset="-79"/>
                <a:cs typeface="David" panose="020E0502060401010101" pitchFamily="34" charset="-79"/>
              </a:rPr>
              <a:t>ד. מאמו של מיכה נגנב סכום כסף ______ </a:t>
            </a:r>
          </a:p>
          <a:p>
            <a:r>
              <a:rPr lang="he-IL" sz="2600" dirty="0">
                <a:latin typeface="David" panose="020E0502060401010101" pitchFamily="34" charset="-79"/>
                <a:cs typeface="David" panose="020E0502060401010101" pitchFamily="34" charset="-79"/>
              </a:rPr>
              <a:t>ה. בבית מיכה יש אפוד ותרפים _______</a:t>
            </a:r>
          </a:p>
          <a:p>
            <a:r>
              <a:rPr lang="he-IL" sz="2600" dirty="0">
                <a:latin typeface="David" panose="020E0502060401010101" pitchFamily="34" charset="-79"/>
                <a:cs typeface="David" panose="020E0502060401010101" pitchFamily="34" charset="-79"/>
              </a:rPr>
              <a:t>ו. מיכה ממנה את אחד מבניו להיות כהן ______</a:t>
            </a:r>
          </a:p>
          <a:p>
            <a:r>
              <a:rPr lang="he-IL" sz="2600" dirty="0">
                <a:latin typeface="David" panose="020E0502060401010101" pitchFamily="34" charset="-79"/>
                <a:cs typeface="David" panose="020E0502060401010101" pitchFamily="34" charset="-79"/>
              </a:rPr>
              <a:t>ז. הלוי מגיע אל ביתו של מיכה לחפש  אחר מקור מחיה _______</a:t>
            </a:r>
          </a:p>
          <a:p>
            <a:r>
              <a:rPr lang="he-IL" sz="2600" dirty="0">
                <a:latin typeface="David" panose="020E0502060401010101" pitchFamily="34" charset="-79"/>
                <a:cs typeface="David" panose="020E0502060401010101" pitchFamily="34" charset="-79"/>
              </a:rPr>
              <a:t>ח. הלוי יושב בביתו של מיכה תמורת אוכל ובגדים וכסף_____</a:t>
            </a:r>
          </a:p>
        </p:txBody>
      </p:sp>
      <p:pic>
        <p:nvPicPr>
          <p:cNvPr id="4098" name="Picture 2" descr="תוצאת תמונה עבור תורת אמת ספר שופטים">
            <a:extLst>
              <a:ext uri="{FF2B5EF4-FFF2-40B4-BE49-F238E27FC236}">
                <a16:creationId xmlns:a16="http://schemas.microsoft.com/office/drawing/2014/main" id="{054DF0D6-0D0A-4411-BB20-BA2C1513FE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224" y="642470"/>
            <a:ext cx="1828800" cy="24955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F92BE35-2398-420C-A7F8-A8C6EED15E20}"/>
              </a:ext>
            </a:extLst>
          </p:cNvPr>
          <p:cNvSpPr txBox="1"/>
          <p:nvPr/>
        </p:nvSpPr>
        <p:spPr>
          <a:xfrm>
            <a:off x="6454452" y="2871929"/>
            <a:ext cx="504056" cy="369332"/>
          </a:xfrm>
          <a:prstGeom prst="rect">
            <a:avLst/>
          </a:prstGeom>
          <a:noFill/>
          <a:ln>
            <a:solidFill>
              <a:schemeClr val="bg2"/>
            </a:solidFill>
          </a:ln>
        </p:spPr>
        <p:txBody>
          <a:bodyPr wrap="square" rtlCol="1" anchor="ctr" anchorCtr="1">
            <a:spAutoFit/>
          </a:bodyPr>
          <a:lstStyle/>
          <a:p>
            <a:r>
              <a:rPr lang="he-IL" dirty="0"/>
              <a:t>1</a:t>
            </a:r>
          </a:p>
        </p:txBody>
      </p:sp>
      <p:sp>
        <p:nvSpPr>
          <p:cNvPr id="5" name="TextBox 4">
            <a:extLst>
              <a:ext uri="{FF2B5EF4-FFF2-40B4-BE49-F238E27FC236}">
                <a16:creationId xmlns:a16="http://schemas.microsoft.com/office/drawing/2014/main" id="{50ABA1F4-C3B8-40E0-8CD3-6F996BE88DAF}"/>
              </a:ext>
            </a:extLst>
          </p:cNvPr>
          <p:cNvSpPr txBox="1"/>
          <p:nvPr/>
        </p:nvSpPr>
        <p:spPr>
          <a:xfrm>
            <a:off x="6706480" y="1652439"/>
            <a:ext cx="504056" cy="369332"/>
          </a:xfrm>
          <a:prstGeom prst="rect">
            <a:avLst/>
          </a:prstGeom>
          <a:noFill/>
          <a:ln>
            <a:solidFill>
              <a:schemeClr val="bg2"/>
            </a:solidFill>
          </a:ln>
        </p:spPr>
        <p:txBody>
          <a:bodyPr wrap="square" rtlCol="1" anchor="ctr" anchorCtr="1">
            <a:spAutoFit/>
          </a:bodyPr>
          <a:lstStyle/>
          <a:p>
            <a:r>
              <a:rPr lang="he-IL" dirty="0"/>
              <a:t>2</a:t>
            </a:r>
          </a:p>
        </p:txBody>
      </p:sp>
      <p:sp>
        <p:nvSpPr>
          <p:cNvPr id="7" name="TextBox 6">
            <a:extLst>
              <a:ext uri="{FF2B5EF4-FFF2-40B4-BE49-F238E27FC236}">
                <a16:creationId xmlns:a16="http://schemas.microsoft.com/office/drawing/2014/main" id="{E926B1EC-2264-4A7D-9270-F81C8002F7B9}"/>
              </a:ext>
            </a:extLst>
          </p:cNvPr>
          <p:cNvSpPr txBox="1"/>
          <p:nvPr/>
        </p:nvSpPr>
        <p:spPr>
          <a:xfrm>
            <a:off x="6310436" y="2021771"/>
            <a:ext cx="504056" cy="369332"/>
          </a:xfrm>
          <a:prstGeom prst="rect">
            <a:avLst/>
          </a:prstGeom>
          <a:noFill/>
          <a:ln>
            <a:solidFill>
              <a:schemeClr val="bg2"/>
            </a:solidFill>
          </a:ln>
        </p:spPr>
        <p:txBody>
          <a:bodyPr wrap="square" rtlCol="1" anchor="ctr" anchorCtr="1">
            <a:spAutoFit/>
          </a:bodyPr>
          <a:lstStyle/>
          <a:p>
            <a:r>
              <a:rPr lang="he-IL" dirty="0"/>
              <a:t>3</a:t>
            </a:r>
          </a:p>
        </p:txBody>
      </p:sp>
      <p:sp>
        <p:nvSpPr>
          <p:cNvPr id="8" name="TextBox 7">
            <a:extLst>
              <a:ext uri="{FF2B5EF4-FFF2-40B4-BE49-F238E27FC236}">
                <a16:creationId xmlns:a16="http://schemas.microsoft.com/office/drawing/2014/main" id="{91C57925-2C3B-4936-B2E4-4840CCE5E10A}"/>
              </a:ext>
            </a:extLst>
          </p:cNvPr>
          <p:cNvSpPr txBox="1"/>
          <p:nvPr/>
        </p:nvSpPr>
        <p:spPr>
          <a:xfrm>
            <a:off x="6706480" y="3238188"/>
            <a:ext cx="504056" cy="369332"/>
          </a:xfrm>
          <a:prstGeom prst="rect">
            <a:avLst/>
          </a:prstGeom>
          <a:noFill/>
          <a:ln>
            <a:solidFill>
              <a:schemeClr val="bg2"/>
            </a:solidFill>
          </a:ln>
        </p:spPr>
        <p:txBody>
          <a:bodyPr wrap="square" rtlCol="1" anchor="ctr" anchorCtr="1">
            <a:spAutoFit/>
          </a:bodyPr>
          <a:lstStyle/>
          <a:p>
            <a:r>
              <a:rPr lang="he-IL" dirty="0"/>
              <a:t>4</a:t>
            </a:r>
          </a:p>
        </p:txBody>
      </p:sp>
      <p:sp>
        <p:nvSpPr>
          <p:cNvPr id="9" name="TextBox 8">
            <a:extLst>
              <a:ext uri="{FF2B5EF4-FFF2-40B4-BE49-F238E27FC236}">
                <a16:creationId xmlns:a16="http://schemas.microsoft.com/office/drawing/2014/main" id="{FA1C06A4-810F-4569-971D-93CA610E271E}"/>
              </a:ext>
            </a:extLst>
          </p:cNvPr>
          <p:cNvSpPr txBox="1"/>
          <p:nvPr/>
        </p:nvSpPr>
        <p:spPr>
          <a:xfrm>
            <a:off x="5668403" y="3626126"/>
            <a:ext cx="504056" cy="369332"/>
          </a:xfrm>
          <a:prstGeom prst="rect">
            <a:avLst/>
          </a:prstGeom>
          <a:noFill/>
          <a:ln>
            <a:solidFill>
              <a:schemeClr val="bg2"/>
            </a:solidFill>
          </a:ln>
        </p:spPr>
        <p:txBody>
          <a:bodyPr wrap="square" rtlCol="1" anchor="ctr" anchorCtr="1">
            <a:spAutoFit/>
          </a:bodyPr>
          <a:lstStyle/>
          <a:p>
            <a:r>
              <a:rPr lang="he-IL" dirty="0"/>
              <a:t>5</a:t>
            </a:r>
          </a:p>
        </p:txBody>
      </p:sp>
      <p:sp>
        <p:nvSpPr>
          <p:cNvPr id="10" name="TextBox 9">
            <a:extLst>
              <a:ext uri="{FF2B5EF4-FFF2-40B4-BE49-F238E27FC236}">
                <a16:creationId xmlns:a16="http://schemas.microsoft.com/office/drawing/2014/main" id="{33E6D86F-0B0A-48C0-9FE2-26A39160D99A}"/>
              </a:ext>
            </a:extLst>
          </p:cNvPr>
          <p:cNvSpPr txBox="1"/>
          <p:nvPr/>
        </p:nvSpPr>
        <p:spPr>
          <a:xfrm>
            <a:off x="4009200" y="3995458"/>
            <a:ext cx="504056" cy="369332"/>
          </a:xfrm>
          <a:prstGeom prst="rect">
            <a:avLst/>
          </a:prstGeom>
          <a:noFill/>
          <a:ln>
            <a:solidFill>
              <a:schemeClr val="bg2"/>
            </a:solidFill>
          </a:ln>
        </p:spPr>
        <p:txBody>
          <a:bodyPr wrap="square" rtlCol="1" anchor="ctr" anchorCtr="1">
            <a:spAutoFit/>
          </a:bodyPr>
          <a:lstStyle/>
          <a:p>
            <a:r>
              <a:rPr lang="he-IL" dirty="0"/>
              <a:t>6</a:t>
            </a:r>
          </a:p>
        </p:txBody>
      </p:sp>
      <p:sp>
        <p:nvSpPr>
          <p:cNvPr id="11" name="TextBox 10">
            <a:extLst>
              <a:ext uri="{FF2B5EF4-FFF2-40B4-BE49-F238E27FC236}">
                <a16:creationId xmlns:a16="http://schemas.microsoft.com/office/drawing/2014/main" id="{21E05C5B-0E6C-4CEB-BA66-235FAC4A55ED}"/>
              </a:ext>
            </a:extLst>
          </p:cNvPr>
          <p:cNvSpPr txBox="1"/>
          <p:nvPr/>
        </p:nvSpPr>
        <p:spPr>
          <a:xfrm>
            <a:off x="4009200" y="4422522"/>
            <a:ext cx="504056" cy="369332"/>
          </a:xfrm>
          <a:prstGeom prst="rect">
            <a:avLst/>
          </a:prstGeom>
          <a:noFill/>
          <a:ln>
            <a:solidFill>
              <a:schemeClr val="bg2"/>
            </a:solidFill>
          </a:ln>
        </p:spPr>
        <p:txBody>
          <a:bodyPr wrap="square" rtlCol="1" anchor="ctr" anchorCtr="1">
            <a:spAutoFit/>
          </a:bodyPr>
          <a:lstStyle/>
          <a:p>
            <a:r>
              <a:rPr lang="he-IL" dirty="0"/>
              <a:t>7</a:t>
            </a:r>
          </a:p>
        </p:txBody>
      </p:sp>
      <p:sp>
        <p:nvSpPr>
          <p:cNvPr id="12" name="TextBox 11">
            <a:extLst>
              <a:ext uri="{FF2B5EF4-FFF2-40B4-BE49-F238E27FC236}">
                <a16:creationId xmlns:a16="http://schemas.microsoft.com/office/drawing/2014/main" id="{2AB26515-3E5A-4F74-BB77-23CCE964C933}"/>
              </a:ext>
            </a:extLst>
          </p:cNvPr>
          <p:cNvSpPr txBox="1"/>
          <p:nvPr/>
        </p:nvSpPr>
        <p:spPr>
          <a:xfrm>
            <a:off x="6814492" y="2456063"/>
            <a:ext cx="504056" cy="369332"/>
          </a:xfrm>
          <a:prstGeom prst="rect">
            <a:avLst/>
          </a:prstGeom>
          <a:noFill/>
          <a:ln>
            <a:solidFill>
              <a:schemeClr val="bg2"/>
            </a:solidFill>
          </a:ln>
        </p:spPr>
        <p:txBody>
          <a:bodyPr wrap="square" rtlCol="1" anchor="ctr" anchorCtr="1">
            <a:spAutoFit/>
          </a:bodyPr>
          <a:lstStyle/>
          <a:p>
            <a:r>
              <a:rPr lang="he-IL" dirty="0"/>
              <a:t>8</a:t>
            </a:r>
          </a:p>
        </p:txBody>
      </p:sp>
    </p:spTree>
    <p:extLst>
      <p:ext uri="{BB962C8B-B14F-4D97-AF65-F5344CB8AC3E}">
        <p14:creationId xmlns:p14="http://schemas.microsoft.com/office/powerpoint/2010/main" val="248536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14FA66-B6D5-41F5-A622-A0D64A7B9C89}"/>
              </a:ext>
            </a:extLst>
          </p:cNvPr>
          <p:cNvSpPr txBox="1"/>
          <p:nvPr/>
        </p:nvSpPr>
        <p:spPr>
          <a:xfrm>
            <a:off x="3070076" y="188640"/>
            <a:ext cx="8928993" cy="3170099"/>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3200" b="1" u="sng" dirty="0">
                <a:latin typeface="David" panose="020E0502060401010101" pitchFamily="34" charset="-79"/>
                <a:cs typeface="David" panose="020E0502060401010101" pitchFamily="34" charset="-79"/>
              </a:rPr>
              <a:t>חוברת עמוד 91: </a:t>
            </a:r>
          </a:p>
          <a:p>
            <a:r>
              <a:rPr lang="he-IL" sz="2800" b="1" u="sng" dirty="0">
                <a:latin typeface="David" panose="020E0502060401010101" pitchFamily="34" charset="-79"/>
                <a:cs typeface="David" panose="020E0502060401010101" pitchFamily="34" charset="-79"/>
              </a:rPr>
              <a:t>א. מתי ארעה פרשת מיכה (ע"פ רש"י)</a:t>
            </a:r>
          </a:p>
          <a:p>
            <a:r>
              <a:rPr lang="he-IL" sz="2800" dirty="0">
                <a:highlight>
                  <a:srgbClr val="FFFF00"/>
                </a:highlight>
                <a:latin typeface="David" panose="020E0502060401010101" pitchFamily="34" charset="-79"/>
                <a:cs typeface="David" panose="020E0502060401010101" pitchFamily="34" charset="-79"/>
              </a:rPr>
              <a:t>בין תקופת יהושע לשופט הראשון </a:t>
            </a:r>
            <a:r>
              <a:rPr lang="he-IL" sz="2800" dirty="0" err="1">
                <a:highlight>
                  <a:srgbClr val="FFFF00"/>
                </a:highlight>
                <a:latin typeface="David" panose="020E0502060401010101" pitchFamily="34" charset="-79"/>
                <a:cs typeface="David" panose="020E0502060401010101" pitchFamily="34" charset="-79"/>
              </a:rPr>
              <a:t>עותניאל</a:t>
            </a:r>
            <a:endParaRPr lang="he-IL" sz="2800" dirty="0">
              <a:highlight>
                <a:srgbClr val="FFFF00"/>
              </a:highlight>
              <a:latin typeface="David" panose="020E0502060401010101" pitchFamily="34" charset="-79"/>
              <a:cs typeface="David" panose="020E0502060401010101" pitchFamily="34" charset="-79"/>
            </a:endParaRPr>
          </a:p>
          <a:p>
            <a:r>
              <a:rPr lang="he-IL" sz="2800" b="1" u="sng" dirty="0">
                <a:latin typeface="David" panose="020E0502060401010101" pitchFamily="34" charset="-79"/>
                <a:cs typeface="David" panose="020E0502060401010101" pitchFamily="34" charset="-79"/>
              </a:rPr>
              <a:t>ב. כיצד מופיע שמו של מיכה </a:t>
            </a:r>
            <a:r>
              <a:rPr lang="he-IL" sz="2800" b="1" u="sng" dirty="0" err="1">
                <a:latin typeface="David" panose="020E0502060401010101" pitchFamily="34" charset="-79"/>
                <a:cs typeface="David" panose="020E0502060401010101" pitchFamily="34" charset="-79"/>
              </a:rPr>
              <a:t>בפ"ס</a:t>
            </a:r>
            <a:r>
              <a:rPr lang="he-IL" sz="2800" b="1" u="sng" dirty="0">
                <a:latin typeface="David" panose="020E0502060401010101" pitchFamily="34" charset="-79"/>
                <a:cs typeface="David" panose="020E0502060401010101" pitchFamily="34" charset="-79"/>
              </a:rPr>
              <a:t> א'? </a:t>
            </a:r>
          </a:p>
          <a:p>
            <a:r>
              <a:rPr lang="he-IL" sz="2800" dirty="0" err="1">
                <a:highlight>
                  <a:srgbClr val="FFFF00"/>
                </a:highlight>
                <a:latin typeface="David" panose="020E0502060401010101" pitchFamily="34" charset="-79"/>
                <a:cs typeface="David" panose="020E0502060401010101" pitchFamily="34" charset="-79"/>
              </a:rPr>
              <a:t>מיכיהו</a:t>
            </a:r>
            <a:endParaRPr lang="he-IL" sz="2800" dirty="0">
              <a:highlight>
                <a:srgbClr val="FFFF00"/>
              </a:highlight>
              <a:latin typeface="David" panose="020E0502060401010101" pitchFamily="34" charset="-79"/>
              <a:cs typeface="David" panose="020E0502060401010101" pitchFamily="34" charset="-79"/>
            </a:endParaRPr>
          </a:p>
          <a:p>
            <a:r>
              <a:rPr lang="he-IL" sz="2800" b="1" u="sng" dirty="0">
                <a:latin typeface="David" panose="020E0502060401010101" pitchFamily="34" charset="-79"/>
                <a:cs typeface="David" panose="020E0502060401010101" pitchFamily="34" charset="-79"/>
              </a:rPr>
              <a:t>ג. כיצד מופיע שמו בשאר הפסוקים?</a:t>
            </a:r>
          </a:p>
          <a:p>
            <a:r>
              <a:rPr lang="he-IL" sz="2800" dirty="0">
                <a:highlight>
                  <a:srgbClr val="FFFF00"/>
                </a:highlight>
                <a:latin typeface="David" panose="020E0502060401010101" pitchFamily="34" charset="-79"/>
                <a:cs typeface="David" panose="020E0502060401010101" pitchFamily="34" charset="-79"/>
              </a:rPr>
              <a:t>מיכה</a:t>
            </a:r>
          </a:p>
        </p:txBody>
      </p:sp>
      <p:sp>
        <p:nvSpPr>
          <p:cNvPr id="3" name="TextBox 2">
            <a:extLst>
              <a:ext uri="{FF2B5EF4-FFF2-40B4-BE49-F238E27FC236}">
                <a16:creationId xmlns:a16="http://schemas.microsoft.com/office/drawing/2014/main" id="{30BC51DB-529A-41B7-8240-692B5DCF8B6A}"/>
              </a:ext>
            </a:extLst>
          </p:cNvPr>
          <p:cNvSpPr txBox="1"/>
          <p:nvPr/>
        </p:nvSpPr>
        <p:spPr>
          <a:xfrm>
            <a:off x="1125860" y="3510013"/>
            <a:ext cx="7560840" cy="3170099"/>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3200" b="1" u="sng" dirty="0">
                <a:latin typeface="David" panose="020E0502060401010101" pitchFamily="34" charset="-79"/>
                <a:cs typeface="David" panose="020E0502060401010101" pitchFamily="34" charset="-79"/>
              </a:rPr>
              <a:t>חוברת עמוד 92:  הנער הלוי:</a:t>
            </a:r>
          </a:p>
          <a:p>
            <a:r>
              <a:rPr lang="he-IL" sz="2800" b="1" u="sng" dirty="0">
                <a:latin typeface="David" panose="020E0502060401010101" pitchFamily="34" charset="-79"/>
                <a:cs typeface="David" panose="020E0502060401010101" pitchFamily="34" charset="-79"/>
              </a:rPr>
              <a:t>א. מהיכן היה מאיזה שבט?</a:t>
            </a:r>
          </a:p>
          <a:p>
            <a:r>
              <a:rPr lang="he-IL" sz="2800" dirty="0">
                <a:highlight>
                  <a:srgbClr val="FFFF00"/>
                </a:highlight>
                <a:latin typeface="David" panose="020E0502060401010101" pitchFamily="34" charset="-79"/>
                <a:cs typeface="David" panose="020E0502060401010101" pitchFamily="34" charset="-79"/>
              </a:rPr>
              <a:t>מבית לחם אמו מיהודה ואביו מלוי</a:t>
            </a:r>
          </a:p>
          <a:p>
            <a:r>
              <a:rPr lang="he-IL" sz="2800" b="1" u="sng" dirty="0">
                <a:latin typeface="David" panose="020E0502060401010101" pitchFamily="34" charset="-79"/>
                <a:cs typeface="David" panose="020E0502060401010101" pitchFamily="34" charset="-79"/>
              </a:rPr>
              <a:t>ב. מי היה הנער? </a:t>
            </a:r>
          </a:p>
          <a:p>
            <a:r>
              <a:rPr lang="he-IL" sz="2800" dirty="0">
                <a:highlight>
                  <a:srgbClr val="FFFF00"/>
                </a:highlight>
                <a:latin typeface="David" panose="020E0502060401010101" pitchFamily="34" charset="-79"/>
                <a:cs typeface="David" panose="020E0502060401010101" pitchFamily="34" charset="-79"/>
              </a:rPr>
              <a:t>יהונתן הבן של גרשום הנכד של משה רבינו</a:t>
            </a:r>
          </a:p>
          <a:p>
            <a:r>
              <a:rPr lang="he-IL" sz="2800" b="1" u="sng" dirty="0">
                <a:latin typeface="David" panose="020E0502060401010101" pitchFamily="34" charset="-79"/>
                <a:cs typeface="David" panose="020E0502060401010101" pitchFamily="34" charset="-79"/>
              </a:rPr>
              <a:t>ג. מה הייתה מטרת בואו?</a:t>
            </a:r>
          </a:p>
          <a:p>
            <a:r>
              <a:rPr lang="he-IL" sz="2800" dirty="0">
                <a:highlight>
                  <a:srgbClr val="FFFF00"/>
                </a:highlight>
                <a:latin typeface="David" panose="020E0502060401010101" pitchFamily="34" charset="-79"/>
                <a:cs typeface="David" panose="020E0502060401010101" pitchFamily="34" charset="-79"/>
              </a:rPr>
              <a:t>חיפש מקום לפרנסה בשביל משפחתו</a:t>
            </a:r>
          </a:p>
        </p:txBody>
      </p:sp>
    </p:spTree>
    <p:extLst>
      <p:ext uri="{BB962C8B-B14F-4D97-AF65-F5344CB8AC3E}">
        <p14:creationId xmlns:p14="http://schemas.microsoft.com/office/powerpoint/2010/main" val="791219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Effect transition="in" filter="barn(inVertical)">
                                      <p:cBhvr>
                                        <p:cTn id="24" dur="500"/>
                                        <p:tgtEl>
                                          <p:spTgt spid="2">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wipe(down)">
                                      <p:cBhvr>
                                        <p:cTn id="40" dur="5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wipe(down)">
                                      <p:cBhvr>
                                        <p:cTn id="4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42DA30-C28B-435D-B0E4-CA4A92CEDB88}"/>
              </a:ext>
            </a:extLst>
          </p:cNvPr>
          <p:cNvSpPr txBox="1"/>
          <p:nvPr/>
        </p:nvSpPr>
        <p:spPr>
          <a:xfrm>
            <a:off x="3574132" y="620688"/>
            <a:ext cx="7560840" cy="3600986"/>
          </a:xfrm>
          <a:prstGeom prst="rect">
            <a:avLst/>
          </a:prstGeom>
          <a:solidFill>
            <a:schemeClr val="accent6">
              <a:lumMod val="20000"/>
              <a:lumOff val="80000"/>
            </a:schemeClr>
          </a:solidFill>
          <a:ln w="28575">
            <a:solidFill>
              <a:schemeClr val="tx1"/>
            </a:solidFill>
          </a:ln>
        </p:spPr>
        <p:txBody>
          <a:bodyPr wrap="square" rtlCol="1" anchor="ctr" anchorCtr="1">
            <a:spAutoFit/>
          </a:bodyPr>
          <a:lstStyle/>
          <a:p>
            <a:r>
              <a:rPr lang="he-IL" sz="3200" b="1" u="sng" dirty="0">
                <a:latin typeface="David" panose="020E0502060401010101" pitchFamily="34" charset="-79"/>
                <a:cs typeface="David" panose="020E0502060401010101" pitchFamily="34" charset="-79"/>
              </a:rPr>
              <a:t>חוברת עמוד 93:  מיכה מתחייב ללוי:</a:t>
            </a:r>
          </a:p>
          <a:p>
            <a:r>
              <a:rPr lang="he-IL" sz="2800" b="1" u="sng" dirty="0">
                <a:latin typeface="David" panose="020E0502060401010101" pitchFamily="34" charset="-79"/>
                <a:cs typeface="David" panose="020E0502060401010101" pitchFamily="34" charset="-79"/>
              </a:rPr>
              <a:t>א. מה התחייב מיכה לתת ללוי?</a:t>
            </a:r>
          </a:p>
          <a:p>
            <a:r>
              <a:rPr lang="he-IL" sz="2800" dirty="0">
                <a:highlight>
                  <a:srgbClr val="FFFF00"/>
                </a:highlight>
                <a:latin typeface="David" panose="020E0502060401010101" pitchFamily="34" charset="-79"/>
                <a:cs typeface="David" panose="020E0502060401010101" pitchFamily="34" charset="-79"/>
              </a:rPr>
              <a:t>עשרת שקלים לשנה, ובגדים ואוכל</a:t>
            </a:r>
          </a:p>
          <a:p>
            <a:r>
              <a:rPr lang="he-IL" sz="2800" b="1" u="sng" dirty="0">
                <a:latin typeface="David" panose="020E0502060401010101" pitchFamily="34" charset="-79"/>
                <a:cs typeface="David" panose="020E0502060401010101" pitchFamily="34" charset="-79"/>
              </a:rPr>
              <a:t>ב. כיצד </a:t>
            </a:r>
            <a:r>
              <a:rPr lang="he-IL" sz="2800" b="1" u="sng" dirty="0" err="1">
                <a:latin typeface="David" panose="020E0502060401010101" pitchFamily="34" charset="-79"/>
                <a:cs typeface="David" panose="020E0502060401010101" pitchFamily="34" charset="-79"/>
              </a:rPr>
              <a:t>התיחס</a:t>
            </a:r>
            <a:r>
              <a:rPr lang="he-IL" sz="2800" b="1" u="sng" dirty="0">
                <a:latin typeface="David" panose="020E0502060401010101" pitchFamily="34" charset="-79"/>
                <a:cs typeface="David" panose="020E0502060401010101" pitchFamily="34" charset="-79"/>
              </a:rPr>
              <a:t> מיכה לנער הלוי?</a:t>
            </a:r>
          </a:p>
          <a:p>
            <a:r>
              <a:rPr lang="he-IL" sz="2800" dirty="0">
                <a:highlight>
                  <a:srgbClr val="FFFF00"/>
                </a:highlight>
                <a:latin typeface="David" panose="020E0502060401010101" pitchFamily="34" charset="-79"/>
                <a:cs typeface="David" panose="020E0502060401010101" pitchFamily="34" charset="-79"/>
              </a:rPr>
              <a:t>כיבד אותו ושמח שהוא בביתו</a:t>
            </a:r>
          </a:p>
          <a:p>
            <a:r>
              <a:rPr lang="he-IL" sz="2800" b="1" u="sng" dirty="0">
                <a:latin typeface="David" panose="020E0502060401010101" pitchFamily="34" charset="-79"/>
                <a:cs typeface="David" panose="020E0502060401010101" pitchFamily="34" charset="-79"/>
              </a:rPr>
              <a:t>ג. מה היה תפקידו של הנער בבית מיכה?</a:t>
            </a:r>
          </a:p>
          <a:p>
            <a:r>
              <a:rPr lang="he-IL" sz="2800" dirty="0">
                <a:highlight>
                  <a:srgbClr val="FFFF00"/>
                </a:highlight>
                <a:latin typeface="David" panose="020E0502060401010101" pitchFamily="34" charset="-79"/>
                <a:cs typeface="David" panose="020E0502060401010101" pitchFamily="34" charset="-79"/>
              </a:rPr>
              <a:t>היה כהן לפסלים ולהקרבת קורבנות</a:t>
            </a:r>
          </a:p>
          <a:p>
            <a:endParaRPr lang="he-IL" sz="2800" dirty="0">
              <a:highlight>
                <a:srgbClr val="FFFF00"/>
              </a:highlight>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5660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arn(inVertic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arn(inVertic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תבנית עם עיצוב אנכי ואופקי">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Office_29443181_TF03460606" id="{12D13B43-5A85-46CA-85BF-DFDC97457411}" vid="{61150732-A100-4D2E-B64D-4141CC025212}"/>
    </a:ext>
  </a:extLst>
</a:theme>
</file>

<file path=ppt/theme/theme2.xml><?xml version="1.0" encoding="utf-8"?>
<a:theme xmlns:a="http://schemas.openxmlformats.org/drawingml/2006/main" name="ערכת נושא של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ערכת נושא של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שקופיות עם עיצוב אנכי ואופקי</Template>
  <TotalTime>591</TotalTime>
  <Words>1193</Words>
  <Application>Microsoft Office PowerPoint</Application>
  <PresentationFormat>מותאם אישית</PresentationFormat>
  <Paragraphs>82</Paragraphs>
  <Slides>11</Slides>
  <Notes>1</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11</vt:i4>
      </vt:variant>
    </vt:vector>
  </HeadingPairs>
  <TitlesOfParts>
    <vt:vector size="17" baseType="lpstr">
      <vt:lpstr>Arial</vt:lpstr>
      <vt:lpstr>Century Gothic</vt:lpstr>
      <vt:lpstr>David</vt:lpstr>
      <vt:lpstr>Gisha</vt:lpstr>
      <vt:lpstr>Tahoma</vt:lpstr>
      <vt:lpstr>תבנית עם עיצוב אנכי ואופקי</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43</cp:revision>
  <dcterms:created xsi:type="dcterms:W3CDTF">2021-02-14T08:30:43Z</dcterms:created>
  <dcterms:modified xsi:type="dcterms:W3CDTF">2021-02-14T18:24:59Z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74067800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