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removePersonalInfoOnSave="1" autoCompressPictures="0">
  <p:sldMasterIdLst>
    <p:sldMasterId id="2147483688" r:id="rId4"/>
  </p:sldMasterIdLst>
  <p:notesMasterIdLst>
    <p:notesMasterId r:id="rId24"/>
  </p:notesMasterIdLst>
  <p:handoutMasterIdLst>
    <p:handoutMasterId r:id="rId25"/>
  </p:handoutMasterIdLst>
  <p:sldIdLst>
    <p:sldId id="256" r:id="rId5"/>
    <p:sldId id="266" r:id="rId6"/>
    <p:sldId id="262" r:id="rId7"/>
    <p:sldId id="267" r:id="rId8"/>
    <p:sldId id="268" r:id="rId9"/>
    <p:sldId id="259" r:id="rId10"/>
    <p:sldId id="269" r:id="rId11"/>
    <p:sldId id="270" r:id="rId12"/>
    <p:sldId id="271" r:id="rId13"/>
    <p:sldId id="265" r:id="rId14"/>
    <p:sldId id="278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80" r:id="rId23"/>
  </p:sldIdLst>
  <p:sldSz cx="12192000" cy="6858000"/>
  <p:notesSz cx="6858000" cy="9144000"/>
  <p:defaultTextStyle>
    <a:defPPr algn="r" rtl="1">
      <a:defRPr lang="he-il"/>
    </a:defPPr>
    <a:lvl1pPr marL="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סגנון ביניים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971" autoAdjust="0"/>
    <p:restoredTop sz="94605" autoAdjust="0"/>
  </p:normalViewPr>
  <p:slideViewPr>
    <p:cSldViewPr snapToGrid="0">
      <p:cViewPr>
        <p:scale>
          <a:sx n="68" d="100"/>
          <a:sy n="68" d="100"/>
        </p:scale>
        <p:origin x="558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5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>
            <a:extLst>
              <a:ext uri="{FF2B5EF4-FFF2-40B4-BE49-F238E27FC236}">
                <a16:creationId xmlns:a16="http://schemas.microsoft.com/office/drawing/2014/main" id="{542018A2-3297-4CE1-9593-D5EE75F409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 flipH="1"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/>
            </a:lvl1pPr>
          </a:lstStyle>
          <a:p>
            <a:pPr algn="r" rtl="1"/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70227FCC-B49F-43BB-8EF0-642E498DD4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 flipH="1">
            <a:off x="1587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/>
            </a:lvl1pPr>
          </a:lstStyle>
          <a:p>
            <a:pPr algn="l" rtl="1"/>
            <a:fld id="{1D25D0C2-4C3B-4680-8533-FF97F38924D2}" type="datetime1">
              <a:rPr lang="he-IL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ח'/שבט/תשפ"א</a:t>
            </a:fld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D9234625-D2B1-4A2D-A04E-2FD0DCAF1EA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 flipH="1"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/>
            </a:lvl1pPr>
          </a:lstStyle>
          <a:p>
            <a:pPr algn="r" rtl="1"/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D2AD0A9A-1A1B-4963-956E-F3F4C7B81F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 flipH="1">
            <a:off x="1587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/>
            </a:lvl1pPr>
          </a:lstStyle>
          <a:p>
            <a:pPr algn="l" rtl="1"/>
            <a:fld id="{DE0A4459-74B3-4C5D-8A70-ECC77AF37FB8}" type="slidenum">
              <a:rPr lang="he-IL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‹#›</a:t>
            </a:fld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724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 flipH="1"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 noProof="0" dirty="0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 flipH="1">
            <a:off x="1587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fld id="{C1C8A127-59C4-4A52-868A-F22D9B26A355}" type="datetime1">
              <a:rPr lang="he-IL" smtClean="0"/>
              <a:t>ח'/שבט/תשפ"א</a:t>
            </a:fld>
            <a:endParaRPr lang="he-IL" dirty="0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rtl="1"/>
            <a:endParaRPr lang="he-IL" noProof="0" dirty="0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 flipH="1"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 rtl="1"/>
            <a:r>
              <a:rPr lang="he-IL" noProof="0" dirty="0"/>
              <a:t>ערוך סגנונות טקסט של תבנית בסיס</a:t>
            </a:r>
          </a:p>
          <a:p>
            <a:pPr lvl="1" rtl="1"/>
            <a:r>
              <a:rPr lang="he-IL" noProof="0" dirty="0"/>
              <a:t>רמה שניה</a:t>
            </a:r>
          </a:p>
          <a:p>
            <a:pPr lvl="2" rtl="1"/>
            <a:r>
              <a:rPr lang="he-IL" noProof="0" dirty="0"/>
              <a:t>רמה שלישית</a:t>
            </a:r>
          </a:p>
          <a:p>
            <a:pPr lvl="3" rtl="1"/>
            <a:r>
              <a:rPr lang="he-IL" noProof="0" dirty="0"/>
              <a:t>רמה רביעית</a:t>
            </a:r>
          </a:p>
          <a:p>
            <a:pPr lvl="4" rtl="1"/>
            <a:r>
              <a:rPr lang="he-IL" noProof="0" dirty="0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 flipH="1"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 noProof="0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 flipH="1">
            <a:off x="1587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C5122B95-3074-4ECD-AC6E-10374A538E60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717446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1"/>
            <a:fld id="{C5122B95-3074-4ECD-AC6E-10374A538E60}" type="slidenum">
              <a:rPr lang="he-IL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1</a:t>
            </a:fld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75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1"/>
            <a:fld id="{C5122B95-3074-4ECD-AC6E-10374A538E60}" type="slidenum">
              <a:rPr lang="he-IL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2</a:t>
            </a:fld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49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1"/>
            <a:fld id="{C5122B95-3074-4ECD-AC6E-10374A538E60}" type="slidenum">
              <a:rPr lang="he-IL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3</a:t>
            </a:fld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299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1"/>
            <a:fld id="{C5122B95-3074-4ECD-AC6E-10374A538E60}" type="slidenum">
              <a:rPr lang="he-IL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4</a:t>
            </a:fld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024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1"/>
            <a:fld id="{C5122B95-3074-4ECD-AC6E-10374A538E60}" type="slidenum">
              <a:rPr lang="he-IL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5</a:t>
            </a:fld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619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1"/>
            <a:fld id="{C5122B95-3074-4ECD-AC6E-10374A538E60}" type="slidenum">
              <a:rPr lang="he-IL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6</a:t>
            </a:fld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268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1"/>
            <a:fld id="{C5122B95-3074-4ECD-AC6E-10374A538E60}" type="slidenum">
              <a:rPr lang="he-IL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7</a:t>
            </a:fld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6732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1"/>
            <a:fld id="{C5122B95-3074-4ECD-AC6E-10374A538E60}" type="slidenum">
              <a:rPr lang="he-IL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8</a:t>
            </a:fld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2187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1"/>
            <a:fld id="{C5122B95-3074-4ECD-AC6E-10374A538E60}" type="slidenum">
              <a:rPr lang="he-IL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9</a:t>
            </a:fld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6606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1"/>
            <a:fld id="{C5122B95-3074-4ECD-AC6E-10374A538E60}" type="slidenum">
              <a:rPr lang="he-IL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10</a:t>
            </a:fld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533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 descr="HD-PanelTitle-GrommetsCombin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175" y="0"/>
            <a:ext cx="12188825" cy="6856214"/>
          </a:xfrm>
          <a:prstGeom prst="rect">
            <a:avLst/>
          </a:prstGeom>
        </p:spPr>
      </p:pic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 flipH="1">
            <a:off x="2683933" y="1871131"/>
            <a:ext cx="6815669" cy="1515533"/>
          </a:xfrm>
        </p:spPr>
        <p:txBody>
          <a:bodyPr rtlCol="1" anchor="b">
            <a:noAutofit/>
          </a:bodyPr>
          <a:lstStyle>
            <a:lvl1pPr algn="ctr" rtl="1">
              <a:defRPr sz="5400">
                <a:effectLst/>
              </a:defRPr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 flipH="1">
            <a:off x="2683933" y="3657597"/>
            <a:ext cx="6815669" cy="1320802"/>
          </a:xfrm>
        </p:spPr>
        <p:txBody>
          <a:bodyPr rtlCol="1" anchor="t">
            <a:normAutofit/>
          </a:bodyPr>
          <a:lstStyle>
            <a:lvl1pPr marL="0" indent="0" algn="ctr" rtl="1">
              <a:buNone/>
              <a:defRPr sz="2100">
                <a:solidFill>
                  <a:schemeClr val="tx1"/>
                </a:solidFill>
              </a:defRPr>
            </a:lvl1pPr>
            <a:lvl2pPr marL="45720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1"/>
            <a:r>
              <a:rPr lang="he-IL" noProof="0"/>
              <a:t>לחץ כדי לערוך סגנון כותרת משנה של תבנית בסיס</a:t>
            </a:r>
            <a:endParaRPr lang="he-IL" noProof="0" dirty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3311301" y="5037663"/>
            <a:ext cx="897467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1C817155-F5B1-4E8A-A81B-DE08230E3691}" type="datetime1">
              <a:rPr lang="he-IL" smtClean="0"/>
              <a:pPr/>
              <a:t>ח'/שבט/תשפ"א</a:t>
            </a:fld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4284968" y="5037663"/>
            <a:ext cx="5214635" cy="27940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endParaRPr lang="he-IL" noProof="0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2683933" y="5037663"/>
            <a:ext cx="551167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D57F1E4F-1CFF-5643-939E-217C01CDF565}" type="slidenum">
              <a:rPr lang="he-IL" smtClean="0"/>
              <a:pPr/>
              <a:t>‹#›</a:t>
            </a:fld>
            <a:endParaRPr lang="he-IL" dirty="0"/>
          </a:p>
        </p:txBody>
      </p:sp>
      <p:cxnSp>
        <p:nvCxnSpPr>
          <p:cNvPr id="15" name="מחבר ישר 14"/>
          <p:cNvCxnSpPr>
            <a:cxnSpLocks/>
          </p:cNvCxnSpPr>
          <p:nvPr/>
        </p:nvCxnSpPr>
        <p:spPr>
          <a:xfrm flipH="1">
            <a:off x="2683933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37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מחבר ישר 6"/>
          <p:cNvCxnSpPr>
            <a:cxnSpLocks/>
          </p:cNvCxnSpPr>
          <p:nvPr/>
        </p:nvCxnSpPr>
        <p:spPr>
          <a:xfrm flipH="1">
            <a:off x="1388533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295402" y="982132"/>
            <a:ext cx="9601196" cy="1303867"/>
          </a:xfrm>
        </p:spPr>
        <p:txBody>
          <a:bodyPr rtlCol="1"/>
          <a:lstStyle>
            <a:lvl1pPr algn="ctr" rtl="1">
              <a:defRPr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 flipH="1">
            <a:off x="1295403" y="2556932"/>
            <a:ext cx="9601196" cy="3318936"/>
          </a:xfrm>
        </p:spPr>
        <p:txBody>
          <a:bodyPr rtlCol="1"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rtl="1"/>
            <a:r>
              <a:rPr lang="he-IL" noProof="0"/>
              <a:t>ערוך סגנונות טקסט של תבנית בסיס</a:t>
            </a:r>
          </a:p>
          <a:p>
            <a:pPr lvl="1" rtl="1"/>
            <a:r>
              <a:rPr lang="he-IL" noProof="0"/>
              <a:t>רמה שניה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  <a:endParaRPr lang="he-IL" noProof="0" dirty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1914299" y="5969000"/>
            <a:ext cx="1600200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328C41A8-F136-448C-ABF7-85FECEFF3F2D}" type="datetime1">
              <a:rPr lang="he-IL" smtClean="0"/>
              <a:pPr/>
              <a:t>ח'/שבט/תשפ"א</a:t>
            </a:fld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3590699" y="5969000"/>
            <a:ext cx="7305900" cy="27940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endParaRPr lang="he-IL" noProof="0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1295402" y="5969000"/>
            <a:ext cx="542697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5D84065D-F351-4B03-BD91-D8A6B8D4B362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88532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2018243" y="1752606"/>
            <a:ext cx="8158688" cy="1822514"/>
          </a:xfrm>
        </p:spPr>
        <p:txBody>
          <a:bodyPr rtlCol="1" anchor="b">
            <a:normAutofit/>
          </a:bodyPr>
          <a:lstStyle>
            <a:lvl1pPr algn="ctr" rtl="1">
              <a:defRPr sz="4400" b="0" cap="none"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 flipH="1">
            <a:off x="2018243" y="3846051"/>
            <a:ext cx="8158690" cy="954547"/>
          </a:xfrm>
        </p:spPr>
        <p:txBody>
          <a:bodyPr rtlCol="1" anchor="t">
            <a:normAutofit/>
          </a:bodyPr>
          <a:lstStyle>
            <a:lvl1pPr marL="0" indent="0" algn="ctr" rtl="1">
              <a:buNone/>
              <a:defRPr sz="2400">
                <a:solidFill>
                  <a:schemeClr val="tx1"/>
                </a:solidFill>
              </a:defRPr>
            </a:lvl1pPr>
            <a:lvl2pPr marL="457200" indent="0" algn="r" rtl="1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1"/>
            <a:r>
              <a:rPr lang="he-IL" noProof="0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1914299" y="5969000"/>
            <a:ext cx="1600200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D284B003-061A-42AC-AD4D-4C991972E18B}" type="datetime1">
              <a:rPr lang="he-IL" smtClean="0"/>
              <a:pPr/>
              <a:t>ח'/שבט/תשפ"א</a:t>
            </a:fld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3590699" y="5969000"/>
            <a:ext cx="7305900" cy="27940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endParaRPr lang="he-IL" noProof="0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1295402" y="5969000"/>
            <a:ext cx="542697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D57F1E4F-1CFF-5643-939E-217C01CDF565}" type="slidenum">
              <a:rPr lang="he-IL" smtClean="0"/>
              <a:pPr/>
              <a:t>‹#›</a:t>
            </a:fld>
            <a:endParaRPr lang="he-IL" dirty="0"/>
          </a:p>
        </p:txBody>
      </p:sp>
      <p:cxnSp>
        <p:nvCxnSpPr>
          <p:cNvPr id="16" name="מחבר ישר 15"/>
          <p:cNvCxnSpPr>
            <a:cxnSpLocks/>
          </p:cNvCxnSpPr>
          <p:nvPr/>
        </p:nvCxnSpPr>
        <p:spPr>
          <a:xfrm flipH="1">
            <a:off x="2015897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8907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מחבר ישר 7"/>
          <p:cNvCxnSpPr>
            <a:cxnSpLocks/>
          </p:cNvCxnSpPr>
          <p:nvPr/>
        </p:nvCxnSpPr>
        <p:spPr>
          <a:xfrm flipH="1">
            <a:off x="1388533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295402" y="982132"/>
            <a:ext cx="9601196" cy="1303867"/>
          </a:xfrm>
        </p:spPr>
        <p:txBody>
          <a:bodyPr rtlCol="1"/>
          <a:lstStyle>
            <a:lvl1pPr algn="ctr" rtl="1">
              <a:defRPr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 flipH="1">
            <a:off x="6175248" y="2560320"/>
            <a:ext cx="4718304" cy="3310128"/>
          </a:xfrm>
        </p:spPr>
        <p:txBody>
          <a:bodyPr rtlCol="1">
            <a:normAutofit/>
          </a:bodyPr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rtl="1"/>
            <a:r>
              <a:rPr lang="he-IL" noProof="0"/>
              <a:t>ערוך סגנונות טקסט של תבנית בסיס</a:t>
            </a:r>
          </a:p>
          <a:p>
            <a:pPr lvl="1" rtl="1"/>
            <a:r>
              <a:rPr lang="he-IL" noProof="0"/>
              <a:t>רמה שניה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  <a:endParaRPr lang="he-IL" noProof="0" dirty="0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 flipH="1">
            <a:off x="1292352" y="2560320"/>
            <a:ext cx="4718304" cy="3310128"/>
          </a:xfrm>
        </p:spPr>
        <p:txBody>
          <a:bodyPr rtlCol="1">
            <a:normAutofit/>
          </a:bodyPr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rtl="1"/>
            <a:r>
              <a:rPr lang="he-IL" noProof="0"/>
              <a:t>ערוך סגנונות טקסט של תבנית בסיס</a:t>
            </a:r>
          </a:p>
          <a:p>
            <a:pPr lvl="1" rtl="1"/>
            <a:r>
              <a:rPr lang="he-IL" noProof="0"/>
              <a:t>רמה שניה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  <a:endParaRPr lang="he-IL" noProof="0" dirty="0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 flipH="1">
            <a:off x="1914299" y="5969000"/>
            <a:ext cx="1600200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2D5FD8C8-92FD-4810-B19F-D5FBE2959A35}" type="datetime1">
              <a:rPr lang="he-IL" smtClean="0"/>
              <a:pPr/>
              <a:t>ח'/שבט/תשפ"א</a:t>
            </a:fld>
            <a:endParaRPr lang="he-IL" dirty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 flipH="1">
            <a:off x="3590699" y="5969000"/>
            <a:ext cx="7305900" cy="27940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endParaRPr lang="he-IL" noProof="0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 flipH="1">
            <a:off x="1295402" y="5969000"/>
            <a:ext cx="542697" cy="279400"/>
          </a:xfrm>
        </p:spPr>
        <p:txBody>
          <a:bodyPr rtlCol="1"/>
          <a:lstStyle>
            <a:lvl1pPr algn="r" rtl="1">
              <a:defRPr/>
            </a:lvl1pPr>
          </a:lstStyle>
          <a:p>
            <a:pPr algn="l"/>
            <a:fld id="{5D84065D-F351-4B03-BD91-D8A6B8D4B362}" type="slidenum">
              <a:rPr lang="he-IL" smtClean="0"/>
              <a:pPr algn="l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969860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295402" y="982132"/>
            <a:ext cx="9601196" cy="1303867"/>
          </a:xfrm>
        </p:spPr>
        <p:txBody>
          <a:bodyPr rtlCol="1"/>
          <a:lstStyle>
            <a:lvl1pPr algn="ctr" rtl="1">
              <a:defRPr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 flipH="1">
            <a:off x="6178296" y="2658533"/>
            <a:ext cx="4718304" cy="576262"/>
          </a:xfrm>
        </p:spPr>
        <p:txBody>
          <a:bodyPr rtlCol="1" anchor="b">
            <a:noAutofit/>
          </a:bodyPr>
          <a:lstStyle>
            <a:lvl1pPr marL="0" indent="0" algn="r" rtl="1">
              <a:buNone/>
              <a:defRPr sz="2800" b="0">
                <a:solidFill>
                  <a:schemeClr val="accent1"/>
                </a:solidFill>
              </a:defRPr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 rtl="1"/>
            <a:r>
              <a:rPr lang="he-IL" noProof="0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 flipH="1">
            <a:off x="6178296" y="3243262"/>
            <a:ext cx="4718304" cy="2632605"/>
          </a:xfrm>
        </p:spPr>
        <p:txBody>
          <a:bodyPr rtlCol="1" anchor="t">
            <a:normAutofit/>
          </a:bodyPr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rtl="1"/>
            <a:r>
              <a:rPr lang="he-IL" noProof="0"/>
              <a:t>ערוך סגנונות טקסט של תבנית בסיס</a:t>
            </a:r>
          </a:p>
          <a:p>
            <a:pPr lvl="1" rtl="1"/>
            <a:r>
              <a:rPr lang="he-IL" noProof="0"/>
              <a:t>רמה שניה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  <a:endParaRPr lang="he-IL" noProof="0" dirty="0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 flipH="1">
            <a:off x="1293025" y="2658533"/>
            <a:ext cx="4718304" cy="576262"/>
          </a:xfrm>
        </p:spPr>
        <p:txBody>
          <a:bodyPr rtlCol="1" anchor="b">
            <a:noAutofit/>
          </a:bodyPr>
          <a:lstStyle>
            <a:lvl1pPr marL="0" indent="0" algn="r" rtl="1">
              <a:buNone/>
              <a:defRPr sz="2800" b="0">
                <a:solidFill>
                  <a:schemeClr val="accent1"/>
                </a:solidFill>
              </a:defRPr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 rtl="1"/>
            <a:r>
              <a:rPr lang="he-IL" noProof="0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 flipH="1">
            <a:off x="1293025" y="3243262"/>
            <a:ext cx="4718304" cy="2632605"/>
          </a:xfrm>
        </p:spPr>
        <p:txBody>
          <a:bodyPr rtlCol="1" anchor="t">
            <a:normAutofit/>
          </a:bodyPr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rtl="1"/>
            <a:r>
              <a:rPr lang="he-IL" noProof="0"/>
              <a:t>ערוך סגנונות טקסט של תבנית בסיס</a:t>
            </a:r>
          </a:p>
          <a:p>
            <a:pPr lvl="1" rtl="1"/>
            <a:r>
              <a:rPr lang="he-IL" noProof="0"/>
              <a:t>רמה שניה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  <a:endParaRPr lang="he-IL" noProof="0" dirty="0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>
          <a:xfrm flipH="1">
            <a:off x="1914299" y="5969000"/>
            <a:ext cx="1600200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F2FE4A2B-D2AB-40BB-9CE6-E22E7E2781CF}" type="datetime1">
              <a:rPr lang="he-IL" smtClean="0"/>
              <a:pPr/>
              <a:t>ח'/שבט/תשפ"א</a:t>
            </a:fld>
            <a:endParaRPr lang="he-IL" dirty="0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>
          <a:xfrm flipH="1">
            <a:off x="3590699" y="5969000"/>
            <a:ext cx="7305900" cy="27940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endParaRPr lang="he-IL" noProof="0" dirty="0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>
          <a:xfrm flipH="1">
            <a:off x="1295402" y="5969000"/>
            <a:ext cx="542697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D57F1E4F-1CFF-5643-939E-217C01CDF565}" type="slidenum">
              <a:rPr lang="he-IL" smtClean="0"/>
              <a:pPr/>
              <a:t>‹#›</a:t>
            </a:fld>
            <a:endParaRPr lang="he-IL" dirty="0"/>
          </a:p>
        </p:txBody>
      </p:sp>
      <p:cxnSp>
        <p:nvCxnSpPr>
          <p:cNvPr id="18" name="מחבר ישר 17"/>
          <p:cNvCxnSpPr>
            <a:cxnSpLocks/>
          </p:cNvCxnSpPr>
          <p:nvPr/>
        </p:nvCxnSpPr>
        <p:spPr>
          <a:xfrm flipH="1">
            <a:off x="1388533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33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295402" y="982132"/>
            <a:ext cx="9601196" cy="1303867"/>
          </a:xfrm>
        </p:spPr>
        <p:txBody>
          <a:bodyPr rtlCol="1"/>
          <a:lstStyle>
            <a:lvl1pPr algn="ctr" rtl="1">
              <a:defRPr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>
          <a:xfrm flipH="1">
            <a:off x="1914299" y="5969000"/>
            <a:ext cx="1600200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8FE9CDE1-35C9-48F0-B79F-278235C504BE}" type="datetime1">
              <a:rPr lang="he-IL" smtClean="0"/>
              <a:pPr/>
              <a:t>ח'/שבט/תשפ"א</a:t>
            </a:fld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>
          <a:xfrm flipH="1">
            <a:off x="3590699" y="5969000"/>
            <a:ext cx="7305900" cy="27940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endParaRPr lang="he-IL" noProof="0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>
          <a:xfrm flipH="1">
            <a:off x="1295402" y="5969000"/>
            <a:ext cx="542697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D57F1E4F-1CFF-5643-939E-217C01CDF565}" type="slidenum">
              <a:rPr lang="he-IL" smtClean="0"/>
              <a:pPr/>
              <a:t>‹#›</a:t>
            </a:fld>
            <a:endParaRPr lang="he-IL" dirty="0"/>
          </a:p>
        </p:txBody>
      </p:sp>
      <p:cxnSp>
        <p:nvCxnSpPr>
          <p:cNvPr id="14" name="מחבר ישר 13"/>
          <p:cNvCxnSpPr>
            <a:cxnSpLocks/>
          </p:cNvCxnSpPr>
          <p:nvPr/>
        </p:nvCxnSpPr>
        <p:spPr>
          <a:xfrm flipH="1">
            <a:off x="1388533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768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>
          <a:xfrm flipH="1">
            <a:off x="1914299" y="5969000"/>
            <a:ext cx="1600200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C124645E-8C8C-4790-B78E-EAB1C0D5EC39}" type="datetime1">
              <a:rPr lang="he-IL" smtClean="0"/>
              <a:pPr/>
              <a:t>ח'/שבט/תשפ"א</a:t>
            </a:fld>
            <a:endParaRPr lang="he-IL" dirty="0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>
          <a:xfrm flipH="1">
            <a:off x="3590699" y="5969000"/>
            <a:ext cx="7305900" cy="27940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endParaRPr lang="he-IL" noProof="0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 flipH="1">
            <a:off x="1295402" y="5969000"/>
            <a:ext cx="542697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D57F1E4F-1CFF-5643-939E-217C01CDF565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48665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7179734" y="1388534"/>
            <a:ext cx="3718455" cy="1371600"/>
          </a:xfrm>
        </p:spPr>
        <p:txBody>
          <a:bodyPr rtlCol="1" anchor="b">
            <a:normAutofit/>
          </a:bodyPr>
          <a:lstStyle>
            <a:lvl1pPr algn="ctr" rtl="1">
              <a:defRPr sz="2400" b="0"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 flipH="1">
            <a:off x="1303866" y="982131"/>
            <a:ext cx="5469466" cy="4893735"/>
          </a:xfrm>
        </p:spPr>
        <p:txBody>
          <a:bodyPr rtlCol="1" anchor="ctr">
            <a:normAutofit/>
          </a:bodyPr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rtl="1"/>
            <a:r>
              <a:rPr lang="he-IL" noProof="0"/>
              <a:t>ערוך סגנונות טקסט של תבנית בסיס</a:t>
            </a:r>
          </a:p>
          <a:p>
            <a:pPr lvl="1" rtl="1"/>
            <a:r>
              <a:rPr lang="he-IL" noProof="0"/>
              <a:t>רמה שניה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  <a:endParaRPr lang="he-IL" noProof="0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 flipH="1">
            <a:off x="7179734" y="3031065"/>
            <a:ext cx="3718455" cy="2438404"/>
          </a:xfrm>
        </p:spPr>
        <p:txBody>
          <a:bodyPr rtlCol="1" anchor="t">
            <a:normAutofit/>
          </a:bodyPr>
          <a:lstStyle>
            <a:lvl1pPr marL="0" indent="0" algn="ctr" rtl="1">
              <a:buNone/>
              <a:defRPr sz="1600"/>
            </a:lvl1pPr>
            <a:lvl2pPr marL="457200" indent="0" algn="r" rtl="1">
              <a:buNone/>
              <a:defRPr sz="1200"/>
            </a:lvl2pPr>
            <a:lvl3pPr marL="914400" indent="0" algn="r" rtl="1">
              <a:buNone/>
              <a:defRPr sz="1000"/>
            </a:lvl3pPr>
            <a:lvl4pPr marL="1371600" indent="0" algn="r" rtl="1">
              <a:buNone/>
              <a:defRPr sz="900"/>
            </a:lvl4pPr>
            <a:lvl5pPr marL="1828800" indent="0" algn="r" rtl="1">
              <a:buNone/>
              <a:defRPr sz="900"/>
            </a:lvl5pPr>
            <a:lvl6pPr marL="2286000" indent="0" algn="r" rtl="1">
              <a:buNone/>
              <a:defRPr sz="900"/>
            </a:lvl6pPr>
            <a:lvl7pPr marL="2743200" indent="0" algn="r" rtl="1">
              <a:buNone/>
              <a:defRPr sz="900"/>
            </a:lvl7pPr>
            <a:lvl8pPr marL="3200400" indent="0" algn="r" rtl="1">
              <a:buNone/>
              <a:defRPr sz="900"/>
            </a:lvl8pPr>
            <a:lvl9pPr marL="3657600" indent="0" algn="r" rtl="1">
              <a:buNone/>
              <a:defRPr sz="900"/>
            </a:lvl9pPr>
          </a:lstStyle>
          <a:p>
            <a:pPr lvl="0" rtl="1"/>
            <a:r>
              <a:rPr lang="he-IL" noProof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 flipH="1">
            <a:off x="1914299" y="5969000"/>
            <a:ext cx="1600200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9A8903E0-FF20-49E0-939C-52402A604EFE}" type="datetime1">
              <a:rPr lang="he-IL" smtClean="0"/>
              <a:pPr/>
              <a:t>ח'/שבט/תשפ"א</a:t>
            </a:fld>
            <a:endParaRPr lang="he-IL" dirty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 flipH="1">
            <a:off x="3590699" y="5969000"/>
            <a:ext cx="7305900" cy="27940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endParaRPr lang="he-IL" noProof="0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 flipH="1">
            <a:off x="1295402" y="5969000"/>
            <a:ext cx="542697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D57F1E4F-1CFF-5643-939E-217C01CDF565}" type="slidenum">
              <a:rPr lang="he-IL" smtClean="0"/>
              <a:pPr/>
              <a:t>‹#›</a:t>
            </a:fld>
            <a:endParaRPr lang="he-IL" dirty="0"/>
          </a:p>
        </p:txBody>
      </p:sp>
      <p:cxnSp>
        <p:nvCxnSpPr>
          <p:cNvPr id="16" name="מחבר ישר 15"/>
          <p:cNvCxnSpPr>
            <a:cxnSpLocks/>
          </p:cNvCxnSpPr>
          <p:nvPr/>
        </p:nvCxnSpPr>
        <p:spPr>
          <a:xfrm flipH="1">
            <a:off x="7281333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403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4654785" y="1883832"/>
            <a:ext cx="6241816" cy="1371600"/>
          </a:xfrm>
        </p:spPr>
        <p:txBody>
          <a:bodyPr rtlCol="1" anchor="b">
            <a:normAutofit/>
          </a:bodyPr>
          <a:lstStyle>
            <a:lvl1pPr algn="ctr" rtl="1">
              <a:defRPr sz="2800" b="0"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17" name="מציין מיקום של תמונה 2"/>
          <p:cNvSpPr>
            <a:spLocks noGrp="1" noChangeAspect="1"/>
          </p:cNvSpPr>
          <p:nvPr>
            <p:ph type="pic" idx="1"/>
          </p:nvPr>
        </p:nvSpPr>
        <p:spPr>
          <a:xfrm flipH="1">
            <a:off x="1033822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1" anchor="t">
            <a:normAutofit/>
          </a:bodyPr>
          <a:lstStyle>
            <a:lvl1pPr marL="0" indent="0" algn="ctr" rtl="1">
              <a:buNone/>
              <a:defRPr sz="1600"/>
            </a:lvl1pPr>
            <a:lvl2pPr marL="457200" indent="0" algn="r" rtl="1">
              <a:buNone/>
              <a:defRPr sz="1600"/>
            </a:lvl2pPr>
            <a:lvl3pPr marL="914400" indent="0" algn="r" rtl="1">
              <a:buNone/>
              <a:defRPr sz="1600"/>
            </a:lvl3pPr>
            <a:lvl4pPr marL="1371600" indent="0" algn="r" rtl="1">
              <a:buNone/>
              <a:defRPr sz="1600"/>
            </a:lvl4pPr>
            <a:lvl5pPr marL="1828800" indent="0" algn="r" rtl="1">
              <a:buNone/>
              <a:defRPr sz="1600"/>
            </a:lvl5pPr>
            <a:lvl6pPr marL="2286000" indent="0" algn="r" rtl="1">
              <a:buNone/>
              <a:defRPr sz="1600"/>
            </a:lvl6pPr>
            <a:lvl7pPr marL="2743200" indent="0" algn="r" rtl="1">
              <a:buNone/>
              <a:defRPr sz="1600"/>
            </a:lvl7pPr>
            <a:lvl8pPr marL="3200400" indent="0" algn="r" rtl="1">
              <a:buNone/>
              <a:defRPr sz="1600"/>
            </a:lvl8pPr>
            <a:lvl9pPr marL="3657600" indent="0" algn="r" rtl="1">
              <a:buNone/>
              <a:defRPr sz="1600"/>
            </a:lvl9pPr>
          </a:lstStyle>
          <a:p>
            <a:pPr rtl="1"/>
            <a:r>
              <a:rPr lang="he-IL" noProof="0"/>
              <a:t>לחץ על הסמל כדי להוסיף תמונה</a:t>
            </a:r>
            <a:endParaRPr lang="he-IL" noProof="0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 flipH="1">
            <a:off x="4654785" y="3255432"/>
            <a:ext cx="6241816" cy="1828800"/>
          </a:xfrm>
        </p:spPr>
        <p:txBody>
          <a:bodyPr rtlCol="1" anchor="t">
            <a:normAutofit/>
          </a:bodyPr>
          <a:lstStyle>
            <a:lvl1pPr marL="0" indent="0" algn="ctr" rtl="1">
              <a:buNone/>
              <a:defRPr sz="1800"/>
            </a:lvl1pPr>
            <a:lvl2pPr marL="457200" indent="0" algn="r" rtl="1">
              <a:buNone/>
              <a:defRPr sz="1200"/>
            </a:lvl2pPr>
            <a:lvl3pPr marL="914400" indent="0" algn="r" rtl="1">
              <a:buNone/>
              <a:defRPr sz="1000"/>
            </a:lvl3pPr>
            <a:lvl4pPr marL="1371600" indent="0" algn="r" rtl="1">
              <a:buNone/>
              <a:defRPr sz="900"/>
            </a:lvl4pPr>
            <a:lvl5pPr marL="1828800" indent="0" algn="r" rtl="1">
              <a:buNone/>
              <a:defRPr sz="900"/>
            </a:lvl5pPr>
            <a:lvl6pPr marL="2286000" indent="0" algn="r" rtl="1">
              <a:buNone/>
              <a:defRPr sz="900"/>
            </a:lvl6pPr>
            <a:lvl7pPr marL="2743200" indent="0" algn="r" rtl="1">
              <a:buNone/>
              <a:defRPr sz="900"/>
            </a:lvl7pPr>
            <a:lvl8pPr marL="3200400" indent="0" algn="r" rtl="1">
              <a:buNone/>
              <a:defRPr sz="900"/>
            </a:lvl8pPr>
            <a:lvl9pPr marL="3657600" indent="0" algn="r" rtl="1">
              <a:buNone/>
              <a:defRPr sz="900"/>
            </a:lvl9pPr>
          </a:lstStyle>
          <a:p>
            <a:pPr lvl="0" rtl="1"/>
            <a:r>
              <a:rPr lang="he-IL" noProof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 flipH="1">
            <a:off x="1914299" y="5969000"/>
            <a:ext cx="1600200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B4E0F7E0-412C-4527-8792-BCCC51522567}" type="datetime1">
              <a:rPr lang="he-IL" smtClean="0"/>
              <a:pPr/>
              <a:t>ח'/שבט/תשפ"א</a:t>
            </a:fld>
            <a:endParaRPr lang="he-IL" dirty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 flipH="1">
            <a:off x="3590699" y="5969000"/>
            <a:ext cx="7305900" cy="27940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endParaRPr lang="he-IL" noProof="0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 flipH="1">
            <a:off x="1295402" y="5969000"/>
            <a:ext cx="542697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D57F1E4F-1CFF-5643-939E-217C01CDF565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585800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286933" y="4815415"/>
            <a:ext cx="9609666" cy="566738"/>
          </a:xfrm>
        </p:spPr>
        <p:txBody>
          <a:bodyPr rtlCol="1" anchor="b">
            <a:normAutofit/>
          </a:bodyPr>
          <a:lstStyle>
            <a:lvl1pPr algn="ctr" rtl="1">
              <a:defRPr sz="2400" b="0"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של תמונה 2"/>
          <p:cNvSpPr>
            <a:spLocks noGrp="1" noChangeAspect="1"/>
          </p:cNvSpPr>
          <p:nvPr>
            <p:ph type="pic" idx="1"/>
          </p:nvPr>
        </p:nvSpPr>
        <p:spPr>
          <a:xfrm flipH="1">
            <a:off x="1044601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1" anchor="t">
            <a:normAutofit/>
          </a:bodyPr>
          <a:lstStyle>
            <a:lvl1pPr marL="0" indent="0" algn="ctr" rtl="1">
              <a:buNone/>
              <a:defRPr sz="1600"/>
            </a:lvl1pPr>
            <a:lvl2pPr marL="457200" indent="0" algn="r" rtl="1">
              <a:buNone/>
              <a:defRPr sz="1600"/>
            </a:lvl2pPr>
            <a:lvl3pPr marL="914400" indent="0" algn="r" rtl="1">
              <a:buNone/>
              <a:defRPr sz="1600"/>
            </a:lvl3pPr>
            <a:lvl4pPr marL="1371600" indent="0" algn="r" rtl="1">
              <a:buNone/>
              <a:defRPr sz="1600"/>
            </a:lvl4pPr>
            <a:lvl5pPr marL="1828800" indent="0" algn="r" rtl="1">
              <a:buNone/>
              <a:defRPr sz="1600"/>
            </a:lvl5pPr>
            <a:lvl6pPr marL="2286000" indent="0" algn="r" rtl="1">
              <a:buNone/>
              <a:defRPr sz="1600"/>
            </a:lvl6pPr>
            <a:lvl7pPr marL="2743200" indent="0" algn="r" rtl="1">
              <a:buNone/>
              <a:defRPr sz="1600"/>
            </a:lvl7pPr>
            <a:lvl8pPr marL="3200400" indent="0" algn="r" rtl="1">
              <a:buNone/>
              <a:defRPr sz="1600"/>
            </a:lvl8pPr>
            <a:lvl9pPr marL="3657600" indent="0" algn="r" rtl="1">
              <a:buNone/>
              <a:defRPr sz="1600"/>
            </a:lvl9pPr>
          </a:lstStyle>
          <a:p>
            <a:pPr rtl="1"/>
            <a:r>
              <a:rPr lang="he-IL" noProof="0"/>
              <a:t>לחץ על הסמל כדי להוסיף תמונה</a:t>
            </a:r>
            <a:endParaRPr lang="he-IL" noProof="0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 flipH="1">
            <a:off x="1286933" y="5382153"/>
            <a:ext cx="9609666" cy="493712"/>
          </a:xfrm>
        </p:spPr>
        <p:txBody>
          <a:bodyPr rtlCol="1">
            <a:normAutofit/>
          </a:bodyPr>
          <a:lstStyle>
            <a:lvl1pPr marL="0" indent="0" algn="ctr" rtl="1">
              <a:buNone/>
              <a:defRPr sz="1400"/>
            </a:lvl1pPr>
            <a:lvl2pPr marL="457200" indent="0" algn="r" rtl="1">
              <a:buNone/>
              <a:defRPr sz="1200"/>
            </a:lvl2pPr>
            <a:lvl3pPr marL="914400" indent="0" algn="r" rtl="1">
              <a:buNone/>
              <a:defRPr sz="1000"/>
            </a:lvl3pPr>
            <a:lvl4pPr marL="1371600" indent="0" algn="r" rtl="1">
              <a:buNone/>
              <a:defRPr sz="900"/>
            </a:lvl4pPr>
            <a:lvl5pPr marL="1828800" indent="0" algn="r" rtl="1">
              <a:buNone/>
              <a:defRPr sz="900"/>
            </a:lvl5pPr>
            <a:lvl6pPr marL="2286000" indent="0" algn="r" rtl="1">
              <a:buNone/>
              <a:defRPr sz="900"/>
            </a:lvl6pPr>
            <a:lvl7pPr marL="2743200" indent="0" algn="r" rtl="1">
              <a:buNone/>
              <a:defRPr sz="900"/>
            </a:lvl7pPr>
            <a:lvl8pPr marL="3200400" indent="0" algn="r" rtl="1">
              <a:buNone/>
              <a:defRPr sz="900"/>
            </a:lvl8pPr>
            <a:lvl9pPr marL="3657600" indent="0" algn="r" rtl="1">
              <a:buNone/>
              <a:defRPr sz="900"/>
            </a:lvl9pPr>
          </a:lstStyle>
          <a:p>
            <a:pPr lvl="0" rtl="1"/>
            <a:r>
              <a:rPr lang="he-IL" noProof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 flipH="1">
            <a:off x="1914299" y="5969000"/>
            <a:ext cx="1600200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1AE9A24A-41CF-420E-8AA4-927AF3D86132}" type="datetime1">
              <a:rPr lang="he-IL" smtClean="0"/>
              <a:pPr/>
              <a:t>ח'/שבט/תשפ"א</a:t>
            </a:fld>
            <a:endParaRPr lang="he-IL" dirty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 flipH="1">
            <a:off x="3590699" y="5969000"/>
            <a:ext cx="7305900" cy="27940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endParaRPr lang="he-IL" noProof="0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 flipH="1">
            <a:off x="1295402" y="5969000"/>
            <a:ext cx="542697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D57F1E4F-1CFF-5643-939E-217C01CDF565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28239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295400" y="982132"/>
            <a:ext cx="9592732" cy="2954868"/>
          </a:xfrm>
        </p:spPr>
        <p:txBody>
          <a:bodyPr rtlCol="1" anchor="ctr">
            <a:normAutofit/>
          </a:bodyPr>
          <a:lstStyle>
            <a:lvl1pPr algn="ctr" rtl="1">
              <a:defRPr sz="3200" b="0" cap="none"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 flipH="1">
            <a:off x="1295400" y="4343399"/>
            <a:ext cx="9592732" cy="1532467"/>
          </a:xfrm>
        </p:spPr>
        <p:txBody>
          <a:bodyPr rtlCol="1" anchor="ctr">
            <a:normAutofit/>
          </a:bodyPr>
          <a:lstStyle>
            <a:lvl1pPr marL="0" indent="0" algn="ctr" rtl="1">
              <a:buNone/>
              <a:defRPr sz="2000">
                <a:solidFill>
                  <a:schemeClr val="tx1"/>
                </a:solidFill>
              </a:defRPr>
            </a:lvl1pPr>
            <a:lvl2pPr marL="457200" indent="0" algn="r" rtl="1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1"/>
            <a:r>
              <a:rPr lang="he-IL" noProof="0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1914299" y="5969000"/>
            <a:ext cx="1600200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854B9C76-D916-47BC-8EAD-921F43BCEF0E}" type="datetime1">
              <a:rPr lang="he-IL" smtClean="0"/>
              <a:pPr/>
              <a:t>ח'/שבט/תשפ"א</a:t>
            </a:fld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3590699" y="5969000"/>
            <a:ext cx="7305900" cy="27940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endParaRPr lang="he-IL" noProof="0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1295402" y="5969000"/>
            <a:ext cx="542697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D57F1E4F-1CFF-5643-939E-217C01CDF565}" type="slidenum">
              <a:rPr lang="he-IL" smtClean="0"/>
              <a:pPr/>
              <a:t>‹#›</a:t>
            </a:fld>
            <a:endParaRPr lang="he-IL" dirty="0"/>
          </a:p>
        </p:txBody>
      </p:sp>
      <p:cxnSp>
        <p:nvCxnSpPr>
          <p:cNvPr id="15" name="מחבר ישר 14"/>
          <p:cNvCxnSpPr>
            <a:cxnSpLocks/>
          </p:cNvCxnSpPr>
          <p:nvPr/>
        </p:nvCxnSpPr>
        <p:spPr>
          <a:xfrm flipH="1">
            <a:off x="1388533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5955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449389" y="982132"/>
            <a:ext cx="9296398" cy="2370668"/>
          </a:xfrm>
        </p:spPr>
        <p:txBody>
          <a:bodyPr rtlCol="1" anchor="ctr">
            <a:normAutofit/>
          </a:bodyPr>
          <a:lstStyle>
            <a:lvl1pPr algn="ctr" rtl="1">
              <a:defRPr sz="3200" b="0" cap="none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10" name="מציין מיקום טקסט 9"/>
          <p:cNvSpPr>
            <a:spLocks noGrp="1"/>
          </p:cNvSpPr>
          <p:nvPr>
            <p:ph type="body" sz="quarter" idx="13"/>
          </p:nvPr>
        </p:nvSpPr>
        <p:spPr>
          <a:xfrm flipH="1">
            <a:off x="1677986" y="3352800"/>
            <a:ext cx="8839202" cy="584200"/>
          </a:xfrm>
        </p:spPr>
        <p:txBody>
          <a:bodyPr rtlCol="1" anchor="ctr">
            <a:normAutofit/>
          </a:bodyPr>
          <a:lstStyle>
            <a:lvl1pPr marL="0" indent="0" algn="l" rtl="1">
              <a:buFontTx/>
              <a:buNone/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r" rtl="1">
              <a:buFontTx/>
              <a:buNone/>
              <a:defRPr/>
            </a:lvl2pPr>
            <a:lvl3pPr marL="914400" indent="0" algn="r" rtl="1">
              <a:buFontTx/>
              <a:buNone/>
              <a:defRPr/>
            </a:lvl3pPr>
            <a:lvl4pPr marL="1371600" indent="0" algn="r" rtl="1">
              <a:buFontTx/>
              <a:buNone/>
              <a:defRPr/>
            </a:lvl4pPr>
            <a:lvl5pPr marL="1828800" indent="0" algn="r" rtl="1">
              <a:buFontTx/>
              <a:buNone/>
              <a:defRPr/>
            </a:lvl5pPr>
          </a:lstStyle>
          <a:p>
            <a:pPr lvl="0" rtl="1"/>
            <a:r>
              <a:rPr lang="he-IL" noProof="0"/>
              <a:t>ערוך סגנונות טקסט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 flipH="1">
            <a:off x="1286933" y="4343399"/>
            <a:ext cx="9609666" cy="1532467"/>
          </a:xfrm>
        </p:spPr>
        <p:txBody>
          <a:bodyPr rtlCol="1" anchor="ctr">
            <a:normAutofit/>
          </a:bodyPr>
          <a:lstStyle>
            <a:lvl1pPr marL="0" indent="0" algn="ctr" rtl="1">
              <a:buNone/>
              <a:defRPr sz="20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r" rtl="1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1"/>
            <a:r>
              <a:rPr lang="he-IL" noProof="0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1914299" y="5969000"/>
            <a:ext cx="1600200" cy="279400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B6FDBDBC-8DAC-4F72-83EF-F7507E3041CB}" type="datetime1">
              <a:rPr lang="he-IL" smtClean="0"/>
              <a:pPr/>
              <a:t>ח'/שבט/תשפ"א</a:t>
            </a:fld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3590699" y="5969000"/>
            <a:ext cx="7305900" cy="279400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 noProof="0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1295402" y="5969000"/>
            <a:ext cx="542697" cy="279400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D57F1E4F-1CFF-5643-939E-217C01CDF565}" type="slidenum">
              <a:rPr lang="he-IL" smtClean="0"/>
              <a:pPr/>
              <a:t>‹#›</a:t>
            </a:fld>
            <a:endParaRPr lang="he-IL" dirty="0"/>
          </a:p>
        </p:txBody>
      </p:sp>
      <p:sp>
        <p:nvSpPr>
          <p:cNvPr id="14" name="תיבת טקסט 13"/>
          <p:cNvSpPr txBox="1"/>
          <p:nvPr/>
        </p:nvSpPr>
        <p:spPr>
          <a:xfrm flipH="1">
            <a:off x="10720387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r" rtl="1"/>
            <a:r>
              <a:rPr lang="he-IL" sz="8000" noProof="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</a:p>
        </p:txBody>
      </p:sp>
      <p:sp>
        <p:nvSpPr>
          <p:cNvPr id="15" name="תיבת טקסט 14"/>
          <p:cNvSpPr txBox="1"/>
          <p:nvPr/>
        </p:nvSpPr>
        <p:spPr>
          <a:xfrm flipH="1">
            <a:off x="982133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l" rtl="1"/>
            <a:r>
              <a:rPr lang="he-IL" sz="8000" noProof="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</a:p>
        </p:txBody>
      </p:sp>
      <p:cxnSp>
        <p:nvCxnSpPr>
          <p:cNvPr id="19" name="מחבר ישר 18"/>
          <p:cNvCxnSpPr>
            <a:cxnSpLocks/>
          </p:cNvCxnSpPr>
          <p:nvPr/>
        </p:nvCxnSpPr>
        <p:spPr>
          <a:xfrm flipH="1">
            <a:off x="1388533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802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286930" y="3308581"/>
            <a:ext cx="9609668" cy="1468800"/>
          </a:xfrm>
        </p:spPr>
        <p:txBody>
          <a:bodyPr rtlCol="1" anchor="b">
            <a:normAutofit/>
          </a:bodyPr>
          <a:lstStyle>
            <a:lvl1pPr algn="r" rtl="1">
              <a:defRPr sz="3200" b="0" cap="none"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 flipH="1">
            <a:off x="1286931" y="4777381"/>
            <a:ext cx="9609668" cy="860400"/>
          </a:xfrm>
        </p:spPr>
        <p:txBody>
          <a:bodyPr rtlCol="1" anchor="t">
            <a:normAutofit/>
          </a:bodyPr>
          <a:lstStyle>
            <a:lvl1pPr marL="0" indent="0" algn="r" rtl="1">
              <a:buNone/>
              <a:defRPr sz="2000">
                <a:solidFill>
                  <a:schemeClr val="tx1"/>
                </a:solidFill>
              </a:defRPr>
            </a:lvl1pPr>
            <a:lvl2pPr marL="457200" indent="0" algn="r" rtl="1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1"/>
            <a:r>
              <a:rPr lang="he-IL" noProof="0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1914299" y="5969000"/>
            <a:ext cx="1600200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819B0572-F266-4AB9-BDAB-35D9FA805E25}" type="datetime1">
              <a:rPr lang="he-IL" smtClean="0"/>
              <a:pPr/>
              <a:t>ח'/שבט/תשפ"א</a:t>
            </a:fld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3590699" y="5969000"/>
            <a:ext cx="7305900" cy="27940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endParaRPr lang="he-IL" noProof="0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1295402" y="5969000"/>
            <a:ext cx="542697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D57F1E4F-1CFF-5643-939E-217C01CDF565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68068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של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449389" y="982132"/>
            <a:ext cx="9296398" cy="2243668"/>
          </a:xfrm>
        </p:spPr>
        <p:txBody>
          <a:bodyPr rtlCol="1" anchor="ctr">
            <a:normAutofit/>
          </a:bodyPr>
          <a:lstStyle>
            <a:lvl1pPr algn="ctr" rtl="1">
              <a:defRPr sz="3200" b="0" cap="none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14" name="מציין מיקום טקסט 2"/>
          <p:cNvSpPr>
            <a:spLocks noGrp="1"/>
          </p:cNvSpPr>
          <p:nvPr>
            <p:ph type="body" idx="13"/>
          </p:nvPr>
        </p:nvSpPr>
        <p:spPr>
          <a:xfrm flipH="1">
            <a:off x="1286931" y="3639312"/>
            <a:ext cx="9609668" cy="886968"/>
          </a:xfrm>
        </p:spPr>
        <p:txBody>
          <a:bodyPr rtlCol="1" anchor="b">
            <a:normAutofit/>
          </a:bodyPr>
          <a:lstStyle>
            <a:lvl1pPr marL="0" indent="0" algn="r" rtl="1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r" rtl="1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1"/>
            <a:r>
              <a:rPr lang="he-IL" noProof="0"/>
              <a:t>ערוך סגנונות טקסט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 flipH="1">
            <a:off x="1286931" y="4529667"/>
            <a:ext cx="9609668" cy="1346200"/>
          </a:xfrm>
        </p:spPr>
        <p:txBody>
          <a:bodyPr rtlCol="1" anchor="t">
            <a:normAutofit/>
          </a:bodyPr>
          <a:lstStyle>
            <a:lvl1pPr marL="0" indent="0" algn="r" rtl="1">
              <a:buNone/>
              <a:defRPr sz="18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r" rtl="1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1"/>
            <a:r>
              <a:rPr lang="he-IL" noProof="0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1914299" y="5969000"/>
            <a:ext cx="1600200" cy="279400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9A891FE-8495-4E14-99E2-15232CAFB67E}" type="datetime1">
              <a:rPr lang="he-IL" smtClean="0"/>
              <a:pPr/>
              <a:t>ח'/שבט/תשפ"א</a:t>
            </a:fld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3590699" y="5969000"/>
            <a:ext cx="7305900" cy="279400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 noProof="0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1295402" y="5969000"/>
            <a:ext cx="542697" cy="279400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D57F1E4F-1CFF-5643-939E-217C01CDF565}" type="slidenum">
              <a:rPr lang="he-IL" smtClean="0"/>
              <a:pPr/>
              <a:t>‹#›</a:t>
            </a:fld>
            <a:endParaRPr lang="he-IL" dirty="0"/>
          </a:p>
        </p:txBody>
      </p:sp>
      <p:sp>
        <p:nvSpPr>
          <p:cNvPr id="12" name="תיבת טקסט 11"/>
          <p:cNvSpPr txBox="1"/>
          <p:nvPr/>
        </p:nvSpPr>
        <p:spPr>
          <a:xfrm flipH="1">
            <a:off x="10720387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r" rtl="1"/>
            <a:r>
              <a:rPr lang="he-IL" sz="8000" noProof="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</a:p>
        </p:txBody>
      </p:sp>
      <p:sp>
        <p:nvSpPr>
          <p:cNvPr id="13" name="תיבת טקסט 12"/>
          <p:cNvSpPr txBox="1"/>
          <p:nvPr/>
        </p:nvSpPr>
        <p:spPr>
          <a:xfrm flipH="1">
            <a:off x="982133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lvl="0" algn="l" rtl="1"/>
            <a:r>
              <a:rPr lang="he-IL" sz="8000" noProof="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</a:p>
        </p:txBody>
      </p:sp>
      <p:cxnSp>
        <p:nvCxnSpPr>
          <p:cNvPr id="26" name="מחבר ישר 25"/>
          <p:cNvCxnSpPr>
            <a:cxnSpLocks/>
          </p:cNvCxnSpPr>
          <p:nvPr/>
        </p:nvCxnSpPr>
        <p:spPr>
          <a:xfrm flipH="1">
            <a:off x="1388533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9454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או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286933" y="982132"/>
            <a:ext cx="9609666" cy="2243668"/>
          </a:xfrm>
        </p:spPr>
        <p:txBody>
          <a:bodyPr vert="horz" lIns="91440" tIns="45720" rIns="91440" bIns="45720" rtlCol="1" anchor="ctr">
            <a:normAutofit/>
          </a:bodyPr>
          <a:lstStyle>
            <a:lvl1pPr algn="ctr" rtl="1">
              <a:defRPr lang="en-US" b="0" dirty="0"/>
            </a:lvl1pPr>
          </a:lstStyle>
          <a:p>
            <a:pPr marL="0" lvl="0"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11" name="מציין מיקום טקסט 2"/>
          <p:cNvSpPr>
            <a:spLocks noGrp="1"/>
          </p:cNvSpPr>
          <p:nvPr>
            <p:ph type="body" idx="13"/>
          </p:nvPr>
        </p:nvSpPr>
        <p:spPr>
          <a:xfrm flipH="1">
            <a:off x="1286931" y="3630168"/>
            <a:ext cx="9609668" cy="841248"/>
          </a:xfrm>
        </p:spPr>
        <p:txBody>
          <a:bodyPr rtlCol="1" anchor="b">
            <a:normAutofit/>
          </a:bodyPr>
          <a:lstStyle>
            <a:lvl1pPr marL="0" indent="0" algn="r" rtl="1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 algn="r" rtl="1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1"/>
            <a:r>
              <a:rPr lang="he-IL" noProof="0"/>
              <a:t>ערוך סגנונות טקסט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 flipH="1">
            <a:off x="1286930" y="4470399"/>
            <a:ext cx="9609670" cy="1405467"/>
          </a:xfrm>
        </p:spPr>
        <p:txBody>
          <a:bodyPr rtlCol="1" anchor="t">
            <a:normAutofit/>
          </a:bodyPr>
          <a:lstStyle>
            <a:lvl1pPr marL="0" indent="0" algn="r" rtl="1">
              <a:buNone/>
              <a:defRPr sz="1800">
                <a:solidFill>
                  <a:schemeClr val="tx1"/>
                </a:solidFill>
              </a:defRPr>
            </a:lvl1pPr>
            <a:lvl2pPr marL="457200" indent="0" algn="r" rtl="1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1"/>
            <a:r>
              <a:rPr lang="he-IL" noProof="0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1914299" y="5969000"/>
            <a:ext cx="1600200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06E481F0-F49F-4AB7-992D-BB682C1A0F94}" type="datetime1">
              <a:rPr lang="he-IL" smtClean="0"/>
              <a:pPr/>
              <a:t>ח'/שבט/תשפ"א</a:t>
            </a:fld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3590699" y="5969000"/>
            <a:ext cx="7305900" cy="27940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endParaRPr lang="he-IL" noProof="0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1295402" y="5969000"/>
            <a:ext cx="542697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D57F1E4F-1CFF-5643-939E-217C01CDF565}" type="slidenum">
              <a:rPr lang="he-IL" smtClean="0"/>
              <a:pPr/>
              <a:t>‹#›</a:t>
            </a:fld>
            <a:endParaRPr lang="he-IL" dirty="0"/>
          </a:p>
        </p:txBody>
      </p:sp>
      <p:cxnSp>
        <p:nvCxnSpPr>
          <p:cNvPr id="15" name="מחבר ישר 14"/>
          <p:cNvCxnSpPr>
            <a:cxnSpLocks/>
          </p:cNvCxnSpPr>
          <p:nvPr/>
        </p:nvCxnSpPr>
        <p:spPr>
          <a:xfrm flipH="1">
            <a:off x="1388533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25281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295402" y="982132"/>
            <a:ext cx="9601196" cy="1303867"/>
          </a:xfrm>
        </p:spPr>
        <p:txBody>
          <a:bodyPr rtlCol="1"/>
          <a:lstStyle>
            <a:lvl1pPr algn="ctr" rtl="1">
              <a:defRPr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טקסט אנכי 2"/>
          <p:cNvSpPr>
            <a:spLocks noGrp="1"/>
          </p:cNvSpPr>
          <p:nvPr>
            <p:ph type="body" orient="vert" idx="1"/>
          </p:nvPr>
        </p:nvSpPr>
        <p:spPr>
          <a:xfrm flipH="1">
            <a:off x="1295403" y="2556932"/>
            <a:ext cx="9601196" cy="3318936"/>
          </a:xfrm>
        </p:spPr>
        <p:txBody>
          <a:bodyPr vert="eaVert" rtlCol="1" anchor="t"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rtl="1"/>
            <a:r>
              <a:rPr lang="he-IL" noProof="0"/>
              <a:t>ערוך סגנונות טקסט של תבנית בסיס</a:t>
            </a:r>
          </a:p>
          <a:p>
            <a:pPr lvl="1" rtl="1"/>
            <a:r>
              <a:rPr lang="he-IL" noProof="0"/>
              <a:t>רמה שניה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  <a:endParaRPr lang="he-IL" noProof="0" dirty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1914299" y="5969000"/>
            <a:ext cx="1600200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C2347CEC-C44D-4F9F-A6B4-777D95303648}" type="datetime1">
              <a:rPr lang="he-IL" smtClean="0"/>
              <a:pPr/>
              <a:t>ח'/שבט/תשפ"א</a:t>
            </a:fld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3590699" y="5969000"/>
            <a:ext cx="7305900" cy="27940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endParaRPr lang="he-IL" noProof="0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1295402" y="5969000"/>
            <a:ext cx="542697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D57F1E4F-1CFF-5643-939E-217C01CDF565}" type="slidenum">
              <a:rPr lang="he-IL" smtClean="0"/>
              <a:pPr/>
              <a:t>‹#›</a:t>
            </a:fld>
            <a:endParaRPr lang="he-IL" dirty="0"/>
          </a:p>
        </p:txBody>
      </p:sp>
      <p:cxnSp>
        <p:nvCxnSpPr>
          <p:cNvPr id="14" name="מחבר ישר 13"/>
          <p:cNvCxnSpPr>
            <a:cxnSpLocks/>
          </p:cNvCxnSpPr>
          <p:nvPr/>
        </p:nvCxnSpPr>
        <p:spPr>
          <a:xfrm flipH="1">
            <a:off x="1388533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6667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 flipH="1">
            <a:off x="1301749" y="982131"/>
            <a:ext cx="1890895" cy="4893735"/>
          </a:xfrm>
        </p:spPr>
        <p:txBody>
          <a:bodyPr vert="vert270" rtlCol="1"/>
          <a:lstStyle>
            <a:lvl1pPr algn="r" rtl="1">
              <a:defRPr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טקסט אנכי 2"/>
          <p:cNvSpPr>
            <a:spLocks noGrp="1"/>
          </p:cNvSpPr>
          <p:nvPr>
            <p:ph type="body" orient="vert" idx="1"/>
          </p:nvPr>
        </p:nvSpPr>
        <p:spPr>
          <a:xfrm flipH="1">
            <a:off x="3463577" y="982132"/>
            <a:ext cx="7433025" cy="4893734"/>
          </a:xfrm>
        </p:spPr>
        <p:txBody>
          <a:bodyPr vert="vert270" rtlCol="1" anchor="t"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rtl="1"/>
            <a:r>
              <a:rPr lang="he-IL" noProof="0"/>
              <a:t>ערוך סגנונות טקסט של תבנית בסיס</a:t>
            </a:r>
          </a:p>
          <a:p>
            <a:pPr lvl="1" rtl="1"/>
            <a:r>
              <a:rPr lang="he-IL" noProof="0"/>
              <a:t>רמה שניה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  <a:endParaRPr lang="he-IL" noProof="0" dirty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1914299" y="5969000"/>
            <a:ext cx="1600200" cy="279400"/>
          </a:xfrm>
        </p:spPr>
        <p:txBody>
          <a:bodyPr rtlCol="1"/>
          <a:lstStyle>
            <a:lvl1pPr algn="l" rtl="1">
              <a:defRPr/>
            </a:lvl1pPr>
          </a:lstStyle>
          <a:p>
            <a:fld id="{0A03658B-BFFD-412B-83AE-AE1DAD1D7883}" type="datetime1">
              <a:rPr lang="he-IL" smtClean="0"/>
              <a:pPr/>
              <a:t>ח'/שבט/תשפ"א</a:t>
            </a:fld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3590699" y="5969000"/>
            <a:ext cx="7305900" cy="27940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endParaRPr lang="he-IL" noProof="0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1295402" y="5969000"/>
            <a:ext cx="542697" cy="279400"/>
          </a:xfrm>
        </p:spPr>
        <p:txBody>
          <a:bodyPr rtlCol="1"/>
          <a:lstStyle>
            <a:lvl1pPr algn="r" rtl="1">
              <a:defRPr/>
            </a:lvl1pPr>
          </a:lstStyle>
          <a:p>
            <a:pPr algn="l"/>
            <a:fld id="{D57F1E4F-1CFF-5643-939E-217C01CDF565}" type="slidenum">
              <a:rPr lang="he-IL" smtClean="0"/>
              <a:pPr algn="l"/>
              <a:t>‹#›</a:t>
            </a:fld>
            <a:endParaRPr lang="he-IL" dirty="0"/>
          </a:p>
        </p:txBody>
      </p:sp>
      <p:cxnSp>
        <p:nvCxnSpPr>
          <p:cNvPr id="14" name="מחבר ישר 13"/>
          <p:cNvCxnSpPr>
            <a:cxnSpLocks/>
          </p:cNvCxnSpPr>
          <p:nvPr/>
        </p:nvCxnSpPr>
        <p:spPr>
          <a:xfrm flipH="1">
            <a:off x="332811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8015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 descr="HD-PanelContent-GrommetsCombined.pn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175" y="0"/>
            <a:ext cx="12188825" cy="6856214"/>
          </a:xfrm>
          <a:prstGeom prst="rect">
            <a:avLst/>
          </a:prstGeom>
        </p:spPr>
      </p:pic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 flipH="1"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1" anchor="ctr">
            <a:normAutofit/>
          </a:bodyPr>
          <a:lstStyle/>
          <a:p>
            <a:pPr rtl="1"/>
            <a:r>
              <a:rPr lang="he-IL" noProof="0" dirty="0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 flipH="1">
            <a:off x="1295403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1" anchor="t">
            <a:normAutofit/>
          </a:bodyPr>
          <a:lstStyle/>
          <a:p>
            <a:pPr lvl="0" rtl="1"/>
            <a:r>
              <a:rPr lang="he-IL" noProof="0" dirty="0"/>
              <a:t>ערוך סגנונות טקסט של תבנית בסיס</a:t>
            </a:r>
          </a:p>
          <a:p>
            <a:pPr lvl="1" rtl="1"/>
            <a:r>
              <a:rPr lang="he-IL" noProof="0" dirty="0"/>
              <a:t>רמה שניה</a:t>
            </a:r>
          </a:p>
          <a:p>
            <a:pPr lvl="2" rtl="1"/>
            <a:r>
              <a:rPr lang="he-IL" noProof="0" dirty="0"/>
              <a:t>רמה שלישית</a:t>
            </a:r>
          </a:p>
          <a:p>
            <a:pPr lvl="3" rtl="1"/>
            <a:r>
              <a:rPr lang="he-IL" noProof="0" dirty="0"/>
              <a:t>רמה רביעית</a:t>
            </a:r>
          </a:p>
          <a:p>
            <a:pPr lvl="4" rtl="1"/>
            <a:r>
              <a:rPr lang="he-IL" noProof="0" dirty="0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 flipH="1">
            <a:off x="1914299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rtl="1">
              <a:defRPr sz="1000" b="0" i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804AE7E2-B2C2-4A7F-AA31-6F659F1382E7}" type="datetime1">
              <a:rPr lang="he-IL" smtClean="0"/>
              <a:pPr/>
              <a:t>ח'/שבט/תשפ"א</a:t>
            </a:fld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 flipH="1">
            <a:off x="3590699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>
              <a:defRPr sz="1000" b="0" i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 noProof="0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 flipH="1">
            <a:off x="1295402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rtl="1">
              <a:defRPr sz="1000" b="0" i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D57F1E4F-1CFF-5643-939E-217C01CDF565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70650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</p:sldLayoutIdLst>
  <p:hf sldNum="0" hdr="0" ftr="0" dt="0"/>
  <p:txStyles>
    <p:titleStyle>
      <a:lvl1pPr algn="ctr" defTabSz="457200" rtl="1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r" rtl="1" eaLnBrk="1" hangingPunct="1">
        <a:defRPr>
          <a:solidFill>
            <a:schemeClr val="tx2"/>
          </a:solidFill>
        </a:defRPr>
      </a:lvl2pPr>
      <a:lvl3pPr algn="r" rtl="1" eaLnBrk="1" hangingPunct="1">
        <a:defRPr>
          <a:solidFill>
            <a:schemeClr val="tx2"/>
          </a:solidFill>
        </a:defRPr>
      </a:lvl3pPr>
      <a:lvl4pPr algn="r" rtl="1" eaLnBrk="1" hangingPunct="1">
        <a:defRPr>
          <a:solidFill>
            <a:schemeClr val="tx2"/>
          </a:solidFill>
        </a:defRPr>
      </a:lvl4pPr>
      <a:lvl5pPr algn="r" rtl="1" eaLnBrk="1" hangingPunct="1">
        <a:defRPr>
          <a:solidFill>
            <a:schemeClr val="tx2"/>
          </a:solidFill>
        </a:defRPr>
      </a:lvl5pPr>
      <a:lvl6pPr algn="r" rtl="1" eaLnBrk="1" hangingPunct="1">
        <a:defRPr>
          <a:solidFill>
            <a:schemeClr val="tx2"/>
          </a:solidFill>
        </a:defRPr>
      </a:lvl6pPr>
      <a:lvl7pPr algn="r" rtl="1" eaLnBrk="1" hangingPunct="1">
        <a:defRPr>
          <a:solidFill>
            <a:schemeClr val="tx2"/>
          </a:solidFill>
        </a:defRPr>
      </a:lvl7pPr>
      <a:lvl8pPr algn="r" rtl="1" eaLnBrk="1" hangingPunct="1">
        <a:defRPr>
          <a:solidFill>
            <a:schemeClr val="tx2"/>
          </a:solidFill>
        </a:defRPr>
      </a:lvl8pPr>
      <a:lvl9pPr algn="r"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svg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5.jpeg"/><Relationship Id="rId7" Type="http://schemas.microsoft.com/office/2007/relationships/hdphoto" Target="../media/hdphoto2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microsoft.com/office/2007/relationships/hdphoto" Target="../media/hdphoto1.wdp"/><Relationship Id="rId10" Type="http://schemas.openxmlformats.org/officeDocument/2006/relationships/image" Target="../media/image26.png"/><Relationship Id="rId4" Type="http://schemas.openxmlformats.org/officeDocument/2006/relationships/image" Target="../media/image22.png"/><Relationship Id="rId9" Type="http://schemas.openxmlformats.org/officeDocument/2006/relationships/image" Target="../media/image2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youtu.be/0QU7H3gvTU8" TargetMode="External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 descr="חוף סלעי&#10;&#10;">
            <a:extLst>
              <a:ext uri="{FF2B5EF4-FFF2-40B4-BE49-F238E27FC236}">
                <a16:creationId xmlns:a16="http://schemas.microsoft.com/office/drawing/2014/main" id="{1D741830-4E4E-4CA5-B92A-047E598CB2C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10"/>
            <a:ext cx="12191980" cy="6857990"/>
          </a:xfrm>
          <a:prstGeom prst="rect">
            <a:avLst/>
          </a:prstGeom>
        </p:spPr>
      </p:pic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EF41A68A-8CD1-4105-B4EC-A56286CB0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181225" y="1411015"/>
            <a:ext cx="7808159" cy="4103960"/>
            <a:chOff x="2181225" y="1411015"/>
            <a:chExt cx="7808159" cy="4103960"/>
          </a:xfrm>
        </p:grpSpPr>
        <p:sp>
          <p:nvSpPr>
            <p:cNvPr id="11" name="צורה חופשית 16">
              <a:extLst>
                <a:ext uri="{FF2B5EF4-FFF2-40B4-BE49-F238E27FC236}">
                  <a16:creationId xmlns:a16="http://schemas.microsoft.com/office/drawing/2014/main" id="{7B955F46-02E4-4A82-96F5-CBAFDD4A74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2181225" y="1411015"/>
              <a:ext cx="7808159" cy="4103960"/>
            </a:xfrm>
            <a:custGeom>
              <a:avLst/>
              <a:gdLst>
                <a:gd name="connsiteX0" fmla="*/ 7589084 w 7808159"/>
                <a:gd name="connsiteY0" fmla="*/ 3803605 h 4103960"/>
                <a:gd name="connsiteX1" fmla="*/ 7512884 w 7808159"/>
                <a:gd name="connsiteY1" fmla="*/ 3879805 h 4103960"/>
                <a:gd name="connsiteX2" fmla="*/ 7589084 w 7808159"/>
                <a:gd name="connsiteY2" fmla="*/ 3956005 h 4103960"/>
                <a:gd name="connsiteX3" fmla="*/ 7665284 w 7808159"/>
                <a:gd name="connsiteY3" fmla="*/ 3879805 h 4103960"/>
                <a:gd name="connsiteX4" fmla="*/ 7589084 w 7808159"/>
                <a:gd name="connsiteY4" fmla="*/ 3803605 h 4103960"/>
                <a:gd name="connsiteX5" fmla="*/ 197684 w 7808159"/>
                <a:gd name="connsiteY5" fmla="*/ 3803605 h 4103960"/>
                <a:gd name="connsiteX6" fmla="*/ 121484 w 7808159"/>
                <a:gd name="connsiteY6" fmla="*/ 3879805 h 4103960"/>
                <a:gd name="connsiteX7" fmla="*/ 197684 w 7808159"/>
                <a:gd name="connsiteY7" fmla="*/ 3956005 h 4103960"/>
                <a:gd name="connsiteX8" fmla="*/ 273884 w 7808159"/>
                <a:gd name="connsiteY8" fmla="*/ 3879805 h 4103960"/>
                <a:gd name="connsiteX9" fmla="*/ 197684 w 7808159"/>
                <a:gd name="connsiteY9" fmla="*/ 3803605 h 4103960"/>
                <a:gd name="connsiteX10" fmla="*/ 7604324 w 7808159"/>
                <a:gd name="connsiteY10" fmla="*/ 130765 h 4103960"/>
                <a:gd name="connsiteX11" fmla="*/ 7528124 w 7808159"/>
                <a:gd name="connsiteY11" fmla="*/ 206965 h 4103960"/>
                <a:gd name="connsiteX12" fmla="*/ 7604324 w 7808159"/>
                <a:gd name="connsiteY12" fmla="*/ 283165 h 4103960"/>
                <a:gd name="connsiteX13" fmla="*/ 7680524 w 7808159"/>
                <a:gd name="connsiteY13" fmla="*/ 206965 h 4103960"/>
                <a:gd name="connsiteX14" fmla="*/ 7604324 w 7808159"/>
                <a:gd name="connsiteY14" fmla="*/ 130765 h 4103960"/>
                <a:gd name="connsiteX15" fmla="*/ 197684 w 7808159"/>
                <a:gd name="connsiteY15" fmla="*/ 130765 h 4103960"/>
                <a:gd name="connsiteX16" fmla="*/ 121484 w 7808159"/>
                <a:gd name="connsiteY16" fmla="*/ 206965 h 4103960"/>
                <a:gd name="connsiteX17" fmla="*/ 197684 w 7808159"/>
                <a:gd name="connsiteY17" fmla="*/ 283165 h 4103960"/>
                <a:gd name="connsiteX18" fmla="*/ 273884 w 7808159"/>
                <a:gd name="connsiteY18" fmla="*/ 206965 h 4103960"/>
                <a:gd name="connsiteX19" fmla="*/ 197684 w 7808159"/>
                <a:gd name="connsiteY19" fmla="*/ 130765 h 4103960"/>
                <a:gd name="connsiteX20" fmla="*/ 0 w 7808159"/>
                <a:gd name="connsiteY20" fmla="*/ 0 h 4103960"/>
                <a:gd name="connsiteX21" fmla="*/ 7808159 w 7808159"/>
                <a:gd name="connsiteY21" fmla="*/ 0 h 4103960"/>
                <a:gd name="connsiteX22" fmla="*/ 7808159 w 7808159"/>
                <a:gd name="connsiteY22" fmla="*/ 4103960 h 4103960"/>
                <a:gd name="connsiteX23" fmla="*/ 0 w 7808159"/>
                <a:gd name="connsiteY23" fmla="*/ 4103960 h 4103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808159" h="4103960">
                  <a:moveTo>
                    <a:pt x="7589084" y="3803605"/>
                  </a:moveTo>
                  <a:cubicBezTo>
                    <a:pt x="7547000" y="3803605"/>
                    <a:pt x="7512884" y="3837721"/>
                    <a:pt x="7512884" y="3879805"/>
                  </a:cubicBezTo>
                  <a:cubicBezTo>
                    <a:pt x="7512884" y="3921889"/>
                    <a:pt x="7547000" y="3956005"/>
                    <a:pt x="7589084" y="3956005"/>
                  </a:cubicBezTo>
                  <a:cubicBezTo>
                    <a:pt x="7631168" y="3956005"/>
                    <a:pt x="7665284" y="3921889"/>
                    <a:pt x="7665284" y="3879805"/>
                  </a:cubicBezTo>
                  <a:cubicBezTo>
                    <a:pt x="7665284" y="3837721"/>
                    <a:pt x="7631168" y="3803605"/>
                    <a:pt x="7589084" y="3803605"/>
                  </a:cubicBezTo>
                  <a:close/>
                  <a:moveTo>
                    <a:pt x="197684" y="3803605"/>
                  </a:moveTo>
                  <a:cubicBezTo>
                    <a:pt x="155600" y="3803605"/>
                    <a:pt x="121484" y="3837721"/>
                    <a:pt x="121484" y="3879805"/>
                  </a:cubicBezTo>
                  <a:cubicBezTo>
                    <a:pt x="121484" y="3921889"/>
                    <a:pt x="155600" y="3956005"/>
                    <a:pt x="197684" y="3956005"/>
                  </a:cubicBezTo>
                  <a:cubicBezTo>
                    <a:pt x="239768" y="3956005"/>
                    <a:pt x="273884" y="3921889"/>
                    <a:pt x="273884" y="3879805"/>
                  </a:cubicBezTo>
                  <a:cubicBezTo>
                    <a:pt x="273884" y="3837721"/>
                    <a:pt x="239768" y="3803605"/>
                    <a:pt x="197684" y="3803605"/>
                  </a:cubicBezTo>
                  <a:close/>
                  <a:moveTo>
                    <a:pt x="7604324" y="130765"/>
                  </a:moveTo>
                  <a:cubicBezTo>
                    <a:pt x="7562240" y="130765"/>
                    <a:pt x="7528124" y="164881"/>
                    <a:pt x="7528124" y="206965"/>
                  </a:cubicBezTo>
                  <a:cubicBezTo>
                    <a:pt x="7528124" y="249049"/>
                    <a:pt x="7562240" y="283165"/>
                    <a:pt x="7604324" y="283165"/>
                  </a:cubicBezTo>
                  <a:cubicBezTo>
                    <a:pt x="7646408" y="283165"/>
                    <a:pt x="7680524" y="249049"/>
                    <a:pt x="7680524" y="206965"/>
                  </a:cubicBezTo>
                  <a:cubicBezTo>
                    <a:pt x="7680524" y="164881"/>
                    <a:pt x="7646408" y="130765"/>
                    <a:pt x="7604324" y="130765"/>
                  </a:cubicBezTo>
                  <a:close/>
                  <a:moveTo>
                    <a:pt x="197684" y="130765"/>
                  </a:moveTo>
                  <a:cubicBezTo>
                    <a:pt x="155600" y="130765"/>
                    <a:pt x="121484" y="164881"/>
                    <a:pt x="121484" y="206965"/>
                  </a:cubicBezTo>
                  <a:cubicBezTo>
                    <a:pt x="121484" y="249049"/>
                    <a:pt x="155600" y="283165"/>
                    <a:pt x="197684" y="283165"/>
                  </a:cubicBezTo>
                  <a:cubicBezTo>
                    <a:pt x="239768" y="283165"/>
                    <a:pt x="273884" y="249049"/>
                    <a:pt x="273884" y="206965"/>
                  </a:cubicBezTo>
                  <a:cubicBezTo>
                    <a:pt x="273884" y="164881"/>
                    <a:pt x="239768" y="130765"/>
                    <a:pt x="197684" y="130765"/>
                  </a:cubicBezTo>
                  <a:close/>
                  <a:moveTo>
                    <a:pt x="0" y="0"/>
                  </a:moveTo>
                  <a:lnTo>
                    <a:pt x="7808159" y="0"/>
                  </a:lnTo>
                  <a:lnTo>
                    <a:pt x="7808159" y="4103960"/>
                  </a:lnTo>
                  <a:lnTo>
                    <a:pt x="0" y="4103960"/>
                  </a:lnTo>
                  <a:close/>
                </a:path>
              </a:pathLst>
            </a:custGeom>
            <a:blipFill dpi="0" rotWithShape="1">
              <a:blip r:embed="rId5">
                <a:alphaModFix amt="83000"/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0" ty="0" sx="90000" sy="100000" flip="none" algn="ctr"/>
            </a:blipFill>
            <a:ln>
              <a:noFill/>
            </a:ln>
            <a:effectLst>
              <a:outerShdw blurRad="114300" dist="127000" dir="5400000" sx="99000" sy="99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woPt" dir="t"/>
            </a:scene3d>
            <a:sp3d contourW="6350">
              <a:bevelT w="12700" h="0" prst="coolSlant"/>
              <a:contourClr>
                <a:schemeClr val="bg2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he-I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12" name="קבוצה 11">
              <a:extLst>
                <a:ext uri="{FF2B5EF4-FFF2-40B4-BE49-F238E27FC236}">
                  <a16:creationId xmlns:a16="http://schemas.microsoft.com/office/drawing/2014/main" id="{879775EF-026C-4E4A-873B-185915FB4F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2267194" y="1501257"/>
              <a:ext cx="7645811" cy="3928374"/>
              <a:chOff x="2267194" y="1501257"/>
              <a:chExt cx="7645811" cy="3928374"/>
            </a:xfrm>
          </p:grpSpPr>
          <p:sp>
            <p:nvSpPr>
              <p:cNvPr id="13" name="טבעת 19">
                <a:extLst>
                  <a:ext uri="{FF2B5EF4-FFF2-40B4-BE49-F238E27FC236}">
                    <a16:creationId xmlns:a16="http://schemas.microsoft.com/office/drawing/2014/main" id="{400D0967-F02F-4275-8520-75D52A1DF6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2267194" y="1501257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1"/>
                <a:endParaRPr lang="he-IL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4" name="טבעת 21">
                <a:extLst>
                  <a:ext uri="{FF2B5EF4-FFF2-40B4-BE49-F238E27FC236}">
                    <a16:creationId xmlns:a16="http://schemas.microsoft.com/office/drawing/2014/main" id="{B4B16BA1-0F90-43DD-9D6C-6F196A15A3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2271393" y="5174722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1"/>
                <a:endParaRPr lang="he-IL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5" name="טבעת 22">
                <a:extLst>
                  <a:ext uri="{FF2B5EF4-FFF2-40B4-BE49-F238E27FC236}">
                    <a16:creationId xmlns:a16="http://schemas.microsoft.com/office/drawing/2014/main" id="{7B652CBC-3D51-4C0E-8DDE-2C4A49B387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9666117" y="1501257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1"/>
                <a:endParaRPr lang="he-IL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6" name="טבעת 23">
                <a:extLst>
                  <a:ext uri="{FF2B5EF4-FFF2-40B4-BE49-F238E27FC236}">
                    <a16:creationId xmlns:a16="http://schemas.microsoft.com/office/drawing/2014/main" id="{3AFF0419-6554-4FDD-93AB-8A8C45FF5B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9666117" y="5182743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1"/>
                <a:endParaRPr lang="he-IL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cxnSp>
        <p:nvCxnSpPr>
          <p:cNvPr id="18" name="מחבר ישר 17">
            <a:extLst>
              <a:ext uri="{FF2B5EF4-FFF2-40B4-BE49-F238E27FC236}">
                <a16:creationId xmlns:a16="http://schemas.microsoft.com/office/drawing/2014/main" id="{5F310D7E-8F1E-4C2F-8824-E43E043DD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ChangeAspect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683933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גרפיקה 6" descr="עץ דקל">
            <a:extLst>
              <a:ext uri="{FF2B5EF4-FFF2-40B4-BE49-F238E27FC236}">
                <a16:creationId xmlns:a16="http://schemas.microsoft.com/office/drawing/2014/main" id="{5A75EE0A-53B5-4719-9CB7-5387E99D98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5697191" y="1629189"/>
            <a:ext cx="914400" cy="914400"/>
          </a:xfrm>
          <a:prstGeom prst="rect">
            <a:avLst/>
          </a:prstGeom>
        </p:spPr>
      </p:pic>
      <p:pic>
        <p:nvPicPr>
          <p:cNvPr id="17" name="גרפיקה 16" descr="כדור ים">
            <a:extLst>
              <a:ext uri="{FF2B5EF4-FFF2-40B4-BE49-F238E27FC236}">
                <a16:creationId xmlns:a16="http://schemas.microsoft.com/office/drawing/2014/main" id="{48F21C9B-2A2B-49E0-A15C-401F0E8DE9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6794471" y="1993669"/>
            <a:ext cx="548640" cy="548640"/>
          </a:xfrm>
          <a:prstGeom prst="rect">
            <a:avLst/>
          </a:prstGeom>
        </p:spPr>
      </p:pic>
      <p:pic>
        <p:nvPicPr>
          <p:cNvPr id="20" name="גרפיקה 19" descr="דלי וכף">
            <a:extLst>
              <a:ext uri="{FF2B5EF4-FFF2-40B4-BE49-F238E27FC236}">
                <a16:creationId xmlns:a16="http://schemas.microsoft.com/office/drawing/2014/main" id="{02432592-29B9-4972-91B0-C8987327EC8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H="1">
            <a:off x="4965671" y="1874056"/>
            <a:ext cx="731520" cy="7315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791C96-2394-409E-A5D1-6DAAC96F8730}"/>
              </a:ext>
            </a:extLst>
          </p:cNvPr>
          <p:cNvSpPr txBox="1"/>
          <p:nvPr/>
        </p:nvSpPr>
        <p:spPr>
          <a:xfrm>
            <a:off x="1773716" y="2570555"/>
            <a:ext cx="8365067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5400" b="1" dirty="0">
                <a:latin typeface="David" panose="020E0502060401010101" pitchFamily="34" charset="-79"/>
                <a:cs typeface="David" panose="020E0502060401010101" pitchFamily="34" charset="-79"/>
              </a:rPr>
              <a:t>שופטים פרק יד' פסוקים א'-ט'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D715F68-577B-49B4-ADF9-4A32A7113C1F}"/>
              </a:ext>
            </a:extLst>
          </p:cNvPr>
          <p:cNvSpPr txBox="1"/>
          <p:nvPr/>
        </p:nvSpPr>
        <p:spPr>
          <a:xfrm>
            <a:off x="1773715" y="3572049"/>
            <a:ext cx="8365067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5400" b="1" dirty="0">
                <a:latin typeface="David" panose="020E0502060401010101" pitchFamily="34" charset="-79"/>
                <a:cs typeface="David" panose="020E0502060401010101" pitchFamily="34" charset="-79"/>
              </a:rPr>
              <a:t>א-ד: </a:t>
            </a:r>
            <a:r>
              <a:rPr lang="he-IL" sz="3200" b="1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שמשון רוצה לשאת אישה פלישתית מתמנה</a:t>
            </a:r>
          </a:p>
          <a:p>
            <a:r>
              <a:rPr lang="he-IL" sz="5400" b="1" dirty="0">
                <a:latin typeface="David" panose="020E0502060401010101" pitchFamily="34" charset="-79"/>
                <a:cs typeface="David" panose="020E0502060401010101" pitchFamily="34" charset="-79"/>
              </a:rPr>
              <a:t>ה'-ט': </a:t>
            </a:r>
            <a:r>
              <a:rPr lang="he-IL" sz="3600" b="1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שמשון וכפיר האריות</a:t>
            </a:r>
            <a:endParaRPr lang="he-IL" sz="8800" b="1" dirty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1034" name="Picture 10" descr="שמשון משסע את האריה בדרך לכלתו – אתר תנ&quot;ך ממלכתי">
            <a:extLst>
              <a:ext uri="{FF2B5EF4-FFF2-40B4-BE49-F238E27FC236}">
                <a16:creationId xmlns:a16="http://schemas.microsoft.com/office/drawing/2014/main" id="{EADE78D9-9915-4FE5-9130-7A7857F5B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341" y="147729"/>
            <a:ext cx="3805976" cy="223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9913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1C7DE69-9246-4C6D-B903-F8ACF4C0E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8509478" y="954756"/>
            <a:ext cx="2730414" cy="4946003"/>
          </a:xfrm>
        </p:spPr>
        <p:txBody>
          <a:bodyPr rtlCol="1">
            <a:normAutofit/>
          </a:bodyPr>
          <a:lstStyle/>
          <a:p>
            <a:pPr algn="ctr" rtl="1"/>
            <a:r>
              <a:rPr lang="he-IL" sz="36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מתקרב לנהדר</a:t>
            </a:r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12955346-FBB0-4E90-85A8-E1BDF3EACF74}"/>
              </a:ext>
            </a:extLst>
          </p:cNvPr>
          <p:cNvSpPr/>
          <p:nvPr/>
        </p:nvSpPr>
        <p:spPr>
          <a:xfrm>
            <a:off x="6378223" y="277422"/>
            <a:ext cx="5542844" cy="34163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he-IL" sz="24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וַיֵּרֶד שִׁמְשׁוֹן, </a:t>
            </a:r>
            <a:r>
              <a:rPr lang="he-IL" sz="2400" b="1" dirty="0" err="1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תִּמְנָתָה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; וַיַּרְא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אִשָּׁה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בְּתִמְנָתָה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מִבְּנוֹת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פְּלִשְׁתִּים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  </a:t>
            </a:r>
          </a:p>
          <a:p>
            <a:r>
              <a:rPr lang="he-IL" sz="24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וַיַּעַל,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וַיַּגֵּד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לְאָבִיו וּלְאִמּוֹ, וַיֹּאמֶר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אִשָּׁה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רָאִיתִי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בְתִמְנָתָה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מִבְּנוֹת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פְּלִשְׁתִּים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; וְעַתָּה, קְחוּ-אוֹתָהּ לִי לְאִשָּׁה.  </a:t>
            </a:r>
          </a:p>
          <a:p>
            <a:r>
              <a:rPr lang="he-IL" sz="24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וַיֹּאמֶר לוֹ אָבִיו וְאִמּוֹ, הַאֵין בִּבְנוֹת אַחֶיךָ וּבְכָל-עַמִּי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אִשָּׁה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--כִּי-אַתָּה הוֹלֵךְ לָקַחַת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אִשָּׁה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4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מִפְּלִשְׁתִּים</a:t>
            </a:r>
            <a:r>
              <a:rPr lang="he-IL" sz="24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הָעֲרֵלִים; וַיֹּאמֶר שִׁמְשׁוֹן אֶל-אָבִיו אוֹתָהּ קַח-לִי, כִּי-הִיא יָשְׁרָה בְעֵינָי.</a:t>
            </a:r>
            <a:r>
              <a:rPr lang="he-IL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endParaRPr lang="he-I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F37589-13EE-4B3E-B95A-D4BD3A14A946}"/>
              </a:ext>
            </a:extLst>
          </p:cNvPr>
          <p:cNvSpPr txBox="1"/>
          <p:nvPr/>
        </p:nvSpPr>
        <p:spPr>
          <a:xfrm>
            <a:off x="1781992" y="277422"/>
            <a:ext cx="4181362" cy="120032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יום אחד ירד שמשון מהעיר שלו צרעה לעיר </a:t>
            </a:r>
            <a:r>
              <a:rPr lang="he-IL" sz="2400" dirty="0" err="1">
                <a:latin typeface="David" panose="020E0502060401010101" pitchFamily="34" charset="-79"/>
                <a:cs typeface="David" panose="020E0502060401010101" pitchFamily="34" charset="-79"/>
              </a:rPr>
              <a:t>תמנת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 של הפלישתים ושם מצאה אישה שמצאה חן בעיניו.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234F5E-C264-4FAC-81E7-737EE4E8064E}"/>
              </a:ext>
            </a:extLst>
          </p:cNvPr>
          <p:cNvSpPr txBox="1"/>
          <p:nvPr/>
        </p:nvSpPr>
        <p:spPr>
          <a:xfrm>
            <a:off x="6096000" y="3798036"/>
            <a:ext cx="4024490" cy="2248853"/>
          </a:xfrm>
          <a:prstGeom prst="cloudCallou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b="1" u="sng" dirty="0">
                <a:latin typeface="David" panose="020E0502060401010101" pitchFamily="34" charset="-79"/>
                <a:cs typeface="David" panose="020E0502060401010101" pitchFamily="34" charset="-79"/>
              </a:rPr>
              <a:t>אמרו לו הוריו לשמשון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: האם אין אישה מבנות שבט דן או משאר השבטים שמתאימה לך שאתה הולך לקחת אישה </a:t>
            </a:r>
            <a:r>
              <a:rPr lang="he-IL" dirty="0" err="1">
                <a:latin typeface="David" panose="020E0502060401010101" pitchFamily="34" charset="-79"/>
                <a:cs typeface="David" panose="020E0502060401010101" pitchFamily="34" charset="-79"/>
              </a:rPr>
              <a:t>מהפלשתים</a:t>
            </a:r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 הערלים?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F3DE17-AF7B-4697-8BBE-D89F26CBEDAB}"/>
              </a:ext>
            </a:extLst>
          </p:cNvPr>
          <p:cNvSpPr txBox="1"/>
          <p:nvPr/>
        </p:nvSpPr>
        <p:spPr>
          <a:xfrm>
            <a:off x="952108" y="1985582"/>
            <a:ext cx="3915008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חוזר שמשון להוריו ואומר להם- 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ראיתי אישה </a:t>
            </a:r>
            <a:r>
              <a:rPr lang="he-IL" sz="2400" dirty="0" err="1">
                <a:latin typeface="David" panose="020E0502060401010101" pitchFamily="34" charset="-79"/>
                <a:cs typeface="David" panose="020E0502060401010101" pitchFamily="34" charset="-79"/>
              </a:rPr>
              <a:t>בתמנת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 אני רוצה שתגיירו אותה בשבילי כדי שאוכל לשאת אותה לאישה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5A644E-6773-42EA-A6A6-1BAADC60A346}"/>
              </a:ext>
            </a:extLst>
          </p:cNvPr>
          <p:cNvSpPr txBox="1"/>
          <p:nvPr/>
        </p:nvSpPr>
        <p:spPr>
          <a:xfrm>
            <a:off x="1672558" y="3693742"/>
            <a:ext cx="4024490" cy="2293799"/>
          </a:xfrm>
          <a:prstGeom prst="wedgeEllipseCallou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000" b="1" u="sng" dirty="0">
                <a:latin typeface="David" panose="020E0502060401010101" pitchFamily="34" charset="-79"/>
                <a:cs typeface="David" panose="020E0502060401010101" pitchFamily="34" charset="-79"/>
              </a:rPr>
              <a:t>אמר שמשון לאביו: </a:t>
            </a: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אותה קח לי כי היא נראית ישרה בעיני ואני חושב שזה סימן מאת ה' שנגזר שאתחתן </a:t>
            </a:r>
            <a:r>
              <a:rPr lang="he-IL" sz="2000" dirty="0" err="1">
                <a:latin typeface="David" panose="020E0502060401010101" pitchFamily="34" charset="-79"/>
                <a:cs typeface="David" panose="020E0502060401010101" pitchFamily="34" charset="-79"/>
              </a:rPr>
              <a:t>איתה</a:t>
            </a: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6384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 animBg="1"/>
      <p:bldP spid="13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מלבן 18">
            <a:extLst>
              <a:ext uri="{FF2B5EF4-FFF2-40B4-BE49-F238E27FC236}">
                <a16:creationId xmlns:a16="http://schemas.microsoft.com/office/drawing/2014/main" id="{DE7FE386-0AC4-4C92-8682-5974010DA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מלבן 20">
            <a:extLst>
              <a:ext uri="{FF2B5EF4-FFF2-40B4-BE49-F238E27FC236}">
                <a16:creationId xmlns:a16="http://schemas.microsoft.com/office/drawing/2014/main" id="{5E82424F-9EF6-458B-AA0B-38E32B55E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77838" y="469900"/>
            <a:ext cx="11239500" cy="5918200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מלבן 22">
            <a:extLst>
              <a:ext uri="{FF2B5EF4-FFF2-40B4-BE49-F238E27FC236}">
                <a16:creationId xmlns:a16="http://schemas.microsoft.com/office/drawing/2014/main" id="{BE5AC547-57D3-460D-B42C-0504301E8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600" y="609600"/>
            <a:ext cx="10972800" cy="56388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5875" cap="flat">
            <a:noFill/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/>
          <a:lstStyle/>
          <a:p>
            <a:pPr algn="r" rtl="1"/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שמשון משסע את האריה בדרך לכלתו – אתר תנ&quot;ך ממלכתי">
            <a:extLst>
              <a:ext uri="{FF2B5EF4-FFF2-40B4-BE49-F238E27FC236}">
                <a16:creationId xmlns:a16="http://schemas.microsoft.com/office/drawing/2014/main" id="{5C4BD51E-1617-4E8C-B248-DC80378E4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34" y="530578"/>
            <a:ext cx="7541265" cy="5796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C1A75F-1331-45DF-B0A3-A14CF01E48F8}"/>
              </a:ext>
            </a:extLst>
          </p:cNvPr>
          <p:cNvSpPr txBox="1"/>
          <p:nvPr/>
        </p:nvSpPr>
        <p:spPr>
          <a:xfrm>
            <a:off x="7908814" y="863969"/>
            <a:ext cx="2301039" cy="138499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2800" dirty="0">
                <a:solidFill>
                  <a:schemeClr val="bg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שמשון יורד </a:t>
            </a:r>
            <a:r>
              <a:rPr lang="he-IL" sz="2800" dirty="0" err="1">
                <a:solidFill>
                  <a:schemeClr val="bg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לתמנתה</a:t>
            </a:r>
            <a:r>
              <a:rPr lang="he-IL" sz="2800" dirty="0">
                <a:solidFill>
                  <a:schemeClr val="bg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ומוצא אישה</a:t>
            </a:r>
          </a:p>
        </p:txBody>
      </p:sp>
      <p:cxnSp>
        <p:nvCxnSpPr>
          <p:cNvPr id="9" name="מחבר חץ ישר 8">
            <a:extLst>
              <a:ext uri="{FF2B5EF4-FFF2-40B4-BE49-F238E27FC236}">
                <a16:creationId xmlns:a16="http://schemas.microsoft.com/office/drawing/2014/main" id="{F4F1F2DF-D53D-4981-8D93-52D3D45628CF}"/>
              </a:ext>
            </a:extLst>
          </p:cNvPr>
          <p:cNvCxnSpPr>
            <a:cxnSpLocks/>
          </p:cNvCxnSpPr>
          <p:nvPr/>
        </p:nvCxnSpPr>
        <p:spPr>
          <a:xfrm flipH="1">
            <a:off x="4278466" y="1144411"/>
            <a:ext cx="4183479" cy="5704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0DAC51B-A29C-4501-AB93-AAF7D19DB74E}"/>
              </a:ext>
            </a:extLst>
          </p:cNvPr>
          <p:cNvSpPr txBox="1"/>
          <p:nvPr/>
        </p:nvSpPr>
        <p:spPr>
          <a:xfrm>
            <a:off x="8079095" y="2736502"/>
            <a:ext cx="2814683" cy="95410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2800" dirty="0">
                <a:solidFill>
                  <a:schemeClr val="bg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שמשון גר בין </a:t>
            </a:r>
            <a:r>
              <a:rPr lang="he-IL" sz="2800" dirty="0" err="1">
                <a:solidFill>
                  <a:schemeClr val="bg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צורעה</a:t>
            </a:r>
            <a:r>
              <a:rPr lang="he-IL" sz="2800" dirty="0">
                <a:solidFill>
                  <a:schemeClr val="bg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ובין אשתאול</a:t>
            </a:r>
          </a:p>
        </p:txBody>
      </p:sp>
      <p:cxnSp>
        <p:nvCxnSpPr>
          <p:cNvPr id="20" name="מחבר חץ ישר 19">
            <a:extLst>
              <a:ext uri="{FF2B5EF4-FFF2-40B4-BE49-F238E27FC236}">
                <a16:creationId xmlns:a16="http://schemas.microsoft.com/office/drawing/2014/main" id="{432775B2-58AE-4225-A3C7-F008151376C5}"/>
              </a:ext>
            </a:extLst>
          </p:cNvPr>
          <p:cNvCxnSpPr>
            <a:cxnSpLocks/>
          </p:cNvCxnSpPr>
          <p:nvPr/>
        </p:nvCxnSpPr>
        <p:spPr>
          <a:xfrm flipH="1" flipV="1">
            <a:off x="5972358" y="1714869"/>
            <a:ext cx="2707400" cy="16781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64983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1C7DE69-9246-4C6D-B903-F8ACF4C0E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6705599" y="528028"/>
            <a:ext cx="4550054" cy="2281346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1">
            <a:normAutofit fontScale="90000"/>
          </a:bodyPr>
          <a:lstStyle/>
          <a:p>
            <a:br>
              <a:rPr lang="he-IL" sz="3600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he-IL" sz="2700" b="1" dirty="0"/>
              <a:t>ד</a:t>
            </a:r>
            <a:r>
              <a:rPr lang="he-IL" sz="2700" dirty="0"/>
              <a:t> 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וְאָבִיו וְאִמּוֹ לֹא יָדְעוּ, כִּי </a:t>
            </a:r>
            <a:r>
              <a:rPr lang="he-IL" sz="3200" b="1" dirty="0">
                <a:latin typeface="David" panose="020E0502060401010101" pitchFamily="34" charset="-79"/>
                <a:cs typeface="David" panose="020E0502060401010101" pitchFamily="34" charset="-79"/>
              </a:rPr>
              <a:t>מֵיְהוָה הִיא-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-כִּי-תֹאֲנָה הוּא-מְבַקֵּשׁ,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מִפְּלִשְׁתִּים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; וּבָעֵת הַהִיא,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פְּלִשְׁתִּים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מֹשְׁלִים בְּיִשְׂרָאֵל.</a:t>
            </a:r>
            <a:endParaRPr lang="he-IL" sz="36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F37589-13EE-4B3E-B95A-D4BD3A14A946}"/>
              </a:ext>
            </a:extLst>
          </p:cNvPr>
          <p:cNvSpPr txBox="1"/>
          <p:nvPr/>
        </p:nvSpPr>
        <p:spPr>
          <a:xfrm>
            <a:off x="1474374" y="819290"/>
            <a:ext cx="4181362" cy="193899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אביו ואמו של שמשון לא ידעו שזה </a:t>
            </a:r>
            <a:r>
              <a:rPr lang="he-IL" sz="2400" dirty="0" err="1">
                <a:latin typeface="David" panose="020E0502060401010101" pitchFamily="34" charset="-79"/>
                <a:cs typeface="David" panose="020E0502060401010101" pitchFamily="34" charset="-79"/>
              </a:rPr>
              <a:t>הכל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dirty="0" err="1">
                <a:latin typeface="David" panose="020E0502060401010101" pitchFamily="34" charset="-79"/>
                <a:cs typeface="David" panose="020E0502060401010101" pitchFamily="34" charset="-79"/>
              </a:rPr>
              <a:t>מהשמים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 כדי שיהיה לשמשון סיבה אישית לנקום בפלישתים</a:t>
            </a:r>
          </a:p>
          <a:p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ואם לא הייתה לו סיבה אישית- היו </a:t>
            </a:r>
            <a:r>
              <a:rPr lang="he-IL" sz="2400" dirty="0" err="1">
                <a:latin typeface="David" panose="020E0502060401010101" pitchFamily="34" charset="-79"/>
                <a:cs typeface="David" panose="020E0502060401010101" pitchFamily="34" charset="-79"/>
              </a:rPr>
              <a:t>הפלשתים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 פוגעים בישראל בגללו.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F3DE17-AF7B-4697-8BBE-D89F26CBEDAB}"/>
              </a:ext>
            </a:extLst>
          </p:cNvPr>
          <p:cNvSpPr txBox="1"/>
          <p:nvPr/>
        </p:nvSpPr>
        <p:spPr>
          <a:xfrm>
            <a:off x="1607551" y="3429000"/>
            <a:ext cx="3915008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רואים שבחומש דברים ה' מצווה לא לכרות ברית עם הגויים ולא להתחתן איתם כי הם יגרמו לכם לעבוד עבודה זרה. </a:t>
            </a:r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1FDE5974-06DA-4B22-873F-07A1F5359D56}"/>
              </a:ext>
            </a:extLst>
          </p:cNvPr>
          <p:cNvSpPr/>
          <p:nvPr/>
        </p:nvSpPr>
        <p:spPr>
          <a:xfrm>
            <a:off x="6536265" y="3063500"/>
            <a:ext cx="4861665" cy="28623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e-IL" sz="20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20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כִּי יְבִיאֲךָ, יְהוָה </a:t>
            </a:r>
            <a:r>
              <a:rPr lang="he-IL" sz="20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אֱלֹהֶיך</a:t>
            </a:r>
            <a:r>
              <a:rPr lang="he-IL" sz="20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ָ, אֶל-הָאָרֶץ, אֲשֶׁר-אַתָּה בָא-שָׁמָּה לְרִשְׁתָּהּ; וְנָשַׁל גּוֹיִם-רַבִּים מִפָּנֶיךָ </a:t>
            </a:r>
            <a:r>
              <a:rPr lang="he-IL" sz="20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הַחִתִּי</a:t>
            </a:r>
            <a:r>
              <a:rPr lang="he-IL" sz="20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וְהַגִּרְגָּשִׁי </a:t>
            </a:r>
            <a:r>
              <a:rPr lang="he-IL" sz="20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וְהָאֱמֹרִי</a:t>
            </a:r>
            <a:r>
              <a:rPr lang="he-IL" sz="20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וְהַכְּנַעֲנִי </a:t>
            </a:r>
            <a:r>
              <a:rPr lang="he-IL" sz="20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וְהַפְּרִזִּי</a:t>
            </a:r>
            <a:r>
              <a:rPr lang="he-IL" sz="20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0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וְהַחִוִּי</a:t>
            </a:r>
            <a:r>
              <a:rPr lang="he-IL" sz="20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וְהַיְבוּסִי--שִׁבְעָה גוֹיִם, רַבִּים וַעֲצוּמִים מִמֶּךָּ.  </a:t>
            </a:r>
            <a:r>
              <a:rPr lang="he-IL" sz="20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20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וּנְתָנָם יְהוָה </a:t>
            </a:r>
            <a:r>
              <a:rPr lang="he-IL" sz="20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אֱלֹהֶיך</a:t>
            </a:r>
            <a:r>
              <a:rPr lang="he-IL" sz="20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ָ, לְפָנֶיךָ--וְהִכִּיתָם:  הַחֲרֵם תַּחֲרִים אֹתָם, </a:t>
            </a:r>
            <a:r>
              <a:rPr lang="he-IL" sz="20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לֹא-תִכְרֹת</a:t>
            </a:r>
            <a:r>
              <a:rPr lang="he-IL" sz="20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לָהֶם בְּרִית וְלֹא תְחָנֵּם.</a:t>
            </a:r>
            <a:r>
              <a:rPr lang="he-IL" sz="20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 </a:t>
            </a:r>
            <a:r>
              <a:rPr lang="he-IL" sz="20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20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0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וְלֹא תִתְחַתֵּן, בָּם:  בִּתְּךָ </a:t>
            </a:r>
            <a:r>
              <a:rPr lang="he-IL" sz="20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לֹא-תִתֵּן</a:t>
            </a:r>
            <a:r>
              <a:rPr lang="he-IL" sz="20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לִבְנוֹ, וּבִתּוֹ </a:t>
            </a:r>
            <a:r>
              <a:rPr lang="he-IL" sz="20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לֹא-תִקַּח</a:t>
            </a:r>
            <a:r>
              <a:rPr lang="he-IL" sz="20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לִבְנֶךָ</a:t>
            </a:r>
            <a:r>
              <a:rPr lang="he-IL" sz="20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  </a:t>
            </a:r>
            <a:r>
              <a:rPr lang="he-IL" sz="20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sz="20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כִּי-יָסִיר אֶת-בִּנְךָ </a:t>
            </a:r>
            <a:r>
              <a:rPr lang="he-IL" sz="20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מֵאַחֲרַי</a:t>
            </a:r>
            <a:r>
              <a:rPr lang="he-IL" sz="20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0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וְעָבְדוּ </a:t>
            </a:r>
            <a:r>
              <a:rPr lang="he-IL" sz="20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אֱלֹהִים</a:t>
            </a:r>
            <a:r>
              <a:rPr lang="he-IL" sz="20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אֲחֵרִים</a:t>
            </a:r>
            <a:r>
              <a:rPr lang="he-IL" sz="20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; וְחָרָה אַף-יְהוָה בָּכֶם, וְהִשְׁמִידְךָ מַהֵר (דברים ז, א-ד)</a:t>
            </a:r>
            <a:endParaRPr lang="he-IL" sz="2000" dirty="0"/>
          </a:p>
        </p:txBody>
      </p:sp>
      <p:sp>
        <p:nvSpPr>
          <p:cNvPr id="6" name="חץ: שמאלה-ימינה 5">
            <a:extLst>
              <a:ext uri="{FF2B5EF4-FFF2-40B4-BE49-F238E27FC236}">
                <a16:creationId xmlns:a16="http://schemas.microsoft.com/office/drawing/2014/main" id="{073DAC47-DAFB-4281-AC01-72D091EF655B}"/>
              </a:ext>
            </a:extLst>
          </p:cNvPr>
          <p:cNvSpPr/>
          <p:nvPr/>
        </p:nvSpPr>
        <p:spPr>
          <a:xfrm>
            <a:off x="5655736" y="1569156"/>
            <a:ext cx="993420" cy="553155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חץ: שמאלה-ימינה 9">
            <a:extLst>
              <a:ext uri="{FF2B5EF4-FFF2-40B4-BE49-F238E27FC236}">
                <a16:creationId xmlns:a16="http://schemas.microsoft.com/office/drawing/2014/main" id="{50406966-DE07-4600-8A21-CD3143B6F078}"/>
              </a:ext>
            </a:extLst>
          </p:cNvPr>
          <p:cNvSpPr/>
          <p:nvPr/>
        </p:nvSpPr>
        <p:spPr>
          <a:xfrm>
            <a:off x="5522559" y="3937252"/>
            <a:ext cx="1183040" cy="553155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58810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13" grpId="0" animBg="1"/>
      <p:bldP spid="3" grpId="0" animBg="1"/>
      <p:bldP spid="6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0F37589-13EE-4B3E-B95A-D4BD3A14A946}"/>
              </a:ext>
            </a:extLst>
          </p:cNvPr>
          <p:cNvSpPr txBox="1"/>
          <p:nvPr/>
        </p:nvSpPr>
        <p:spPr>
          <a:xfrm>
            <a:off x="1746451" y="406151"/>
            <a:ext cx="4181362" cy="267765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ה. שמשון ירד עם אביו ואמו </a:t>
            </a:r>
            <a:r>
              <a:rPr lang="he-IL" sz="2400" dirty="0" err="1">
                <a:latin typeface="David" panose="020E0502060401010101" pitchFamily="34" charset="-79"/>
                <a:cs typeface="David" panose="020E0502060401010101" pitchFamily="34" charset="-79"/>
              </a:rPr>
              <a:t>לתמנת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  בדרך הם הגיעו 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לכרם ענבים 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, ההורים של שמשון עברו דרך הכרם ענבים, ושמשון הלך מסביב לכרם (שנזיר אסור באכילת ענבים ושתיית יין) והנה הוא רואה </a:t>
            </a:r>
            <a:r>
              <a:rPr lang="he-IL" sz="24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אריה צעיר 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שואג לקראתו.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F3DE17-AF7B-4697-8BBE-D89F26CBEDAB}"/>
              </a:ext>
            </a:extLst>
          </p:cNvPr>
          <p:cNvSpPr txBox="1"/>
          <p:nvPr/>
        </p:nvSpPr>
        <p:spPr>
          <a:xfrm>
            <a:off x="5691837" y="3555659"/>
            <a:ext cx="3395718" cy="30469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ו. שמשון הרגיש בליבו רוח של גבורה ואומץ החזיק את פיו של האריה בשתי ידיו וקרע אותו בקלות כמו שקורעים גדי ואין לו שום כלי נשק בידו </a:t>
            </a:r>
            <a:r>
              <a:rPr lang="he-IL" sz="2400" b="1" dirty="0">
                <a:latin typeface="David" panose="020E0502060401010101" pitchFamily="34" charset="-79"/>
                <a:cs typeface="David" panose="020E0502060401010101" pitchFamily="34" charset="-79"/>
              </a:rPr>
              <a:t>ולא סיפר להוריו 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(כי לא היה נחשב בעיניו לגבורה להתהלל בזה)</a:t>
            </a:r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E0960A53-4668-4D9B-ABA5-8C96CCA36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7555" y="3649431"/>
            <a:ext cx="2962165" cy="2962165"/>
          </a:xfrm>
          <a:prstGeom prst="rect">
            <a:avLst/>
          </a:prstGeom>
        </p:spPr>
      </p:pic>
      <p:sp>
        <p:nvSpPr>
          <p:cNvPr id="9" name="מלבן 8">
            <a:extLst>
              <a:ext uri="{FF2B5EF4-FFF2-40B4-BE49-F238E27FC236}">
                <a16:creationId xmlns:a16="http://schemas.microsoft.com/office/drawing/2014/main" id="{E17D774E-3DD6-414D-AAAE-5F304A0EB535}"/>
              </a:ext>
            </a:extLst>
          </p:cNvPr>
          <p:cNvSpPr/>
          <p:nvPr/>
        </p:nvSpPr>
        <p:spPr>
          <a:xfrm>
            <a:off x="6829777" y="440018"/>
            <a:ext cx="5012267" cy="2677656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he-IL" sz="28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וַיֵּרֶד שִׁמְשׁוֹן וְאָבִיו וְאִמּוֹ, </a:t>
            </a:r>
            <a:r>
              <a:rPr lang="he-IL" sz="28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תִּמְנָתָה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; וַיָּבֹאוּ, </a:t>
            </a:r>
            <a:r>
              <a:rPr lang="he-IL" sz="28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עַד-כַּרְמֵי </a:t>
            </a:r>
            <a:r>
              <a:rPr lang="he-IL" sz="2800" b="1" dirty="0" err="1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תִמְנָתָה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וְהִנֵּה כְּפִיר אֲרָיוֹת, שֹׁאֵג לִקְרָאתוֹ. </a:t>
            </a:r>
          </a:p>
          <a:p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וַתִּצְלַח עָלָיו רוּחַ יְהוָה, וַיְשַׁסְּעֵהוּ כְּשַׁסַּע הַגְּדִי, וּמְאוּמָה, אֵין בְּיָדוֹ; וְלֹא הִגִּיד לְאָבִיו וּלְאִמּוֹ, אֵת אֲשֶׁר עָשָׂה.</a:t>
            </a:r>
            <a:endParaRPr lang="he-IL" sz="2800" dirty="0"/>
          </a:p>
        </p:txBody>
      </p:sp>
      <p:pic>
        <p:nvPicPr>
          <p:cNvPr id="3074" name="Picture 2" descr="אריה! - שמשון הגיבור -מיומנו של שופט">
            <a:extLst>
              <a:ext uri="{FF2B5EF4-FFF2-40B4-BE49-F238E27FC236}">
                <a16:creationId xmlns:a16="http://schemas.microsoft.com/office/drawing/2014/main" id="{879DBD3B-5208-4372-9C79-0F59DFD00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51" y="3209748"/>
            <a:ext cx="3653883" cy="2677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91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מלבן 7">
            <a:extLst>
              <a:ext uri="{FF2B5EF4-FFF2-40B4-BE49-F238E27FC236}">
                <a16:creationId xmlns:a16="http://schemas.microsoft.com/office/drawing/2014/main" id="{C44B17FE-2E14-47B6-B5A8-4363DE769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14E53280-E6EB-47D2-B0BB-78B772DC4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22335" y="469900"/>
            <a:ext cx="3695002" cy="5918200"/>
          </a:xfrm>
          <a:prstGeom prst="rect">
            <a:avLst/>
          </a:prstGeom>
          <a:solidFill>
            <a:srgbClr val="37373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E44C4738-31FA-4AA4-9D3A-9B0F0B1F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87340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/>
          <a:lstStyle/>
          <a:p>
            <a:pPr algn="r" rtl="1"/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809F3F69-CB9E-4C14-8F9B-7565980C8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7537704" cy="6858000"/>
          </a:xfrm>
          <a:prstGeom prst="rect">
            <a:avLst/>
          </a:prstGeom>
          <a:gradFill>
            <a:gsLst>
              <a:gs pos="0">
                <a:srgbClr val="FFFFFF"/>
              </a:gs>
              <a:gs pos="30000">
                <a:srgbClr val="FFFFFF"/>
              </a:gs>
              <a:gs pos="61000">
                <a:srgbClr val="F8F8F8"/>
              </a:gs>
              <a:gs pos="97000">
                <a:srgbClr val="E5E5E5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127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2F174A6B-6783-4D91-A2A9-8F88F2AF3055}"/>
              </a:ext>
            </a:extLst>
          </p:cNvPr>
          <p:cNvSpPr/>
          <p:nvPr/>
        </p:nvSpPr>
        <p:spPr>
          <a:xfrm>
            <a:off x="5912104" y="320457"/>
            <a:ext cx="6096000" cy="310854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ז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וַיֵּרֶד, וַיְדַבֵּר לָאִשָּׁה; </a:t>
            </a:r>
            <a:r>
              <a:rPr lang="he-IL" sz="28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וַתִּישַׁר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בְּעֵינֵי שִׁמְשׁוֹן.  </a:t>
            </a:r>
          </a:p>
          <a:p>
            <a:r>
              <a:rPr lang="he-IL" sz="28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וַיָּשָׁב מִיָּמִים, לְקַחְתָּהּ, </a:t>
            </a:r>
            <a:r>
              <a:rPr lang="he-IL" sz="28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וַיָּסַר לִרְאוֹת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אֵת </a:t>
            </a:r>
            <a:r>
              <a:rPr lang="he-IL" sz="28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מַפֶּלֶת הָאַרְיֵה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; וְהִנֵּה עֲדַת דְּבוֹרִים </a:t>
            </a:r>
            <a:r>
              <a:rPr lang="he-IL" sz="28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בִּגְוִיַּת הָאַרְיֵה, וּדְבָש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  </a:t>
            </a:r>
          </a:p>
          <a:p>
            <a:r>
              <a:rPr lang="he-IL" sz="28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</a:t>
            </a:r>
            <a:r>
              <a:rPr lang="he-IL" sz="28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2800" b="1" dirty="0" err="1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וַיִּרְדֵּהו</a:t>
            </a:r>
            <a:r>
              <a:rPr lang="he-IL" sz="28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ּ 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אֶל-כַּפָּיו, וַיֵּלֶךְ הָלוֹךְ וְאָכֹל, וַיֵּלֶךְ אֶל-אָבִיו וְאֶל-אִמּוֹ, </a:t>
            </a:r>
            <a:r>
              <a:rPr lang="he-IL" sz="28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וַיִּתֵּן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לָהֶם וַיֹּאכֵלוּ; וְלֹא-הִגִּיד לָהֶם, כִּי </a:t>
            </a:r>
            <a:r>
              <a:rPr lang="he-IL" sz="28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מִגְּוִיַּת הָאַרְיֵה רָדָה 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הַדְּבָשׁ</a:t>
            </a:r>
            <a:endParaRPr lang="he-IL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2BD59E-45EC-4C54-AA99-1A37A97DB5AA}"/>
              </a:ext>
            </a:extLst>
          </p:cNvPr>
          <p:cNvSpPr txBox="1"/>
          <p:nvPr/>
        </p:nvSpPr>
        <p:spPr>
          <a:xfrm>
            <a:off x="862875" y="320457"/>
            <a:ext cx="4511185" cy="18158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ז. שמשון הלך ודיבר עם האישה ועם הקרובים שלה והצליח לשכנעה להתגייר ולהינשא  לו וחזר לביתו.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EE5ADB-6B42-4541-8CCC-E92ED4B3E8F1}"/>
              </a:ext>
            </a:extLst>
          </p:cNvPr>
          <p:cNvSpPr txBox="1"/>
          <p:nvPr/>
        </p:nvSpPr>
        <p:spPr>
          <a:xfrm>
            <a:off x="7417702" y="4142877"/>
            <a:ext cx="4636460" cy="22467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ט. שמשון </a:t>
            </a:r>
            <a:r>
              <a:rPr lang="he-IL" sz="28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עקר את חלת הדבש 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לידיו והמשיך ללכת ואכל תוך כדי ההליכה וכשנפגש עם הוריו נתן להם לאכול מהדבש הטעים ולא גילה להם שזה לקח </a:t>
            </a:r>
            <a:r>
              <a:rPr lang="he-IL" sz="28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מגופת האריה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3C5B4D-1971-4B8F-8B4C-6971A6A70F8A}"/>
              </a:ext>
            </a:extLst>
          </p:cNvPr>
          <p:cNvSpPr txBox="1"/>
          <p:nvPr/>
        </p:nvSpPr>
        <p:spPr>
          <a:xfrm>
            <a:off x="474663" y="2456796"/>
            <a:ext cx="4962778" cy="22467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ח. כעבור שנה שמשון חזר עם הוריו </a:t>
            </a:r>
            <a:r>
              <a:rPr lang="he-IL" sz="2800" dirty="0" err="1">
                <a:latin typeface="David" panose="020E0502060401010101" pitchFamily="34" charset="-79"/>
                <a:cs typeface="David" panose="020E0502060401010101" pitchFamily="34" charset="-79"/>
              </a:rPr>
              <a:t>לתמנת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 לקחת את אשתו, </a:t>
            </a:r>
            <a:r>
              <a:rPr lang="he-IL" sz="28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ניגש לראות 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את </a:t>
            </a:r>
            <a:r>
              <a:rPr lang="he-IL" sz="28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הגויה של האריה 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ששיסע. וראה שבתוך הגופה הקימו הדבורים כוורת ובתוכה היה </a:t>
            </a:r>
            <a:r>
              <a:rPr lang="he-IL" sz="28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חלת דבש</a:t>
            </a:r>
          </a:p>
        </p:txBody>
      </p:sp>
      <p:pic>
        <p:nvPicPr>
          <p:cNvPr id="4098" name="Picture 2" descr="דבוראות – ויקיפדיה">
            <a:extLst>
              <a:ext uri="{FF2B5EF4-FFF2-40B4-BE49-F238E27FC236}">
                <a16:creationId xmlns:a16="http://schemas.microsoft.com/office/drawing/2014/main" id="{045A4002-A230-491F-98C7-EE479B9DC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68" y="4855753"/>
            <a:ext cx="2888884" cy="1922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דבש ומוצרי כוורת, דבש דבורים טהור, דבש ידוע כמחזק את מערכת החיסון">
            <a:extLst>
              <a:ext uri="{FF2B5EF4-FFF2-40B4-BE49-F238E27FC236}">
                <a16:creationId xmlns:a16="http://schemas.microsoft.com/office/drawing/2014/main" id="{73A89D46-71FB-4B68-B76F-3065D44F6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557" y="4873174"/>
            <a:ext cx="23907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727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מלבן 7">
            <a:extLst>
              <a:ext uri="{FF2B5EF4-FFF2-40B4-BE49-F238E27FC236}">
                <a16:creationId xmlns:a16="http://schemas.microsoft.com/office/drawing/2014/main" id="{C44B17FE-2E14-47B6-B5A8-4363DE769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14E53280-E6EB-47D2-B0BB-78B772DC4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22335" y="469900"/>
            <a:ext cx="3695002" cy="5918200"/>
          </a:xfrm>
          <a:prstGeom prst="rect">
            <a:avLst/>
          </a:prstGeom>
          <a:solidFill>
            <a:srgbClr val="37373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E44C4738-31FA-4AA4-9D3A-9B0F0B1F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87340" y="635508"/>
            <a:ext cx="3364992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1"/>
          <a:lstStyle/>
          <a:p>
            <a:pPr algn="r" rtl="1"/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809F3F69-CB9E-4C14-8F9B-7565980C8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7537704" cy="6858000"/>
          </a:xfrm>
          <a:prstGeom prst="rect">
            <a:avLst/>
          </a:prstGeom>
          <a:gradFill>
            <a:gsLst>
              <a:gs pos="0">
                <a:srgbClr val="FFFFFF"/>
              </a:gs>
              <a:gs pos="30000">
                <a:srgbClr val="FFFFFF"/>
              </a:gs>
              <a:gs pos="61000">
                <a:srgbClr val="F8F8F8"/>
              </a:gs>
              <a:gs pos="97000">
                <a:srgbClr val="E5E5E5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127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2BD59E-45EC-4C54-AA99-1A37A97DB5AA}"/>
              </a:ext>
            </a:extLst>
          </p:cNvPr>
          <p:cNvSpPr txBox="1"/>
          <p:nvPr/>
        </p:nvSpPr>
        <p:spPr>
          <a:xfrm>
            <a:off x="441450" y="416677"/>
            <a:ext cx="4511185" cy="2951619"/>
          </a:xfrm>
          <a:prstGeom prst="cloudCallout">
            <a:avLst/>
          </a:prstGeom>
          <a:solidFill>
            <a:srgbClr val="00B0F0"/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נכון מאד. גם הדבורה היא בעל חיים טמא, אבל יוצא ממנה דבש מתוק המותר באכילה. גם זה רומז לכך שממה שנראה לנו רע יכול לפעמים לצאת משהו טוב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EE5ADB-6B42-4541-8CCC-E92ED4B3E8F1}"/>
              </a:ext>
            </a:extLst>
          </p:cNvPr>
          <p:cNvSpPr txBox="1"/>
          <p:nvPr/>
        </p:nvSpPr>
        <p:spPr>
          <a:xfrm>
            <a:off x="8390574" y="1824610"/>
            <a:ext cx="3695003" cy="1264980"/>
          </a:xfrm>
          <a:prstGeom prst="cloudCallou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רואים גם מדבר רע יכול לצאת דבר טוב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3C5B4D-1971-4B8F-8B4C-6971A6A70F8A}"/>
              </a:ext>
            </a:extLst>
          </p:cNvPr>
          <p:cNvSpPr txBox="1"/>
          <p:nvPr/>
        </p:nvSpPr>
        <p:spPr>
          <a:xfrm>
            <a:off x="5533302" y="207553"/>
            <a:ext cx="4008804" cy="2014597"/>
          </a:xfrm>
          <a:prstGeom prst="cloudCallout">
            <a:avLst>
              <a:gd name="adj1" fmla="val -20833"/>
              <a:gd name="adj2" fmla="val 66422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כנראה זה רמז לשמשון שגם במצב בקשה עכשיו, </a:t>
            </a:r>
            <a:r>
              <a:rPr lang="he-IL" sz="2000" dirty="0" err="1">
                <a:latin typeface="David" panose="020E0502060401010101" pitchFamily="34" charset="-79"/>
                <a:cs typeface="David" panose="020E0502060401010101" pitchFamily="34" charset="-79"/>
              </a:rPr>
              <a:t>כשהפלשתים</a:t>
            </a: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 שולטים בהם, בסוף יהיה טוב</a:t>
            </a:r>
          </a:p>
        </p:txBody>
      </p:sp>
      <p:pic>
        <p:nvPicPr>
          <p:cNvPr id="5122" name="Picture 2" descr="הייתם משלמים 300 שקל ל-250 גרם דבש? - כלכליסט">
            <a:extLst>
              <a:ext uri="{FF2B5EF4-FFF2-40B4-BE49-F238E27FC236}">
                <a16:creationId xmlns:a16="http://schemas.microsoft.com/office/drawing/2014/main" id="{0291B2B1-65F6-40D2-9403-094FC4182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759" y="1883031"/>
            <a:ext cx="2668241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דבורה נפוצה | גלית איכות הסביבה - כל הפתרונות להגנה על הסביבה">
            <a:extLst>
              <a:ext uri="{FF2B5EF4-FFF2-40B4-BE49-F238E27FC236}">
                <a16:creationId xmlns:a16="http://schemas.microsoft.com/office/drawing/2014/main" id="{0FC4CF46-E077-484B-A6F6-7C678965A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433" y="2331451"/>
            <a:ext cx="1895475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372B7553-AFBD-461A-82DC-5624DD490F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56613" y="3353677"/>
            <a:ext cx="1427345" cy="2951619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2645AD28-EC69-4050-8925-2890E8FF50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94085" y="2676256"/>
            <a:ext cx="2415822" cy="2720340"/>
          </a:xfrm>
          <a:prstGeom prst="rect">
            <a:avLst/>
          </a:prstGeom>
        </p:spPr>
      </p:pic>
      <p:pic>
        <p:nvPicPr>
          <p:cNvPr id="5126" name="Picture 6" descr="אפשר לחזור בתשובה גם בגיל מבוגר? - הרב של האינטרנט">
            <a:extLst>
              <a:ext uri="{FF2B5EF4-FFF2-40B4-BE49-F238E27FC236}">
                <a16:creationId xmlns:a16="http://schemas.microsoft.com/office/drawing/2014/main" id="{7A3D6335-8BE3-43AA-B183-AF8DDFBFE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15" y="3815887"/>
            <a:ext cx="3550460" cy="2625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C0F4D4A-84DA-4C9E-8367-4ADD6930448C}"/>
              </a:ext>
            </a:extLst>
          </p:cNvPr>
          <p:cNvSpPr txBox="1"/>
          <p:nvPr/>
        </p:nvSpPr>
        <p:spPr>
          <a:xfrm>
            <a:off x="3377160" y="5182438"/>
            <a:ext cx="4312284" cy="1406188"/>
          </a:xfrm>
          <a:prstGeom prst="wav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האם קרה לכם פעם שהרגשתם שחששתם ממשהו אך לבסוף יצא דבר טוב?</a:t>
            </a:r>
          </a:p>
        </p:txBody>
      </p:sp>
    </p:spTree>
    <p:extLst>
      <p:ext uri="{BB962C8B-B14F-4D97-AF65-F5344CB8AC3E}">
        <p14:creationId xmlns:p14="http://schemas.microsoft.com/office/powerpoint/2010/main" val="3974574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לבן 8">
            <a:extLst>
              <a:ext uri="{FF2B5EF4-FFF2-40B4-BE49-F238E27FC236}">
                <a16:creationId xmlns:a16="http://schemas.microsoft.com/office/drawing/2014/main" id="{E17D774E-3DD6-414D-AAAE-5F304A0EB535}"/>
              </a:ext>
            </a:extLst>
          </p:cNvPr>
          <p:cNvSpPr/>
          <p:nvPr/>
        </p:nvSpPr>
        <p:spPr>
          <a:xfrm>
            <a:off x="4097868" y="350371"/>
            <a:ext cx="7726248" cy="612475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r>
              <a:rPr lang="he-IL" sz="3600" b="1" u="sng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חוברת עמוד 77 :</a:t>
            </a:r>
          </a:p>
          <a:p>
            <a:pPr marL="514350" indent="-514350">
              <a:buAutoNum type="arabicPeriod"/>
            </a:pP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את  מי ראה שמשון </a:t>
            </a:r>
            <a:r>
              <a:rPr lang="he-IL" sz="28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בתמנתה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?</a:t>
            </a:r>
          </a:p>
          <a:p>
            <a:r>
              <a:rPr lang="he-IL" sz="32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אישה מבנות הפלישתים</a:t>
            </a:r>
          </a:p>
          <a:p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2. מה ביקש מהוריו?</a:t>
            </a:r>
          </a:p>
          <a:p>
            <a:r>
              <a:rPr lang="he-IL" sz="3200" b="1" dirty="0" err="1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שיקחו</a:t>
            </a:r>
            <a:r>
              <a:rPr lang="he-IL" sz="32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לו אותה לאישה</a:t>
            </a:r>
          </a:p>
          <a:p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3. מהי טענת הורי שמשון?</a:t>
            </a:r>
          </a:p>
          <a:p>
            <a:r>
              <a:rPr lang="he-IL" sz="32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למה לא לוקח אישה מבנות ישראל</a:t>
            </a:r>
          </a:p>
          <a:p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4. " כי תואנה הוא מבקש </a:t>
            </a:r>
            <a:r>
              <a:rPr lang="he-IL" sz="28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מפלשתים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" הסבירו</a:t>
            </a:r>
          </a:p>
          <a:p>
            <a:r>
              <a:rPr lang="he-IL" sz="32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מחפש עלילה בשביל להתגרות בפלישתים</a:t>
            </a:r>
          </a:p>
          <a:p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5. מה עשה שמשון כדי שיוכל לשאת את האישה מתמנת?</a:t>
            </a:r>
          </a:p>
          <a:p>
            <a:r>
              <a:rPr lang="he-IL" sz="32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גייר אותה</a:t>
            </a:r>
          </a:p>
          <a:p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8.מה ראה שמשון בכרמי </a:t>
            </a:r>
            <a:r>
              <a:rPr lang="he-IL" sz="28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תמנתה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?</a:t>
            </a:r>
          </a:p>
          <a:p>
            <a:r>
              <a:rPr lang="he-IL" sz="28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ראה כפיר אריות שואג לקראתו</a:t>
            </a:r>
          </a:p>
        </p:txBody>
      </p:sp>
      <p:pic>
        <p:nvPicPr>
          <p:cNvPr id="3074" name="Picture 2" descr="אריה! - שמשון הגיבור -מיומנו של שופט">
            <a:extLst>
              <a:ext uri="{FF2B5EF4-FFF2-40B4-BE49-F238E27FC236}">
                <a16:creationId xmlns:a16="http://schemas.microsoft.com/office/drawing/2014/main" id="{879DBD3B-5208-4372-9C79-0F59DFD00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51" y="3834092"/>
            <a:ext cx="3653883" cy="2677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תורת אמת - שופטים">
            <a:extLst>
              <a:ext uri="{FF2B5EF4-FFF2-40B4-BE49-F238E27FC236}">
                <a16:creationId xmlns:a16="http://schemas.microsoft.com/office/drawing/2014/main" id="{80B1114A-E1F0-4A24-9C71-EADE4775C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84" y="246134"/>
            <a:ext cx="2397893" cy="327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927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מלבן 8">
            <a:extLst>
              <a:ext uri="{FF2B5EF4-FFF2-40B4-BE49-F238E27FC236}">
                <a16:creationId xmlns:a16="http://schemas.microsoft.com/office/drawing/2014/main" id="{E17D774E-3DD6-414D-AAAE-5F304A0EB535}"/>
              </a:ext>
            </a:extLst>
          </p:cNvPr>
          <p:cNvSpPr/>
          <p:nvPr/>
        </p:nvSpPr>
        <p:spPr>
          <a:xfrm>
            <a:off x="4097868" y="350371"/>
            <a:ext cx="7726248" cy="433965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r>
              <a:rPr lang="he-IL" sz="3600" b="1" u="sng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חוברת עמוד 77 :</a:t>
            </a:r>
          </a:p>
          <a:p>
            <a:r>
              <a:rPr lang="he-IL" sz="3600" b="1" u="sng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"ויסר לראות את מפלת האריה"</a:t>
            </a:r>
          </a:p>
          <a:p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א. מדוע שב שמשון </a:t>
            </a:r>
            <a:r>
              <a:rPr lang="he-IL" sz="32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לתמנתה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?</a:t>
            </a:r>
          </a:p>
          <a:p>
            <a:r>
              <a:rPr lang="he-IL" sz="36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על מנת לקחת את אשתו </a:t>
            </a:r>
            <a:r>
              <a:rPr lang="he-IL" sz="3600" b="1" dirty="0" err="1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איתו</a:t>
            </a:r>
            <a:endParaRPr lang="he-IL" sz="3600" b="1" dirty="0">
              <a:solidFill>
                <a:srgbClr val="000000"/>
              </a:solidFill>
              <a:highlight>
                <a:srgbClr val="FFFF00"/>
              </a:highlight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ב. מה מצא שמשון במקום ששיסע את האריה?</a:t>
            </a:r>
          </a:p>
          <a:p>
            <a:r>
              <a:rPr lang="he-IL" sz="36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מצא כוורת דבורים וחלת דבש</a:t>
            </a:r>
          </a:p>
          <a:p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ג. תארו על פי הפסוק כיצד אכל שמשון מהדבש?</a:t>
            </a:r>
          </a:p>
          <a:p>
            <a:r>
              <a:rPr lang="he-IL" sz="36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"וילך הלוך ואכל"</a:t>
            </a:r>
            <a:endParaRPr lang="he-IL" sz="3200" b="1" dirty="0">
              <a:solidFill>
                <a:srgbClr val="000000"/>
              </a:solidFill>
              <a:highlight>
                <a:srgbClr val="FFFF00"/>
              </a:highligh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1026" name="Picture 2" descr="תורת אמת - שופטים">
            <a:extLst>
              <a:ext uri="{FF2B5EF4-FFF2-40B4-BE49-F238E27FC236}">
                <a16:creationId xmlns:a16="http://schemas.microsoft.com/office/drawing/2014/main" id="{80B1114A-E1F0-4A24-9C71-EADE4775C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84" y="246134"/>
            <a:ext cx="2397893" cy="327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הסיפור שלי: שמשון הגיבור">
            <a:extLst>
              <a:ext uri="{FF2B5EF4-FFF2-40B4-BE49-F238E27FC236}">
                <a16:creationId xmlns:a16="http://schemas.microsoft.com/office/drawing/2014/main" id="{C1221312-E9A7-454B-992B-A04818AD35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8" t="4682" r="12127" b="4937"/>
          <a:stretch/>
        </p:blipFill>
        <p:spPr bwMode="auto">
          <a:xfrm>
            <a:off x="225777" y="3736623"/>
            <a:ext cx="3206045" cy="2852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216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תמונה 53">
            <a:extLst>
              <a:ext uri="{FF2B5EF4-FFF2-40B4-BE49-F238E27FC236}">
                <a16:creationId xmlns:a16="http://schemas.microsoft.com/office/drawing/2014/main" id="{D5E3CF8B-6090-4FFC-B9BE-6FF60AEE4B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cxnSp>
        <p:nvCxnSpPr>
          <p:cNvPr id="56" name="מחבר ישר 55">
            <a:extLst>
              <a:ext uri="{FF2B5EF4-FFF2-40B4-BE49-F238E27FC236}">
                <a16:creationId xmlns:a16="http://schemas.microsoft.com/office/drawing/2014/main" id="{F444405B-FBD8-46A8-84D6-CE7278014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ChangeAspect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683933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58" name="מלבן 57">
            <a:extLst>
              <a:ext uri="{FF2B5EF4-FFF2-40B4-BE49-F238E27FC236}">
                <a16:creationId xmlns:a16="http://schemas.microsoft.com/office/drawing/2014/main" id="{221A9CB9-F531-48D3-A506-95FE2534D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0" name="מלבן 59">
            <a:extLst>
              <a:ext uri="{FF2B5EF4-FFF2-40B4-BE49-F238E27FC236}">
                <a16:creationId xmlns:a16="http://schemas.microsoft.com/office/drawing/2014/main" id="{8FD39BF5-DFD4-40A5-8009-2EA1391ABA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83867" y="494556"/>
            <a:ext cx="11227442" cy="588329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2" name="קבוצה 61">
            <a:extLst>
              <a:ext uri="{FF2B5EF4-FFF2-40B4-BE49-F238E27FC236}">
                <a16:creationId xmlns:a16="http://schemas.microsoft.com/office/drawing/2014/main" id="{3A0F723F-8F96-43F7-9D99-0D837624E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1154" y="577316"/>
            <a:ext cx="11056826" cy="5728876"/>
            <a:chOff x="561154" y="519524"/>
            <a:chExt cx="11056826" cy="5728876"/>
          </a:xfrm>
        </p:grpSpPr>
        <p:grpSp>
          <p:nvGrpSpPr>
            <p:cNvPr id="63" name="קבוצה 62">
              <a:extLst>
                <a:ext uri="{FF2B5EF4-FFF2-40B4-BE49-F238E27FC236}">
                  <a16:creationId xmlns:a16="http://schemas.microsoft.com/office/drawing/2014/main" id="{F1B4D856-F364-4DDD-BC91-4D024A8252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69175" y="519524"/>
              <a:ext cx="246888" cy="246888"/>
              <a:chOff x="-10224721" y="6001512"/>
              <a:chExt cx="246888" cy="246888"/>
            </a:xfrm>
          </p:grpSpPr>
          <p:sp useBgFill="1">
            <p:nvSpPr>
              <p:cNvPr id="51" name="אליפסה 72">
                <a:extLst>
                  <a:ext uri="{FF2B5EF4-FFF2-40B4-BE49-F238E27FC236}">
                    <a16:creationId xmlns:a16="http://schemas.microsoft.com/office/drawing/2014/main" id="{72F1CBC0-365A-4E91-A63B-B7599EDED5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-10173540" y="6049879"/>
                <a:ext cx="155448" cy="155448"/>
              </a:xfrm>
              <a:prstGeom prst="ellipse">
                <a:avLst/>
              </a:prstGeom>
              <a:ln>
                <a:noFill/>
              </a:ln>
              <a:effectLst>
                <a:innerShdw blurRad="50800">
                  <a:schemeClr val="tx1">
                    <a:alpha val="69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52" name="טבעת 38">
                <a:extLst>
                  <a:ext uri="{FF2B5EF4-FFF2-40B4-BE49-F238E27FC236}">
                    <a16:creationId xmlns:a16="http://schemas.microsoft.com/office/drawing/2014/main" id="{BE55A32E-C79F-4FD7-8BA4-7F3613D7BE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-10224721" y="6001512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1"/>
                <a:endParaRPr lang="he-IL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64" name="קבוצה 63">
              <a:extLst>
                <a:ext uri="{FF2B5EF4-FFF2-40B4-BE49-F238E27FC236}">
                  <a16:creationId xmlns:a16="http://schemas.microsoft.com/office/drawing/2014/main" id="{B22DCA41-FD40-45D5-A909-60754B5804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61154" y="6001512"/>
              <a:ext cx="246888" cy="246888"/>
              <a:chOff x="-10232742" y="6001512"/>
              <a:chExt cx="246888" cy="246888"/>
            </a:xfrm>
          </p:grpSpPr>
          <p:sp useBgFill="1">
            <p:nvSpPr>
              <p:cNvPr id="53" name="אליפסה 70">
                <a:extLst>
                  <a:ext uri="{FF2B5EF4-FFF2-40B4-BE49-F238E27FC236}">
                    <a16:creationId xmlns:a16="http://schemas.microsoft.com/office/drawing/2014/main" id="{03F3D55A-B20B-496C-B8DC-9E0C593E92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-10173834" y="6057900"/>
                <a:ext cx="139700" cy="139700"/>
              </a:xfrm>
              <a:prstGeom prst="ellipse">
                <a:avLst/>
              </a:prstGeom>
              <a:ln>
                <a:noFill/>
              </a:ln>
              <a:effectLst>
                <a:innerShdw blurRad="50800">
                  <a:schemeClr val="tx1">
                    <a:alpha val="69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55" name="טבעת 36">
                <a:extLst>
                  <a:ext uri="{FF2B5EF4-FFF2-40B4-BE49-F238E27FC236}">
                    <a16:creationId xmlns:a16="http://schemas.microsoft.com/office/drawing/2014/main" id="{60221C8D-9A7A-4F34-AEE0-CF6BE6A4F09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-10232742" y="6001512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1"/>
                <a:endParaRPr lang="he-IL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65" name="קבוצה 64">
              <a:extLst>
                <a:ext uri="{FF2B5EF4-FFF2-40B4-BE49-F238E27FC236}">
                  <a16:creationId xmlns:a16="http://schemas.microsoft.com/office/drawing/2014/main" id="{B7419ED5-1433-4FFB-A272-D18229B049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71092" y="519524"/>
              <a:ext cx="246888" cy="246888"/>
              <a:chOff x="11371092" y="6001512"/>
              <a:chExt cx="246888" cy="246888"/>
            </a:xfrm>
          </p:grpSpPr>
          <p:sp useBgFill="1">
            <p:nvSpPr>
              <p:cNvPr id="57" name="אליפסה 68">
                <a:extLst>
                  <a:ext uri="{FF2B5EF4-FFF2-40B4-BE49-F238E27FC236}">
                    <a16:creationId xmlns:a16="http://schemas.microsoft.com/office/drawing/2014/main" id="{8CBEE95B-136E-45DC-90DC-5E7C76EB4A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11423396" y="6057900"/>
                <a:ext cx="146304" cy="146304"/>
              </a:xfrm>
              <a:prstGeom prst="ellipse">
                <a:avLst/>
              </a:prstGeom>
              <a:ln>
                <a:noFill/>
              </a:ln>
              <a:effectLst>
                <a:innerShdw blurRad="50800">
                  <a:schemeClr val="tx1">
                    <a:alpha val="69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59" name="טבעת 34">
                <a:extLst>
                  <a:ext uri="{FF2B5EF4-FFF2-40B4-BE49-F238E27FC236}">
                    <a16:creationId xmlns:a16="http://schemas.microsoft.com/office/drawing/2014/main" id="{7A142A39-09DE-427E-98BE-AB81BBA21A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11371092" y="6001512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1"/>
                <a:endParaRPr lang="he-IL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66" name="קבוצה 65">
              <a:extLst>
                <a:ext uri="{FF2B5EF4-FFF2-40B4-BE49-F238E27FC236}">
                  <a16:creationId xmlns:a16="http://schemas.microsoft.com/office/drawing/2014/main" id="{C6260297-94CB-4B81-B325-16CE9D23D5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71092" y="6001512"/>
              <a:ext cx="246888" cy="246888"/>
              <a:chOff x="11371092" y="6001512"/>
              <a:chExt cx="246888" cy="246888"/>
            </a:xfrm>
          </p:grpSpPr>
          <p:sp useBgFill="1">
            <p:nvSpPr>
              <p:cNvPr id="61" name="אליפסה 66">
                <a:extLst>
                  <a:ext uri="{FF2B5EF4-FFF2-40B4-BE49-F238E27FC236}">
                    <a16:creationId xmlns:a16="http://schemas.microsoft.com/office/drawing/2014/main" id="{2CFE29B2-BBC3-4B31-9C8A-D8378E5CE0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11430000" y="6057900"/>
                <a:ext cx="139700" cy="139700"/>
              </a:xfrm>
              <a:prstGeom prst="ellipse">
                <a:avLst/>
              </a:prstGeom>
              <a:ln>
                <a:noFill/>
              </a:ln>
              <a:effectLst>
                <a:innerShdw blurRad="50800">
                  <a:schemeClr val="tx1">
                    <a:alpha val="69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1"/>
                <a:endParaRPr lang="he-IL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75" name="טבעת 32">
                <a:extLst>
                  <a:ext uri="{FF2B5EF4-FFF2-40B4-BE49-F238E27FC236}">
                    <a16:creationId xmlns:a16="http://schemas.microsoft.com/office/drawing/2014/main" id="{9A38BB73-EDDD-49D1-A06C-2B793E000A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11371092" y="6001512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1"/>
                <a:endParaRPr lang="he-IL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cxnSp>
        <p:nvCxnSpPr>
          <p:cNvPr id="76" name="מחבר ישר 75">
            <a:extLst>
              <a:ext uri="{FF2B5EF4-FFF2-40B4-BE49-F238E27FC236}">
                <a16:creationId xmlns:a16="http://schemas.microsoft.com/office/drawing/2014/main" id="{9135029A-5B59-4B80-8F56-B7BB132D6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ChangeAspect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783717" y="3594428"/>
            <a:ext cx="81381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76" name="Picture 4" descr="שמשון הגיבור – 2חלקים - חנות תקליטורים לילדים">
            <a:extLst>
              <a:ext uri="{FF2B5EF4-FFF2-40B4-BE49-F238E27FC236}">
                <a16:creationId xmlns:a16="http://schemas.microsoft.com/office/drawing/2014/main" id="{7A4B8C9D-C889-4229-B7D0-D92B52921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998" y="-1786"/>
            <a:ext cx="6763827" cy="6763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1FE0BA7C-B05A-41E1-A9E7-CE744F1E855D}"/>
              </a:ext>
            </a:extLst>
          </p:cNvPr>
          <p:cNvSpPr/>
          <p:nvPr/>
        </p:nvSpPr>
        <p:spPr>
          <a:xfrm>
            <a:off x="10100380" y="5118002"/>
            <a:ext cx="1975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https://youtu.be/0QU7H3gvTU8</a:t>
            </a:r>
            <a:endParaRPr lang="he-IL" b="1" dirty="0">
              <a:solidFill>
                <a:schemeClr val="tx2"/>
              </a:solidFill>
            </a:endParaRPr>
          </a:p>
        </p:txBody>
      </p:sp>
      <p:pic>
        <p:nvPicPr>
          <p:cNvPr id="3078" name="Picture 6" descr="היכן באמת מצוי קברו של שמשון הגיבור? - כיכר השבת">
            <a:extLst>
              <a:ext uri="{FF2B5EF4-FFF2-40B4-BE49-F238E27FC236}">
                <a16:creationId xmlns:a16="http://schemas.microsoft.com/office/drawing/2014/main" id="{7AFD692B-D8E6-446C-A0E5-AFACD48F9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62" y="484027"/>
            <a:ext cx="5079974" cy="4040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445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38857C2-664C-4E98-A881-A3597C214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1295400" y="982131"/>
            <a:ext cx="9592732" cy="489816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he-IL" sz="8000" dirty="0">
                <a:solidFill>
                  <a:srgbClr val="FF0000"/>
                </a:solidFill>
                <a:latin typeface="Guttman Mantova" panose="02010401010101010101" pitchFamily="2" charset="-79"/>
                <a:cs typeface="Guttman Mantova" panose="02010401010101010101" pitchFamily="2" charset="-79"/>
              </a:rPr>
              <a:t>המשך פרק יד' </a:t>
            </a:r>
            <a:br>
              <a:rPr lang="he-IL" sz="8000" dirty="0">
                <a:solidFill>
                  <a:srgbClr val="FF0000"/>
                </a:solidFill>
                <a:latin typeface="Guttman Mantova" panose="02010401010101010101" pitchFamily="2" charset="-79"/>
                <a:cs typeface="Guttman Mantova" panose="02010401010101010101" pitchFamily="2" charset="-79"/>
              </a:rPr>
            </a:br>
            <a:r>
              <a:rPr lang="he-IL" sz="8000" u="sng" dirty="0">
                <a:solidFill>
                  <a:srgbClr val="FF0000"/>
                </a:solidFill>
                <a:latin typeface="Guttman Mantova" panose="02010401010101010101" pitchFamily="2" charset="-79"/>
                <a:cs typeface="Guttman Mantova" panose="02010401010101010101" pitchFamily="2" charset="-79"/>
              </a:rPr>
              <a:t>פסוקים י'- סוף הפרק</a:t>
            </a:r>
            <a:r>
              <a:rPr lang="he-IL" sz="8000" dirty="0">
                <a:solidFill>
                  <a:srgbClr val="FF0000"/>
                </a:solidFill>
                <a:latin typeface="Guttman Mantova" panose="02010401010101010101" pitchFamily="2" charset="-79"/>
                <a:cs typeface="Guttman Mantova" panose="02010401010101010101" pitchFamily="2" charset="-79"/>
              </a:rPr>
              <a:t>:</a:t>
            </a:r>
            <a:br>
              <a:rPr lang="he-IL" sz="8000" dirty="0">
                <a:solidFill>
                  <a:srgbClr val="FF0000"/>
                </a:solidFill>
                <a:latin typeface="Guttman Mantova" panose="02010401010101010101" pitchFamily="2" charset="-79"/>
                <a:cs typeface="Guttman Mantova" panose="02010401010101010101" pitchFamily="2" charset="-79"/>
              </a:rPr>
            </a:br>
            <a:r>
              <a:rPr lang="he-IL" sz="8000" dirty="0">
                <a:solidFill>
                  <a:srgbClr val="FF0000"/>
                </a:solidFill>
                <a:latin typeface="Guttman Mantova" panose="02010401010101010101" pitchFamily="2" charset="-79"/>
                <a:cs typeface="Guttman Mantova" panose="02010401010101010101" pitchFamily="2" charset="-79"/>
              </a:rPr>
              <a:t>החידה</a:t>
            </a:r>
            <a:br>
              <a:rPr lang="he-IL" sz="8000" dirty="0">
                <a:solidFill>
                  <a:srgbClr val="FF0000"/>
                </a:solidFill>
                <a:latin typeface="Guttman Mantova" panose="02010401010101010101" pitchFamily="2" charset="-79"/>
                <a:cs typeface="Guttman Mantova" panose="02010401010101010101" pitchFamily="2" charset="-79"/>
              </a:rPr>
            </a:br>
            <a:r>
              <a:rPr lang="he-IL" sz="8000" dirty="0">
                <a:solidFill>
                  <a:srgbClr val="FF0000"/>
                </a:solidFill>
                <a:latin typeface="Guttman Mantova" panose="02010401010101010101" pitchFamily="2" charset="-79"/>
                <a:cs typeface="Guttman Mantova" panose="02010401010101010101" pitchFamily="2" charset="-79"/>
              </a:rPr>
              <a:t>והפתרון </a:t>
            </a:r>
          </a:p>
        </p:txBody>
      </p:sp>
      <p:pic>
        <p:nvPicPr>
          <p:cNvPr id="6148" name="Picture 4" descr="אריה – ויקיפדיה">
            <a:extLst>
              <a:ext uri="{FF2B5EF4-FFF2-40B4-BE49-F238E27FC236}">
                <a16:creationId xmlns:a16="http://schemas.microsoft.com/office/drawing/2014/main" id="{FF884931-99F3-4C2E-9FC9-620478539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339" y="3671669"/>
            <a:ext cx="3587521" cy="238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לא תאמינו מה אפשר לעשות עם דבש, תזונה ובריאות | מוטקה">
            <a:extLst>
              <a:ext uri="{FF2B5EF4-FFF2-40B4-BE49-F238E27FC236}">
                <a16:creationId xmlns:a16="http://schemas.microsoft.com/office/drawing/2014/main" id="{5D7AA5D3-21AB-41EA-9735-790EC7A79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72" y="3918602"/>
            <a:ext cx="3834881" cy="214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8738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8FE5549-7389-4064-84F6-18881349B3EE}"/>
              </a:ext>
            </a:extLst>
          </p:cNvPr>
          <p:cNvSpPr/>
          <p:nvPr/>
        </p:nvSpPr>
        <p:spPr>
          <a:xfrm>
            <a:off x="5776209" y="407606"/>
            <a:ext cx="6096000" cy="206210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וַיֵּרֶד </a:t>
            </a:r>
            <a:r>
              <a:rPr lang="he-IL" sz="32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אָבִיהוּ, </a:t>
            </a:r>
            <a:r>
              <a:rPr lang="he-IL" sz="32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אֶל-הָאִשָּׁה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; וַיַּעַשׂ שָׁם שִׁמְשׁוֹן מִשְׁתֶּה, כִּי כֵּן יַעֲשׂוּ הַבַּחוּרִים.  </a:t>
            </a:r>
          </a:p>
          <a:p>
            <a:r>
              <a:rPr lang="he-IL" sz="32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יא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וַיְהִי, כִּרְאוֹתָם אוֹתוֹ; </a:t>
            </a:r>
            <a:r>
              <a:rPr lang="he-IL" sz="32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וַיִּקְחו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ּ </a:t>
            </a:r>
            <a:r>
              <a:rPr lang="he-IL" sz="32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שְׁלֹשִׁים מֵרֵעִים,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וַיִּהְיוּ אִתּוֹ.</a:t>
            </a:r>
            <a:r>
              <a:rPr lang="he-IL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endParaRPr lang="he-IL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4C6FFA-9B5A-4684-B31A-199DEE2CA19B}"/>
              </a:ext>
            </a:extLst>
          </p:cNvPr>
          <p:cNvSpPr txBox="1"/>
          <p:nvPr/>
        </p:nvSpPr>
        <p:spPr>
          <a:xfrm>
            <a:off x="756515" y="265474"/>
            <a:ext cx="4763335" cy="224676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800" b="1" u="sng" dirty="0">
                <a:latin typeface="David" panose="020E0502060401010101" pitchFamily="34" charset="-79"/>
                <a:cs typeface="David" panose="020E0502060401010101" pitchFamily="34" charset="-79"/>
              </a:rPr>
              <a:t>י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28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אביו של שמשון 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הגיע אל האישה (לפני ששמשון הגיע) על מנת לסדר ולארגן את המשתה וכן לגייר את האישה. ושמשון עשה משתה על חשבונו.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92C463-49DF-47C9-B11D-56D70DE4D801}"/>
              </a:ext>
            </a:extLst>
          </p:cNvPr>
          <p:cNvSpPr txBox="1"/>
          <p:nvPr/>
        </p:nvSpPr>
        <p:spPr>
          <a:xfrm>
            <a:off x="756514" y="2863604"/>
            <a:ext cx="4763335" cy="224676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800" b="1" u="sng" dirty="0">
                <a:latin typeface="David" panose="020E0502060401010101" pitchFamily="34" charset="-79"/>
                <a:cs typeface="David" panose="020E0502060401010101" pitchFamily="34" charset="-79"/>
              </a:rPr>
              <a:t>יא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. כאשר הורי האישה ראו ששמשון מגיע רק הוא והוריו בלי חברים נוספים, הלכו והביאו </a:t>
            </a:r>
            <a:r>
              <a:rPr lang="he-IL" sz="28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30 חברים שושבינים 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מפלישתים על מנת שישמחו אותו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5F4149-B55C-4778-AA69-E7F79A126F13}"/>
              </a:ext>
            </a:extLst>
          </p:cNvPr>
          <p:cNvSpPr txBox="1"/>
          <p:nvPr/>
        </p:nvSpPr>
        <p:spPr>
          <a:xfrm>
            <a:off x="8623495" y="2700235"/>
            <a:ext cx="3432986" cy="26776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800" b="1" u="sng" dirty="0">
                <a:latin typeface="David" panose="020E0502060401010101" pitchFamily="34" charset="-79"/>
                <a:cs typeface="David" panose="020E0502060401010101" pitchFamily="34" charset="-79"/>
              </a:rPr>
              <a:t>קצה הלשון:</a:t>
            </a:r>
          </a:p>
          <a:p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מרֵעים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-חברים</a:t>
            </a:r>
          </a:p>
          <a:p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רֵע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- חבר</a:t>
            </a:r>
          </a:p>
          <a:p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אין רֵע לו- 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אין דומה לו, יחיד במינו</a:t>
            </a:r>
          </a:p>
          <a:p>
            <a:endParaRPr lang="he-IL" sz="28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1026" name="Picture 2" descr="אבי הראל: ושתי, המשתה וגזירת ההשמדה - ייצור ידע">
            <a:extLst>
              <a:ext uri="{FF2B5EF4-FFF2-40B4-BE49-F238E27FC236}">
                <a16:creationId xmlns:a16="http://schemas.microsoft.com/office/drawing/2014/main" id="{589FB653-1939-44AA-9B82-F7743A65F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984" y="3203503"/>
            <a:ext cx="2619375" cy="2369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303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BAD3BAF5-36D2-4AEB-887C-7A1940CCFEB5}"/>
              </a:ext>
            </a:extLst>
          </p:cNvPr>
          <p:cNvSpPr/>
          <p:nvPr/>
        </p:nvSpPr>
        <p:spPr>
          <a:xfrm>
            <a:off x="5805268" y="320457"/>
            <a:ext cx="6096000" cy="33239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r>
              <a:rPr lang="he-IL" sz="30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יב</a:t>
            </a:r>
            <a:r>
              <a:rPr lang="he-IL" sz="30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וַיֹּאמֶר לָהֶם שִׁמְשׁוֹן, א</a:t>
            </a:r>
            <a:r>
              <a:rPr lang="he-IL" sz="30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ָחוּדָה-נָּא לָכֶם חִידָה</a:t>
            </a:r>
            <a:r>
              <a:rPr lang="he-IL" sz="30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:  אִם-הַגֵּד תַּגִּידוּ אוֹתָהּ לִי </a:t>
            </a:r>
            <a:r>
              <a:rPr lang="he-IL" sz="3000" b="1" dirty="0">
                <a:solidFill>
                  <a:srgbClr val="000000"/>
                </a:solidFill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שִׁבְעַת יְמֵי הַמִּשְׁתֶּה</a:t>
            </a:r>
            <a:r>
              <a:rPr lang="he-IL" sz="30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וּמְצָאתֶם--</a:t>
            </a:r>
            <a:r>
              <a:rPr lang="he-IL" sz="30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וְנָתַתִּי לָכֶם שְׁלֹשִׁים סְדִינִים, וּשְׁלֹשִׁים חֲלִפֹת בְּגָדִים</a:t>
            </a:r>
            <a:r>
              <a:rPr lang="he-IL" sz="30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  </a:t>
            </a:r>
          </a:p>
          <a:p>
            <a:r>
              <a:rPr lang="he-IL" sz="30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יג</a:t>
            </a:r>
            <a:r>
              <a:rPr lang="he-IL" sz="30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וְאִם-לֹא תוּכְלוּ, לְהַגִּיד לִי--</a:t>
            </a:r>
            <a:r>
              <a:rPr lang="he-IL" sz="30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וּנְתַתֶּם אַתֶּם לִי שְׁלֹשִׁים סְדִינִים, וּשְׁלֹשִׁים חֲלִיפוֹת בְּגָדִים</a:t>
            </a:r>
            <a:r>
              <a:rPr lang="he-IL" sz="30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; וַיֹּאמְרוּ לוֹ--חוּדָה חִידָתְךָ, </a:t>
            </a:r>
            <a:r>
              <a:rPr lang="he-IL" sz="30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וְנִשְׁמָעֶנָּה</a:t>
            </a:r>
            <a:endParaRPr lang="he-IL" sz="3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87237D-E460-4ADB-93FA-31BDEFB07C3C}"/>
              </a:ext>
            </a:extLst>
          </p:cNvPr>
          <p:cNvSpPr txBox="1"/>
          <p:nvPr/>
        </p:nvSpPr>
        <p:spPr>
          <a:xfrm>
            <a:off x="615838" y="475202"/>
            <a:ext cx="4954968" cy="181588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8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יב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. פנה שמשון לחברים ואמר: </a:t>
            </a:r>
            <a:r>
              <a:rPr lang="he-IL" sz="2800" b="1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אשאל אתכם חידה 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אם תמצאו את התשובה עד סוף שבעת ימי המשתה- אני אתן לכם 30 סדינים ו-30 חליפות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DC1E9D-CE12-4181-80E0-5BA2823D3256}"/>
              </a:ext>
            </a:extLst>
          </p:cNvPr>
          <p:cNvSpPr txBox="1"/>
          <p:nvPr/>
        </p:nvSpPr>
        <p:spPr>
          <a:xfrm>
            <a:off x="711654" y="2709620"/>
            <a:ext cx="4763335" cy="181588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8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יג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. ואם לא תדעו מה הפתרון – תצטרכו אתם לתת לי 30 סדינים ו30 חליפות. אמרו לו: מסכימים אמור את החידה שלך.</a:t>
            </a:r>
          </a:p>
        </p:txBody>
      </p:sp>
      <p:pic>
        <p:nvPicPr>
          <p:cNvPr id="2050" name="Picture 2" descr="לא רק לאנשי עסקים. סקירת מחירי חליפות">
            <a:extLst>
              <a:ext uri="{FF2B5EF4-FFF2-40B4-BE49-F238E27FC236}">
                <a16:creationId xmlns:a16="http://schemas.microsoft.com/office/drawing/2014/main" id="{0C0628C0-AA43-4172-BAF8-7A08B54A6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806" y="3785222"/>
            <a:ext cx="3406900" cy="2338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סדין 90/200 ג'רסי 100% כותנה | פריד">
            <a:extLst>
              <a:ext uri="{FF2B5EF4-FFF2-40B4-BE49-F238E27FC236}">
                <a16:creationId xmlns:a16="http://schemas.microsoft.com/office/drawing/2014/main" id="{A64178D8-35A7-4C33-80F1-05F1D0765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2674" y="4192932"/>
            <a:ext cx="2477922" cy="1815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חוד חידה - אברהם אבן-שושן">
            <a:extLst>
              <a:ext uri="{FF2B5EF4-FFF2-40B4-BE49-F238E27FC236}">
                <a16:creationId xmlns:a16="http://schemas.microsoft.com/office/drawing/2014/main" id="{F72B2D30-EB5E-4C9A-BC08-CCF278E8A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54" y="4112821"/>
            <a:ext cx="1800225" cy="2543175"/>
          </a:xfrm>
          <a:prstGeom prst="rect">
            <a:avLst/>
          </a:prstGeom>
          <a:noFill/>
          <a:scene3d>
            <a:camera prst="isometricRightUp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39132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F09E3210-A711-46CC-8CD3-B9ED4CAA0A69}"/>
              </a:ext>
            </a:extLst>
          </p:cNvPr>
          <p:cNvSpPr/>
          <p:nvPr/>
        </p:nvSpPr>
        <p:spPr>
          <a:xfrm>
            <a:off x="6541477" y="395125"/>
            <a:ext cx="5275384" cy="4031873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he-IL" sz="32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יד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וַיֹּאמֶר לָהֶם, </a:t>
            </a:r>
            <a:r>
              <a:rPr lang="he-IL" sz="3200" b="1" dirty="0" err="1">
                <a:solidFill>
                  <a:srgbClr val="000000"/>
                </a:solidFill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מֵהָאֹכֵל</a:t>
            </a:r>
            <a:r>
              <a:rPr lang="he-IL" sz="3200" b="1" dirty="0">
                <a:solidFill>
                  <a:srgbClr val="000000"/>
                </a:solidFill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יָצָא מַאֲכָל, וּמֵעַז, יָצָא מָתוֹק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; וְלֹא יָכְלוּ לְהַגִּיד הַחִידָה, שְׁלֹשֶׁת יָמִים.  </a:t>
            </a:r>
          </a:p>
          <a:p>
            <a:r>
              <a:rPr lang="he-IL" sz="32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טו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וַיְהִי בַּיּוֹם הַשְּׁבִיעִי, וַיֹּאמְרוּ לְאֵשֶׁת-שִׁמְשׁוֹן </a:t>
            </a:r>
            <a:r>
              <a:rPr lang="he-IL" sz="32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פַּתִּי אֶת-אִישֵׁךְ </a:t>
            </a:r>
            <a:r>
              <a:rPr lang="he-IL" sz="32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וְיַגֶּד-לָנו</a:t>
            </a:r>
            <a:r>
              <a:rPr lang="he-IL" sz="32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ּ אֶת-הַחִידָה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--</a:t>
            </a:r>
            <a:r>
              <a:rPr lang="he-IL" sz="3200" b="1" dirty="0">
                <a:solidFill>
                  <a:srgbClr val="000000"/>
                </a:solidFill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פֶּן-נִשְׂרֹף אוֹתָךְ וְאֶת-בֵּית אָבִיךְ, בָּאֵשׁ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; </a:t>
            </a:r>
            <a:r>
              <a:rPr lang="he-IL" sz="32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הַלְיָרְשֵׁנו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ּ, קְרָאתֶם לָנוּ הֲלֹא. </a:t>
            </a:r>
            <a:endParaRPr lang="he-IL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0A66C7-7B03-4301-A751-90516CFB8AB5}"/>
              </a:ext>
            </a:extLst>
          </p:cNvPr>
          <p:cNvSpPr txBox="1"/>
          <p:nvPr/>
        </p:nvSpPr>
        <p:spPr>
          <a:xfrm>
            <a:off x="375140" y="268516"/>
            <a:ext cx="6002840" cy="224676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800" b="1" u="sng" dirty="0">
                <a:latin typeface="David" panose="020E0502060401010101" pitchFamily="34" charset="-79"/>
                <a:cs typeface="David" panose="020E0502060401010101" pitchFamily="34" charset="-79"/>
              </a:rPr>
              <a:t>יד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. אמר להם: </a:t>
            </a:r>
            <a:r>
              <a:rPr lang="he-IL" sz="2800" b="1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מהאוכל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 (ממשהו שאוכל אחרים) </a:t>
            </a:r>
            <a:r>
              <a:rPr lang="he-IL" sz="2800" b="1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יצא מאכל 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(דבר שאחרים אוכלים אותו). </a:t>
            </a:r>
            <a:r>
              <a:rPr lang="he-IL" sz="2800" b="1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ומעז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 (ממשהו תוקפני וחזק) </a:t>
            </a:r>
            <a:r>
              <a:rPr lang="he-IL" sz="2800" b="1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יצא מתוק 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(יצא דבר מתוק) וניסו במשך 3 ימים למצוא פתרון ולא מצאו.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C10002-9B08-46E5-8EF6-4A6B8E1DCE24}"/>
              </a:ext>
            </a:extLst>
          </p:cNvPr>
          <p:cNvSpPr txBox="1"/>
          <p:nvPr/>
        </p:nvSpPr>
        <p:spPr>
          <a:xfrm>
            <a:off x="7906043" y="4628601"/>
            <a:ext cx="3910818" cy="18158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 המשתה התחיל ביום רביעי כעבור שלושה ימים הגיע </a:t>
            </a:r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יום שבת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. שמשון נפרד מכולם על מנת שיוכל לשמור שבת.</a:t>
            </a:r>
          </a:p>
        </p:txBody>
      </p:sp>
      <p:pic>
        <p:nvPicPr>
          <p:cNvPr id="3074" name="Picture 2" descr="הרב יצחק כהן - מעז יצא מתוק! שיעור בזוהר הקדוש - YouTube">
            <a:extLst>
              <a:ext uri="{FF2B5EF4-FFF2-40B4-BE49-F238E27FC236}">
                <a16:creationId xmlns:a16="http://schemas.microsoft.com/office/drawing/2014/main" id="{D2E78543-6FC7-468C-98D5-DE1030D78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419" y="3577325"/>
            <a:ext cx="2807014" cy="210255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perspectiveHeroicExtremeRightFacing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BCD51A1-A0F7-4E5A-A53B-A3080361EBF7}"/>
              </a:ext>
            </a:extLst>
          </p:cNvPr>
          <p:cNvSpPr txBox="1"/>
          <p:nvPr/>
        </p:nvSpPr>
        <p:spPr>
          <a:xfrm>
            <a:off x="349194" y="2832831"/>
            <a:ext cx="4084319" cy="372409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טו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ביום שבת זה באו החברים לאשת שמשון: </a:t>
            </a:r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תשכנעי את שמשון בעלך שיגיד לך פתרון החידה 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ואת תאמרי לנו. ואם לא תעשי זאת </a:t>
            </a:r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אותך ואת משפחתך נשרוף יחד בתוך הבית. </a:t>
            </a:r>
          </a:p>
          <a:p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האם כדי לעשות אותנו </a:t>
            </a:r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עניים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 קראתם לנו לפה? הלא לשמח קראתם לנו!!</a:t>
            </a:r>
          </a:p>
        </p:txBody>
      </p:sp>
    </p:spTree>
    <p:extLst>
      <p:ext uri="{BB962C8B-B14F-4D97-AF65-F5344CB8AC3E}">
        <p14:creationId xmlns:p14="http://schemas.microsoft.com/office/powerpoint/2010/main" val="1122166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99C2D88-1596-4268-98DF-3544FD7641B1}"/>
              </a:ext>
            </a:extLst>
          </p:cNvPr>
          <p:cNvSpPr/>
          <p:nvPr/>
        </p:nvSpPr>
        <p:spPr>
          <a:xfrm>
            <a:off x="6597747" y="253714"/>
            <a:ext cx="5303519" cy="452431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he-IL" sz="32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טז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וַתֵּבְך</a:t>
            </a:r>
            <a:r>
              <a:rPr lang="he-IL" sz="32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ְּ אֵשֶׁת שִׁמְשׁוֹן עָלָיו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וַתֹּאמֶר רַק-שְׂנֵאתַנִי וְלֹא אֲהַבְתָּנִי--הַחִידָה חַדְתָּ לִבְנֵי עַמִּי, וְלִי לֹא הִגַּדְתָּה; וַיֹּאמֶר לָהּ, </a:t>
            </a:r>
            <a:r>
              <a:rPr lang="he-IL" sz="3200" b="1" dirty="0">
                <a:solidFill>
                  <a:srgbClr val="000000"/>
                </a:solidFill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הִנֵּה לְאָבִי וּלְאִמִּי לֹא הִגַּדְתִּי--וְלָךְ אַגִּיד.  </a:t>
            </a:r>
          </a:p>
          <a:p>
            <a:r>
              <a:rPr lang="he-IL" sz="32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יז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32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וַתֵּבְך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ְּ עָלָיו שִׁבְעַת הַיָּמִים, אֲשֶׁר-הָיָה לָהֶם הַמִּשְׁתֶּה; </a:t>
            </a:r>
            <a:r>
              <a:rPr lang="he-IL" sz="3200" b="1" dirty="0">
                <a:solidFill>
                  <a:srgbClr val="000000"/>
                </a:solidFill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וַיְהִי בַּיּוֹם הַשְּׁבִיעִי, </a:t>
            </a:r>
            <a:r>
              <a:rPr lang="he-IL" sz="3200" b="1" dirty="0" err="1">
                <a:solidFill>
                  <a:srgbClr val="000000"/>
                </a:solidFill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וַיַּגֶּד-לָה</a:t>
            </a:r>
            <a:r>
              <a:rPr lang="he-IL" sz="3200" b="1" dirty="0">
                <a:solidFill>
                  <a:srgbClr val="000000"/>
                </a:solidFill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ּ כִּי </a:t>
            </a:r>
            <a:r>
              <a:rPr lang="he-IL" sz="3200" b="1" dirty="0" err="1">
                <a:solidFill>
                  <a:srgbClr val="000000"/>
                </a:solidFill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הֱצִיקַתְהו</a:t>
            </a:r>
            <a:r>
              <a:rPr lang="he-IL" sz="3200" b="1" dirty="0">
                <a:solidFill>
                  <a:srgbClr val="000000"/>
                </a:solidFill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ּ,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וַתַּגֵּד</a:t>
            </a:r>
            <a:r>
              <a:rPr lang="he-IL" sz="32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הַחִידָה, לִבְנֵי עַמָּהּ.</a:t>
            </a:r>
            <a:endParaRPr lang="he-IL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9B4BEE-84F8-4667-A8EA-614443087495}"/>
              </a:ext>
            </a:extLst>
          </p:cNvPr>
          <p:cNvSpPr txBox="1"/>
          <p:nvPr/>
        </p:nvSpPr>
        <p:spPr>
          <a:xfrm>
            <a:off x="534573" y="224931"/>
            <a:ext cx="5728208" cy="249299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6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טז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אשת שמשון בכתה לו </a:t>
            </a:r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ואמרה לו :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אתה שונא ולא אוהב אותי . </a:t>
            </a:r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ולמה? 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כי אתה שאלת את העם שלי חידה, ואני אשתך לא גילית לי את התשובה.  </a:t>
            </a:r>
          </a:p>
          <a:p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ענה שמשון: 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לא נכון, הרי גם להורים שלי לא גילית את הפתרון, אז למה שאגיד לך?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87176A-C386-420F-BF83-D3B23A79966E}"/>
              </a:ext>
            </a:extLst>
          </p:cNvPr>
          <p:cNvSpPr txBox="1"/>
          <p:nvPr/>
        </p:nvSpPr>
        <p:spPr>
          <a:xfrm>
            <a:off x="534573" y="2928863"/>
            <a:ext cx="5728208" cy="209288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6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יז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בכתה אשת שמשון במשך שלושת הימים שנשארו משבעת ימי המשתה </a:t>
            </a:r>
            <a:r>
              <a:rPr lang="he-IL" sz="2600" b="1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והציקה וציערה אותו, עד שנמאס לו, וביום השביעי (האחרון) גילה לה את הפתרון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והלכה וספרה לאנשי עמה. </a:t>
            </a:r>
          </a:p>
        </p:txBody>
      </p:sp>
      <p:graphicFrame>
        <p:nvGraphicFramePr>
          <p:cNvPr id="7" name="טבלה 6">
            <a:extLst>
              <a:ext uri="{FF2B5EF4-FFF2-40B4-BE49-F238E27FC236}">
                <a16:creationId xmlns:a16="http://schemas.microsoft.com/office/drawing/2014/main" id="{C2B0013D-609A-46A2-9F34-31003D135A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1890173"/>
              </p:ext>
            </p:extLst>
          </p:nvPr>
        </p:nvGraphicFramePr>
        <p:xfrm>
          <a:off x="1143548" y="5232686"/>
          <a:ext cx="10238466" cy="1371600"/>
        </p:xfrm>
        <a:graphic>
          <a:graphicData uri="http://schemas.openxmlformats.org/drawingml/2006/table">
            <a:tbl>
              <a:tblPr rtl="1" firstRow="1" bandRow="1">
                <a:tableStyleId>{D7AC3CCA-C797-4891-BE02-D94E43425B78}</a:tableStyleId>
              </a:tblPr>
              <a:tblGrid>
                <a:gridCol w="2125472">
                  <a:extLst>
                    <a:ext uri="{9D8B030D-6E8A-4147-A177-3AD203B41FA5}">
                      <a16:colId xmlns:a16="http://schemas.microsoft.com/office/drawing/2014/main" val="198659078"/>
                    </a:ext>
                  </a:extLst>
                </a:gridCol>
                <a:gridCol w="956604">
                  <a:extLst>
                    <a:ext uri="{9D8B030D-6E8A-4147-A177-3AD203B41FA5}">
                      <a16:colId xmlns:a16="http://schemas.microsoft.com/office/drawing/2014/main" val="1130013056"/>
                    </a:ext>
                  </a:extLst>
                </a:gridCol>
                <a:gridCol w="984738">
                  <a:extLst>
                    <a:ext uri="{9D8B030D-6E8A-4147-A177-3AD203B41FA5}">
                      <a16:colId xmlns:a16="http://schemas.microsoft.com/office/drawing/2014/main" val="244435295"/>
                    </a:ext>
                  </a:extLst>
                </a:gridCol>
                <a:gridCol w="1783738">
                  <a:extLst>
                    <a:ext uri="{9D8B030D-6E8A-4147-A177-3AD203B41FA5}">
                      <a16:colId xmlns:a16="http://schemas.microsoft.com/office/drawing/2014/main" val="1749305027"/>
                    </a:ext>
                  </a:extLst>
                </a:gridCol>
                <a:gridCol w="1462638">
                  <a:extLst>
                    <a:ext uri="{9D8B030D-6E8A-4147-A177-3AD203B41FA5}">
                      <a16:colId xmlns:a16="http://schemas.microsoft.com/office/drawing/2014/main" val="4248556501"/>
                    </a:ext>
                  </a:extLst>
                </a:gridCol>
                <a:gridCol w="1462638">
                  <a:extLst>
                    <a:ext uri="{9D8B030D-6E8A-4147-A177-3AD203B41FA5}">
                      <a16:colId xmlns:a16="http://schemas.microsoft.com/office/drawing/2014/main" val="3705022681"/>
                    </a:ext>
                  </a:extLst>
                </a:gridCol>
                <a:gridCol w="1462638">
                  <a:extLst>
                    <a:ext uri="{9D8B030D-6E8A-4147-A177-3AD203B41FA5}">
                      <a16:colId xmlns:a16="http://schemas.microsoft.com/office/drawing/2014/main" val="2493222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sz="2400" dirty="0"/>
                        <a:t>יום ד' </a:t>
                      </a:r>
                      <a:r>
                        <a:rPr lang="he-IL" sz="1400" dirty="0"/>
                        <a:t>(תחילת המשתה)</a:t>
                      </a:r>
                      <a:endParaRPr lang="he-IL" sz="2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400" dirty="0"/>
                        <a:t>יום ה'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400" dirty="0"/>
                        <a:t>יום ו'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400" dirty="0"/>
                        <a:t>יום שבת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400" dirty="0"/>
                        <a:t>יום ראשון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400" dirty="0"/>
                        <a:t>יום שני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400" dirty="0"/>
                        <a:t>יום שלישי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244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sz="1800" dirty="0"/>
                        <a:t>שמשון אומר את החידה</a:t>
                      </a:r>
                    </a:p>
                    <a:p>
                      <a:pPr rtl="1"/>
                      <a:r>
                        <a:rPr lang="he-IL" sz="1800" dirty="0" err="1"/>
                        <a:t>לפלשתים</a:t>
                      </a:r>
                      <a:r>
                        <a:rPr lang="he-IL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800" dirty="0"/>
                        <a:t>הפלישתים מבקשים מאשת שמשון את הפתרון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שמשון מגלה לאשתו את הפתרון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2935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92749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96F85E55-E9CC-4010-B295-DC7A5E06CC5F}"/>
              </a:ext>
            </a:extLst>
          </p:cNvPr>
          <p:cNvSpPr/>
          <p:nvPr/>
        </p:nvSpPr>
        <p:spPr>
          <a:xfrm>
            <a:off x="5964700" y="298828"/>
            <a:ext cx="5908431" cy="440120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he-IL" sz="28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יח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וַיֹּאמְרוּ לוֹ אַנְשֵׁי הָעִיר בַּיּוֹם הַשְּׁבִיעִי, </a:t>
            </a:r>
            <a:r>
              <a:rPr lang="he-IL" sz="2800" b="1" dirty="0">
                <a:solidFill>
                  <a:srgbClr val="000000"/>
                </a:solidFill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בְּטֶרֶם יָבֹא </a:t>
            </a:r>
            <a:r>
              <a:rPr lang="he-IL" sz="2800" b="1" dirty="0" err="1">
                <a:solidFill>
                  <a:srgbClr val="000000"/>
                </a:solidFill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הַחַרְסָה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מַה-מָּתוֹק </a:t>
            </a:r>
            <a:r>
              <a:rPr lang="he-IL" sz="28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מִדְּבַשׁ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וּמֶה עַז </a:t>
            </a:r>
            <a:r>
              <a:rPr lang="he-IL" sz="28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מֵאֲרִי;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וַיֹּאמֶר לָהֶם--</a:t>
            </a:r>
            <a:r>
              <a:rPr lang="he-IL" sz="2800" b="1" dirty="0">
                <a:solidFill>
                  <a:srgbClr val="000000"/>
                </a:solidFill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לוּלֵא חֲרַשְׁתֶּם בְּעֶגְלָתִי, לֹא מְצָאתֶם חִידָתִי.  </a:t>
            </a:r>
          </a:p>
          <a:p>
            <a:r>
              <a:rPr lang="he-IL" sz="2800" b="1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יט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וַתִּצְלַח עָלָיו רוּחַ יְהוָה, וַיֵּרֶד אַשְׁקְלוֹן </a:t>
            </a:r>
            <a:r>
              <a:rPr lang="he-IL" sz="28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וַיַּך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ְ מֵהֶם שְׁלֹשִׁים אִישׁ </a:t>
            </a:r>
            <a:r>
              <a:rPr lang="he-IL" sz="2800" b="1" dirty="0" err="1">
                <a:solidFill>
                  <a:srgbClr val="000000"/>
                </a:solidFill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וַיִּקַּח</a:t>
            </a:r>
            <a:r>
              <a:rPr lang="he-IL" sz="2800" b="1" dirty="0">
                <a:solidFill>
                  <a:srgbClr val="000000"/>
                </a:solidFill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800" b="1" dirty="0" err="1">
                <a:solidFill>
                  <a:srgbClr val="000000"/>
                </a:solidFill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אֶת-חֲלִיצוֹתָם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</a:t>
            </a:r>
            <a:r>
              <a:rPr lang="he-IL" sz="28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וַיִּתֵּן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הַחֲלִיפוֹת, לְמַגִּידֵי הַחִידָה; </a:t>
            </a:r>
            <a:r>
              <a:rPr lang="he-IL" sz="2800" dirty="0" err="1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וַיִּחַר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אַפּוֹ, </a:t>
            </a:r>
            <a:r>
              <a:rPr lang="he-IL" sz="2800" b="1" dirty="0">
                <a:solidFill>
                  <a:srgbClr val="000000"/>
                </a:solidFill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וַיַּעַל בֵּית אָבִיהוּ.  </a:t>
            </a:r>
          </a:p>
          <a:p>
            <a:r>
              <a:rPr lang="he-IL" sz="2800" b="1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 וַתְּהִי, אֵשֶׁת שִׁמְשׁוֹן, </a:t>
            </a:r>
            <a:r>
              <a:rPr lang="he-IL" sz="2800" b="1" dirty="0">
                <a:solidFill>
                  <a:srgbClr val="000000"/>
                </a:solidFill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לְמֵרֵעֵהוּ, </a:t>
            </a:r>
            <a:r>
              <a:rPr lang="he-IL" sz="2800" dirty="0">
                <a:solidFill>
                  <a:srgbClr val="0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אֲשֶׁר רֵעָה לוֹ.  {פ}</a:t>
            </a:r>
            <a:endParaRPr lang="he-IL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0C8D8E-D1F4-4C15-AAAD-7C352C914A73}"/>
              </a:ext>
            </a:extLst>
          </p:cNvPr>
          <p:cNvSpPr txBox="1"/>
          <p:nvPr/>
        </p:nvSpPr>
        <p:spPr>
          <a:xfrm>
            <a:off x="436099" y="298828"/>
            <a:ext cx="5052492" cy="25237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6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יח</a:t>
            </a:r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 הפלישתים מהרו לפני </a:t>
            </a:r>
            <a:r>
              <a:rPr lang="he-IL" sz="2600" b="1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שהשמש (חרסה) שקעה 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והסתיימו ימי המשתה ואמרו לו: </a:t>
            </a:r>
            <a:r>
              <a:rPr lang="he-IL" sz="2600" b="1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מה מתוק- זה הדבש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2600" b="1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ומה עז- זה הארי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 . </a:t>
            </a:r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אמר להם שמשון: 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אם </a:t>
            </a:r>
            <a:r>
              <a:rPr lang="he-IL" sz="2600" b="1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אשתי (שנקראת עגלתי) 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לא הייתה מגלה לכם לא הייתם מוצאים את פתרון החידה. </a:t>
            </a:r>
          </a:p>
        </p:txBody>
      </p:sp>
      <p:pic>
        <p:nvPicPr>
          <p:cNvPr id="4098" name="Picture 2" descr="פורטל הדף היומי: תאו - &quot;ראה את הכוי&quot; (נזיר לד ע&quot;א)">
            <a:extLst>
              <a:ext uri="{FF2B5EF4-FFF2-40B4-BE49-F238E27FC236}">
                <a16:creationId xmlns:a16="http://schemas.microsoft.com/office/drawing/2014/main" id="{0DD47DB5-2FCB-4D2B-80B1-4486EE7CF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836" y="4581903"/>
            <a:ext cx="3241951" cy="213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BF482F-FF04-4A1C-A438-E0C0BB4AB8C1}"/>
              </a:ext>
            </a:extLst>
          </p:cNvPr>
          <p:cNvSpPr txBox="1"/>
          <p:nvPr/>
        </p:nvSpPr>
        <p:spPr>
          <a:xfrm>
            <a:off x="1043508" y="2932614"/>
            <a:ext cx="5052492" cy="2523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600" b="1" u="sng" dirty="0" err="1">
                <a:latin typeface="David" panose="020E0502060401010101" pitchFamily="34" charset="-79"/>
                <a:cs typeface="David" panose="020E0502060401010101" pitchFamily="34" charset="-79"/>
              </a:rPr>
              <a:t>יט</a:t>
            </a:r>
            <a:r>
              <a:rPr lang="he-IL" sz="2600" b="1" u="sng" dirty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לפתע הרגיש שמשון בתוך ליבו רוח של גבורה ואומץ וירד לאשקלון והרג 30 פלישתים ולקח מהם את </a:t>
            </a:r>
            <a:r>
              <a:rPr lang="he-IL" sz="2600" b="1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המלבושים שלהם (</a:t>
            </a:r>
            <a:r>
              <a:rPr lang="he-IL" sz="2600" b="1" dirty="0" err="1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חליצותם</a:t>
            </a:r>
            <a:r>
              <a:rPr lang="he-IL" sz="2600" b="1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) 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ונתן למגידי החידה.</a:t>
            </a:r>
          </a:p>
          <a:p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שמשון כעס על אשתו </a:t>
            </a:r>
            <a:r>
              <a:rPr lang="he-IL" sz="2600" b="1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והלך לבית הוריו </a:t>
            </a:r>
            <a:r>
              <a:rPr lang="he-IL" sz="2600" b="1" dirty="0" err="1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להרגע</a:t>
            </a:r>
            <a:r>
              <a:rPr lang="he-IL" sz="2600" b="1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.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CCB349-A161-404F-B3BE-C41C08DABBFB}"/>
              </a:ext>
            </a:extLst>
          </p:cNvPr>
          <p:cNvSpPr txBox="1"/>
          <p:nvPr/>
        </p:nvSpPr>
        <p:spPr>
          <a:xfrm>
            <a:off x="436099" y="5650807"/>
            <a:ext cx="7840506" cy="89255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800" b="1" u="sng" dirty="0">
                <a:latin typeface="David" panose="020E0502060401010101" pitchFamily="34" charset="-79"/>
                <a:cs typeface="David" panose="020E0502060401010101" pitchFamily="34" charset="-79"/>
              </a:rPr>
              <a:t>כ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. אבא של האישה הפלישתית ראה ששמשון הלך לקח את הבת שלו </a:t>
            </a:r>
            <a:r>
              <a:rPr lang="he-IL" sz="2400" b="1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וחיתן אותה עם אחד מהשושבינים 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שבאו לימי המשתה של שמשון</a:t>
            </a:r>
            <a:endParaRPr lang="he-IL" sz="2600" b="1" dirty="0">
              <a:highlight>
                <a:srgbClr val="00FFFF"/>
              </a:highligh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70381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137153-0E8E-4809-8C73-0B89DE951B61}"/>
              </a:ext>
            </a:extLst>
          </p:cNvPr>
          <p:cNvSpPr txBox="1"/>
          <p:nvPr/>
        </p:nvSpPr>
        <p:spPr>
          <a:xfrm>
            <a:off x="2771335" y="390796"/>
            <a:ext cx="9031459" cy="32316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3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חוברת עמוד 78:</a:t>
            </a:r>
          </a:p>
          <a:p>
            <a:r>
              <a:rPr lang="he-IL" sz="2800" b="1" u="sng" dirty="0">
                <a:latin typeface="David" panose="020E0502060401010101" pitchFamily="34" charset="-79"/>
                <a:cs typeface="David" panose="020E0502060401010101" pitchFamily="34" charset="-79"/>
              </a:rPr>
              <a:t>ד. כתבו את החידה</a:t>
            </a:r>
          </a:p>
          <a:p>
            <a:r>
              <a:rPr lang="he-IL" sz="2800" b="1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"מהאוכל יצא מאכל ומעז יצא מתוק"</a:t>
            </a:r>
          </a:p>
          <a:p>
            <a:endParaRPr lang="he-IL" sz="28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2800" b="1" u="sng" dirty="0">
                <a:latin typeface="David" panose="020E0502060401010101" pitchFamily="34" charset="-79"/>
                <a:cs typeface="David" panose="020E0502060401010101" pitchFamily="34" charset="-79"/>
              </a:rPr>
              <a:t>ו. למי אמר משפט זה ולמה התכוון?</a:t>
            </a:r>
          </a:p>
          <a:p>
            <a:r>
              <a:rPr lang="he-IL" sz="2800" b="1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לחברים שבאו למשתה, שאתם שכנעתם את אשתי והיא גילתה לכם</a:t>
            </a:r>
          </a:p>
          <a:p>
            <a:endParaRPr lang="he-IL" sz="28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5" name="טבלה 4">
            <a:extLst>
              <a:ext uri="{FF2B5EF4-FFF2-40B4-BE49-F238E27FC236}">
                <a16:creationId xmlns:a16="http://schemas.microsoft.com/office/drawing/2014/main" id="{8C39EBA2-AB0B-4CEF-8D6A-D2846A2122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425944"/>
              </p:ext>
            </p:extLst>
          </p:nvPr>
        </p:nvGraphicFramePr>
        <p:xfrm>
          <a:off x="3349674" y="3786423"/>
          <a:ext cx="8128000" cy="2164080"/>
        </p:xfrm>
        <a:graphic>
          <a:graphicData uri="http://schemas.openxmlformats.org/drawingml/2006/table">
            <a:tbl>
              <a:tblPr rtl="1" firstRow="1" bandRow="1">
                <a:tableStyleId>{D7AC3CCA-C797-4891-BE02-D94E43425B78}</a:tableStyleId>
              </a:tblPr>
              <a:tblGrid>
                <a:gridCol w="2619717">
                  <a:extLst>
                    <a:ext uri="{9D8B030D-6E8A-4147-A177-3AD203B41FA5}">
                      <a16:colId xmlns:a16="http://schemas.microsoft.com/office/drawing/2014/main" val="298830243"/>
                    </a:ext>
                  </a:extLst>
                </a:gridCol>
                <a:gridCol w="5508283">
                  <a:extLst>
                    <a:ext uri="{9D8B030D-6E8A-4147-A177-3AD203B41FA5}">
                      <a16:colId xmlns:a16="http://schemas.microsoft.com/office/drawing/2014/main" val="2937184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sz="2800" dirty="0"/>
                        <a:t>החידה: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800" dirty="0"/>
                        <a:t>הפתרון: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613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sz="2400" dirty="0">
                          <a:latin typeface="Guttman Mantova" panose="02010401010101010101" pitchFamily="2" charset="-79"/>
                          <a:cs typeface="Guttman Mantova" panose="02010401010101010101" pitchFamily="2" charset="-79"/>
                        </a:rPr>
                        <a:t>מהאוכל יצא מאכל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2400" dirty="0">
                        <a:latin typeface="Guttman Mantova" panose="02010401010101010101" pitchFamily="2" charset="-79"/>
                        <a:cs typeface="Guttman Mantova" panose="02010401010101010101" pitchFamily="2" charset="-79"/>
                      </a:endParaRPr>
                    </a:p>
                    <a:p>
                      <a:pPr rtl="1"/>
                      <a:endParaRPr lang="he-IL" sz="2400" dirty="0">
                        <a:latin typeface="Guttman Mantova" panose="02010401010101010101" pitchFamily="2" charset="-79"/>
                        <a:cs typeface="Guttman Mantova" panose="02010401010101010101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892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sz="2400" dirty="0">
                          <a:latin typeface="Guttman Mantova" panose="02010401010101010101" pitchFamily="2" charset="-79"/>
                          <a:cs typeface="Guttman Mantova" panose="02010401010101010101" pitchFamily="2" charset="-79"/>
                        </a:rPr>
                        <a:t>ומעז יצא מתוק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2400" dirty="0">
                        <a:latin typeface="Guttman Mantova" panose="02010401010101010101" pitchFamily="2" charset="-79"/>
                        <a:cs typeface="Guttman Mantova" panose="02010401010101010101" pitchFamily="2" charset="-79"/>
                      </a:endParaRPr>
                    </a:p>
                    <a:p>
                      <a:pPr rtl="1"/>
                      <a:endParaRPr lang="he-IL" sz="2400" dirty="0">
                        <a:latin typeface="Guttman Mantova" panose="02010401010101010101" pitchFamily="2" charset="-79"/>
                        <a:cs typeface="Guttman Mantova" panose="02010401010101010101" pitchFamily="2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044670"/>
                  </a:ext>
                </a:extLst>
              </a:tr>
            </a:tbl>
          </a:graphicData>
        </a:graphic>
      </p:graphicFrame>
      <p:pic>
        <p:nvPicPr>
          <p:cNvPr id="7170" name="Picture 2" descr="תורת אמת - שופטים">
            <a:extLst>
              <a:ext uri="{FF2B5EF4-FFF2-40B4-BE49-F238E27FC236}">
                <a16:creationId xmlns:a16="http://schemas.microsoft.com/office/drawing/2014/main" id="{465DD54F-ACF4-4A0F-B7EF-062E58F99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06" y="390796"/>
            <a:ext cx="2236549" cy="305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63F0B7-C070-40A3-A8D3-9C8D88F278E2}"/>
              </a:ext>
            </a:extLst>
          </p:cNvPr>
          <p:cNvSpPr txBox="1"/>
          <p:nvPr/>
        </p:nvSpPr>
        <p:spPr>
          <a:xfrm>
            <a:off x="3205089" y="4234375"/>
            <a:ext cx="5500467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מזה שאוכל אחרים יצא ממנו דבר שאחרים רוכלים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C2D3A2-9115-4886-ADF2-393CD22B8680}"/>
              </a:ext>
            </a:extLst>
          </p:cNvPr>
          <p:cNvSpPr txBox="1"/>
          <p:nvPr/>
        </p:nvSpPr>
        <p:spPr>
          <a:xfrm>
            <a:off x="3205088" y="5206977"/>
            <a:ext cx="550046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ומהדבר התוקפני והחזק יצא דבר מתוק</a:t>
            </a:r>
          </a:p>
        </p:txBody>
      </p:sp>
    </p:spTree>
    <p:extLst>
      <p:ext uri="{BB962C8B-B14F-4D97-AF65-F5344CB8AC3E}">
        <p14:creationId xmlns:p14="http://schemas.microsoft.com/office/powerpoint/2010/main" val="221324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תורת אמת - שופטים">
            <a:extLst>
              <a:ext uri="{FF2B5EF4-FFF2-40B4-BE49-F238E27FC236}">
                <a16:creationId xmlns:a16="http://schemas.microsoft.com/office/drawing/2014/main" id="{324C6A49-2BF1-432E-B43B-8E0AA4095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06" y="390796"/>
            <a:ext cx="2236549" cy="305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2C05FD-67CC-42C5-BBEA-63638D7E712A}"/>
              </a:ext>
            </a:extLst>
          </p:cNvPr>
          <p:cNvSpPr txBox="1"/>
          <p:nvPr/>
        </p:nvSpPr>
        <p:spPr>
          <a:xfrm>
            <a:off x="2869809" y="251750"/>
            <a:ext cx="8932985" cy="273921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3200" b="1" u="sng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סדרו את </a:t>
            </a:r>
            <a:r>
              <a:rPr lang="he-IL" sz="3200" b="1" u="sng" dirty="0" err="1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הארועים</a:t>
            </a:r>
            <a:r>
              <a:rPr lang="he-IL" sz="3200" b="1" u="sng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לפי הסדר:</a:t>
            </a:r>
          </a:p>
          <a:p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____ שמשון מציג חידה לפלישתים</a:t>
            </a:r>
          </a:p>
          <a:p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____ שמשון לוקח אישה </a:t>
            </a:r>
            <a:r>
              <a:rPr lang="he-IL" sz="2800" dirty="0" err="1">
                <a:latin typeface="David" panose="020E0502060401010101" pitchFamily="34" charset="-79"/>
                <a:cs typeface="David" panose="020E0502060401010101" pitchFamily="34" charset="-79"/>
              </a:rPr>
              <a:t>מתמנתה</a:t>
            </a:r>
            <a:endParaRPr lang="he-IL" sz="28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____ הפלישתים מאימים על אשת שמשון שתגלה את הפתרון לחידה</a:t>
            </a:r>
          </a:p>
          <a:p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____ אשת שמשון מציקה לו מאד, עד שהוא מגלה לה את הפתרון</a:t>
            </a:r>
          </a:p>
          <a:p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____ הפלישתים פותרים את חידתו של שמשון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5CC53D-3EA7-4054-8E3B-3CC9C7891255}"/>
              </a:ext>
            </a:extLst>
          </p:cNvPr>
          <p:cNvSpPr txBox="1"/>
          <p:nvPr/>
        </p:nvSpPr>
        <p:spPr>
          <a:xfrm>
            <a:off x="11127542" y="1252023"/>
            <a:ext cx="43609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B3018B-6979-4AC8-B36B-886790F47BAD}"/>
              </a:ext>
            </a:extLst>
          </p:cNvPr>
          <p:cNvSpPr txBox="1"/>
          <p:nvPr/>
        </p:nvSpPr>
        <p:spPr>
          <a:xfrm>
            <a:off x="11127542" y="818725"/>
            <a:ext cx="46423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6EE5FB-647F-4CBC-AE0C-423AB6B9C039}"/>
              </a:ext>
            </a:extLst>
          </p:cNvPr>
          <p:cNvSpPr txBox="1"/>
          <p:nvPr/>
        </p:nvSpPr>
        <p:spPr>
          <a:xfrm>
            <a:off x="11155678" y="1681717"/>
            <a:ext cx="407963" cy="3657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8964F5-2627-4FB1-803D-C8ECB51EFDA5}"/>
              </a:ext>
            </a:extLst>
          </p:cNvPr>
          <p:cNvSpPr txBox="1"/>
          <p:nvPr/>
        </p:nvSpPr>
        <p:spPr>
          <a:xfrm>
            <a:off x="11127542" y="2080108"/>
            <a:ext cx="43609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F4A424-AF7D-4739-9980-EA64BECABB3A}"/>
              </a:ext>
            </a:extLst>
          </p:cNvPr>
          <p:cNvSpPr txBox="1"/>
          <p:nvPr/>
        </p:nvSpPr>
        <p:spPr>
          <a:xfrm>
            <a:off x="11092370" y="2479120"/>
            <a:ext cx="49236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21CABF-585F-4F54-81A8-960D3A307539}"/>
              </a:ext>
            </a:extLst>
          </p:cNvPr>
          <p:cNvSpPr txBox="1"/>
          <p:nvPr/>
        </p:nvSpPr>
        <p:spPr>
          <a:xfrm>
            <a:off x="2625755" y="3280095"/>
            <a:ext cx="9369083" cy="31700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3200" b="1" u="sng" dirty="0">
                <a:highlight>
                  <a:srgbClr val="00FF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 שלושים חליפות:</a:t>
            </a:r>
          </a:p>
          <a:p>
            <a:pPr marL="514350" indent="-514350">
              <a:buAutoNum type="arabicPeriod"/>
            </a:pPr>
            <a:r>
              <a:rPr lang="he-IL" sz="2800" b="1" u="sng" dirty="0">
                <a:latin typeface="David" panose="020E0502060401010101" pitchFamily="34" charset="-79"/>
                <a:cs typeface="David" panose="020E0502060401010101" pitchFamily="34" charset="-79"/>
              </a:rPr>
              <a:t>כיצד משיג שמשון את שלושים החליפות שהתחייב לתת?</a:t>
            </a:r>
          </a:p>
          <a:p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    </a:t>
            </a:r>
            <a:r>
              <a:rPr lang="he-IL" sz="2800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הוא הולך והורג 30 פלישתים באשקלון ולוקח את החליפות שלהם </a:t>
            </a:r>
          </a:p>
          <a:p>
            <a:r>
              <a:rPr lang="he-IL" sz="2800" b="1" u="sng" dirty="0">
                <a:latin typeface="David" panose="020E0502060401010101" pitchFamily="34" charset="-79"/>
                <a:cs typeface="David" panose="020E0502060401010101" pitchFamily="34" charset="-79"/>
              </a:rPr>
              <a:t>2 למי נתן שמשון את החליפות ומדוע?</a:t>
            </a:r>
          </a:p>
          <a:p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    </a:t>
            </a:r>
            <a:r>
              <a:rPr lang="he-IL" sz="2800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למגידי החידה כי הם פתרו את החידה</a:t>
            </a:r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  <a:p>
            <a:r>
              <a:rPr lang="he-IL" sz="2800" dirty="0">
                <a:latin typeface="David" panose="020E0502060401010101" pitchFamily="34" charset="-79"/>
                <a:cs typeface="David" panose="020E0502060401010101" pitchFamily="34" charset="-79"/>
              </a:rPr>
              <a:t>3</a:t>
            </a:r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. מדוע מסר אביה של אשת שמשון את בתו לאדם אחר?</a:t>
            </a:r>
          </a:p>
          <a:p>
            <a:r>
              <a:rPr lang="he-IL" sz="2800" dirty="0">
                <a:highlight>
                  <a:srgbClr val="FFFF00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מכיוון ששמשון הלך וחזר לבית אביו, חשב שלא רוצה עוד את בתו.</a:t>
            </a:r>
            <a:endParaRPr lang="he-IL" sz="2600" dirty="0">
              <a:highlight>
                <a:srgbClr val="FFFF00"/>
              </a:highligh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9335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9" grpId="0"/>
      <p:bldP spid="10" grpId="0"/>
      <p:bldP spid="11" grpId="0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F3E64F-D09B-4142-B4AA-282E9C3BBCF8}"/>
              </a:ext>
            </a:extLst>
          </p:cNvPr>
          <p:cNvSpPr txBox="1"/>
          <p:nvPr/>
        </p:nvSpPr>
        <p:spPr>
          <a:xfrm>
            <a:off x="3559127" y="258901"/>
            <a:ext cx="8318696" cy="31700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3600" b="1" u="sng" dirty="0">
                <a:highlight>
                  <a:srgbClr val="FF00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על מי נאמר?</a:t>
            </a:r>
          </a:p>
          <a:p>
            <a:pPr marL="514350" indent="-514350">
              <a:buAutoNum type="arabicPeriod"/>
            </a:pP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מושלים בישראל ___________</a:t>
            </a:r>
          </a:p>
          <a:p>
            <a:pPr marL="514350" indent="-514350">
              <a:buAutoNum type="arabicPeriod"/>
            </a:pP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וישסעהו כשסע הגדי ומאומה אין בידו________ </a:t>
            </a:r>
          </a:p>
          <a:p>
            <a:pPr marL="514350" indent="-514350">
              <a:buAutoNum type="arabicPeriod"/>
            </a:pP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ולא יכלו להגיד החידה שלושת ימים _________</a:t>
            </a:r>
          </a:p>
          <a:p>
            <a:pPr marL="514350" indent="-514350">
              <a:buAutoNum type="arabicPeriod"/>
            </a:pP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ויגד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לה כי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הציקתהו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_____________ </a:t>
            </a:r>
          </a:p>
          <a:p>
            <a:pPr marL="514350" indent="-514350">
              <a:buAutoNum type="arabicPeriod"/>
            </a:pP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ותגד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את החידה לבני עמה____________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AD0706-B092-46FA-B400-290B5C35AB12}"/>
              </a:ext>
            </a:extLst>
          </p:cNvPr>
          <p:cNvSpPr txBox="1"/>
          <p:nvPr/>
        </p:nvSpPr>
        <p:spPr>
          <a:xfrm>
            <a:off x="672905" y="3646870"/>
            <a:ext cx="8318696" cy="29238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  <a:prstDash val="lgDash"/>
          </a:ln>
        </p:spPr>
        <p:txBody>
          <a:bodyPr wrap="square" rtlCol="1">
            <a:spAutoFit/>
          </a:bodyPr>
          <a:lstStyle/>
          <a:p>
            <a:r>
              <a:rPr lang="he-IL" sz="3600" b="1" u="sng" dirty="0">
                <a:highlight>
                  <a:srgbClr val="FF00FF"/>
                </a:highlight>
                <a:latin typeface="David" panose="020E0502060401010101" pitchFamily="34" charset="-79"/>
                <a:cs typeface="David" panose="020E0502060401010101" pitchFamily="34" charset="-79"/>
              </a:rPr>
              <a:t>מה הפרוש מתח קו?</a:t>
            </a:r>
          </a:p>
          <a:p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בטרם יבוא </a:t>
            </a:r>
            <a:r>
              <a:rPr lang="he-IL" sz="2400" dirty="0" err="1">
                <a:latin typeface="David" panose="020E0502060401010101" pitchFamily="34" charset="-79"/>
                <a:cs typeface="David" panose="020E0502060401010101" pitchFamily="34" charset="-79"/>
              </a:rPr>
              <a:t>החרסה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                                   סיבה</a:t>
            </a:r>
          </a:p>
          <a:p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וישסעהו                                                    חברים</a:t>
            </a:r>
          </a:p>
          <a:p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כפיר אריות                                               לפני שקיעת השמש</a:t>
            </a:r>
          </a:p>
          <a:p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מרעים                                                        קרע אותו לשניים</a:t>
            </a:r>
          </a:p>
          <a:p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תואנה                                                        רדה (הוציא דבש)</a:t>
            </a:r>
          </a:p>
          <a:p>
            <a:r>
              <a:rPr lang="he-IL" sz="2400" dirty="0" err="1">
                <a:latin typeface="David" panose="020E0502060401010101" pitchFamily="34" charset="-79"/>
                <a:cs typeface="David" panose="020E0502060401010101" pitchFamily="34" charset="-79"/>
              </a:rPr>
              <a:t>וירדהו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                                                        אריה צעיר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F7AC34-9804-4CA4-99D7-74182E4E2CDD}"/>
              </a:ext>
            </a:extLst>
          </p:cNvPr>
          <p:cNvSpPr txBox="1"/>
          <p:nvPr/>
        </p:nvSpPr>
        <p:spPr>
          <a:xfrm>
            <a:off x="6682154" y="900332"/>
            <a:ext cx="177252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הפלישתים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B3184E-06B7-435E-B71B-0BC65C6223CD}"/>
              </a:ext>
            </a:extLst>
          </p:cNvPr>
          <p:cNvSpPr txBox="1"/>
          <p:nvPr/>
        </p:nvSpPr>
        <p:spPr>
          <a:xfrm>
            <a:off x="4192172" y="1392702"/>
            <a:ext cx="13223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שמשון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2310A8-C337-492E-A25E-EAC5700BE657}"/>
              </a:ext>
            </a:extLst>
          </p:cNvPr>
          <p:cNvSpPr txBox="1"/>
          <p:nvPr/>
        </p:nvSpPr>
        <p:spPr>
          <a:xfrm>
            <a:off x="4044460" y="1843950"/>
            <a:ext cx="161778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השושבינים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2DFCC1-985F-496F-8E3C-340FD95D9857}"/>
              </a:ext>
            </a:extLst>
          </p:cNvPr>
          <p:cNvSpPr txBox="1"/>
          <p:nvPr/>
        </p:nvSpPr>
        <p:spPr>
          <a:xfrm>
            <a:off x="6246055" y="2377440"/>
            <a:ext cx="165998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שמשון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AB8E30-F532-4485-9E89-49CE1B1479D7}"/>
              </a:ext>
            </a:extLst>
          </p:cNvPr>
          <p:cNvSpPr txBox="1"/>
          <p:nvPr/>
        </p:nvSpPr>
        <p:spPr>
          <a:xfrm>
            <a:off x="5153464" y="2853804"/>
            <a:ext cx="188507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אשת שמשון</a:t>
            </a:r>
          </a:p>
        </p:txBody>
      </p:sp>
      <p:cxnSp>
        <p:nvCxnSpPr>
          <p:cNvPr id="12" name="מחבר חץ ישר 11">
            <a:extLst>
              <a:ext uri="{FF2B5EF4-FFF2-40B4-BE49-F238E27FC236}">
                <a16:creationId xmlns:a16="http://schemas.microsoft.com/office/drawing/2014/main" id="{24848358-B501-4D1C-B8BC-667E6C922037}"/>
              </a:ext>
            </a:extLst>
          </p:cNvPr>
          <p:cNvCxnSpPr/>
          <p:nvPr/>
        </p:nvCxnSpPr>
        <p:spPr>
          <a:xfrm flipH="1">
            <a:off x="4192172" y="4459458"/>
            <a:ext cx="2672862" cy="7596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מחבר חץ ישר 13">
            <a:extLst>
              <a:ext uri="{FF2B5EF4-FFF2-40B4-BE49-F238E27FC236}">
                <a16:creationId xmlns:a16="http://schemas.microsoft.com/office/drawing/2014/main" id="{4D42EC57-2E31-49DF-8420-8C83927D421A}"/>
              </a:ext>
            </a:extLst>
          </p:cNvPr>
          <p:cNvCxnSpPr/>
          <p:nvPr/>
        </p:nvCxnSpPr>
        <p:spPr>
          <a:xfrm flipH="1">
            <a:off x="4192172" y="4839286"/>
            <a:ext cx="3826413" cy="7033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מחבר חץ ישר 15">
            <a:extLst>
              <a:ext uri="{FF2B5EF4-FFF2-40B4-BE49-F238E27FC236}">
                <a16:creationId xmlns:a16="http://schemas.microsoft.com/office/drawing/2014/main" id="{88412D23-28E4-4D01-9294-956EB02376FF}"/>
              </a:ext>
            </a:extLst>
          </p:cNvPr>
          <p:cNvCxnSpPr/>
          <p:nvPr/>
        </p:nvCxnSpPr>
        <p:spPr>
          <a:xfrm flipH="1">
            <a:off x="4346917" y="5205046"/>
            <a:ext cx="3371558" cy="10832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מחבר חץ ישר 17">
            <a:extLst>
              <a:ext uri="{FF2B5EF4-FFF2-40B4-BE49-F238E27FC236}">
                <a16:creationId xmlns:a16="http://schemas.microsoft.com/office/drawing/2014/main" id="{3F373526-F0AD-410C-B14E-203C6D61FBEC}"/>
              </a:ext>
            </a:extLst>
          </p:cNvPr>
          <p:cNvCxnSpPr/>
          <p:nvPr/>
        </p:nvCxnSpPr>
        <p:spPr>
          <a:xfrm flipH="1" flipV="1">
            <a:off x="4192172" y="4726745"/>
            <a:ext cx="3995225" cy="8159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חץ ישר 19">
            <a:extLst>
              <a:ext uri="{FF2B5EF4-FFF2-40B4-BE49-F238E27FC236}">
                <a16:creationId xmlns:a16="http://schemas.microsoft.com/office/drawing/2014/main" id="{EEE0E565-C172-4F58-8977-41B9D73523D5}"/>
              </a:ext>
            </a:extLst>
          </p:cNvPr>
          <p:cNvCxnSpPr/>
          <p:nvPr/>
        </p:nvCxnSpPr>
        <p:spPr>
          <a:xfrm flipH="1" flipV="1">
            <a:off x="4473526" y="4459458"/>
            <a:ext cx="3812345" cy="15052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מחבר חץ ישר 21">
            <a:extLst>
              <a:ext uri="{FF2B5EF4-FFF2-40B4-BE49-F238E27FC236}">
                <a16:creationId xmlns:a16="http://schemas.microsoft.com/office/drawing/2014/main" id="{56C999DD-C5A5-436F-A54F-F768AC0B0837}"/>
              </a:ext>
            </a:extLst>
          </p:cNvPr>
          <p:cNvCxnSpPr/>
          <p:nvPr/>
        </p:nvCxnSpPr>
        <p:spPr>
          <a:xfrm flipH="1" flipV="1">
            <a:off x="4346917" y="5964702"/>
            <a:ext cx="3938954" cy="3235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334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  <p:bldP spid="9" grpId="0"/>
      <p:bldP spid="10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אורגני">
  <a:themeElements>
    <a:clrScheme name="Custom 46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FF9900"/>
      </a:accent2>
      <a:accent3>
        <a:srgbClr val="DD8C3C"/>
      </a:accent3>
      <a:accent4>
        <a:srgbClr val="8E684C"/>
      </a:accent4>
      <a:accent5>
        <a:srgbClr val="CBAF62"/>
      </a:accent5>
      <a:accent6>
        <a:srgbClr val="33CCCC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78524312" id="{68147107-564C-4A21-873C-82B38AC21664}" vid="{1EF484F5-ED9C-4038-B986-8B45A8738534}"/>
    </a:ext>
  </a:extLst>
</a:theme>
</file>

<file path=ppt/theme/theme2.xml><?xml version="1.0" encoding="utf-8"?>
<a:theme xmlns:a="http://schemas.openxmlformats.org/drawingml/2006/main" name="ערכת נושא של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ערכת נושא של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0FAB738-6A71-4879-AB42-7EC5987365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202A31F-8619-4820-934E-ABBE1DF5318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7D8B4B55-3E7D-4147-BF36-B52F1DFC344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עיצוב פנאי</Template>
  <TotalTime>0</TotalTime>
  <Words>1874</Words>
  <Application>Microsoft Office PowerPoint</Application>
  <PresentationFormat>מסך רחב</PresentationFormat>
  <Paragraphs>154</Paragraphs>
  <Slides>19</Slides>
  <Notes>10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19</vt:i4>
      </vt:variant>
    </vt:vector>
  </HeadingPairs>
  <TitlesOfParts>
    <vt:vector size="26" baseType="lpstr">
      <vt:lpstr>Arial</vt:lpstr>
      <vt:lpstr>David</vt:lpstr>
      <vt:lpstr>Garamond</vt:lpstr>
      <vt:lpstr>Guttman Mantova</vt:lpstr>
      <vt:lpstr>Tahoma</vt:lpstr>
      <vt:lpstr>Times New Roman</vt:lpstr>
      <vt:lpstr>אורגני</vt:lpstr>
      <vt:lpstr>מצגת של PowerPoint‏</vt:lpstr>
      <vt:lpstr>מתקרב לנהדר</vt:lpstr>
      <vt:lpstr>מצגת של PowerPoint‏</vt:lpstr>
      <vt:lpstr> ד וְאָבִיו וְאִמּוֹ לֹא יָדְעוּ, כִּי מֵיְהוָה הִיא--כִּי-תֹאֲנָה הוּא-מְבַקֵּשׁ, מִפְּלִשְׁתִּים; וּבָעֵת הַהִיא, פְּלִשְׁתִּים מֹשְׁלִים בְּיִשְׂרָאֵל.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המשך פרק יד'  פסוקים י'- סוף הפרק: החידה והפתרון 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2021-01-17T19:08:52Z</dcterms:created>
  <dcterms:modified xsi:type="dcterms:W3CDTF">2021-01-22T12:57:36Z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