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4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1" name="Google Shape;141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47" name="Google Shape;14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56" name="Google Shape;156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63" name="Google Shape;163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72" name="Google Shape;17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0" name="Google Shape;180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88" name="Google Shape;18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196" name="Google Shape;196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03" name="Google Shape;20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0" name="Google Shape;210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16" name="Google Shape;216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25" name="Google Shape;22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238" name="Google Shape;238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showMasterSp="0" type="title">
  <p:cSld name="TITLE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24" name="Google Shape;24;p2"/>
            <p:cNvSpPr/>
            <p:nvPr/>
          </p:nvSpPr>
          <p:spPr>
            <a:xfrm>
              <a:off x="0" y="-7862"/>
              <a:ext cx="863600" cy="5698067"/>
            </a:xfrm>
            <a:custGeom>
              <a:rect b="b" l="l" r="r" t="t"/>
              <a:pathLst>
                <a:path extrusionOk="0" h="5698067" w="863600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69412"/>
              </a:schemeClr>
            </a:solidFill>
            <a:ln>
              <a:noFill/>
            </a:ln>
          </p:spPr>
        </p:sp>
        <p:cxnSp>
          <p:nvCxnSpPr>
            <p:cNvPr id="25" name="Google Shape;25;p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26" name="Google Shape;26;p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27" name="Google Shape;27;p2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294"/>
              </a:schemeClr>
            </a:solidFill>
            <a:ln>
              <a:noFill/>
            </a:ln>
          </p:spPr>
        </p:sp>
        <p:sp>
          <p:nvSpPr>
            <p:cNvPr id="28" name="Google Shape;28;p2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9" name="Google Shape;29;p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412"/>
              </a:srgbClr>
            </a:solidFill>
            <a:ln>
              <a:noFill/>
            </a:ln>
          </p:spPr>
        </p:sp>
        <p:sp>
          <p:nvSpPr>
            <p:cNvPr id="31" name="Google Shape;31;p2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412"/>
              </a:schemeClr>
            </a:solidFill>
            <a:ln>
              <a:noFill/>
            </a:ln>
          </p:spPr>
        </p:sp>
        <p:sp>
          <p:nvSpPr>
            <p:cNvPr id="32" name="Google Shape;32;p2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33" name="Google Shape;33;p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2"/>
          <p:cNvSpPr txBox="1"/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Trebuchet MS"/>
              <a:buNone/>
              <a:defRPr sz="5400">
                <a:solidFill>
                  <a:schemeClr val="accent1"/>
                </a:solidFill>
              </a:defRPr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"/>
          <p:cNvSpPr txBox="1"/>
          <p:nvPr>
            <p:ph idx="1" type="subTitle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6" name="Google Shape;36;p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42" name="Google Shape;42;p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"/>
          <p:cNvSpPr txBox="1"/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Trebuchet MS"/>
              <a:buNone/>
              <a:defRPr b="0" sz="40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" type="body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6"/>
          <p:cNvSpPr txBox="1"/>
          <p:nvPr>
            <p:ph idx="1" type="body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1" name="Google Shape;61;p6"/>
          <p:cNvSpPr txBox="1"/>
          <p:nvPr>
            <p:ph idx="2" type="body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2" name="Google Shape;62;p6"/>
          <p:cNvSpPr txBox="1"/>
          <p:nvPr>
            <p:ph idx="3" type="body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b="0" sz="2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b="1" sz="20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b="1" sz="18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b="1" sz="1600"/>
            </a:lvl9pPr>
          </a:lstStyle>
          <a:p/>
        </p:txBody>
      </p:sp>
      <p:sp>
        <p:nvSpPr>
          <p:cNvPr id="63" name="Google Shape;63;p6"/>
          <p:cNvSpPr txBox="1"/>
          <p:nvPr>
            <p:ph idx="4" type="body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64" name="Google Shape;64;p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7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8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8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8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9"/>
          <p:cNvSpPr txBox="1"/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Trebuchet MS"/>
              <a:buNone/>
              <a:defRPr sz="20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9"/>
          <p:cNvSpPr txBox="1"/>
          <p:nvPr>
            <p:ph idx="1" type="body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79" name="Google Shape;79;p9"/>
          <p:cNvSpPr txBox="1"/>
          <p:nvPr>
            <p:ph idx="2" type="body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/>
        </p:txBody>
      </p:sp>
      <p:sp>
        <p:nvSpPr>
          <p:cNvPr id="80" name="Google Shape;80;p9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9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9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"/>
          <p:cNvSpPr txBox="1"/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Trebuchet MS"/>
              <a:buNone/>
              <a:defRPr b="0" sz="2400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0"/>
          <p:cNvSpPr/>
          <p:nvPr>
            <p:ph idx="2" type="pic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None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86" name="Google Shape;86;p10"/>
          <p:cNvSpPr txBox="1"/>
          <p:nvPr>
            <p:ph idx="1" type="body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/>
        </p:txBody>
      </p:sp>
      <p:sp>
        <p:nvSpPr>
          <p:cNvPr id="87" name="Google Shape;87;p10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0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89" name="Google Shape;89;p10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כיתוב">
  <p:cSld name="כותרת וכיתוב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1"/>
          <p:cNvSpPr txBox="1"/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1"/>
          <p:cNvSpPr txBox="1"/>
          <p:nvPr>
            <p:ph idx="1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ציטוט עם כיתוב">
  <p:cSld name="ציטוט עם כיתוב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2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2"/>
          <p:cNvSpPr txBox="1"/>
          <p:nvPr>
            <p:ph idx="1" type="body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99" name="Google Shape;99;p12"/>
          <p:cNvSpPr txBox="1"/>
          <p:nvPr>
            <p:ph idx="2" type="body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0" name="Google Shape;100;p12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2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2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03" name="Google Shape;103;p12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12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">
  <p:cSld name="כרטיס שם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3"/>
          <p:cNvSpPr txBox="1"/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3"/>
          <p:cNvSpPr txBox="1"/>
          <p:nvPr>
            <p:ph idx="1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8" name="Google Shape;108;p13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3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3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רטיס שם עם ציטוט">
  <p:cSld name="כרטיס שם עם ציטוט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/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4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14" name="Google Shape;114;p14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14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4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4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8" name="Google Shape;118;p14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b="0" i="0" lang="iw-IL" sz="8000" u="none" cap="none" strike="noStrike">
                <a:solidFill>
                  <a:srgbClr val="9EDFF5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נכון או לא נכון">
  <p:cSld name="נכון או לא נכון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15"/>
          <p:cNvSpPr txBox="1"/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400"/>
              <a:buFont typeface="Trebuchet MS"/>
              <a:buNone/>
              <a:defRPr b="0" sz="4400" cap="none"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5"/>
          <p:cNvSpPr txBox="1"/>
          <p:nvPr>
            <p:ph idx="1" type="body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23" name="Google Shape;123;p15"/>
          <p:cNvSpPr txBox="1"/>
          <p:nvPr>
            <p:ph idx="2" type="body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indent="-22860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4" name="Google Shape;124;p15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5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15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6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16"/>
          <p:cNvSpPr txBox="1"/>
          <p:nvPr>
            <p:ph idx="1" type="body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0" name="Google Shape;130;p16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6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6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17"/>
          <p:cNvSpPr txBox="1"/>
          <p:nvPr>
            <p:ph idx="1" type="body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indent="-320040" lvl="1" marL="914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indent="-320040" lvl="2" marL="1371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indent="-320040" lvl="3" marL="1828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indent="-320040" lvl="4" marL="22860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indent="-320040" lvl="5" marL="27432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indent="-320040" lvl="6" marL="32004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indent="-320040" lvl="7" marL="36576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indent="-320040" lvl="8" marL="41148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/>
        </p:txBody>
      </p:sp>
      <p:sp>
        <p:nvSpPr>
          <p:cNvPr id="136" name="Google Shape;136;p17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7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17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theme" Target="../theme/theme1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7" name="Google Shape;7;p1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cxnSp>
          <p:nvCxnSpPr>
            <p:cNvPr id="8" name="Google Shape;8;p1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cap="flat" cmpd="sng" w="9525">
              <a:solidFill>
                <a:schemeClr val="accent1">
                  <a:alpha val="69412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</p:cxnSp>
        <p:sp>
          <p:nvSpPr>
            <p:cNvPr id="9" name="Google Shape;9;p1"/>
            <p:cNvSpPr/>
            <p:nvPr/>
          </p:nvSpPr>
          <p:spPr>
            <a:xfrm>
              <a:off x="9181476" y="-8467"/>
              <a:ext cx="3007349" cy="6866467"/>
            </a:xfrm>
            <a:custGeom>
              <a:rect b="b" l="l" r="r" t="t"/>
              <a:pathLst>
                <a:path extrusionOk="0" h="6866467" w="3007349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5294"/>
              </a:schemeClr>
            </a:solidFill>
            <a:ln>
              <a:noFill/>
            </a:ln>
          </p:spPr>
        </p:sp>
        <p:sp>
          <p:nvSpPr>
            <p:cNvPr id="10" name="Google Shape;10;p1"/>
            <p:cNvSpPr/>
            <p:nvPr/>
          </p:nvSpPr>
          <p:spPr>
            <a:xfrm>
              <a:off x="9603442" y="-8467"/>
              <a:ext cx="2588558" cy="6866467"/>
            </a:xfrm>
            <a:custGeom>
              <a:rect b="b" l="l" r="r" t="t"/>
              <a:pathLst>
                <a:path extrusionOk="0" h="6866467" w="2573311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1" name="Google Shape;11;p1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9334500" y="-8467"/>
              <a:ext cx="2854326" cy="6866467"/>
            </a:xfrm>
            <a:custGeom>
              <a:rect b="b" l="l" r="r" t="t"/>
              <a:pathLst>
                <a:path extrusionOk="0" h="6866467" w="2858013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6B0E3">
                <a:alpha val="49412"/>
              </a:srgbClr>
            </a:solidFill>
            <a:ln>
              <a:noFill/>
            </a:ln>
          </p:spPr>
        </p:sp>
        <p:sp>
          <p:nvSpPr>
            <p:cNvPr id="13" name="Google Shape;13;p1"/>
            <p:cNvSpPr/>
            <p:nvPr/>
          </p:nvSpPr>
          <p:spPr>
            <a:xfrm>
              <a:off x="10898730" y="-8467"/>
              <a:ext cx="1290094" cy="6866467"/>
            </a:xfrm>
            <a:custGeom>
              <a:rect b="b" l="l" r="r" t="t"/>
              <a:pathLst>
                <a:path extrusionOk="0" h="6858000" w="1290094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69412"/>
              </a:schemeClr>
            </a:solidFill>
            <a:ln>
              <a:noFill/>
            </a:ln>
          </p:spPr>
        </p:sp>
        <p:sp>
          <p:nvSpPr>
            <p:cNvPr id="14" name="Google Shape;14;p1"/>
            <p:cNvSpPr/>
            <p:nvPr/>
          </p:nvSpPr>
          <p:spPr>
            <a:xfrm>
              <a:off x="10938999" y="-8467"/>
              <a:ext cx="1249825" cy="6866467"/>
            </a:xfrm>
            <a:custGeom>
              <a:rect b="b" l="l" r="r" t="t"/>
              <a:pathLst>
                <a:path extrusionOk="0" h="6858000" w="1249825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26292">
                <a:alpha val="80000"/>
              </a:srgbClr>
            </a:solidFill>
            <a:ln>
              <a:noFill/>
            </a:ln>
          </p:spPr>
        </p:sp>
        <p:sp>
          <p:nvSpPr>
            <p:cNvPr id="15" name="Google Shape;15;p1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fmla="val 100000" name="adj"/>
              </a:avLst>
            </a:prstGeom>
            <a:solidFill>
              <a:srgbClr val="16B0E3">
                <a:alpha val="654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fmla="val 0" name="adj"/>
              </a:avLst>
            </a:prstGeom>
            <a:solidFill>
              <a:schemeClr val="accent1">
                <a:alpha val="69412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" name="Google Shape;17;p1"/>
          <p:cNvSpPr txBox="1"/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Trebuchet MS"/>
              <a:buNone/>
              <a:defRPr b="0" i="0" sz="36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" name="Google Shape;18;p1"/>
          <p:cNvSpPr txBox="1"/>
          <p:nvPr>
            <p:ph idx="1" type="body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20040" lvl="0" marL="457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440"/>
              <a:buFont typeface="Noto Sans Symbols"/>
              <a:buChar char="►"/>
              <a:defRPr b="0" i="0" sz="18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309880" lvl="1" marL="9144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280"/>
              <a:buFont typeface="Noto Sans Symbols"/>
              <a:buChar char="►"/>
              <a:defRPr b="0" i="0" sz="16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299720" lvl="2" marL="13716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120"/>
              <a:buFont typeface="Noto Sans Symbols"/>
              <a:buChar char="►"/>
              <a:defRPr b="0" i="0" sz="14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289560" lvl="3" marL="18288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289560" lvl="4" marL="22860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289560" lvl="5" marL="27432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289560" lvl="6" marL="32004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289560" lvl="7" marL="36576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289560" lvl="8" marL="4114800" marR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960"/>
              <a:buFont typeface="Noto Sans Symbols"/>
              <a:buChar char="►"/>
              <a:defRPr b="0" i="0" sz="1200" u="none" cap="none" strike="noStrik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9" name="Google Shape;19;p1"/>
          <p:cNvSpPr txBox="1"/>
          <p:nvPr>
            <p:ph idx="10" type="dt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0" name="Google Shape;20;p1"/>
          <p:cNvSpPr txBox="1"/>
          <p:nvPr>
            <p:ph idx="11" type="ftr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900" u="none" cap="none" strike="noStrik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1"/>
          <p:cNvSpPr txBox="1"/>
          <p:nvPr>
            <p:ph idx="12" type="sldNum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Relationship Id="rId4" Type="http://schemas.openxmlformats.org/officeDocument/2006/relationships/image" Target="../media/image8.jpg"/><Relationship Id="rId5" Type="http://schemas.openxmlformats.org/officeDocument/2006/relationships/image" Target="../media/image7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Relationship Id="rId4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g"/><Relationship Id="rId4" Type="http://schemas.openxmlformats.org/officeDocument/2006/relationships/image" Target="../media/image5.jpg"/><Relationship Id="rId5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/>
          <p:nvPr>
            <p:ph type="ctrTitle"/>
          </p:nvPr>
        </p:nvSpPr>
        <p:spPr>
          <a:xfrm>
            <a:off x="1230476" y="654756"/>
            <a:ext cx="9014400" cy="1646400"/>
          </a:xfrm>
          <a:prstGeom prst="doubleWave">
            <a:avLst>
              <a:gd fmla="val 6250" name="adj1"/>
              <a:gd fmla="val 0" name="adj2"/>
            </a:avLst>
          </a:prstGeom>
          <a:solidFill>
            <a:srgbClr val="B0E1B7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000"/>
              <a:buFont typeface="David"/>
              <a:buNone/>
            </a:pPr>
            <a:r>
              <a:rPr b="1" lang="iw-IL" sz="6000">
                <a:solidFill>
                  <a:schemeClr val="dk2"/>
                </a:solidFill>
                <a:latin typeface="David"/>
                <a:ea typeface="David"/>
                <a:cs typeface="David"/>
                <a:sym typeface="David"/>
              </a:rPr>
              <a:t>שופטים פרק יג' פסוקים א-כב'</a:t>
            </a:r>
            <a:endParaRPr/>
          </a:p>
        </p:txBody>
      </p:sp>
      <p:sp>
        <p:nvSpPr>
          <p:cNvPr id="144" name="Google Shape;144;p18"/>
          <p:cNvSpPr txBox="1"/>
          <p:nvPr>
            <p:ph idx="1" type="subTitle"/>
          </p:nvPr>
        </p:nvSpPr>
        <p:spPr>
          <a:xfrm>
            <a:off x="1854200" y="2598327"/>
            <a:ext cx="7766936" cy="4175005"/>
          </a:xfrm>
          <a:prstGeom prst="rect">
            <a:avLst/>
          </a:prstGeom>
          <a:solidFill>
            <a:srgbClr val="7BB4E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</a:pPr>
            <a:r>
              <a:rPr b="1" lang="iw-IL" sz="4800" u="sng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הנושאים: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הפלישתים משעבדים את בני ישראל.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התגלות המלאך לאשת מנוח.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אשת מנוח מספרת לבעלה על ההתגלות.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המלאך מתגלה שוב למנוח ואשתו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80"/>
              <a:buNone/>
            </a:pPr>
            <a:r>
              <a:rPr lang="iw-IL" sz="36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הולדת שמשון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200"/>
              <a:buNone/>
            </a:pPr>
            <a:r>
              <a:t/>
            </a:r>
            <a:endParaRPr sz="4000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t/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/>
          <p:nvPr/>
        </p:nvSpPr>
        <p:spPr>
          <a:xfrm>
            <a:off x="7394222" y="3154312"/>
            <a:ext cx="4188178" cy="3355419"/>
          </a:xfrm>
          <a:prstGeom prst="hexagon">
            <a:avLst>
              <a:gd fmla="val 25000" name="adj"/>
              <a:gd fmla="val 115470" name="vf"/>
            </a:avLst>
          </a:prstGeom>
          <a:blipFill rotWithShape="1">
            <a:blip r:embed="rId3">
              <a:alphaModFix/>
            </a:blip>
            <a:tile algn="tl" flip="none" tx="0" sx="100000" ty="0" sy="100000"/>
          </a:blip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sng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חטא בנ"י: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וַיֹּסִיפוּ בְּנֵי יִשְׂרָאֵל, לַעֲשׂוֹת הָרַע בְּעֵינֵי יְהוָה</a:t>
            </a:r>
            <a:endParaRPr b="0" i="0" sz="36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0" name="Google Shape;150;p19"/>
          <p:cNvSpPr/>
          <p:nvPr/>
        </p:nvSpPr>
        <p:spPr>
          <a:xfrm>
            <a:off x="2427112" y="4487467"/>
            <a:ext cx="4741334" cy="2314218"/>
          </a:xfrm>
          <a:prstGeom prst="hexagon">
            <a:avLst>
              <a:gd fmla="val 25000" name="adj"/>
              <a:gd fmla="val 115470" name="vf"/>
            </a:avLst>
          </a:prstGeom>
          <a:blipFill rotWithShape="1">
            <a:blip r:embed="rId4">
              <a:alphaModFix/>
            </a:blip>
            <a:tile algn="tl" flip="none" tx="0" sx="100000" ty="0" sy="100000"/>
          </a:blip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sng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העונש: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האויב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פלישתים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משך השעבוד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40 שנה </a:t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</p:txBody>
      </p:sp>
      <p:sp>
        <p:nvSpPr>
          <p:cNvPr id="151" name="Google Shape;151;p19"/>
          <p:cNvSpPr/>
          <p:nvPr/>
        </p:nvSpPr>
        <p:spPr>
          <a:xfrm>
            <a:off x="5892799" y="431542"/>
            <a:ext cx="6096000" cy="1938992"/>
          </a:xfrm>
          <a:prstGeom prst="rect">
            <a:avLst/>
          </a:prstGeom>
          <a:solidFill>
            <a:srgbClr val="D4ECB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</a:t>
            </a:r>
            <a:r>
              <a:rPr b="0" i="0" lang="iw-IL" sz="4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וַיֹּסִיפוּ בְּנֵי יִשְׂרָאֵל, לַעֲשׂוֹת הָרַע בְּעֵינֵי יְהוָה; וַיִּתְּנֵם יְהוָה בְּיַד-פְּלִשְׁתִּים, אַרְבָּעִים שָׁנָה.  {פ}</a:t>
            </a:r>
            <a:endParaRPr b="0" i="0" sz="40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cxnSp>
        <p:nvCxnSpPr>
          <p:cNvPr id="152" name="Google Shape;152;p19"/>
          <p:cNvCxnSpPr/>
          <p:nvPr/>
        </p:nvCxnSpPr>
        <p:spPr>
          <a:xfrm flipH="1">
            <a:off x="6502399" y="4109155"/>
            <a:ext cx="2269068" cy="1049867"/>
          </a:xfrm>
          <a:prstGeom prst="straightConnector1">
            <a:avLst/>
          </a:prstGeom>
          <a:noFill/>
          <a:ln cap="rnd" cmpd="sng" w="2540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  <a:effectLst>
            <a:outerShdw blurRad="38100" rotWithShape="0" dir="5400000" dist="25400">
              <a:srgbClr val="000000">
                <a:alpha val="34510"/>
              </a:srgbClr>
            </a:outerShdw>
          </a:effectLst>
        </p:spPr>
      </p:cxnSp>
      <p:pic>
        <p:nvPicPr>
          <p:cNvPr descr="שופטים פרק י&quot;ג - שמשון הגיבור - Judges 13 - YouTube" id="153" name="Google Shape;153;p1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441" y="217251"/>
            <a:ext cx="5709776" cy="37790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/>
          <p:nvPr/>
        </p:nvSpPr>
        <p:spPr>
          <a:xfrm>
            <a:off x="511716" y="226100"/>
            <a:ext cx="5464680" cy="6555641"/>
          </a:xfrm>
          <a:prstGeom prst="rect">
            <a:avLst/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ב. איש אחד </a:t>
            </a: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מצרעה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משבט דן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וקוראים לו מנוח. אשתו הייתה עקרה ולא ילדה. (נקראת בשם צללפוני)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ג. מלאך ה' התגלה אליה ואמר לה את עקרה ולא יכולה ללדת, ועכשיו הולך להיוולד לך בן.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ד. את צריכה להיזהר ולא לשתות יין וכל דבר טמא שאסור לנזיר לאכול.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ה. הסיבה לכך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כי יוולד לך בן ושום סכין לא יעלה לו על שערות ראשו שהוא יהיה נזיר ה' מהרגע שיצא מהרחם והוא יושיע את עם ישראל מפלישתים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0"/>
          <p:cNvSpPr/>
          <p:nvPr/>
        </p:nvSpPr>
        <p:spPr>
          <a:xfrm>
            <a:off x="6215605" y="226100"/>
            <a:ext cx="5615150" cy="4093428"/>
          </a:xfrm>
          <a:prstGeom prst="rect">
            <a:avLst/>
          </a:prstGeom>
          <a:solidFill>
            <a:srgbClr val="B1ECD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ב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 אִישׁ אֶחָד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מִצָּרְעָה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מִמִּשְׁפַּחַת הַדָּנִי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וּשְׁמוֹ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מָנוֹחַ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וְאִשְׁתּוֹ עֲקָרָה, וְלֹא יָלָדָה.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ג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וַיֵּרָא מַלְאַךְ-יְהוָה, אֶל-הָאִשָּׁה; וַיֹּאמֶר אֵלֶיהָ, הִנֵּה-נָא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אַתְּ-עֲקָרָה וְלֹא יָלַדְתְּ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וְהָרִית, וְיָלַדְתְּ בֵּן.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ד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וְעַתָּה הִשָּׁמְרִי נָא,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וְאַל-תִּשְׁתִּי יַיִן וְשֵׁכָר; וְאַל-תֹּאכְלִי, כָּל-טָמֵא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600"/>
              <a:buFont typeface="Arial"/>
              <a:buNone/>
            </a:pPr>
            <a:r>
              <a:rPr b="1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כִּי הִנָּךְ הָרָה וְיֹלַדְתְּ בֵּן, 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וּמוֹרָה לֹא-יַעֲלֶה עַל-רֹאשׁוֹ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--</a:t>
            </a:r>
            <a:r>
              <a:rPr b="1" i="0" lang="iw-IL" sz="26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כִּי-נְזִיר אֱלֹהִים יִהְיֶה הַנַּעַר, מִן-הַבָּטֶן</a:t>
            </a:r>
            <a:r>
              <a:rPr b="0" i="0" lang="iw-IL" sz="26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וְהוּא, יָחֵל לְהוֹשִׁיעַ אֶת-יִשְׂרָאֵל--מִיַּד פְּלִשְׁתִּים</a:t>
            </a:r>
            <a:endParaRPr b="0" i="0" sz="26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descr="ספר שופטים פרק יג - ש״י לילדים" id="160" name="Google Shape;16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02596" y="4479193"/>
            <a:ext cx="3234943" cy="2152708"/>
          </a:xfrm>
          <a:prstGeom prst="rect">
            <a:avLst/>
          </a:prstGeom>
          <a:noFill/>
          <a:ln cap="sq" cmpd="sng" w="381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50800" rotWithShape="0" algn="tl" dir="2700000" dist="38100">
              <a:srgbClr val="000000">
                <a:alpha val="42353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1"/>
          <p:cNvSpPr/>
          <p:nvPr/>
        </p:nvSpPr>
        <p:spPr>
          <a:xfrm>
            <a:off x="5895372" y="410124"/>
            <a:ext cx="6096000" cy="3539430"/>
          </a:xfrm>
          <a:prstGeom prst="rect">
            <a:avLst/>
          </a:prstGeom>
          <a:solidFill>
            <a:srgbClr val="9DB7B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וַתָּבֹא הָאִשָּׁה, 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וַתֹּאמֶר לְאִישָׁהּ 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לֵאמֹר, אִישׁ הָאֱלֹהִים בָּא אֵלַי, וּמַרְאֵהוּ כְּמַרְאֵה מַלְאַךְ הָאֱלֹהִים נוֹרָא מְאֹד; 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וְלֹא שְׁאִלְתִּיהוּ אֵי-מִזֶּה הוּא, וְאֶת-שְׁמוֹ לֹא-הִגִּיד לִי.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ז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לִי, 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הִנָּךְ הָרָה וְיֹלַדְתְּ בֵּן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וְעַתָּה אַל-תִּשְׁתִּי יַיִן וְשֵׁכָר, וְאַל-תֹּאכְלִי כָּל-טֻמְאָה-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-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כִּי-נְזִיר אֱלֹהִים 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יִהְיֶה הַנַּעַר, מִן-הַבֶּטֶן עַד-יוֹם מוֹתוֹ.  {פ}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200628" y="226100"/>
            <a:ext cx="5436243" cy="4524315"/>
          </a:xfrm>
          <a:prstGeom prst="rect">
            <a:avLst/>
          </a:prstGeom>
          <a:solidFill>
            <a:srgbClr val="FFC000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ו. אשתו של מנוח באה לבעלה וספרה: איש נביא בא אלי והיה לו מראה של מלאך. לא שאלתי אותו מאיפה הוא? ומה שמו?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ז. והנביא אמר לי</a:t>
            </a: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שיוולד לי בן ויהיה נזיר ואסור לי לשתות יין שהוא יהיה נזיר ה' כבר ברחם שלי כל חייו עד יום מותו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21"/>
          <p:cNvSpPr txBox="1"/>
          <p:nvPr/>
        </p:nvSpPr>
        <p:spPr>
          <a:xfrm>
            <a:off x="6015191" y="5015983"/>
            <a:ext cx="5856361" cy="1569660"/>
          </a:xfrm>
          <a:prstGeom prst="rect">
            <a:avLst/>
          </a:prstGeom>
          <a:solidFill>
            <a:srgbClr val="BFE38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שימו לב!!!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מה לא סיפרה אשת מנוח לבעלה?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שהבן שיוולד לה יושיע את עם ישראל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סימן שאלה - סודות ספר יצירה" id="168" name="Google Shape;16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56977" y="3949554"/>
            <a:ext cx="1233061" cy="156966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21"/>
          <p:cNvSpPr txBox="1"/>
          <p:nvPr/>
        </p:nvSpPr>
        <p:spPr>
          <a:xfrm>
            <a:off x="200628" y="5134194"/>
            <a:ext cx="5436243" cy="584775"/>
          </a:xfrm>
          <a:prstGeom prst="rect">
            <a:avLst/>
          </a:prstGeom>
          <a:solidFill>
            <a:srgbClr val="9DE1C5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אישהּ (עם מפיק בהא)= </a:t>
            </a: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הבעל שלה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6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7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2"/>
          <p:cNvSpPr/>
          <p:nvPr/>
        </p:nvSpPr>
        <p:spPr>
          <a:xfrm>
            <a:off x="7315200" y="120674"/>
            <a:ext cx="4684887" cy="5201424"/>
          </a:xfrm>
          <a:prstGeom prst="rect">
            <a:avLst/>
          </a:prstGeom>
          <a:solidFill>
            <a:srgbClr val="D3D3D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וַיֶּעְתַּר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מָנוֹחַ אֶל-יְהוָה, וַיֹּאמַר:  בִּי אֲדוֹנָי--אִישׁ הָאֱלֹהִים אֲשֶׁר שָׁלַחְתָּ יָבוֹא-נָא עוֹד אֵלֵינוּ, </a:t>
            </a:r>
            <a:r>
              <a:rPr b="1" i="0" lang="iw-IL" sz="30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וְיוֹרֵנוּ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מַה-נַּעֲשֶׂה לַנַּעַר הַיּוּלָּד.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וַיִּשְׁמַע הָאֱלֹהִים, בְּקוֹל מָנוֹחַ; וַיָּבֹא מַלְאַךְ הָאֱלֹהִים עוֹד אֶל-הָאִשָּׁה, 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וְהִיא יוֹשֶׁבֶת בַּשָּׂדֶה, וּמָנוֹחַ אִישָׁהּ, אֵין עִמָּהּ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וַתְּמַהֵר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הָאִשָּׁה, </a:t>
            </a:r>
            <a:r>
              <a:rPr b="1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וַתָּרָץ</a:t>
            </a:r>
            <a:r>
              <a:rPr b="0" i="0" lang="iw-IL" sz="30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וַתַּגֵּד לְאִישָׁהּ; וַתֹּאמֶר אֵלָיו--הִנֵּה נִרְאָה אֵלַי הָאִישׁ, אֲשֶׁר-בָּא בַיּוֹם אֵלָי.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2"/>
          <p:cNvSpPr txBox="1"/>
          <p:nvPr/>
        </p:nvSpPr>
        <p:spPr>
          <a:xfrm>
            <a:off x="3815644" y="213096"/>
            <a:ext cx="3138312" cy="6555641"/>
          </a:xfrm>
          <a:prstGeom prst="rect">
            <a:avLst/>
          </a:prstGeom>
          <a:solidFill>
            <a:srgbClr val="BFE38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מנוח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התפלל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לה' וביקש שאותו איש אלוקים יבוא שוב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וילמד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אותנו מה נעשה לנער שיוולד?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ה' שמע לתפילת מנוח והאיש אלוקים בא שוב ואשת מנוח לבד בשדה ומנוח בעלה לא איתה.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י. רצה אשת מנוח וקראה לבעלה, ואמרה לו הנה התגלה אלי שוב האיש שבא אלי באותו יום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אני לא מדבר עם עצמי, אני מתפלל! - הרב של האינטרנט" id="176" name="Google Shape;17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20437" y="274651"/>
            <a:ext cx="1781175" cy="2571750"/>
          </a:xfrm>
          <a:prstGeom prst="roundRect">
            <a:avLst>
              <a:gd fmla="val 4167" name="adj"/>
            </a:avLst>
          </a:prstGeom>
          <a:solidFill>
            <a:srgbClr val="FFFFFF"/>
          </a:solidFill>
          <a:ln cap="sq" cmpd="sng" w="76200">
            <a:solidFill>
              <a:srgbClr val="292929"/>
            </a:solidFill>
            <a:prstDash val="solid"/>
            <a:miter lim="800000"/>
            <a:headEnd len="sm" w="sm" type="none"/>
            <a:tailEnd len="sm" w="sm" type="none"/>
          </a:ln>
          <a:effectLst>
            <a:reflection blurRad="0" dir="5400000" dist="5000" endA="0" endPos="28000" kx="0" rotWithShape="0" algn="bl" stA="28000" stPos="0" sy="-100000" ky="0"/>
          </a:effectLst>
        </p:spPr>
      </p:pic>
      <p:pic>
        <p:nvPicPr>
          <p:cNvPr descr="סיור בעקבות שמשון הגיבור" id="177" name="Google Shape;177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1913" y="3575756"/>
            <a:ext cx="3447970" cy="22944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7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3"/>
          <p:cNvSpPr/>
          <p:nvPr/>
        </p:nvSpPr>
        <p:spPr>
          <a:xfrm>
            <a:off x="5407377" y="194430"/>
            <a:ext cx="6570133" cy="4401205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וַיָּקָם וַיֵּלֶךְ מָנוֹחַ, אַחֲרֵי אִשְׁתּוֹ; וַיָּבֹא, אֶל-הָאִישׁ, וַיֹּאמֶר לוֹ 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הַאַתָּה הָאִישׁ אֲשֶׁר-דִּבַּרְתָּ אֶל-הָאִשָּׁה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וַיֹּאמֶר אָנִי.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מָנוֹחַ, עַתָּה יָבֹא דְבָרֶיךָ:  מַה-יִּהְיֶה מִשְׁפַּט-הַנַּעַר, וּמַעֲשֵׂהוּ.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יג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מַלְאַךְ יְהוָה, אֶל-מָנוֹחַ:  מִכֹּל אֲשֶׁר-אָמַרְתִּי אֶל-הָאִשָּׁה, תִּשָּׁמֵר.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יד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מִכֹּל אֲשֶׁר-יֵצֵא מִגֶּפֶן הַיַּיִן לֹא תֹאכַל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 וְיַיִן וְשֵׁכָר אַל-תֵּשְׁתְּ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וְכָל-טֻמְאָה, אַל-תֹּאכַל:  כֹּל אֲשֶׁר-צִוִּיתִיהָ, תִּשְׁמֹר.</a:t>
            </a:r>
            <a:endParaRPr b="0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83" name="Google Shape;183;p23"/>
          <p:cNvSpPr/>
          <p:nvPr/>
        </p:nvSpPr>
        <p:spPr>
          <a:xfrm>
            <a:off x="214490" y="286033"/>
            <a:ext cx="4820354" cy="3970318"/>
          </a:xfrm>
          <a:prstGeom prst="rect">
            <a:avLst/>
          </a:prstGeom>
          <a:solidFill>
            <a:srgbClr val="B1ECD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יא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קם מנוח והלך אחרי אשתו.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אמר לו מנוח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האם אתה הוא האיש שדברת אל האישה?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ענה המלאך: 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כן אני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יב</a:t>
            </a: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אמר מנוח : 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כאשר יתקיימו דבריך שיוולד בן בא תגיד לנו מה נעשה עם הילד שיוולד.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יג-יד</a:t>
            </a:r>
            <a:r>
              <a:rPr b="1" i="0" lang="iw-IL" sz="24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אמר לו המלאך </a:t>
            </a: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כל מה שאמרתי לאישה שתישמר ולא תשתה יין ולא לאכול ענבים.. כל מה שאמרתי לה תזהר.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כל ענב מלמיליאן: טיול ובציר בחבל לכיש" id="184" name="Google Shape;184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6000" y="4346989"/>
            <a:ext cx="3222271" cy="21365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יין - אור עליון של חכמה - קבלה, מדע ומשמעות החיים - הרב מיכאל לייטמן" id="185" name="Google Shape;185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72268" y="4586808"/>
            <a:ext cx="3070931" cy="20547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4"/>
          <p:cNvSpPr txBox="1"/>
          <p:nvPr>
            <p:ph type="title"/>
          </p:nvPr>
        </p:nvSpPr>
        <p:spPr>
          <a:xfrm>
            <a:off x="6756577" y="112889"/>
            <a:ext cx="5097113" cy="8240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David"/>
              <a:buNone/>
            </a:pPr>
            <a:r>
              <a:rPr b="1" lang="iw-IL" sz="4800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חוברת עמוד 74:</a:t>
            </a:r>
            <a:endParaRPr/>
          </a:p>
        </p:txBody>
      </p:sp>
      <p:sp>
        <p:nvSpPr>
          <p:cNvPr id="191" name="Google Shape;191;p24"/>
          <p:cNvSpPr txBox="1"/>
          <p:nvPr>
            <p:ph idx="1" type="body"/>
          </p:nvPr>
        </p:nvSpPr>
        <p:spPr>
          <a:xfrm>
            <a:off x="5226756" y="936978"/>
            <a:ext cx="6632400" cy="5678311"/>
          </a:xfrm>
          <a:prstGeom prst="rect">
            <a:avLst/>
          </a:prstGeom>
          <a:solidFill>
            <a:srgbClr val="B0E1B7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1. מי התגלה אל אשת מנוח?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560"/>
              <a:buNone/>
            </a:pPr>
            <a:r>
              <a:rPr b="1" lang="iw-IL" sz="320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מלאך ה'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2.. מה בישר לה המלאך?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שיוולד לה בן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3. מה אסר המלאך על אשת מנוח לשתות ולאכול?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לשתות יין ולאכול ענבים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4. מדוע אסר עליה דברים אלו</a:t>
            </a:r>
            <a:r>
              <a:rPr b="1" lang="iw-IL"/>
              <a:t>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כי הבן שיוולד יהיה נזיר מהבטן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latin typeface="David"/>
                <a:ea typeface="David"/>
                <a:cs typeface="David"/>
                <a:sym typeface="David"/>
              </a:rPr>
              <a:t>5. ממתי תתחיל נזירות בנו של מנוח ועד מתי?</a:t>
            </a:r>
            <a:endParaRPr/>
          </a:p>
          <a:p>
            <a:pPr indent="0" lvl="0" marL="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240"/>
              <a:buNone/>
            </a:pPr>
            <a:r>
              <a:rPr b="1" lang="iw-IL" sz="2800"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מהבטן ועד יום מותו.</a:t>
            </a:r>
            <a:endParaRPr/>
          </a:p>
          <a:p>
            <a:pPr indent="-251459" lvl="0" marL="342900" rtl="1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t/>
            </a:r>
            <a:endParaRPr b="1"/>
          </a:p>
        </p:txBody>
      </p:sp>
      <p:pic>
        <p:nvPicPr>
          <p:cNvPr descr="תורת אמת - שופטים" id="192" name="Google Shape;192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44" y="316089"/>
            <a:ext cx="2054578" cy="2803643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4"/>
          <p:cNvSpPr txBox="1"/>
          <p:nvPr/>
        </p:nvSpPr>
        <p:spPr>
          <a:xfrm>
            <a:off x="248356" y="3429000"/>
            <a:ext cx="4820355" cy="3231654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6.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מה פרוש "ומורא לא יעלה על ראשו?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אסור לו להסתפר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7. מי החליט שהילד יהיה נזיר?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הקב"ה "נזיר אלוקים יהיה הנער"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8. איך נקראת נזירות כזאת?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נזירות שמשון.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1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5"/>
          <p:cNvSpPr/>
          <p:nvPr/>
        </p:nvSpPr>
        <p:spPr>
          <a:xfrm>
            <a:off x="5836355" y="485970"/>
            <a:ext cx="5915377" cy="4462760"/>
          </a:xfrm>
          <a:prstGeom prst="rect">
            <a:avLst/>
          </a:prstGeom>
          <a:solidFill>
            <a:srgbClr val="B0E1B7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טו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מָנוֹחַ, אֶל-מַלְאַךְ יְהוָה:  נַעְצְרָה-נָּא אוֹתָךְ, וְנַעֲשֶׂה לְפָנֶיךָ ג</a:t>
            </a:r>
            <a:r>
              <a:rPr b="1" i="0" lang="iw-IL" sz="28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ְּדִי עִזִּים.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טז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מַלְאַךְ יְהוָה אֶל-מָנוֹחַ,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אִם-תַּעְצְרֵנִי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r>
              <a:rPr b="1" i="0" lang="iw-IL" sz="2800" u="none" cap="none" strike="noStrike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לֹא-אֹכַל בְּלַחְמֶךָ</a:t>
            </a: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וְאִם-תַּעֲשֶׂה עֹלָה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r>
              <a:rPr b="1" i="0" lang="iw-IL" sz="2800" u="none" cap="none" strike="noStrike">
                <a:solidFill>
                  <a:srgbClr val="C00000"/>
                </a:solidFill>
                <a:latin typeface="David"/>
                <a:ea typeface="David"/>
                <a:cs typeface="David"/>
                <a:sym typeface="David"/>
              </a:rPr>
              <a:t>לַיהוָה תַּעֲלֶנָּה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: 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כִּי לֹא-יָדַע מָנוֹחַ, כִּי-מַלְאַךְ יְהוָה הוּא.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יז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 אֶל-מַלְאַךְ יְהוָה, מִי שְׁמֶךָ:  כ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ִּי-יָבֹא (דְבָרְךָ), וְכִבַּדְנוּךָ.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יח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לוֹ מַלְאַךְ יְהוָה, לָמָּה זֶּה תִּשְׁאַל לִשְׁמִי--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וְהוּא-פֶלִאי</a:t>
            </a:r>
            <a:r>
              <a:rPr b="0" i="0" lang="iw-IL" sz="2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 b="0" i="0" sz="2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99" name="Google Shape;199;p25"/>
          <p:cNvSpPr txBox="1"/>
          <p:nvPr/>
        </p:nvSpPr>
        <p:spPr>
          <a:xfrm>
            <a:off x="553156" y="485970"/>
            <a:ext cx="4820355" cy="5693866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טו. אמר מנוח אל המלאך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בא תתארח אצלינו וניתן לך גדי עיזים לאכול.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טז. אומר המלאך: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גם אם תעצור אותי – לא אוכל לאכול מסעודתך.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ואם ברצונך להקריב קורבן לה'- אז תקריב אותה לה'.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יז. אמר מנוח: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אמור נא מה שמך? שאם יבוא משהו ויאמר בשמך משהו נכבד אותך.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יח. ענה המלאך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: שמי נסתר ונעלם אי אפשר לדעת (כי שם המלאכים משתנה לפי השליחות) 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5"/>
          <p:cNvSpPr txBox="1"/>
          <p:nvPr/>
        </p:nvSpPr>
        <p:spPr>
          <a:xfrm>
            <a:off x="5926667" y="5077178"/>
            <a:ext cx="5825066" cy="1569660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פֶֶלִִאי-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מופלא נסתר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פֶֶלֶֶא=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נס מעשה היוצא מגדר הרגיל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פלאי פלאים=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ניסים גדולים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סיר פֶלא= </a:t>
            </a:r>
            <a:r>
              <a:rPr b="1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סיר מיוחד לאפיית עוגות על הכיריים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98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6"/>
          <p:cNvSpPr/>
          <p:nvPr/>
        </p:nvSpPr>
        <p:spPr>
          <a:xfrm>
            <a:off x="7224888" y="263225"/>
            <a:ext cx="4741333" cy="6494085"/>
          </a:xfrm>
          <a:prstGeom prst="rect">
            <a:avLst/>
          </a:prstGeom>
          <a:blipFill rotWithShape="1">
            <a:blip r:embed="rId3">
              <a:alphaModFix/>
            </a:blip>
            <a:tile algn="tl" flip="none" tx="0" sx="100000" ty="0" sy="100000"/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יט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וַיִּקַּח מָנוֹחַ אֶת-גְּדִי הָעִזִּים, וְאֶת-הַמִּנְחָה, וַיַּעַל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עַל-הַצּוּר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לַיהוָה;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וּמַפְלִא לַעֲשׂוֹת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וּמָנוֹחַ וְאִשְׁתּוֹ רֹאִים.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וַיְהִי בַעֲלוֹת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הַלַּהַב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מֵעַל הַמִּזְבֵּחַ, הַשָּׁמַיְמָה, וַיַּעַל מַלְאַךְ-יְהוָה, בְּלַהַב הַמִּזְבֵּחַ; וּמָנוֹחַ וְאִשְׁתּוֹ רֹאִים,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וַיִּפְּלוּ עַל-פְּנֵיהֶם אָרְצָה.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כא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וְלֹא-יָסַף עוֹד מַלְאַךְ יְהוָה, לְהֵרָאֹה אֶל-מָנוֹחַ וְאֶל-אִשְׁתּוֹ; אָז יָדַע מָנוֹחַ, כִּי-מַלְאַךְ יְהוָה הוּא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. 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06" name="Google Shape;206;p26"/>
          <p:cNvSpPr txBox="1"/>
          <p:nvPr/>
        </p:nvSpPr>
        <p:spPr>
          <a:xfrm>
            <a:off x="2404534" y="263225"/>
            <a:ext cx="4504265" cy="5262979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יט.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מנוח לקח את גדי העיזים ואת המנחה והעלה אותם למנחה על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הסלע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והמלאך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עשה פלאים- והוציא אש מהסלע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, ומנוח ואשתו רואים.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כאשר גדלה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השלהבת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מעל המזבח, נכנס המלאך לתוך השלהבת ונעלם . ומנוח ואשתו רואים ונפלו על פניהם.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כא. ומאז לא הוסיף עוד מלאך ה'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להתגלות למנוח ואשתו, אז ידע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מנוח שזה מלאך ה'.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גיאולוגיה – האנציקלופדיה של הטיפוס: טיפוס הרים, טיפוס ספורטיבי, טיפוס חפשי,  קניונינג וגלישה" id="207" name="Google Shape;207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3912" y="5124577"/>
            <a:ext cx="2269066" cy="1632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5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5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05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7"/>
          <p:cNvSpPr/>
          <p:nvPr/>
        </p:nvSpPr>
        <p:spPr>
          <a:xfrm>
            <a:off x="5847645" y="308380"/>
            <a:ext cx="6096000" cy="5509200"/>
          </a:xfrm>
          <a:prstGeom prst="rect">
            <a:avLst/>
          </a:prstGeom>
          <a:solidFill>
            <a:srgbClr val="88D39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כב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וַיֹּאמֶר מָנוֹחַ אֶל-אִשְׁתּוֹ,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מוֹת נָמוּת:  כִּי אֱלֹהִים, רָאִינוּ. 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כג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וַתֹּאמֶר לוֹ אִשְׁתּוֹ, 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לוּ חָפֵץ יְהוָה לַהֲמִיתֵנוּ: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לֹא-לָקַח מִיָּדֵנוּ עֹלָה וּמִנְחָה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וְלֹא הֶרְאָנוּ, אֶת-כָּל-אֵלֶּה;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וְכָעֵת, לֹא הִשְׁמִיעָנוּ כָּזֹאת.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וַתֵּלֶד הָאִשָּׁה בֵּן, וַתִּקְרָא אֶת-שְׁמוֹ </a:t>
            </a:r>
            <a:r>
              <a:rPr b="1" i="0" lang="iw-IL" sz="3200" u="none" cap="none" strike="noStrike">
                <a:solidFill>
                  <a:srgbClr val="000000"/>
                </a:solidFill>
                <a:highlight>
                  <a:srgbClr val="FF00FF"/>
                </a:highlight>
                <a:latin typeface="David"/>
                <a:ea typeface="David"/>
                <a:cs typeface="David"/>
                <a:sym typeface="David"/>
              </a:rPr>
              <a:t>שִׁמְשׁוֹן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; וַיִּגְדַּל הַנַּעַר, וַיְבָרְכֵהוּ יְהוָה. 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 </a:t>
            </a:r>
            <a:r>
              <a:rPr b="1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וַתָּחֶל רוּחַ יְהוָה</a:t>
            </a:r>
            <a:r>
              <a:rPr b="0" i="0" lang="iw-IL" sz="32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, לְפַעֲמוֹ בְּמַחֲנֵה-דָן, בֵּין צָרְעָה, וּבֵין אֶשְׁתָּאֹל.  {פ}</a:t>
            </a:r>
            <a:endParaRPr b="0" i="0" sz="3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3" name="Google Shape;213;p27"/>
          <p:cNvSpPr txBox="1"/>
          <p:nvPr/>
        </p:nvSpPr>
        <p:spPr>
          <a:xfrm>
            <a:off x="158044" y="452103"/>
            <a:ext cx="5113867" cy="6124754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כב'.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אמר מנוח אל אשתו –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אני חושש שנמות, מאחר שראינו מלאך אמיתי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כג'. 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אמרה לו אשתו: אם ה' היה רוצה להמיתנו: </a:t>
            </a:r>
            <a:r>
              <a:rPr b="1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David"/>
                <a:ea typeface="David"/>
                <a:cs typeface="David"/>
                <a:sym typeface="David"/>
              </a:rPr>
              <a:t>לא היה מקבל מאתנו ברצון את הקורבן, ולא הראה לנו את הניסים הללו, ולא היה משמי לנו בשורה כזו על הולדת בן.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כד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אשת מנוח ילדה בן וקראה לו שמשון (מלשון שמש- שהייתה לו גבורה ועוצמה כמו השמש) וגדל וה' ברך אותו.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כה</a:t>
            </a: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. והתחילה רוח ה' לבוא בקרבו מדי פעם במחנה דן שנמצא בין צרעה לאשתאול.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8"/>
          <p:cNvSpPr/>
          <p:nvPr/>
        </p:nvSpPr>
        <p:spPr>
          <a:xfrm flipH="1">
            <a:off x="6931377" y="149189"/>
            <a:ext cx="4673599" cy="6559621"/>
          </a:xfrm>
          <a:prstGeom prst="roundRect">
            <a:avLst>
              <a:gd fmla="val 16667" name="adj"/>
            </a:avLst>
          </a:prstGeom>
          <a:solidFill>
            <a:srgbClr val="D8D8D8"/>
          </a:solidFill>
          <a:ln cap="flat" cmpd="sng" w="2857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r>
              <a:rPr b="1" i="0" lang="iw-IL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שׁוֹפְטִים פֶּרֶק י"ג – הוּלֶּדֶת שִׁמְשׁוֹן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-342900" lvl="0" marL="3429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Trebuchet MS"/>
              <a:buAutoNum type="arabicPeriod"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בְּסֵפֶר "שׁוֹפְטִים" יֵשׁ </a:t>
            </a:r>
            <a:r>
              <a:rPr b="1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מַעְגָּל חוֹזֵר</a:t>
            </a: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הַמוּרְכָּב מֵאַרְבָּעָה שְׁלַבִּים: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א. _______________   ב. 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ג. _______________   ד. 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    ְאֵיזֶה שֵׁבֶט שָׁיָּךְ מָנוֹחַ?  __________ 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  מַה מְבַשֵּׂר הַמַּלְאָךְ לְאֵשֶׁת מָנוֹחַ?  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    מַה נֶאֱסַר עַל אֵשֶׁת מָנוֹחַ לַעֲשׂוֹת?  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___________________________________________ 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   הַסְבֵּר אֶת הַמִּלִּים הַבָּאוֹת: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עֲקָרָה = 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מוֹרָה = 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2286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נָזִיר = ______________________________________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45720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6.  מַה מְיֻחָד בַּנְזִירוּת שֶׁל שִׁמְשׁוֹן שֶׁאֵין בְּנָזִיר רָגִיל?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22860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א. _________________________________________</a:t>
            </a:r>
            <a:endParaRPr b="0" i="0" sz="12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22860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ב. _________________________________________</a:t>
            </a:r>
            <a:r>
              <a:rPr b="0" i="0" lang="iw-IL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9" name="Google Shape;219;p28"/>
          <p:cNvSpPr/>
          <p:nvPr/>
        </p:nvSpPr>
        <p:spPr>
          <a:xfrm>
            <a:off x="1196622" y="367699"/>
            <a:ext cx="5220476" cy="2296479"/>
          </a:xfrm>
          <a:prstGeom prst="flowChartTerminator">
            <a:avLst/>
          </a:prstGeom>
          <a:solidFill>
            <a:srgbClr val="BFE38C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</a:t>
            </a:r>
            <a:r>
              <a:rPr b="0" i="0" lang="iw-IL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אִישׁ אֶחָד מִצָּרְעָה מִמִּשְׁפַּחַת הַדָּנִי"-_____________.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 נְזִיר אֱלֹהִים יִהְיֶה"-______________.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</a:t>
            </a:r>
            <a:r>
              <a:rPr b="0" i="0" lang="iw-IL" sz="16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וַתָּחֶל רוּחַ ה' לְפַעֲמוֹ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"-______________.   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0" name="Google Shape;220;p28"/>
          <p:cNvSpPr/>
          <p:nvPr/>
        </p:nvSpPr>
        <p:spPr>
          <a:xfrm>
            <a:off x="3014134" y="367699"/>
            <a:ext cx="1806716" cy="560071"/>
          </a:xfrm>
          <a:prstGeom prst="octagon">
            <a:avLst>
              <a:gd fmla="val 29287" name="adj"/>
            </a:avLst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1" lang="iw-IL" sz="1500" u="sng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על מי נאמר?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1" name="Google Shape;221;p28"/>
          <p:cNvSpPr/>
          <p:nvPr/>
        </p:nvSpPr>
        <p:spPr>
          <a:xfrm>
            <a:off x="270934" y="3837482"/>
            <a:ext cx="6378222" cy="2563318"/>
          </a:xfrm>
          <a:prstGeom prst="rect">
            <a:avLst/>
          </a:prstGeom>
          <a:solidFill>
            <a:srgbClr val="B1ECD9"/>
          </a:solidFill>
          <a:ln cap="flat" cmpd="sng" w="9525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וְעַתָּה הִשָּׁמְרִי נָא וְאַל תִּשְׁתִּי יַיִן וְשֵׁכָר "       </a:t>
            </a: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__________ אל_________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אִישׁ הָאֱלֹהִים בָּא אֵלַי ...וְאֶת שְׁמוֹ לֹא הִגִּיד לִי" </a:t>
            </a: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_______ אל________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ה', אִישׁ הָאֱלֹהִים אֲשֶׁר שָׁלַחְתָּ יָבוֹא נָא עוֹד אֵלֵינוּ "</a:t>
            </a: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_______ אל______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"</a:t>
            </a:r>
            <a:r>
              <a:rPr b="0" i="0" lang="iw-IL" sz="1800" u="none" cap="none" strike="noStrike">
                <a:solidFill>
                  <a:srgbClr val="000000"/>
                </a:solidFill>
                <a:latin typeface="David"/>
                <a:ea typeface="David"/>
                <a:cs typeface="David"/>
                <a:sym typeface="David"/>
              </a:rPr>
              <a:t> נַעְצְרָה נָּא אוֹתָךְ וְנַעֲשֶׂה לְפָנֶיךָ גְּדִי עִזִּים</a:t>
            </a:r>
            <a:r>
              <a:rPr b="0" i="0" lang="iw-IL" sz="1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"__________ אל__________</a:t>
            </a:r>
            <a:endParaRPr b="0" i="0" sz="1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22" name="Google Shape;222;p28"/>
          <p:cNvSpPr/>
          <p:nvPr/>
        </p:nvSpPr>
        <p:spPr>
          <a:xfrm>
            <a:off x="2675467" y="3127022"/>
            <a:ext cx="2352147" cy="639727"/>
          </a:xfrm>
          <a:prstGeom prst="ellipse">
            <a:avLst/>
          </a:prstGeom>
          <a:solidFill>
            <a:srgbClr val="16B0E3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מי אמר למי?       </a:t>
            </a:r>
            <a:endParaRPr b="1" i="0" sz="2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29"/>
          <p:cNvSpPr txBox="1"/>
          <p:nvPr/>
        </p:nvSpPr>
        <p:spPr>
          <a:xfrm>
            <a:off x="6987823" y="909445"/>
            <a:ext cx="4899377" cy="5693866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א. מה מבקש מנוח מהמלאך?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ב. מה עונה המלאך למנוח?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ג. מהי תשובת המלאך לבקשת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מנוח לדעת את שמו?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ד. מה שם מנוח על אבן הצור?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ה. מהו המראה שראו מנוח ואשתו?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ו. מתי ידעו מנוח ואשתו כי ראו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מלאך ה'?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29"/>
          <p:cNvSpPr txBox="1"/>
          <p:nvPr/>
        </p:nvSpPr>
        <p:spPr>
          <a:xfrm>
            <a:off x="739421" y="940222"/>
            <a:ext cx="5017911" cy="5632311"/>
          </a:xfrm>
          <a:prstGeom prst="rect">
            <a:avLst/>
          </a:prstGeom>
          <a:solidFill>
            <a:srgbClr val="BFE38C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1. לאחר שלא ראו עוד את מלאך ה' כי עלה למעלה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2. ראו את המלאך עולה עם הלהב האש לשמים.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3. גדי עיזים ומנחה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4. שמי הוא פלאי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5. המלאך אומר שלא יאכל מלחמו ומהגדי, אך אם יעלה קורבן יעלה לה'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6. מנוח מבקש מהמלאך להמתין עד שיכינו לו גדי עיזים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29"/>
          <p:cNvSpPr txBox="1"/>
          <p:nvPr/>
        </p:nvSpPr>
        <p:spPr>
          <a:xfrm>
            <a:off x="2641600" y="175667"/>
            <a:ext cx="7145866" cy="584775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חוברת תורת אמת- עמוד 75: פסוקים טו-כב: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30" name="Google Shape;230;p29"/>
          <p:cNvCxnSpPr/>
          <p:nvPr/>
        </p:nvCxnSpPr>
        <p:spPr>
          <a:xfrm flipH="1">
            <a:off x="5836356" y="1230489"/>
            <a:ext cx="2246488" cy="4809067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1" name="Google Shape;231;p29"/>
          <p:cNvCxnSpPr/>
          <p:nvPr/>
        </p:nvCxnSpPr>
        <p:spPr>
          <a:xfrm flipH="1">
            <a:off x="5630335" y="3036711"/>
            <a:ext cx="2269065" cy="1083733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2" name="Google Shape;232;p29"/>
          <p:cNvCxnSpPr/>
          <p:nvPr/>
        </p:nvCxnSpPr>
        <p:spPr>
          <a:xfrm flipH="1">
            <a:off x="5655734" y="2003777"/>
            <a:ext cx="2765777" cy="2757312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3" name="Google Shape;233;p29"/>
          <p:cNvCxnSpPr/>
          <p:nvPr/>
        </p:nvCxnSpPr>
        <p:spPr>
          <a:xfrm rot="10800000">
            <a:off x="5655734" y="3382433"/>
            <a:ext cx="2466623" cy="770729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4" name="Google Shape;234;p29"/>
          <p:cNvCxnSpPr/>
          <p:nvPr/>
        </p:nvCxnSpPr>
        <p:spPr>
          <a:xfrm rot="10800000">
            <a:off x="5747456" y="2361010"/>
            <a:ext cx="1739194" cy="2549082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235" name="Google Shape;235;p29"/>
          <p:cNvCxnSpPr/>
          <p:nvPr/>
        </p:nvCxnSpPr>
        <p:spPr>
          <a:xfrm rot="10800000">
            <a:off x="5523090" y="1230489"/>
            <a:ext cx="2243666" cy="4718066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triangl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0"/>
          <p:cNvSpPr txBox="1"/>
          <p:nvPr/>
        </p:nvSpPr>
        <p:spPr>
          <a:xfrm>
            <a:off x="2077156" y="582067"/>
            <a:ext cx="9234311" cy="5816977"/>
          </a:xfrm>
          <a:prstGeom prst="rect">
            <a:avLst/>
          </a:prstGeom>
          <a:solidFill>
            <a:srgbClr val="A7CDEA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sng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סדרו את המשפטים הבאים על פי הסדר הנכון: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 אשת מנוח אומרת לו שאילו היה ה' רוצה במותם הוא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             לא היה שולח מלאך</a:t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הולדת שמשון</a:t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מלאך ה' מתגלה לאשת מנוח</a:t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מנוח מבקש מה' שישלח את המלאך שנית</a:t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מנוח חושש שהוא ואשתו ימותו עקב המראה שראו</a:t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David"/>
              <a:ea typeface="David"/>
              <a:cs typeface="David"/>
              <a:sym typeface="David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David"/>
                <a:ea typeface="David"/>
                <a:cs typeface="David"/>
                <a:sym typeface="David"/>
              </a:rPr>
              <a:t>____ מנוח מקריב קורבן, ומלאך ה' עולה בלהב העולה.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0"/>
          <p:cNvSpPr txBox="1"/>
          <p:nvPr/>
        </p:nvSpPr>
        <p:spPr>
          <a:xfrm>
            <a:off x="10701867" y="3318933"/>
            <a:ext cx="4854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2" name="Google Shape;242;p30"/>
          <p:cNvSpPr txBox="1"/>
          <p:nvPr/>
        </p:nvSpPr>
        <p:spPr>
          <a:xfrm>
            <a:off x="10701867" y="4131733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3" name="Google Shape;243;p30"/>
          <p:cNvSpPr txBox="1"/>
          <p:nvPr/>
        </p:nvSpPr>
        <p:spPr>
          <a:xfrm>
            <a:off x="10701867" y="5870222"/>
            <a:ext cx="4854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4" name="Google Shape;244;p30"/>
          <p:cNvSpPr txBox="1"/>
          <p:nvPr/>
        </p:nvSpPr>
        <p:spPr>
          <a:xfrm>
            <a:off x="10701867" y="4978400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5" name="Google Shape;245;p30"/>
          <p:cNvSpPr txBox="1"/>
          <p:nvPr/>
        </p:nvSpPr>
        <p:spPr>
          <a:xfrm>
            <a:off x="10701867" y="1151467"/>
            <a:ext cx="4064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5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6" name="Google Shape;246;p30"/>
          <p:cNvSpPr txBox="1"/>
          <p:nvPr/>
        </p:nvSpPr>
        <p:spPr>
          <a:xfrm>
            <a:off x="10611556" y="2427111"/>
            <a:ext cx="4854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rPr>
              <a:t>6</a:t>
            </a:r>
            <a:endParaRPr b="0" i="0" sz="1800" u="none" cap="none" strike="noStrik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פיאה">
  <a:themeElements>
    <a:clrScheme name="פיאה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