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60" r:id="rId5"/>
    <p:sldId id="262" r:id="rId6"/>
    <p:sldId id="263" r:id="rId7"/>
    <p:sldId id="259" r:id="rId8"/>
    <p:sldId id="267" r:id="rId9"/>
    <p:sldId id="264" r:id="rId10"/>
    <p:sldId id="265" r:id="rId11"/>
    <p:sldId id="266" r:id="rId12"/>
    <p:sldId id="268" r:id="rId13"/>
    <p:sldId id="270" r:id="rId14"/>
    <p:sldId id="271" r:id="rId15"/>
    <p:sldId id="269" r:id="rId16"/>
    <p:sldId id="272" r:id="rId17"/>
    <p:sldId id="273" r:id="rId18"/>
    <p:sldId id="274" r:id="rId19"/>
    <p:sldId id="275" r:id="rId20"/>
    <p:sldId id="276" r:id="rId21"/>
    <p:sldId id="278" r:id="rId22"/>
    <p:sldId id="279" r:id="rId23"/>
    <p:sldId id="280" r:id="rId24"/>
    <p:sldId id="284" r:id="rId25"/>
    <p:sldId id="281" r:id="rId26"/>
    <p:sldId id="283" r:id="rId27"/>
    <p:sldId id="282" r:id="rId28"/>
    <p:sldId id="286" r:id="rId29"/>
    <p:sldId id="277" r:id="rId30"/>
    <p:sldId id="285" r:id="rId3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סגנון ביניים 4 - הדגשה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4055342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17066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3939092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162451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408997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381898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92750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4279463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2036708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1020294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00844AD-E045-4B0E-9A9F-06FA2E0F6C3A}" type="slidenum">
              <a:rPr lang="he-IL" smtClean="0"/>
              <a:t>‹#›</a:t>
            </a:fld>
            <a:endParaRPr lang="he-IL"/>
          </a:p>
        </p:txBody>
      </p:sp>
    </p:spTree>
    <p:extLst>
      <p:ext uri="{BB962C8B-B14F-4D97-AF65-F5344CB8AC3E}">
        <p14:creationId xmlns:p14="http://schemas.microsoft.com/office/powerpoint/2010/main" val="2760105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6000" b="-16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139B55-5D65-48F0-A32B-50D0707AB8F7}" type="datetimeFigureOut">
              <a:rPr lang="he-IL" smtClean="0"/>
              <a:t>י"ז/אדר א/תשפ"ד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00844AD-E045-4B0E-9A9F-06FA2E0F6C3A}" type="slidenum">
              <a:rPr lang="he-IL" smtClean="0"/>
              <a:t>‹#›</a:t>
            </a:fld>
            <a:endParaRPr lang="he-IL"/>
          </a:p>
        </p:txBody>
      </p:sp>
    </p:spTree>
    <p:extLst>
      <p:ext uri="{BB962C8B-B14F-4D97-AF65-F5344CB8AC3E}">
        <p14:creationId xmlns:p14="http://schemas.microsoft.com/office/powerpoint/2010/main" val="3752982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28.pn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07475" y="940611"/>
            <a:ext cx="5129608" cy="1200329"/>
          </a:xfrm>
          <a:prstGeom prst="rect">
            <a:avLst/>
          </a:prstGeom>
          <a:solidFill>
            <a:schemeClr val="accent2">
              <a:lumMod val="60000"/>
              <a:lumOff val="40000"/>
            </a:schemeClr>
          </a:solidFill>
          <a:ln w="38100">
            <a:solidFill>
              <a:schemeClr val="tx1"/>
            </a:solidFill>
          </a:ln>
        </p:spPr>
        <p:txBody>
          <a:bodyPr wrap="square" rtlCol="1">
            <a:spAutoFit/>
          </a:bodyPr>
          <a:lstStyle/>
          <a:p>
            <a:r>
              <a:rPr lang="he-IL" sz="7200" b="1" dirty="0" smtClean="0">
                <a:latin typeface="David" panose="020E0502060401010101" pitchFamily="34" charset="-79"/>
                <a:cs typeface="David" panose="020E0502060401010101" pitchFamily="34" charset="-79"/>
              </a:rPr>
              <a:t>ספר שופטים:</a:t>
            </a:r>
            <a:endParaRPr lang="he-IL" sz="7200" b="1" dirty="0">
              <a:latin typeface="David" panose="020E0502060401010101" pitchFamily="34" charset="-79"/>
              <a:cs typeface="David" panose="020E0502060401010101" pitchFamily="34" charset="-79"/>
            </a:endParaRPr>
          </a:p>
        </p:txBody>
      </p:sp>
      <p:sp>
        <p:nvSpPr>
          <p:cNvPr id="6" name="TextBox 5"/>
          <p:cNvSpPr txBox="1"/>
          <p:nvPr/>
        </p:nvSpPr>
        <p:spPr>
          <a:xfrm>
            <a:off x="5895834" y="4736808"/>
            <a:ext cx="6091452" cy="1639788"/>
          </a:xfrm>
          <a:prstGeom prst="cloud">
            <a:avLst/>
          </a:prstGeom>
          <a:solidFill>
            <a:schemeClr val="accent4">
              <a:lumMod val="60000"/>
              <a:lumOff val="40000"/>
            </a:schemeClr>
          </a:solidFill>
          <a:ln w="38100">
            <a:solidFill>
              <a:schemeClr val="tx1"/>
            </a:solidFill>
          </a:ln>
          <a:scene3d>
            <a:camera prst="perspectiveLef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מלחמת ישראל בבני עמון</a:t>
            </a:r>
          </a:p>
          <a:p>
            <a:r>
              <a:rPr lang="he-IL" sz="3200" dirty="0" smtClean="0">
                <a:latin typeface="David" panose="020E0502060401010101" pitchFamily="34" charset="-79"/>
                <a:cs typeface="David" panose="020E0502060401010101" pitchFamily="34" charset="-79"/>
              </a:rPr>
              <a:t>מינוי יפתח לשופט</a:t>
            </a:r>
          </a:p>
        </p:txBody>
      </p:sp>
      <p:sp>
        <p:nvSpPr>
          <p:cNvPr id="7" name="TextBox 6"/>
          <p:cNvSpPr txBox="1"/>
          <p:nvPr/>
        </p:nvSpPr>
        <p:spPr>
          <a:xfrm>
            <a:off x="520890" y="4736808"/>
            <a:ext cx="4501486" cy="2014597"/>
          </a:xfrm>
          <a:prstGeom prst="cloud">
            <a:avLst/>
          </a:prstGeom>
          <a:solidFill>
            <a:schemeClr val="accent1">
              <a:lumMod val="60000"/>
              <a:lumOff val="40000"/>
            </a:schemeClr>
          </a:solidFill>
          <a:ln w="38100">
            <a:solidFill>
              <a:schemeClr val="tx1"/>
            </a:solidFill>
          </a:ln>
          <a:scene3d>
            <a:camera prst="perspectiveRight"/>
            <a:lightRig rig="threePt" dir="t"/>
          </a:scene3d>
        </p:spPr>
        <p:txBody>
          <a:bodyPr wrap="square" rtlCol="1">
            <a:spAutoFit/>
          </a:bodyPr>
          <a:lstStyle/>
          <a:p>
            <a:pPr algn="ctr"/>
            <a:r>
              <a:rPr lang="he-IL" sz="4000" b="1" dirty="0" smtClean="0">
                <a:latin typeface="David" panose="020E0502060401010101" pitchFamily="34" charset="-79"/>
                <a:cs typeface="David" panose="020E0502060401010101" pitchFamily="34" charset="-79"/>
              </a:rPr>
              <a:t>נדר יפתח אם ינצח</a:t>
            </a:r>
            <a:endParaRPr lang="he-IL" sz="40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37076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30128" y="408349"/>
            <a:ext cx="5661872" cy="3600986"/>
          </a:xfrm>
          <a:prstGeom prst="rect">
            <a:avLst/>
          </a:prstGeom>
          <a:solidFill>
            <a:schemeClr val="accent2">
              <a:lumMod val="60000"/>
              <a:lumOff val="40000"/>
            </a:schemeClr>
          </a:solidFill>
          <a:ln w="38100">
            <a:solidFill>
              <a:schemeClr val="tx1"/>
            </a:solidFill>
          </a:ln>
          <a:scene3d>
            <a:camera prst="isometricOffAxis2Left"/>
            <a:lightRig rig="threePt" dir="t"/>
          </a:scene3d>
        </p:spPr>
        <p:txBody>
          <a:bodyPr wrap="square" rtlCol="1">
            <a:spAutoFit/>
          </a:bodyPr>
          <a:lstStyle/>
          <a:p>
            <a:r>
              <a:rPr lang="he-IL" sz="3600" b="1" dirty="0" smtClean="0">
                <a:latin typeface="David" panose="020E0502060401010101" pitchFamily="34" charset="-79"/>
                <a:cs typeface="David" panose="020E0502060401010101" pitchFamily="34" charset="-79"/>
              </a:rPr>
              <a:t>השופט התשיעי: יפתח הגלעדי:</a:t>
            </a:r>
          </a:p>
          <a:p>
            <a:r>
              <a:rPr lang="he-IL" sz="3200" dirty="0" smtClean="0">
                <a:latin typeface="David" panose="020E0502060401010101" pitchFamily="34" charset="-79"/>
                <a:cs typeface="David" panose="020E0502060401010101" pitchFamily="34" charset="-79"/>
              </a:rPr>
              <a:t>ליוסף היו שני בנים מנשה ואפרים. למנשה היה בן שנקרא "מכיר" . ולמכיר נולד בן שנקרא "גלעד".</a:t>
            </a:r>
          </a:p>
          <a:p>
            <a:r>
              <a:rPr lang="he-IL" sz="3200" dirty="0" smtClean="0">
                <a:latin typeface="David" panose="020E0502060401010101" pitchFamily="34" charset="-79"/>
                <a:cs typeface="David" panose="020E0502060401010101" pitchFamily="34" charset="-79"/>
              </a:rPr>
              <a:t>גלעד לפני שהתחתן נולד לו בן מאישה שהייתה שפחה שלו ולבן הזה קראון "יפתח"</a:t>
            </a:r>
          </a:p>
        </p:txBody>
      </p:sp>
      <p:sp>
        <p:nvSpPr>
          <p:cNvPr id="6" name="TextBox 5"/>
          <p:cNvSpPr txBox="1"/>
          <p:nvPr/>
        </p:nvSpPr>
        <p:spPr>
          <a:xfrm>
            <a:off x="0" y="170552"/>
            <a:ext cx="5820229" cy="6494085"/>
          </a:xfrm>
          <a:prstGeom prst="rect">
            <a:avLst/>
          </a:prstGeom>
          <a:solidFill>
            <a:schemeClr val="tx2">
              <a:lumMod val="40000"/>
              <a:lumOff val="60000"/>
            </a:schemeClr>
          </a:solidFill>
          <a:ln w="38100">
            <a:solidFill>
              <a:schemeClr val="tx1"/>
            </a:solidFill>
          </a:ln>
          <a:scene3d>
            <a:camera prst="perspectiveLef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ספור יפתח </a:t>
            </a:r>
            <a:r>
              <a:rPr lang="he-IL" sz="3200" dirty="0" smtClean="0">
                <a:latin typeface="David" panose="020E0502060401010101" pitchFamily="34" charset="-79"/>
                <a:cs typeface="David" panose="020E0502060401010101" pitchFamily="34" charset="-79"/>
              </a:rPr>
              <a:t>מתרחש בעבר הירדן המזרחי- ארץ נחלתם של ראובן גד וחצי שבט </a:t>
            </a:r>
            <a:r>
              <a:rPr lang="he-IL" sz="3200" dirty="0" err="1" smtClean="0">
                <a:latin typeface="David" panose="020E0502060401010101" pitchFamily="34" charset="-79"/>
                <a:cs typeface="David" panose="020E0502060401010101" pitchFamily="34" charset="-79"/>
              </a:rPr>
              <a:t>המנשי</a:t>
            </a:r>
            <a:r>
              <a:rPr lang="he-IL" sz="3200" dirty="0" smtClean="0">
                <a:latin typeface="David" panose="020E0502060401010101" pitchFamily="34" charset="-79"/>
                <a:cs typeface="David" panose="020E0502060401010101" pitchFamily="34" charset="-79"/>
              </a:rPr>
              <a:t>- שהתנחלו בשכנות לעמון ומואב. השנאה בין ישראל ועמון ומואב החלה עוד בימים שבהם בני ישראל נלחמו באמורי לפני הכניסה לארץ (פרשת חוקת) – בימי משה רבינו. ועם ישראל כבש את השטח שבעבר הירדן המזרחי- מידי האמורי (שהאמורי קודם כבש את השטח מעמון ומואב). ועמון ומואב חיכו לרגע כדי להחזיר לעצמם את השטח שהיה בעבר שלהם ואת אזור הגלעד.</a:t>
            </a:r>
            <a:endParaRPr lang="he-IL" sz="3200" dirty="0">
              <a:latin typeface="David" panose="020E0502060401010101" pitchFamily="34" charset="-79"/>
              <a:cs typeface="David" panose="020E0502060401010101" pitchFamily="34" charset="-79"/>
            </a:endParaRPr>
          </a:p>
        </p:txBody>
      </p:sp>
      <p:pic>
        <p:nvPicPr>
          <p:cNvPr id="4" name="Picture 4">
            <a:extLst>
              <a:ext uri="{FF2B5EF4-FFF2-40B4-BE49-F238E27FC236}">
                <a16:creationId xmlns:a16="http://schemas.microsoft.com/office/drawing/2014/main" id="{DE6CF215-599B-4098-B5FD-5061A5E533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1705" y="3899434"/>
            <a:ext cx="4170470" cy="2765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202073"/>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41242" y="144187"/>
            <a:ext cx="6172422" cy="707886"/>
          </a:xfrm>
          <a:prstGeom prst="rect">
            <a:avLst/>
          </a:prstGeom>
          <a:solidFill>
            <a:schemeClr val="accent2">
              <a:lumMod val="60000"/>
              <a:lumOff val="40000"/>
            </a:schemeClr>
          </a:solidFill>
          <a:ln w="38100">
            <a:solidFill>
              <a:schemeClr val="tx1"/>
            </a:solidFill>
          </a:ln>
        </p:spPr>
        <p:txBody>
          <a:bodyPr wrap="square" rtlCol="1">
            <a:spAutoFit/>
          </a:bodyPr>
          <a:lstStyle/>
          <a:p>
            <a:r>
              <a:rPr lang="he-IL" sz="4000" b="1" dirty="0" smtClean="0">
                <a:latin typeface="David" panose="020E0502060401010101" pitchFamily="34" charset="-79"/>
                <a:cs typeface="David" panose="020E0502060401010101" pitchFamily="34" charset="-79"/>
              </a:rPr>
              <a:t>הפסוקים האחרונים בפרק י':</a:t>
            </a:r>
            <a:endParaRPr lang="he-IL" sz="4000" b="1"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stretch>
            <a:fillRect/>
          </a:stretch>
        </p:blipFill>
        <p:spPr>
          <a:xfrm>
            <a:off x="174095" y="102028"/>
            <a:ext cx="4310246" cy="6572058"/>
          </a:xfrm>
          <a:prstGeom prst="rect">
            <a:avLst/>
          </a:prstGeom>
        </p:spPr>
      </p:pic>
      <p:pic>
        <p:nvPicPr>
          <p:cNvPr id="8" name="תמונה 7"/>
          <p:cNvPicPr>
            <a:picLocks noChangeAspect="1"/>
          </p:cNvPicPr>
          <p:nvPr/>
        </p:nvPicPr>
        <p:blipFill>
          <a:blip r:embed="rId3"/>
          <a:stretch>
            <a:fillRect/>
          </a:stretch>
        </p:blipFill>
        <p:spPr>
          <a:xfrm>
            <a:off x="6520692" y="1038108"/>
            <a:ext cx="5492972" cy="25361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תמונה 8"/>
          <p:cNvPicPr>
            <a:picLocks noChangeAspect="1"/>
          </p:cNvPicPr>
          <p:nvPr/>
        </p:nvPicPr>
        <p:blipFill>
          <a:blip r:embed="rId4"/>
          <a:stretch>
            <a:fillRect/>
          </a:stretch>
        </p:blipFill>
        <p:spPr>
          <a:xfrm>
            <a:off x="3684881" y="1602118"/>
            <a:ext cx="3509064" cy="3344742"/>
          </a:xfrm>
          <a:prstGeom prst="rect">
            <a:avLst/>
          </a:prstGeom>
        </p:spPr>
      </p:pic>
      <p:sp>
        <p:nvSpPr>
          <p:cNvPr id="10" name="אליפסה 9">
            <a:extLst>
              <a:ext uri="{FF2B5EF4-FFF2-40B4-BE49-F238E27FC236}">
                <a16:creationId xmlns:a16="http://schemas.microsoft.com/office/drawing/2014/main" id="{C58FCEF5-65C2-45F0-95E0-4636707438FE}"/>
              </a:ext>
            </a:extLst>
          </p:cNvPr>
          <p:cNvSpPr/>
          <p:nvPr/>
        </p:nvSpPr>
        <p:spPr>
          <a:xfrm>
            <a:off x="2633900" y="1946504"/>
            <a:ext cx="775253" cy="10298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 name="תמונה 10"/>
          <p:cNvPicPr>
            <a:picLocks noChangeAspect="1"/>
          </p:cNvPicPr>
          <p:nvPr/>
        </p:nvPicPr>
        <p:blipFill>
          <a:blip r:embed="rId5">
            <a:extLst>
              <a:ext uri="{BEBA8EAE-BF5A-486C-A8C5-ECC9F3942E4B}">
                <a14:imgProps xmlns:a14="http://schemas.microsoft.com/office/drawing/2010/main">
                  <a14:imgLayer r:embed="rId6">
                    <a14:imgEffect>
                      <a14:backgroundRemoval t="18667" b="89778" l="26667" r="64889"/>
                    </a14:imgEffect>
                  </a14:imgLayer>
                </a14:imgProps>
              </a:ext>
            </a:extLst>
          </a:blip>
          <a:stretch>
            <a:fillRect/>
          </a:stretch>
        </p:blipFill>
        <p:spPr>
          <a:xfrm>
            <a:off x="4559762" y="1963154"/>
            <a:ext cx="5268366" cy="5268366"/>
          </a:xfrm>
          <a:prstGeom prst="rect">
            <a:avLst/>
          </a:prstGeom>
        </p:spPr>
      </p:pic>
    </p:spTree>
    <p:extLst>
      <p:ext uri="{BB962C8B-B14F-4D97-AF65-F5344CB8AC3E}">
        <p14:creationId xmlns:p14="http://schemas.microsoft.com/office/powerpoint/2010/main" val="351339380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1069" y="119843"/>
            <a:ext cx="6360939" cy="612475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u="sng" dirty="0" err="1" smtClean="0">
                <a:latin typeface="David" panose="020E0502060401010101" pitchFamily="34" charset="-79"/>
                <a:cs typeface="David" panose="020E0502060401010101" pitchFamily="34" charset="-79"/>
              </a:rPr>
              <a:t>פ"ס</a:t>
            </a:r>
            <a:r>
              <a:rPr lang="he-IL" sz="2800" b="1" u="sng" dirty="0" smtClean="0">
                <a:latin typeface="David" panose="020E0502060401010101" pitchFamily="34" charset="-79"/>
                <a:cs typeface="David" panose="020E0502060401010101" pitchFamily="34" charset="-79"/>
              </a:rPr>
              <a:t> א': </a:t>
            </a:r>
            <a:r>
              <a:rPr lang="he-IL" sz="2800" dirty="0" smtClean="0">
                <a:latin typeface="David" panose="020E0502060401010101" pitchFamily="34" charset="-79"/>
                <a:cs typeface="David" panose="020E0502060401010101" pitchFamily="34" charset="-79"/>
              </a:rPr>
              <a:t>יפתח הגלעדי", היה הבן של גלעד, (גלעד הלך ולקח אישה את שפחתו ולא נשאה והביא ממנה בן שנקרא "יפתח" ) כלומר שהוא בן של אישה ללא נישואין </a:t>
            </a:r>
            <a:r>
              <a:rPr lang="he-IL" sz="2800" b="1" dirty="0" smtClean="0">
                <a:latin typeface="David" panose="020E0502060401010101" pitchFamily="34" charset="-79"/>
                <a:cs typeface="David" panose="020E0502060401010101" pitchFamily="34" charset="-79"/>
              </a:rPr>
              <a:t>ויפתח היה גיבור חיל במלחמה. </a:t>
            </a:r>
          </a:p>
          <a:p>
            <a:r>
              <a:rPr lang="he-IL" sz="2800" b="1" u="sng" dirty="0" err="1" smtClean="0">
                <a:latin typeface="David" panose="020E0502060401010101" pitchFamily="34" charset="-79"/>
                <a:cs typeface="David" panose="020E0502060401010101" pitchFamily="34" charset="-79"/>
              </a:rPr>
              <a:t>פ"ס</a:t>
            </a:r>
            <a:r>
              <a:rPr lang="he-IL" sz="2800" b="1" u="sng" dirty="0" smtClean="0">
                <a:latin typeface="David" panose="020E0502060401010101" pitchFamily="34" charset="-79"/>
                <a:cs typeface="David" panose="020E0502060401010101" pitchFamily="34" charset="-79"/>
              </a:rPr>
              <a:t> ב': </a:t>
            </a:r>
            <a:r>
              <a:rPr lang="he-IL" sz="2800" dirty="0" smtClean="0">
                <a:latin typeface="David" panose="020E0502060401010101" pitchFamily="34" charset="-79"/>
                <a:cs typeface="David" panose="020E0502060401010101" pitchFamily="34" charset="-79"/>
              </a:rPr>
              <a:t>אחר כך גלעד התחתן עם אישה כדין, והיא ילדה לו בנים, </a:t>
            </a:r>
            <a:r>
              <a:rPr lang="he-IL" sz="2800" b="1" dirty="0" smtClean="0">
                <a:latin typeface="David" panose="020E0502060401010101" pitchFamily="34" charset="-79"/>
                <a:cs typeface="David" panose="020E0502060401010101" pitchFamily="34" charset="-79"/>
              </a:rPr>
              <a:t>הבנים הללו גדלו ולא רצו שיפתח יקבל נחלה וירושה</a:t>
            </a:r>
            <a:r>
              <a:rPr lang="he-IL" sz="2800" dirty="0" smtClean="0">
                <a:latin typeface="David" panose="020E0502060401010101" pitchFamily="34" charset="-79"/>
                <a:cs typeface="David" panose="020E0502060401010101" pitchFamily="34" charset="-79"/>
              </a:rPr>
              <a:t> וכך החלק שלהם יתקטן, </a:t>
            </a:r>
            <a:r>
              <a:rPr lang="he-IL" sz="2800" b="1" dirty="0" smtClean="0">
                <a:latin typeface="David" panose="020E0502060401010101" pitchFamily="34" charset="-79"/>
                <a:cs typeface="David" panose="020E0502060401010101" pitchFamily="34" charset="-79"/>
              </a:rPr>
              <a:t>אז הם קמו וגרשו את יפתח מהבית </a:t>
            </a:r>
            <a:r>
              <a:rPr lang="he-IL" sz="2800" dirty="0" smtClean="0">
                <a:latin typeface="David" panose="020E0502060401010101" pitchFamily="34" charset="-79"/>
                <a:cs typeface="David" panose="020E0502060401010101" pitchFamily="34" charset="-79"/>
              </a:rPr>
              <a:t>ואמרו לו אחיו למרות שאתה מאותה אבא שלנו אין לך חלק ונחלה מאבינו כי אתה בן של אישה אחרת (שלא נשאה לגלעד). מדין תורה נהגו שלא כהלכה שכן מגיע ליפתח חלק ונחלה בבית אביו כשאר האחים</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769289" y="210047"/>
            <a:ext cx="5268035" cy="3600986"/>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a:t>
            </a:r>
            <a:r>
              <a:rPr lang="he-IL" sz="3600" b="1" dirty="0" smtClean="0">
                <a:latin typeface="David" panose="020E0502060401010101" pitchFamily="34" charset="-79"/>
                <a:cs typeface="David" panose="020E0502060401010101" pitchFamily="34" charset="-79"/>
              </a:rPr>
              <a:t>וְיִפְתָּח הַגִּלְעָדִי</a:t>
            </a:r>
            <a:r>
              <a:rPr lang="he-IL" sz="3200" dirty="0" smtClean="0">
                <a:latin typeface="David" panose="020E0502060401010101" pitchFamily="34" charset="-79"/>
                <a:cs typeface="David" panose="020E0502060401010101" pitchFamily="34" charset="-79"/>
              </a:rPr>
              <a:t>, הָיָה </a:t>
            </a:r>
            <a:r>
              <a:rPr lang="he-IL" sz="3200" dirty="0" err="1" smtClean="0">
                <a:latin typeface="David" panose="020E0502060401010101" pitchFamily="34" charset="-79"/>
                <a:cs typeface="David" panose="020E0502060401010101" pitchFamily="34" charset="-79"/>
              </a:rPr>
              <a:t>גִּבּוֹר</a:t>
            </a:r>
            <a:r>
              <a:rPr lang="he-IL" sz="3200" dirty="0" smtClean="0">
                <a:latin typeface="David" panose="020E0502060401010101" pitchFamily="34" charset="-79"/>
                <a:cs typeface="David" panose="020E0502060401010101" pitchFamily="34" charset="-79"/>
              </a:rPr>
              <a:t> חַיִל, וְהוּא, </a:t>
            </a:r>
            <a:r>
              <a:rPr lang="he-IL" sz="3200" dirty="0" err="1" smtClean="0">
                <a:latin typeface="David" panose="020E0502060401010101" pitchFamily="34" charset="-79"/>
                <a:cs typeface="David" panose="020E0502060401010101" pitchFamily="34" charset="-79"/>
              </a:rPr>
              <a:t>בֶּן-אִשָּׁה</a:t>
            </a:r>
            <a:r>
              <a:rPr lang="he-IL" sz="3200" dirty="0" smtClean="0">
                <a:latin typeface="David" panose="020E0502060401010101" pitchFamily="34" charset="-79"/>
                <a:cs typeface="David" panose="020E0502060401010101" pitchFamily="34" charset="-79"/>
              </a:rPr>
              <a:t> זוֹנָה; וַיּוֹלֶד גִּלְעָד, אֶת-יִפְתָּח.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וַתֵּלֶד אֵשֶׁת-גִּלְעָד לוֹ, בָּנִים; וַיִּגְדְּלוּ </a:t>
            </a:r>
            <a:r>
              <a:rPr lang="he-IL" sz="3200" dirty="0" err="1" smtClean="0">
                <a:latin typeface="David" panose="020E0502060401010101" pitchFamily="34" charset="-79"/>
                <a:cs typeface="David" panose="020E0502060401010101" pitchFamily="34" charset="-79"/>
              </a:rPr>
              <a:t>בְנֵי-הָאִשָּׁה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וַיְגָרְשׁוּ אֶת-יִפְתָּח</a:t>
            </a:r>
            <a:r>
              <a:rPr lang="he-IL" sz="3200" dirty="0" smtClean="0">
                <a:latin typeface="David" panose="020E0502060401010101" pitchFamily="34" charset="-79"/>
                <a:cs typeface="David" panose="020E0502060401010101" pitchFamily="34" charset="-79"/>
              </a:rPr>
              <a:t>, וַיֹּאמְרוּ לוֹ </a:t>
            </a:r>
            <a:r>
              <a:rPr lang="he-IL" sz="3200" b="1" dirty="0" smtClean="0">
                <a:latin typeface="David" panose="020E0502060401010101" pitchFamily="34" charset="-79"/>
                <a:cs typeface="David" panose="020E0502060401010101" pitchFamily="34" charset="-79"/>
              </a:rPr>
              <a:t>לֹא-תִנְחַל בְּבֵית-אָבִינוּ-</a:t>
            </a:r>
            <a:r>
              <a:rPr lang="he-IL" sz="3200" dirty="0" smtClean="0">
                <a:latin typeface="David" panose="020E0502060401010101" pitchFamily="34" charset="-79"/>
                <a:cs typeface="David" panose="020E0502060401010101" pitchFamily="34" charset="-79"/>
              </a:rPr>
              <a:t>-כִּי </a:t>
            </a:r>
            <a:r>
              <a:rPr lang="he-IL" sz="3200" dirty="0" err="1" smtClean="0">
                <a:latin typeface="David" panose="020E0502060401010101" pitchFamily="34" charset="-79"/>
                <a:cs typeface="David" panose="020E0502060401010101" pitchFamily="34" charset="-79"/>
              </a:rPr>
              <a:t>בֶּן-אִשָּׁה</a:t>
            </a:r>
            <a:r>
              <a:rPr lang="he-IL" sz="3200" dirty="0" smtClean="0">
                <a:latin typeface="David" panose="020E0502060401010101" pitchFamily="34" charset="-79"/>
                <a:cs typeface="David" panose="020E0502060401010101" pitchFamily="34" charset="-79"/>
              </a:rPr>
              <a:t> אַחֶרֶת, אָתָּה.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1667" b="99667" l="0" r="100000"/>
                    </a14:imgEffect>
                  </a14:imgLayer>
                </a14:imgProps>
              </a:ext>
            </a:extLst>
          </a:blip>
          <a:stretch>
            <a:fillRect/>
          </a:stretch>
        </p:blipFill>
        <p:spPr>
          <a:xfrm>
            <a:off x="6314309" y="3898284"/>
            <a:ext cx="1988166" cy="2857500"/>
          </a:xfrm>
          <a:prstGeom prst="rect">
            <a:avLst/>
          </a:prstGeom>
        </p:spPr>
      </p:pic>
      <p:sp>
        <p:nvSpPr>
          <p:cNvPr id="7" name="TextBox 6"/>
          <p:cNvSpPr txBox="1"/>
          <p:nvPr/>
        </p:nvSpPr>
        <p:spPr>
          <a:xfrm>
            <a:off x="7795147" y="3774497"/>
            <a:ext cx="3423313" cy="1639788"/>
          </a:xfrm>
          <a:prstGeom prst="cloud">
            <a:avLst/>
          </a:prstGeom>
          <a:solidFill>
            <a:schemeClr val="accent1">
              <a:lumMod val="60000"/>
              <a:lumOff val="40000"/>
            </a:schemeClr>
          </a:solidFill>
          <a:ln w="38100">
            <a:solidFill>
              <a:schemeClr val="tx1"/>
            </a:solidFill>
          </a:ln>
          <a:scene3d>
            <a:camera prst="perspectiveRight"/>
            <a:lightRig rig="threePt" dir="t"/>
          </a:scene3d>
        </p:spPr>
        <p:txBody>
          <a:bodyPr wrap="square" rtlCol="1">
            <a:spAutoFit/>
          </a:bodyPr>
          <a:lstStyle/>
          <a:p>
            <a:pPr algn="ctr"/>
            <a:r>
              <a:rPr lang="he-IL" sz="3200" b="1" dirty="0" smtClean="0">
                <a:latin typeface="David" panose="020E0502060401010101" pitchFamily="34" charset="-79"/>
                <a:cs typeface="David" panose="020E0502060401010101" pitchFamily="34" charset="-79"/>
              </a:rPr>
              <a:t>אתה מגורש מהבית</a:t>
            </a:r>
            <a:endParaRPr lang="he-IL" sz="3200" b="1" dirty="0">
              <a:latin typeface="David" panose="020E0502060401010101" pitchFamily="34" charset="-79"/>
              <a:cs typeface="David" panose="020E0502060401010101" pitchFamily="34" charset="-79"/>
            </a:endParaRPr>
          </a:p>
        </p:txBody>
      </p:sp>
      <p:sp>
        <p:nvSpPr>
          <p:cNvPr id="9" name="TextBox 8"/>
          <p:cNvSpPr txBox="1"/>
          <p:nvPr/>
        </p:nvSpPr>
        <p:spPr>
          <a:xfrm>
            <a:off x="7795147" y="5538072"/>
            <a:ext cx="4501486" cy="890171"/>
          </a:xfrm>
          <a:prstGeom prst="cloud">
            <a:avLst/>
          </a:prstGeom>
          <a:solidFill>
            <a:schemeClr val="accent4">
              <a:lumMod val="75000"/>
            </a:schemeClr>
          </a:solidFill>
          <a:ln w="38100">
            <a:solidFill>
              <a:schemeClr val="tx1"/>
            </a:solidFill>
          </a:ln>
          <a:scene3d>
            <a:camera prst="perspectiveRight"/>
            <a:lightRig rig="threePt" dir="t"/>
          </a:scene3d>
        </p:spPr>
        <p:txBody>
          <a:bodyPr wrap="square" rtlCol="1">
            <a:spAutoFit/>
          </a:bodyPr>
          <a:lstStyle/>
          <a:p>
            <a:pPr algn="ctr"/>
            <a:r>
              <a:rPr lang="he-IL" sz="3200" b="1" dirty="0" smtClean="0">
                <a:latin typeface="David" panose="020E0502060401010101" pitchFamily="34" charset="-79"/>
                <a:cs typeface="David" panose="020E0502060401010101" pitchFamily="34" charset="-79"/>
              </a:rPr>
              <a:t>אין לך נחלה אתנו</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79167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0326" y="480374"/>
            <a:ext cx="5820229" cy="600164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ח וְאֶל־בְּנֵ֥י יִשְׂרָאֵ֖ל תְּדַבֵּ֣ר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אִ֣ישׁ </a:t>
            </a:r>
            <a:r>
              <a:rPr lang="he-IL" sz="3200" dirty="0" err="1" smtClean="0">
                <a:latin typeface="David" panose="020E0502060401010101" pitchFamily="34" charset="-79"/>
                <a:cs typeface="David" panose="020E0502060401010101" pitchFamily="34" charset="-79"/>
              </a:rPr>
              <a:t>כִּֽי־יָמ֗וּת</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וּבֵן֙ אֵ֣ין ל֔וֹ </a:t>
            </a:r>
            <a:r>
              <a:rPr lang="he-IL" sz="3200" dirty="0" smtClean="0">
                <a:latin typeface="David" panose="020E0502060401010101" pitchFamily="34" charset="-79"/>
                <a:cs typeface="David" panose="020E0502060401010101" pitchFamily="34" charset="-79"/>
              </a:rPr>
              <a:t>וְהַֽעֲבַרְתֶּ֥ם </a:t>
            </a:r>
            <a:r>
              <a:rPr lang="he-IL" sz="3200" dirty="0" err="1" smtClean="0">
                <a:latin typeface="David" panose="020E0502060401010101" pitchFamily="34" charset="-79"/>
                <a:cs typeface="David" panose="020E0502060401010101" pitchFamily="34" charset="-79"/>
              </a:rPr>
              <a:t>אֶת־נַֽחֲלָת֖ו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לְבִתּֽוֹ׃ </a:t>
            </a:r>
          </a:p>
          <a:p>
            <a:r>
              <a:rPr lang="he-IL" sz="3200" dirty="0" smtClean="0">
                <a:latin typeface="David" panose="020E0502060401010101" pitchFamily="34" charset="-79"/>
                <a:cs typeface="David" panose="020E0502060401010101" pitchFamily="34" charset="-79"/>
              </a:rPr>
              <a:t>ט </a:t>
            </a:r>
            <a:r>
              <a:rPr lang="he-IL" sz="3200" dirty="0" err="1" smtClean="0">
                <a:latin typeface="David" panose="020E0502060401010101" pitchFamily="34" charset="-79"/>
                <a:cs typeface="David" panose="020E0502060401010101" pitchFamily="34" charset="-79"/>
              </a:rPr>
              <a:t>וְאִם־אֵ֥ין</a:t>
            </a:r>
            <a:r>
              <a:rPr lang="he-IL" sz="3200" dirty="0" smtClean="0">
                <a:latin typeface="David" panose="020E0502060401010101" pitchFamily="34" charset="-79"/>
                <a:cs typeface="David" panose="020E0502060401010101" pitchFamily="34" charset="-79"/>
              </a:rPr>
              <a:t> ל֖וֹ בַּ֑ת וּנְתַתֶּ֥ם </a:t>
            </a:r>
            <a:r>
              <a:rPr lang="he-IL" sz="3200" dirty="0" err="1" smtClean="0">
                <a:latin typeface="David" panose="020E0502060401010101" pitchFamily="34" charset="-79"/>
                <a:cs typeface="David" panose="020E0502060401010101" pitchFamily="34" charset="-79"/>
              </a:rPr>
              <a:t>אֶת־נַֽחֲלָת֖ו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לְאֶחָֽיו׃ </a:t>
            </a:r>
          </a:p>
          <a:p>
            <a:r>
              <a:rPr lang="he-IL" sz="3200" dirty="0" smtClean="0">
                <a:latin typeface="David" panose="020E0502060401010101" pitchFamily="34" charset="-79"/>
                <a:cs typeface="David" panose="020E0502060401010101" pitchFamily="34" charset="-79"/>
              </a:rPr>
              <a:t>י </a:t>
            </a:r>
            <a:r>
              <a:rPr lang="he-IL" sz="3200" dirty="0" err="1" smtClean="0">
                <a:latin typeface="David" panose="020E0502060401010101" pitchFamily="34" charset="-79"/>
                <a:cs typeface="David" panose="020E0502060401010101" pitchFamily="34" charset="-79"/>
              </a:rPr>
              <a:t>וְאִם־אֵ֥ין</a:t>
            </a:r>
            <a:r>
              <a:rPr lang="he-IL" sz="3200" dirty="0" smtClean="0">
                <a:latin typeface="David" panose="020E0502060401010101" pitchFamily="34" charset="-79"/>
                <a:cs typeface="David" panose="020E0502060401010101" pitchFamily="34" charset="-79"/>
              </a:rPr>
              <a:t> ל֖וֹ אַחִ֑ים וּנְתַתֶּ֥ם </a:t>
            </a:r>
            <a:r>
              <a:rPr lang="he-IL" sz="3200" dirty="0" err="1" smtClean="0">
                <a:latin typeface="David" panose="020E0502060401010101" pitchFamily="34" charset="-79"/>
                <a:cs typeface="David" panose="020E0502060401010101" pitchFamily="34" charset="-79"/>
              </a:rPr>
              <a:t>אֶת־נַֽחֲלָת֖ו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לַֽאֲחֵ֥י אָבִֽיו׃ </a:t>
            </a:r>
          </a:p>
          <a:p>
            <a:r>
              <a:rPr lang="he-IL" sz="3200" dirty="0" smtClean="0">
                <a:latin typeface="David" panose="020E0502060401010101" pitchFamily="34" charset="-79"/>
                <a:cs typeface="David" panose="020E0502060401010101" pitchFamily="34" charset="-79"/>
              </a:rPr>
              <a:t>יא </a:t>
            </a:r>
            <a:r>
              <a:rPr lang="he-IL" sz="3200" dirty="0" err="1" smtClean="0">
                <a:latin typeface="David" panose="020E0502060401010101" pitchFamily="34" charset="-79"/>
                <a:cs typeface="David" panose="020E0502060401010101" pitchFamily="34" charset="-79"/>
              </a:rPr>
              <a:t>וְאִם־אֵ֣ין</a:t>
            </a:r>
            <a:r>
              <a:rPr lang="he-IL" sz="3200" dirty="0" smtClean="0">
                <a:latin typeface="David" panose="020E0502060401010101" pitchFamily="34" charset="-79"/>
                <a:cs typeface="David" panose="020E0502060401010101" pitchFamily="34" charset="-79"/>
              </a:rPr>
              <a:t> אַחִים֮ לְאָבִיו֒ וּנְתַתֶּ֣ם </a:t>
            </a:r>
            <a:r>
              <a:rPr lang="he-IL" sz="3200" dirty="0" err="1" smtClean="0">
                <a:latin typeface="David" panose="020E0502060401010101" pitchFamily="34" charset="-79"/>
                <a:cs typeface="David" panose="020E0502060401010101" pitchFamily="34" charset="-79"/>
              </a:rPr>
              <a:t>אֶת־נַֽחֲלָת֗ו</a:t>
            </a:r>
            <a:r>
              <a:rPr lang="he-IL" sz="3200" dirty="0" smtClean="0">
                <a:latin typeface="David" panose="020E0502060401010101" pitchFamily="34" charset="-79"/>
                <a:cs typeface="David" panose="020E0502060401010101" pitchFamily="34" charset="-79"/>
              </a:rPr>
              <a:t>ֹ ל</a:t>
            </a:r>
            <a:r>
              <a:rPr lang="he-IL" sz="3200" b="1" dirty="0" smtClean="0">
                <a:latin typeface="David" panose="020E0502060401010101" pitchFamily="34" charset="-79"/>
                <a:cs typeface="David" panose="020E0502060401010101" pitchFamily="34" charset="-79"/>
              </a:rPr>
              <a:t>ִשְׁאֵר֞וֹ הַקָּרֹ֥ב אֵלָ֛יו מִמִּשְׁפַּחְתּ֖וֹ</a:t>
            </a:r>
            <a:r>
              <a:rPr lang="he-IL" sz="3200" dirty="0" smtClean="0">
                <a:latin typeface="David" panose="020E0502060401010101" pitchFamily="34" charset="-79"/>
                <a:cs typeface="David" panose="020E0502060401010101" pitchFamily="34" charset="-79"/>
              </a:rPr>
              <a:t> וְיָרַ֣שׁ אֹתָ֑הּ </a:t>
            </a:r>
            <a:r>
              <a:rPr lang="he-IL" sz="3200" dirty="0" err="1" smtClean="0">
                <a:latin typeface="David" panose="020E0502060401010101" pitchFamily="34" charset="-79"/>
                <a:cs typeface="David" panose="020E0502060401010101" pitchFamily="34" charset="-79"/>
              </a:rPr>
              <a:t>וְֽהָ֨יְתָ֜ה</a:t>
            </a:r>
            <a:r>
              <a:rPr lang="he-IL" sz="3200" dirty="0" smtClean="0">
                <a:latin typeface="David" panose="020E0502060401010101" pitchFamily="34" charset="-79"/>
                <a:cs typeface="David" panose="020E0502060401010101" pitchFamily="34" charset="-79"/>
              </a:rPr>
              <a:t> לִבְנֵ֤י יִשְׂרָאֵל֙ </a:t>
            </a:r>
            <a:r>
              <a:rPr lang="he-IL" sz="3200" dirty="0" err="1" smtClean="0">
                <a:latin typeface="David" panose="020E0502060401010101" pitchFamily="34" charset="-79"/>
                <a:cs typeface="David" panose="020E0502060401010101" pitchFamily="34" charset="-79"/>
              </a:rPr>
              <a:t>לְחֻקַּ֣ת</a:t>
            </a:r>
            <a:r>
              <a:rPr lang="he-IL" sz="3200" dirty="0" smtClean="0">
                <a:latin typeface="David" panose="020E0502060401010101" pitchFamily="34" charset="-79"/>
                <a:cs typeface="David" panose="020E0502060401010101" pitchFamily="34" charset="-79"/>
              </a:rPr>
              <a:t> מִשְׁפָּ֔ט כַּֽאֲשֶׁ֛ר </a:t>
            </a:r>
            <a:r>
              <a:rPr lang="he-IL" sz="3200" dirty="0" err="1" smtClean="0">
                <a:latin typeface="David" panose="020E0502060401010101" pitchFamily="34" charset="-79"/>
                <a:cs typeface="David" panose="020E0502060401010101" pitchFamily="34" charset="-79"/>
              </a:rPr>
              <a:t>צִוָּ֥ה</a:t>
            </a:r>
            <a:r>
              <a:rPr lang="he-IL" sz="3200" dirty="0" smtClean="0">
                <a:latin typeface="David" panose="020E0502060401010101" pitchFamily="34" charset="-79"/>
                <a:cs typeface="David" panose="020E0502060401010101" pitchFamily="34" charset="-79"/>
              </a:rPr>
              <a:t> יְהוָ֖ה </a:t>
            </a:r>
            <a:r>
              <a:rPr lang="he-IL" sz="3200" dirty="0" err="1" smtClean="0">
                <a:latin typeface="David" panose="020E0502060401010101" pitchFamily="34" charset="-79"/>
                <a:cs typeface="David" panose="020E0502060401010101" pitchFamily="34" charset="-79"/>
              </a:rPr>
              <a:t>אֶת־מֹשֶֽׁה</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1051528" y="237341"/>
            <a:ext cx="4612944" cy="584775"/>
          </a:xfrm>
          <a:prstGeom prst="rect">
            <a:avLst/>
          </a:prstGeom>
          <a:solidFill>
            <a:schemeClr val="accent1">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סדר ירושת נחלה ע"פ התורה:</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1706077" y="2559177"/>
            <a:ext cx="3303842" cy="646331"/>
          </a:xfrm>
          <a:prstGeom prst="rect">
            <a:avLst/>
          </a:prstGeom>
          <a:solidFill>
            <a:schemeClr val="accent2">
              <a:lumMod val="60000"/>
              <a:lumOff val="40000"/>
            </a:schemeClr>
          </a:solidFill>
          <a:ln w="38100">
            <a:solidFill>
              <a:schemeClr val="tx1"/>
            </a:solidFill>
          </a:ln>
        </p:spPr>
        <p:txBody>
          <a:bodyPr wrap="square" rtlCol="1">
            <a:spAutoFit/>
          </a:bodyPr>
          <a:lstStyle/>
          <a:p>
            <a:pPr algn="ctr"/>
            <a:r>
              <a:rPr lang="he-IL" sz="3600" b="1" dirty="0" smtClean="0">
                <a:solidFill>
                  <a:srgbClr val="FF0000"/>
                </a:solidFill>
                <a:latin typeface="David" panose="020E0502060401010101" pitchFamily="34" charset="-79"/>
                <a:cs typeface="David" panose="020E0502060401010101" pitchFamily="34" charset="-79"/>
              </a:rPr>
              <a:t>הבנות</a:t>
            </a:r>
            <a:endParaRPr lang="he-IL" sz="3600" b="1" dirty="0">
              <a:solidFill>
                <a:srgbClr val="FF0000"/>
              </a:solidFill>
              <a:latin typeface="David" panose="020E0502060401010101" pitchFamily="34" charset="-79"/>
              <a:cs typeface="David" panose="020E0502060401010101" pitchFamily="34" charset="-79"/>
            </a:endParaRPr>
          </a:p>
        </p:txBody>
      </p:sp>
      <p:sp>
        <p:nvSpPr>
          <p:cNvPr id="6" name="TextBox 5"/>
          <p:cNvSpPr txBox="1"/>
          <p:nvPr/>
        </p:nvSpPr>
        <p:spPr>
          <a:xfrm>
            <a:off x="1656659" y="3688114"/>
            <a:ext cx="3303842" cy="584775"/>
          </a:xfrm>
          <a:prstGeom prst="rect">
            <a:avLst/>
          </a:prstGeom>
          <a:solidFill>
            <a:schemeClr val="accent2">
              <a:lumMod val="60000"/>
              <a:lumOff val="40000"/>
            </a:schemeClr>
          </a:solidFill>
          <a:ln w="38100">
            <a:solidFill>
              <a:schemeClr val="tx1"/>
            </a:solidFill>
          </a:ln>
        </p:spPr>
        <p:txBody>
          <a:bodyPr wrap="square" rtlCol="1">
            <a:spAutoFit/>
          </a:bodyPr>
          <a:lstStyle/>
          <a:p>
            <a:pPr algn="ctr"/>
            <a:r>
              <a:rPr lang="he-IL" sz="3200" b="1" dirty="0" smtClean="0">
                <a:solidFill>
                  <a:srgbClr val="7030A0"/>
                </a:solidFill>
                <a:latin typeface="David" panose="020E0502060401010101" pitchFamily="34" charset="-79"/>
                <a:cs typeface="David" panose="020E0502060401010101" pitchFamily="34" charset="-79"/>
              </a:rPr>
              <a:t>האחים</a:t>
            </a:r>
            <a:r>
              <a:rPr lang="he-IL" sz="3200" dirty="0" smtClean="0">
                <a:latin typeface="David" panose="020E0502060401010101" pitchFamily="34" charset="-79"/>
                <a:cs typeface="David" panose="020E0502060401010101" pitchFamily="34" charset="-79"/>
              </a:rPr>
              <a:t> </a:t>
            </a:r>
            <a:r>
              <a:rPr lang="he-IL" sz="2000" dirty="0" smtClean="0">
                <a:latin typeface="David" panose="020E0502060401010101" pitchFamily="34" charset="-79"/>
                <a:cs typeface="David" panose="020E0502060401010101" pitchFamily="34" charset="-79"/>
              </a:rPr>
              <a:t>(וגם יפתח הוא אח</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1706077" y="4755495"/>
            <a:ext cx="3303842" cy="584775"/>
          </a:xfrm>
          <a:prstGeom prst="rect">
            <a:avLst/>
          </a:prstGeom>
          <a:solidFill>
            <a:schemeClr val="accent2">
              <a:lumMod val="60000"/>
              <a:lumOff val="40000"/>
            </a:schemeClr>
          </a:solidFill>
          <a:ln w="38100">
            <a:solidFill>
              <a:schemeClr val="tx1"/>
            </a:solidFill>
          </a:ln>
        </p:spPr>
        <p:txBody>
          <a:bodyPr wrap="square" rtlCol="1">
            <a:spAutoFit/>
          </a:bodyPr>
          <a:lstStyle/>
          <a:p>
            <a:pPr algn="ctr"/>
            <a:r>
              <a:rPr lang="he-IL" sz="3200" b="1" dirty="0" smtClean="0">
                <a:solidFill>
                  <a:schemeClr val="accent2">
                    <a:lumMod val="75000"/>
                  </a:schemeClr>
                </a:solidFill>
                <a:latin typeface="David" panose="020E0502060401010101" pitchFamily="34" charset="-79"/>
                <a:cs typeface="David" panose="020E0502060401010101" pitchFamily="34" charset="-79"/>
              </a:rPr>
              <a:t>אחי אביו</a:t>
            </a:r>
            <a:endParaRPr lang="he-IL" sz="3200" b="1" dirty="0">
              <a:solidFill>
                <a:schemeClr val="accent2">
                  <a:lumMod val="75000"/>
                </a:schemeClr>
              </a:solidFill>
              <a:latin typeface="David" panose="020E0502060401010101" pitchFamily="34" charset="-79"/>
              <a:cs typeface="David" panose="020E0502060401010101" pitchFamily="34" charset="-79"/>
            </a:endParaRPr>
          </a:p>
        </p:txBody>
      </p:sp>
      <p:sp>
        <p:nvSpPr>
          <p:cNvPr id="8" name="TextBox 7"/>
          <p:cNvSpPr txBox="1"/>
          <p:nvPr/>
        </p:nvSpPr>
        <p:spPr>
          <a:xfrm>
            <a:off x="1729962" y="6034423"/>
            <a:ext cx="3303842" cy="5847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dirty="0" smtClean="0">
                <a:solidFill>
                  <a:schemeClr val="accent2">
                    <a:lumMod val="75000"/>
                  </a:schemeClr>
                </a:solidFill>
                <a:latin typeface="David" panose="020E0502060401010101" pitchFamily="34" charset="-79"/>
                <a:cs typeface="David" panose="020E0502060401010101" pitchFamily="34" charset="-79"/>
              </a:rPr>
              <a:t>שארו הקרוב אליו</a:t>
            </a:r>
            <a:endParaRPr lang="he-IL" sz="3200" b="1" dirty="0">
              <a:solidFill>
                <a:schemeClr val="accent2">
                  <a:lumMod val="75000"/>
                </a:schemeClr>
              </a:solidFill>
              <a:latin typeface="David" panose="020E0502060401010101" pitchFamily="34" charset="-79"/>
              <a:cs typeface="David" panose="020E0502060401010101" pitchFamily="34" charset="-79"/>
            </a:endParaRPr>
          </a:p>
        </p:txBody>
      </p:sp>
      <p:sp>
        <p:nvSpPr>
          <p:cNvPr id="9" name="TextBox 8"/>
          <p:cNvSpPr txBox="1"/>
          <p:nvPr/>
        </p:nvSpPr>
        <p:spPr>
          <a:xfrm>
            <a:off x="1713986" y="1391714"/>
            <a:ext cx="3303842" cy="646331"/>
          </a:xfrm>
          <a:prstGeom prst="rect">
            <a:avLst/>
          </a:prstGeom>
          <a:solidFill>
            <a:schemeClr val="accent2">
              <a:lumMod val="60000"/>
              <a:lumOff val="40000"/>
            </a:schemeClr>
          </a:solidFill>
          <a:ln w="38100">
            <a:solidFill>
              <a:schemeClr val="tx1"/>
            </a:solidFill>
          </a:ln>
        </p:spPr>
        <p:txBody>
          <a:bodyPr wrap="square" rtlCol="1">
            <a:spAutoFit/>
          </a:bodyPr>
          <a:lstStyle/>
          <a:p>
            <a:pPr algn="ctr"/>
            <a:r>
              <a:rPr lang="he-IL" sz="3600" b="1" dirty="0" smtClean="0">
                <a:latin typeface="David" panose="020E0502060401010101" pitchFamily="34" charset="-79"/>
                <a:cs typeface="David" panose="020E0502060401010101" pitchFamily="34" charset="-79"/>
              </a:rPr>
              <a:t>הבנים</a:t>
            </a:r>
            <a:endParaRPr lang="he-IL" sz="3600" b="1" dirty="0">
              <a:latin typeface="David" panose="020E0502060401010101" pitchFamily="34" charset="-79"/>
              <a:cs typeface="David" panose="020E0502060401010101" pitchFamily="34" charset="-79"/>
            </a:endParaRPr>
          </a:p>
        </p:txBody>
      </p:sp>
      <p:sp>
        <p:nvSpPr>
          <p:cNvPr id="2" name="חץ למטה 1"/>
          <p:cNvSpPr/>
          <p:nvPr/>
        </p:nvSpPr>
        <p:spPr>
          <a:xfrm>
            <a:off x="3002507" y="836676"/>
            <a:ext cx="924691" cy="55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חץ למטה 9"/>
          <p:cNvSpPr/>
          <p:nvPr/>
        </p:nvSpPr>
        <p:spPr>
          <a:xfrm>
            <a:off x="2903561" y="5345354"/>
            <a:ext cx="924691" cy="744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חץ למטה 10"/>
          <p:cNvSpPr/>
          <p:nvPr/>
        </p:nvSpPr>
        <p:spPr>
          <a:xfrm>
            <a:off x="2856551" y="4303030"/>
            <a:ext cx="924691" cy="55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חץ למטה 11"/>
          <p:cNvSpPr/>
          <p:nvPr/>
        </p:nvSpPr>
        <p:spPr>
          <a:xfrm>
            <a:off x="2855902" y="3203677"/>
            <a:ext cx="924691" cy="55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חץ למטה 12"/>
          <p:cNvSpPr/>
          <p:nvPr/>
        </p:nvSpPr>
        <p:spPr>
          <a:xfrm>
            <a:off x="2958854" y="2038045"/>
            <a:ext cx="924691" cy="55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TextBox 13"/>
          <p:cNvSpPr txBox="1"/>
          <p:nvPr/>
        </p:nvSpPr>
        <p:spPr>
          <a:xfrm>
            <a:off x="5664472" y="703042"/>
            <a:ext cx="5820229" cy="2207240"/>
          </a:xfrm>
          <a:prstGeom prst="wedgeEllipseCallout">
            <a:avLst/>
          </a:prstGeom>
          <a:solidFill>
            <a:schemeClr val="accent6">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אם כן הבנים כולם זכאים</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לרשת, אחיו של יפתח לא נוהגים על פי דין התורה.. </a:t>
            </a:r>
            <a:endPar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1382940518"/>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circle(in)">
                                      <p:cBhvr>
                                        <p:cTn id="34" dur="2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ircle(in)">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circle(in)">
                                      <p:cBhvr>
                                        <p:cTn id="54" dur="20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barn(inVertical)">
                                      <p:cBhvr>
                                        <p:cTn id="59" dur="5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P spid="8" grpId="0" animBg="1"/>
      <p:bldP spid="9" grpId="0" animBg="1"/>
      <p:bldP spid="2"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31853" y="2057317"/>
            <a:ext cx="5472752" cy="4524315"/>
          </a:xfrm>
          <a:prstGeom prst="rect">
            <a:avLst/>
          </a:prstGeom>
          <a:solidFill>
            <a:schemeClr val="accent2">
              <a:lumMod val="60000"/>
              <a:lumOff val="40000"/>
            </a:schemeClr>
          </a:solidFill>
          <a:ln w="38100">
            <a:solidFill>
              <a:schemeClr val="tx1"/>
            </a:solidFill>
          </a:ln>
        </p:spPr>
        <p:txBody>
          <a:bodyPr wrap="square" rtlCol="1">
            <a:spAutoFit/>
          </a:bodyPr>
          <a:lstStyle/>
          <a:p>
            <a:pPr lvl="0"/>
            <a:r>
              <a:rPr lang="he-IL" sz="3200" b="1" dirty="0" err="1">
                <a:solidFill>
                  <a:prstClr val="black"/>
                </a:solidFill>
                <a:latin typeface="David" panose="020E0502060401010101" pitchFamily="34" charset="-79"/>
                <a:cs typeface="David" panose="020E0502060401010101" pitchFamily="34" charset="-79"/>
              </a:rPr>
              <a:t>פ"ס</a:t>
            </a:r>
            <a:r>
              <a:rPr lang="he-IL" sz="3200" b="1" dirty="0">
                <a:solidFill>
                  <a:prstClr val="black"/>
                </a:solidFill>
                <a:latin typeface="David" panose="020E0502060401010101" pitchFamily="34" charset="-79"/>
                <a:cs typeface="David" panose="020E0502060401010101" pitchFamily="34" charset="-79"/>
              </a:rPr>
              <a:t> ג': </a:t>
            </a:r>
            <a:r>
              <a:rPr lang="he-IL" sz="3200" dirty="0">
                <a:solidFill>
                  <a:prstClr val="black"/>
                </a:solidFill>
                <a:latin typeface="David" panose="020E0502060401010101" pitchFamily="34" charset="-79"/>
                <a:cs typeface="David" panose="020E0502060401010101" pitchFamily="34" charset="-79"/>
              </a:rPr>
              <a:t>יפתח ארז את חפציו וקם וברח מפני האחים שלו והלך והתיישב בארץ טוב, </a:t>
            </a:r>
            <a:r>
              <a:rPr lang="he-IL" sz="2800" dirty="0" smtClean="0">
                <a:solidFill>
                  <a:prstClr val="black"/>
                </a:solidFill>
                <a:latin typeface="David" panose="020E0502060401010101" pitchFamily="34" charset="-79"/>
                <a:cs typeface="David" panose="020E0502060401010101" pitchFamily="34" charset="-79"/>
              </a:rPr>
              <a:t>(היה </a:t>
            </a:r>
            <a:r>
              <a:rPr lang="he-IL" sz="2800" dirty="0">
                <a:solidFill>
                  <a:prstClr val="black"/>
                </a:solidFill>
                <a:latin typeface="David" panose="020E0502060401010101" pitchFamily="34" charset="-79"/>
                <a:cs typeface="David" panose="020E0502060401010101" pitchFamily="34" charset="-79"/>
              </a:rPr>
              <a:t>איש שקראו לו "טוב" ואותו מקום קרוי על </a:t>
            </a:r>
            <a:r>
              <a:rPr lang="he-IL" sz="2800" dirty="0" smtClean="0">
                <a:solidFill>
                  <a:prstClr val="black"/>
                </a:solidFill>
                <a:latin typeface="David" panose="020E0502060401010101" pitchFamily="34" charset="-79"/>
                <a:cs typeface="David" panose="020E0502060401010101" pitchFamily="34" charset="-79"/>
              </a:rPr>
              <a:t>שמו). </a:t>
            </a:r>
            <a:r>
              <a:rPr lang="he-IL" sz="3200" dirty="0">
                <a:solidFill>
                  <a:prstClr val="black"/>
                </a:solidFill>
                <a:latin typeface="David" panose="020E0502060401010101" pitchFamily="34" charset="-79"/>
                <a:cs typeface="David" panose="020E0502060401010101" pitchFamily="34" charset="-79"/>
              </a:rPr>
              <a:t>לאט </a:t>
            </a:r>
            <a:r>
              <a:rPr lang="he-IL" sz="3200" dirty="0" err="1">
                <a:solidFill>
                  <a:prstClr val="black"/>
                </a:solidFill>
                <a:latin typeface="David" panose="020E0502060401010101" pitchFamily="34" charset="-79"/>
                <a:cs typeface="David" panose="020E0502060401010101" pitchFamily="34" charset="-79"/>
              </a:rPr>
              <a:t>לאט</a:t>
            </a:r>
            <a:r>
              <a:rPr lang="he-IL" sz="3200" dirty="0">
                <a:solidFill>
                  <a:prstClr val="black"/>
                </a:solidFill>
                <a:latin typeface="David" panose="020E0502060401010101" pitchFamily="34" charset="-79"/>
                <a:cs typeface="David" panose="020E0502060401010101" pitchFamily="34" charset="-79"/>
              </a:rPr>
              <a:t> החלו להתאסף אל יפתח כל מיני אנשים ריקים מתורה ומצוות והסתובבו והלכו עם יפתח לכל מקום שהלך בשביל למצוא אוכל </a:t>
            </a:r>
            <a:r>
              <a:rPr lang="he-IL" sz="3200" dirty="0" err="1">
                <a:solidFill>
                  <a:prstClr val="black"/>
                </a:solidFill>
                <a:latin typeface="David" panose="020E0502060401010101" pitchFamily="34" charset="-79"/>
                <a:cs typeface="David" panose="020E0502060401010101" pitchFamily="34" charset="-79"/>
              </a:rPr>
              <a:t>וכו</a:t>
            </a:r>
            <a:r>
              <a:rPr lang="he-IL" sz="3200" dirty="0">
                <a:solidFill>
                  <a:prstClr val="black"/>
                </a:solidFill>
                <a:latin typeface="David" panose="020E0502060401010101" pitchFamily="34" charset="-79"/>
                <a:cs typeface="David" panose="020E0502060401010101" pitchFamily="34" charset="-79"/>
              </a:rPr>
              <a:t>'.</a:t>
            </a:r>
            <a:endPar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5820229" y="160446"/>
            <a:ext cx="6096000" cy="1569660"/>
          </a:xfrm>
          <a:prstGeom prst="rect">
            <a:avLst/>
          </a:prstGeom>
          <a:solidFill>
            <a:schemeClr val="accent5">
              <a:lumMod val="40000"/>
              <a:lumOff val="60000"/>
            </a:schemeClr>
          </a:solidFill>
        </p:spPr>
        <p:txBody>
          <a:bodyP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ג וַיִּבְרַח יִפְתָּח מִפְּנֵי אֶחָיו, </a:t>
            </a: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וַיֵּשֶׁב בְּאֶרֶץ טוֹב;</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וַיִּתְלַקְּטוּ אֶל-יִפְתָּח אֲנָשִׁים רֵיקִים, וַיֵּצְאוּ עִמּוֹ.</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245660" y="136478"/>
            <a:ext cx="5308979" cy="6591868"/>
          </a:xfrm>
          <a:prstGeom prst="rect">
            <a:avLst/>
          </a:prstGeom>
        </p:spPr>
      </p:pic>
    </p:spTree>
    <p:extLst>
      <p:ext uri="{BB962C8B-B14F-4D97-AF65-F5344CB8AC3E}">
        <p14:creationId xmlns:p14="http://schemas.microsoft.com/office/powerpoint/2010/main" val="37410233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9042" y="163318"/>
            <a:ext cx="6251757" cy="5016758"/>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ד': </a:t>
            </a:r>
            <a:r>
              <a:rPr lang="he-IL" sz="3200" dirty="0" smtClean="0">
                <a:latin typeface="David" panose="020E0502060401010101" pitchFamily="34" charset="-79"/>
                <a:cs typeface="David" panose="020E0502060401010101" pitchFamily="34" charset="-79"/>
              </a:rPr>
              <a:t>ימים רבים אחרי שגורש יפתח מביתו, באו בני עמון ונאספו בגלעד על מנת להילחם עם ישראל.</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ה': </a:t>
            </a:r>
            <a:r>
              <a:rPr lang="he-IL" sz="3200" dirty="0" smtClean="0">
                <a:latin typeface="David" panose="020E0502060401010101" pitchFamily="34" charset="-79"/>
                <a:cs typeface="David" panose="020E0502060401010101" pitchFamily="34" charset="-79"/>
              </a:rPr>
              <a:t>כאשר התכנסו בני עמון והתכוננו להילחם עם ישראל הלכו חשובי העיר גלעד אל יפתח לארץ טוב לקחת את יפתח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ו': </a:t>
            </a:r>
            <a:r>
              <a:rPr lang="he-IL" sz="3200" dirty="0" smtClean="0">
                <a:latin typeface="David" panose="020E0502060401010101" pitchFamily="34" charset="-79"/>
                <a:cs typeface="David" panose="020E0502060401010101" pitchFamily="34" charset="-79"/>
              </a:rPr>
              <a:t>באו אנשי גלעד ואמרו ליפתח בא </a:t>
            </a:r>
            <a:r>
              <a:rPr lang="he-IL" sz="3200" dirty="0" err="1" smtClean="0">
                <a:latin typeface="David" panose="020E0502060401010101" pitchFamily="34" charset="-79"/>
                <a:cs typeface="David" panose="020E0502060401010101" pitchFamily="34" charset="-79"/>
              </a:rPr>
              <a:t>איתנו</a:t>
            </a:r>
            <a:r>
              <a:rPr lang="he-IL" sz="3200" dirty="0" smtClean="0">
                <a:latin typeface="David" panose="020E0502060401010101" pitchFamily="34" charset="-79"/>
                <a:cs typeface="David" panose="020E0502060401010101" pitchFamily="34" charset="-79"/>
              </a:rPr>
              <a:t> למלחמה </a:t>
            </a:r>
            <a:r>
              <a:rPr lang="he-IL" sz="3200" b="1" dirty="0" smtClean="0">
                <a:latin typeface="David" panose="020E0502060401010101" pitchFamily="34" charset="-79"/>
                <a:cs typeface="David" panose="020E0502060401010101" pitchFamily="34" charset="-79"/>
              </a:rPr>
              <a:t>ותנהיג אותנו </a:t>
            </a:r>
            <a:r>
              <a:rPr lang="he-IL" sz="3200" dirty="0" smtClean="0">
                <a:latin typeface="David" panose="020E0502060401010101" pitchFamily="34" charset="-79"/>
                <a:cs typeface="David" panose="020E0502060401010101" pitchFamily="34" charset="-79"/>
              </a:rPr>
              <a:t>ונלחם בבני עמון שמעבידים אותנו.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837528" y="163318"/>
            <a:ext cx="5131558" cy="3662541"/>
          </a:xfrm>
          <a:prstGeom prst="rect">
            <a:avLst/>
          </a:prstGeom>
          <a:solidFill>
            <a:schemeClr val="accent4">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וַיְהִי, מִיָּמִים; וַיִּלָּחֲמוּ בְנֵי-עַמּוֹן, עִם-יִשְׂרָאֵל.  </a:t>
            </a:r>
          </a:p>
          <a:p>
            <a:r>
              <a:rPr lang="he-IL" sz="3200" b="1"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וַיְהִי, כַּאֲשֶׁר-נִלְחֲמוּ בְנֵי-עַמּוֹן עִם-יִשְׂרָאֵל; וַיֵּלְכוּ זִקְנֵי גִלְעָד, לָקַחַת אֶת-יִפְתָּח מֵאֶרֶץ טוֹב.  </a:t>
            </a:r>
          </a:p>
          <a:p>
            <a:r>
              <a:rPr lang="he-IL" sz="3200" b="1"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וַיֹּאמְרוּ לְיִפְתָּח--לְכָה, </a:t>
            </a:r>
            <a:r>
              <a:rPr lang="he-IL" sz="3600" b="1" dirty="0" smtClean="0">
                <a:solidFill>
                  <a:srgbClr val="C00000"/>
                </a:solidFill>
                <a:latin typeface="David" panose="020E0502060401010101" pitchFamily="34" charset="-79"/>
                <a:cs typeface="David" panose="020E0502060401010101" pitchFamily="34" charset="-79"/>
              </a:rPr>
              <a:t>וְהָיִיתָה לָּנוּ לְקָצִין</a:t>
            </a:r>
            <a:r>
              <a:rPr lang="he-IL" sz="3200" dirty="0" smtClean="0">
                <a:latin typeface="David" panose="020E0502060401010101" pitchFamily="34" charset="-79"/>
                <a:cs typeface="David" panose="020E0502060401010101" pitchFamily="34" charset="-79"/>
              </a:rPr>
              <a:t>; וְנִלָּחֲמָה, בִּבְנֵי עַמּוֹן.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293399" y="4735773"/>
            <a:ext cx="2228515" cy="2008681"/>
          </a:xfrm>
          <a:prstGeom prst="rect">
            <a:avLst/>
          </a:prstGeom>
        </p:spPr>
      </p:pic>
      <p:sp>
        <p:nvSpPr>
          <p:cNvPr id="6" name="TextBox 5"/>
          <p:cNvSpPr txBox="1"/>
          <p:nvPr/>
        </p:nvSpPr>
        <p:spPr>
          <a:xfrm>
            <a:off x="6545156" y="3939620"/>
            <a:ext cx="5423930" cy="2739211"/>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מה מרגיש יפתח?</a:t>
            </a:r>
          </a:p>
          <a:p>
            <a:pPr marL="457200" indent="-457200">
              <a:buFont typeface="Arial" panose="020B0604020202020204" pitchFamily="34" charset="0"/>
              <a:buChar char="•"/>
            </a:pPr>
            <a:r>
              <a:rPr lang="he-IL" sz="2800" dirty="0" smtClean="0">
                <a:latin typeface="David" panose="020E0502060401010101" pitchFamily="34" charset="-79"/>
                <a:cs typeface="David" panose="020E0502060401010101" pitchFamily="34" charset="-79"/>
              </a:rPr>
              <a:t>מאושר ושמח שיש מי שמעריך אותו </a:t>
            </a:r>
          </a:p>
          <a:p>
            <a:pPr marL="457200" indent="-457200">
              <a:buFont typeface="Arial" panose="020B0604020202020204" pitchFamily="34" charset="0"/>
              <a:buChar char="•"/>
            </a:pPr>
            <a:r>
              <a:rPr lang="he-IL" sz="2800" dirty="0" smtClean="0">
                <a:latin typeface="David" panose="020E0502060401010101" pitchFamily="34" charset="-79"/>
                <a:cs typeface="David" panose="020E0502060401010101" pitchFamily="34" charset="-79"/>
              </a:rPr>
              <a:t>כועס על כך שזקני גלעד לא מחו בפני משפחתו על העוול שגרשו אותו.</a:t>
            </a:r>
          </a:p>
          <a:p>
            <a:pPr marL="457200" indent="-457200">
              <a:buFont typeface="Arial" panose="020B0604020202020204" pitchFamily="34" charset="0"/>
              <a:buChar char="•"/>
            </a:pPr>
            <a:r>
              <a:rPr lang="he-IL" sz="2800" dirty="0" smtClean="0">
                <a:latin typeface="David" panose="020E0502060401010101" pitchFamily="34" charset="-79"/>
                <a:cs typeface="David" panose="020E0502060401010101" pitchFamily="34" charset="-79"/>
              </a:rPr>
              <a:t>רגש של נקמה- אתם לא עזרתם לי, גם אני לא אעזור לכם..</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1369158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6">
                                            <p:txEl>
                                              <p:pRg st="0" end="0"/>
                                            </p:txEl>
                                          </p:spTgt>
                                        </p:tgtEl>
                                        <p:attrNameLst>
                                          <p:attrName>style.visibility</p:attrName>
                                        </p:attrNameLst>
                                      </p:cBhvr>
                                      <p:to>
                                        <p:strVal val="visible"/>
                                      </p:to>
                                    </p:set>
                                    <p:animEffect transition="in" filter="fade">
                                      <p:cBhvr>
                                        <p:cTn id="36" dur="1000"/>
                                        <p:tgtEl>
                                          <p:spTgt spid="6">
                                            <p:txEl>
                                              <p:pRg st="0" end="0"/>
                                            </p:txEl>
                                          </p:spTgt>
                                        </p:tgtEl>
                                      </p:cBhvr>
                                    </p:animEffect>
                                    <p:anim calcmode="lin" valueType="num">
                                      <p:cBhvr>
                                        <p:cTn id="3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barn(inVertical)">
                                      <p:cBhvr>
                                        <p:cTn id="43" dur="500"/>
                                        <p:tgtEl>
                                          <p:spTgt spid="6">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wipe(down)">
                                      <p:cBhvr>
                                        <p:cTn id="48" dur="500"/>
                                        <p:tgtEl>
                                          <p:spTgt spid="6">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circle(in)">
                                      <p:cBhvr>
                                        <p:cTn id="53"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746" y="127703"/>
            <a:ext cx="5405597"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ז': </a:t>
            </a:r>
            <a:r>
              <a:rPr lang="he-IL" sz="3200" dirty="0" smtClean="0">
                <a:latin typeface="David" panose="020E0502060401010101" pitchFamily="34" charset="-79"/>
                <a:cs typeface="David" panose="020E0502060401010101" pitchFamily="34" charset="-79"/>
              </a:rPr>
              <a:t>עונה להם יפתח והרי אתם שנאתם אותי ועזרתם לאחים שלי לגרש אותי מהבית של אבי, אז אתם שונאים אותי </a:t>
            </a:r>
            <a:r>
              <a:rPr lang="he-IL" sz="3200" b="1" dirty="0" smtClean="0">
                <a:latin typeface="David" panose="020E0502060401010101" pitchFamily="34" charset="-79"/>
                <a:cs typeface="David" panose="020E0502060401010101" pitchFamily="34" charset="-79"/>
              </a:rPr>
              <a:t>מדוע באתם אלי עכשיו כאשר אתם בצרה?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ח': </a:t>
            </a:r>
            <a:r>
              <a:rPr lang="he-IL" sz="3200" dirty="0" smtClean="0">
                <a:latin typeface="David" panose="020E0502060401010101" pitchFamily="34" charset="-79"/>
                <a:cs typeface="David" panose="020E0502060401010101" pitchFamily="34" charset="-79"/>
              </a:rPr>
              <a:t>ענו לו אנשי יפתח בגלל שפעם הקודמת עשינו לך רע לכן עכשיו באנו אליך בהצעה שיש בה רווח, אם תנצח את בני עמון אז אתה </a:t>
            </a:r>
            <a:r>
              <a:rPr lang="he-IL" sz="3200" b="1" dirty="0" smtClean="0">
                <a:latin typeface="David" panose="020E0502060401010101" pitchFamily="34" charset="-79"/>
                <a:cs typeface="David" panose="020E0502060401010101" pitchFamily="34" charset="-79"/>
              </a:rPr>
              <a:t>תהיה המושל והמנהיג </a:t>
            </a:r>
            <a:r>
              <a:rPr lang="he-IL" sz="3200" dirty="0" smtClean="0">
                <a:latin typeface="David" panose="020E0502060401010101" pitchFamily="34" charset="-79"/>
                <a:cs typeface="David" panose="020E0502060401010101" pitchFamily="34" charset="-79"/>
              </a:rPr>
              <a:t>של כל יושבי גלעד.</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37278" y="127703"/>
            <a:ext cx="5548846" cy="4031873"/>
          </a:xfrm>
          <a:prstGeom prst="rect">
            <a:avLst/>
          </a:prstGeom>
          <a:solidFill>
            <a:schemeClr val="accent1">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 ז </a:t>
            </a:r>
            <a:r>
              <a:rPr lang="he-IL" sz="3200" dirty="0" smtClean="0">
                <a:latin typeface="David" panose="020E0502060401010101" pitchFamily="34" charset="-79"/>
                <a:cs typeface="David" panose="020E0502060401010101" pitchFamily="34" charset="-79"/>
              </a:rPr>
              <a:t>וַיֹּאמֶר יִפְתָּח, לְזִקְנֵי גִלְעָד, הֲלֹא אַתֶּם שְׂנֵאתֶם אוֹתִי, וַתְּגָרְשׁוּנִי מִבֵּית אָבִי; </a:t>
            </a:r>
            <a:r>
              <a:rPr lang="he-IL" sz="3200" b="1" dirty="0" smtClean="0">
                <a:latin typeface="David" panose="020E0502060401010101" pitchFamily="34" charset="-79"/>
                <a:cs typeface="David" panose="020E0502060401010101" pitchFamily="34" charset="-79"/>
              </a:rPr>
              <a:t>וּמַדּוּעַ בָּאתֶם אֵלַי, עַתָּה, כַּאֲשֶׁר, צַר לָכֶם.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וַיֹּאמְרוּ זִקְנֵי גִלְעָד אֶל-יִפְתָּח, לָכֵן עַתָּה שַׁבְנוּ אֵלֶיךָ, וְהָלַכְתָּ עִמָּנוּ, וְנִלְחַמְתָּ בִּבְנֵי עַמּוֹן; </a:t>
            </a:r>
            <a:r>
              <a:rPr lang="he-IL" sz="3200" b="1" dirty="0" smtClean="0">
                <a:latin typeface="David" panose="020E0502060401010101" pitchFamily="34" charset="-79"/>
                <a:cs typeface="David" panose="020E0502060401010101" pitchFamily="34" charset="-79"/>
              </a:rPr>
              <a:t>וְהָיִיתָ לָּנוּ לְרֹאשׁ</a:t>
            </a:r>
            <a:r>
              <a:rPr lang="he-IL" sz="3200" dirty="0" smtClean="0">
                <a:latin typeface="David" panose="020E0502060401010101" pitchFamily="34" charset="-79"/>
                <a:cs typeface="David" panose="020E0502060401010101" pitchFamily="34" charset="-79"/>
              </a:rPr>
              <a:t>, לְכֹל יֹשְׁבֵי גִלְעָד.</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889" b="98667" l="1333" r="97778"/>
                    </a14:imgEffect>
                  </a14:imgLayer>
                </a14:imgProps>
              </a:ext>
            </a:extLst>
          </a:blip>
          <a:stretch>
            <a:fillRect/>
          </a:stretch>
        </p:blipFill>
        <p:spPr>
          <a:xfrm>
            <a:off x="3993001" y="2779380"/>
            <a:ext cx="4078620" cy="4078620"/>
          </a:xfrm>
          <a:prstGeom prst="rect">
            <a:avLst/>
          </a:prstGeom>
        </p:spPr>
      </p:pic>
      <p:sp>
        <p:nvSpPr>
          <p:cNvPr id="6" name="TextBox 5"/>
          <p:cNvSpPr txBox="1"/>
          <p:nvPr/>
        </p:nvSpPr>
        <p:spPr>
          <a:xfrm>
            <a:off x="6726533" y="4354626"/>
            <a:ext cx="5344130" cy="2308324"/>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"הלא אתם שנאתם אותי"- </a:t>
            </a:r>
            <a:r>
              <a:rPr lang="he-IL" sz="2800" dirty="0" smtClean="0">
                <a:latin typeface="David" panose="020E0502060401010101" pitchFamily="34" charset="-79"/>
                <a:cs typeface="David" panose="020E0502060401010101" pitchFamily="34" charset="-79"/>
              </a:rPr>
              <a:t>אף שזקני גלעד לא גרשוהו מביתו אלא אחיו. אך סוף סוף הם היו זקני הארץ והיה בידם למחות, וממה ששתקו משמע שנוח להם. </a:t>
            </a:r>
            <a:r>
              <a:rPr lang="he-IL" sz="2800" b="1" dirty="0" smtClean="0">
                <a:latin typeface="David" panose="020E0502060401010101" pitchFamily="34" charset="-79"/>
                <a:cs typeface="David" panose="020E0502060401010101" pitchFamily="34" charset="-79"/>
              </a:rPr>
              <a:t>ונקראים כאילו הם גרשוהו.</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676462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circle(in)">
                                      <p:cBhvr>
                                        <p:cTn id="14" dur="20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100" y="124215"/>
            <a:ext cx="5555721" cy="5016758"/>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ט': </a:t>
            </a:r>
            <a:r>
              <a:rPr lang="he-IL" sz="3200" dirty="0" smtClean="0">
                <a:latin typeface="David" panose="020E0502060401010101" pitchFamily="34" charset="-79"/>
                <a:cs typeface="David" panose="020E0502060401010101" pitchFamily="34" charset="-79"/>
              </a:rPr>
              <a:t>עונה להם יפתח- אם אתם משיבים אותי רק כדי להילחם בבני עמון שאני אעמוד בראש המלחמה וה' יצליח בידי ואנצח אותם, אז אני אהיה לכם כבר מעכשיו למנהיג.</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י': </a:t>
            </a:r>
            <a:r>
              <a:rPr lang="he-IL" sz="3200" dirty="0" smtClean="0">
                <a:latin typeface="David" panose="020E0502060401010101" pitchFamily="34" charset="-79"/>
                <a:cs typeface="David" panose="020E0502060401010101" pitchFamily="34" charset="-79"/>
              </a:rPr>
              <a:t>ענו לו זקני יפתח ה' יהיה עד על ההסכם שסיכמנו שאתה תהיה לנו למושל ואם לא נקיים זאת ה' יעניש אותנו. </a:t>
            </a:r>
            <a:r>
              <a:rPr lang="he-IL" sz="2800" dirty="0" smtClean="0">
                <a:latin typeface="David" panose="020E0502060401010101" pitchFamily="34" charset="-79"/>
                <a:cs typeface="David" panose="020E0502060401010101" pitchFamily="34" charset="-79"/>
              </a:rPr>
              <a:t>(כלומר יפתח אומר שעוד לפני המלחמה כבר ימונה לראש ומנהיג).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305265" y="124215"/>
            <a:ext cx="5773003" cy="3600986"/>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 ט </a:t>
            </a:r>
            <a:r>
              <a:rPr lang="he-IL" sz="3200" dirty="0" smtClean="0">
                <a:latin typeface="David" panose="020E0502060401010101" pitchFamily="34" charset="-79"/>
                <a:cs typeface="David" panose="020E0502060401010101" pitchFamily="34" charset="-79"/>
              </a:rPr>
              <a:t>וַיֹּאמֶר יִפְתָּח אֶל-זִקְנֵי גִלְעָד, </a:t>
            </a:r>
            <a:r>
              <a:rPr lang="he-IL" sz="3600" b="1" dirty="0" smtClean="0">
                <a:latin typeface="David" panose="020E0502060401010101" pitchFamily="34" charset="-79"/>
                <a:cs typeface="David" panose="020E0502060401010101" pitchFamily="34" charset="-79"/>
              </a:rPr>
              <a:t>אִם-</a:t>
            </a:r>
            <a:r>
              <a:rPr lang="he-IL" sz="3200" dirty="0" smtClean="0">
                <a:latin typeface="David" panose="020E0502060401010101" pitchFamily="34" charset="-79"/>
                <a:cs typeface="David" panose="020E0502060401010101" pitchFamily="34" charset="-79"/>
              </a:rPr>
              <a:t>מְשִׁיבִים אַתֶּם אוֹתִי </a:t>
            </a:r>
            <a:r>
              <a:rPr lang="he-IL" sz="3200" dirty="0" err="1" smtClean="0">
                <a:latin typeface="David" panose="020E0502060401010101" pitchFamily="34" charset="-79"/>
                <a:cs typeface="David" panose="020E0502060401010101" pitchFamily="34" charset="-79"/>
              </a:rPr>
              <a:t>לְהִלָּחֵם</a:t>
            </a:r>
            <a:r>
              <a:rPr lang="he-IL" sz="3200" dirty="0" smtClean="0">
                <a:latin typeface="David" panose="020E0502060401010101" pitchFamily="34" charset="-79"/>
                <a:cs typeface="David" panose="020E0502060401010101" pitchFamily="34" charset="-79"/>
              </a:rPr>
              <a:t> בִּבְנֵי עַמּוֹן, וְנָתַן יְהוָה אוֹתָם, לְפָנָי--</a:t>
            </a:r>
            <a:r>
              <a:rPr lang="he-IL" sz="3200" b="1" dirty="0" smtClean="0">
                <a:latin typeface="David" panose="020E0502060401010101" pitchFamily="34" charset="-79"/>
                <a:cs typeface="David" panose="020E0502060401010101" pitchFamily="34" charset="-79"/>
              </a:rPr>
              <a:t>אָנֹכִי, אֶהְיֶה לָכֶם לְרֹאשׁ.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וַיֹּאמְרוּ זִקְנֵי-גִלְעָד, אֶל-יִפְתָּח:  יְהוָה, יִהְיֶה שֹׁמֵעַ בֵּינוֹתֵינוּ--אִם-לֹא כִדְבָרְךָ, כֵּן נַעֲשֶׂה.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043682" y="4043486"/>
            <a:ext cx="6096000" cy="2677656"/>
          </a:xfrm>
          <a:prstGeom prst="rect">
            <a:avLst/>
          </a:prstGeom>
          <a:solidFill>
            <a:schemeClr val="accent5">
              <a:lumMod val="40000"/>
              <a:lumOff val="60000"/>
            </a:schemeClr>
          </a:solidFill>
        </p:spPr>
        <p:txBody>
          <a:bodyPr>
            <a:spAutoFit/>
          </a:bodyPr>
          <a:lstStyle/>
          <a:p>
            <a:r>
              <a:rPr lang="he-IL" sz="2800" dirty="0" smtClean="0">
                <a:latin typeface="David" panose="020E0502060401010101" pitchFamily="34" charset="-79"/>
                <a:cs typeface="David" panose="020E0502060401010101" pitchFamily="34" charset="-79"/>
              </a:rPr>
              <a:t> </a:t>
            </a:r>
            <a:r>
              <a:rPr lang="he-IL" sz="2800" b="1" u="sng" dirty="0" smtClean="0">
                <a:latin typeface="David" panose="020E0502060401010101" pitchFamily="34" charset="-79"/>
                <a:cs typeface="David" panose="020E0502060401010101" pitchFamily="34" charset="-79"/>
              </a:rPr>
              <a:t>ורצה לומר</a:t>
            </a:r>
            <a:r>
              <a:rPr lang="he-IL" sz="2800" dirty="0" smtClean="0">
                <a:latin typeface="David" panose="020E0502060401010101" pitchFamily="34" charset="-79"/>
                <a:cs typeface="David" panose="020E0502060401010101" pitchFamily="34" charset="-79"/>
              </a:rPr>
              <a:t>, עדיין אין זה הכנעה וחיבה במה שתאמרו להמשיל אותי אחר המלחמה, כי </a:t>
            </a:r>
            <a:r>
              <a:rPr lang="he-IL" sz="2800" dirty="0" err="1" smtClean="0">
                <a:latin typeface="David" panose="020E0502060401010101" pitchFamily="34" charset="-79"/>
                <a:cs typeface="David" panose="020E0502060401010101" pitchFamily="34" charset="-79"/>
              </a:rPr>
              <a:t>בודאי</a:t>
            </a:r>
            <a:r>
              <a:rPr lang="he-IL" sz="2800" dirty="0" smtClean="0">
                <a:latin typeface="David" panose="020E0502060401010101" pitchFamily="34" charset="-79"/>
                <a:cs typeface="David" panose="020E0502060401010101" pitchFamily="34" charset="-79"/>
              </a:rPr>
              <a:t> אם אהיה מנוצח, לא תאבו עוד להמשיל אותי, ואם אנצח אני, הנה מן הדין ראוי לי הממשלה, </a:t>
            </a:r>
            <a:r>
              <a:rPr lang="he-IL" sz="2800" b="1" dirty="0" smtClean="0">
                <a:latin typeface="David" panose="020E0502060401010101" pitchFamily="34" charset="-79"/>
                <a:cs typeface="David" panose="020E0502060401010101" pitchFamily="34" charset="-79"/>
              </a:rPr>
              <a:t>וכאלו אמר לא כן הוא, כי אם מיד קודם המלחמה תמשילו אותי </a:t>
            </a:r>
            <a:r>
              <a:rPr lang="he-IL" sz="2800" dirty="0" smtClean="0">
                <a:latin typeface="David" panose="020E0502060401010101" pitchFamily="34" charset="-79"/>
                <a:cs typeface="David" panose="020E0502060401010101" pitchFamily="34" charset="-79"/>
              </a:rPr>
              <a:t>(מצודת דוד)</a:t>
            </a:r>
            <a:endParaRPr lang="he-IL" sz="28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293333" y="5008728"/>
            <a:ext cx="2133785" cy="1712414"/>
          </a:xfrm>
          <a:prstGeom prst="rect">
            <a:avLst/>
          </a:prstGeom>
        </p:spPr>
      </p:pic>
    </p:spTree>
    <p:extLst>
      <p:ext uri="{BB962C8B-B14F-4D97-AF65-F5344CB8AC3E}">
        <p14:creationId xmlns:p14="http://schemas.microsoft.com/office/powerpoint/2010/main" val="128360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0111" y="250990"/>
            <a:ext cx="5815029"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יא': </a:t>
            </a:r>
            <a:r>
              <a:rPr lang="he-IL" sz="3200" dirty="0" smtClean="0">
                <a:latin typeface="David" panose="020E0502060401010101" pitchFamily="34" charset="-79"/>
                <a:cs typeface="David" panose="020E0502060401010101" pitchFamily="34" charset="-79"/>
              </a:rPr>
              <a:t>יפתח הלך עם אנשי גלעד והגיע אל העם אל המצפה וכולם הסכימו שיהיה יפתח המנהיג והראש עוד לפני המלחמה. ויפתח שם את דבריו לפני ה' </a:t>
            </a:r>
          </a:p>
          <a:p>
            <a:r>
              <a:rPr lang="he-IL" sz="3200" b="1" dirty="0" smtClean="0">
                <a:latin typeface="David" panose="020E0502060401010101" pitchFamily="34" charset="-79"/>
                <a:cs typeface="David" panose="020E0502060401010101" pitchFamily="34" charset="-79"/>
              </a:rPr>
              <a:t>מהם דבריו? א. </a:t>
            </a:r>
            <a:r>
              <a:rPr lang="he-IL" sz="3200" dirty="0" smtClean="0">
                <a:latin typeface="David" panose="020E0502060401010101" pitchFamily="34" charset="-79"/>
                <a:cs typeface="David" panose="020E0502060401010101" pitchFamily="34" charset="-79"/>
              </a:rPr>
              <a:t>את אותו תנאי שאם יהיה להם לראש במלחמה וינצח אז הוא יהיה המנהיג.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14447" y="250990"/>
            <a:ext cx="5431809" cy="2062103"/>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וַיֵּלֶךְ יִפְתָּח עִם-זִקְנֵי גִלְעָד, וַיָּשִׂימוּ הָעָם אוֹתוֹ עֲלֵיהֶם </a:t>
            </a:r>
            <a:r>
              <a:rPr lang="he-IL" sz="3200" b="1" dirty="0" smtClean="0">
                <a:latin typeface="David" panose="020E0502060401010101" pitchFamily="34" charset="-79"/>
                <a:cs typeface="David" panose="020E0502060401010101" pitchFamily="34" charset="-79"/>
              </a:rPr>
              <a:t>לְרֹאשׁ וּלְקָצִין</a:t>
            </a:r>
            <a:r>
              <a:rPr lang="he-IL" sz="3200" dirty="0" smtClean="0">
                <a:latin typeface="David" panose="020E0502060401010101" pitchFamily="34" charset="-79"/>
                <a:cs typeface="David" panose="020E0502060401010101" pitchFamily="34" charset="-79"/>
              </a:rPr>
              <a:t>; וַיְדַבֵּר יִפְתָּח אֶת-כָּל-דְּבָרָיו לִפְנֵי יְהוָה, בַּמִּצְפָּה. </a:t>
            </a:r>
            <a:r>
              <a:rPr lang="he-IL" sz="2000" dirty="0" smtClean="0">
                <a:latin typeface="David" panose="020E0502060401010101" pitchFamily="34" charset="-79"/>
                <a:cs typeface="David" panose="020E0502060401010101" pitchFamily="34" charset="-79"/>
              </a:rPr>
              <a:t>(מצפה גלעד)</a:t>
            </a:r>
            <a:endParaRPr lang="he-IL" sz="2000" dirty="0">
              <a:latin typeface="David" panose="020E0502060401010101" pitchFamily="34" charset="-79"/>
              <a:cs typeface="David" panose="020E0502060401010101" pitchFamily="34" charset="-79"/>
            </a:endParaRPr>
          </a:p>
        </p:txBody>
      </p:sp>
      <p:sp>
        <p:nvSpPr>
          <p:cNvPr id="6" name="TextBox 5"/>
          <p:cNvSpPr txBox="1"/>
          <p:nvPr/>
        </p:nvSpPr>
        <p:spPr>
          <a:xfrm>
            <a:off x="6557748" y="3048781"/>
            <a:ext cx="5145205" cy="3046988"/>
          </a:xfrm>
          <a:prstGeom prst="rect">
            <a:avLst/>
          </a:prstGeom>
          <a:solidFill>
            <a:schemeClr val="accent4">
              <a:lumMod val="40000"/>
              <a:lumOff val="60000"/>
            </a:schemeClr>
          </a:solidFill>
          <a:ln w="38100">
            <a:solidFill>
              <a:schemeClr val="tx1"/>
            </a:solidFill>
          </a:ln>
          <a:scene3d>
            <a:camera prst="perspectiveLef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ב. יש אומרים שמה היו דבריו? </a:t>
            </a:r>
            <a:r>
              <a:rPr lang="he-IL" sz="3200" dirty="0" smtClean="0">
                <a:latin typeface="David" panose="020E0502060401010101" pitchFamily="34" charset="-79"/>
                <a:cs typeface="David" panose="020E0502060401010101" pitchFamily="34" charset="-79"/>
              </a:rPr>
              <a:t>שבאותו מקום שהתאספו כל בני ישראל במצפה השכינה הייתה והתפלל יפתח לה' "אנא ה' עזור לי לנצח את עמון ולהושיע את ישראל מידיהם</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80804" y="136478"/>
            <a:ext cx="4353636" cy="6468687"/>
          </a:xfrm>
          <a:prstGeom prst="rect">
            <a:avLst/>
          </a:prstGeom>
        </p:spPr>
      </p:pic>
      <p:cxnSp>
        <p:nvCxnSpPr>
          <p:cNvPr id="8" name="מחבר חץ ישר 7"/>
          <p:cNvCxnSpPr/>
          <p:nvPr/>
        </p:nvCxnSpPr>
        <p:spPr>
          <a:xfrm flipH="1">
            <a:off x="3616657" y="2156346"/>
            <a:ext cx="6469039" cy="13511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685123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ircle(in)">
                                      <p:cBhvr>
                                        <p:cTn id="2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31294"/>
            <a:ext cx="6714699" cy="600164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יפתח שולח שליחים אל מלך בני עמון שואל יפתח: </a:t>
            </a:r>
            <a:r>
              <a:rPr lang="he-IL" sz="3200" b="1" dirty="0" smtClean="0">
                <a:latin typeface="David" panose="020E0502060401010101" pitchFamily="34" charset="-79"/>
                <a:cs typeface="David" panose="020E0502060401010101" pitchFamily="34" charset="-79"/>
              </a:rPr>
              <a:t>מדוע אתה בא להילחם בי האם יש לך תביעה שאנו חייבים לך</a:t>
            </a:r>
            <a:r>
              <a:rPr lang="he-IL" sz="3200" dirty="0" smtClean="0">
                <a:latin typeface="David" panose="020E0502060401010101" pitchFamily="34" charset="-79"/>
                <a:cs typeface="David" panose="020E0502060401010101" pitchFamily="34" charset="-79"/>
              </a:rPr>
              <a:t>? שעברתם את הגבול ונאספתם בגלעד בנחלת גד ומנשה להילחם על גלעד.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יג</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ענה לו מלך עמון בתקופה שעם ישראל יצאו ממצרים וצעדו לא"י הם עברו דרך הארץ </a:t>
            </a:r>
            <a:r>
              <a:rPr lang="he-IL" sz="3200" b="1" dirty="0" smtClean="0">
                <a:latin typeface="David" panose="020E0502060401010101" pitchFamily="34" charset="-79"/>
                <a:cs typeface="David" panose="020E0502060401010101" pitchFamily="34" charset="-79"/>
              </a:rPr>
              <a:t>שלנו ולקחו לנו חלק מהארץ מאזור נהר ארנון ועד לגבול הצפוני שהוא נהר </a:t>
            </a:r>
            <a:r>
              <a:rPr lang="he-IL" sz="3200" b="1" dirty="0" err="1" smtClean="0">
                <a:latin typeface="David" panose="020E0502060401010101" pitchFamily="34" charset="-79"/>
                <a:cs typeface="David" panose="020E0502060401010101" pitchFamily="34" charset="-79"/>
              </a:rPr>
              <a:t>יבוק</a:t>
            </a:r>
            <a:r>
              <a:rPr lang="he-IL" sz="3200" b="1" dirty="0" smtClean="0">
                <a:latin typeface="David" panose="020E0502060401010101" pitchFamily="34" charset="-79"/>
                <a:cs typeface="David" panose="020E0502060401010101" pitchFamily="34" charset="-79"/>
              </a:rPr>
              <a:t> ועד הירדן,</a:t>
            </a:r>
            <a:r>
              <a:rPr lang="he-IL" sz="3200" dirty="0" smtClean="0">
                <a:latin typeface="David" panose="020E0502060401010101" pitchFamily="34" charset="-79"/>
                <a:cs typeface="David" panose="020E0502060401010101" pitchFamily="34" charset="-79"/>
              </a:rPr>
              <a:t> ועכשיו אם תשיב לו את השטח נפסיק את המלחמה ולא נבוא להילחם.</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851176" y="878788"/>
            <a:ext cx="5213444" cy="4031873"/>
          </a:xfrm>
          <a:prstGeom prst="rect">
            <a:avLst/>
          </a:prstGeom>
          <a:solidFill>
            <a:schemeClr val="accent4">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וַיִּשְׁלַח יִפְתָּח מַלְאָכִים</a:t>
            </a:r>
            <a:r>
              <a:rPr lang="he-IL" sz="3200" dirty="0" smtClean="0">
                <a:latin typeface="David" panose="020E0502060401010101" pitchFamily="34" charset="-79"/>
                <a:cs typeface="David" panose="020E0502060401010101" pitchFamily="34" charset="-79"/>
              </a:rPr>
              <a:t>, אֶל-מֶלֶךְ בְּנֵי-עַמּוֹן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מַה-לִּי וָלָךְ, כִּי-בָאתָ אֵלַי </a:t>
            </a:r>
            <a:r>
              <a:rPr lang="he-IL" sz="3200" b="1" dirty="0" err="1" smtClean="0">
                <a:latin typeface="David" panose="020E0502060401010101" pitchFamily="34" charset="-79"/>
                <a:cs typeface="David" panose="020E0502060401010101" pitchFamily="34" charset="-79"/>
              </a:rPr>
              <a:t>לְהִלָּחֵם</a:t>
            </a:r>
            <a:r>
              <a:rPr lang="he-IL" sz="3200" b="1" dirty="0" smtClean="0">
                <a:latin typeface="David" panose="020E0502060401010101" pitchFamily="34" charset="-79"/>
                <a:cs typeface="David" panose="020E0502060401010101" pitchFamily="34" charset="-79"/>
              </a:rPr>
              <a:t> בְּאַרְצִי.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וַיֹּאמֶר מֶלֶךְ בְּנֵי-עַמּוֹן אֶל-מַלְאֲכֵי יִפְתָּח, </a:t>
            </a:r>
            <a:r>
              <a:rPr lang="he-IL" sz="3200" b="1" dirty="0" smtClean="0">
                <a:latin typeface="David" panose="020E0502060401010101" pitchFamily="34" charset="-79"/>
                <a:cs typeface="David" panose="020E0502060401010101" pitchFamily="34" charset="-79"/>
              </a:rPr>
              <a:t>כִּי-לָקַח יִשְׂרָאֵל אֶת-אַרְצִי בַּעֲלוֹתוֹ מִמִּצְרַיִם</a:t>
            </a:r>
            <a:r>
              <a:rPr lang="he-IL" sz="3200" dirty="0" smtClean="0">
                <a:latin typeface="David" panose="020E0502060401010101" pitchFamily="34" charset="-79"/>
                <a:cs typeface="David" panose="020E0502060401010101" pitchFamily="34" charset="-79"/>
              </a:rPr>
              <a:t>, מֵאַרְנוֹן </a:t>
            </a:r>
            <a:r>
              <a:rPr lang="he-IL" sz="3200" dirty="0" err="1" smtClean="0">
                <a:latin typeface="David" panose="020E0502060401010101" pitchFamily="34" charset="-79"/>
                <a:cs typeface="David" panose="020E0502060401010101" pitchFamily="34" charset="-79"/>
              </a:rPr>
              <a:t>וְעַד-הַיַּבֹּק</a:t>
            </a:r>
            <a:r>
              <a:rPr lang="he-IL" sz="3200" dirty="0" smtClean="0">
                <a:latin typeface="David" panose="020E0502060401010101" pitchFamily="34" charset="-79"/>
                <a:cs typeface="David" panose="020E0502060401010101" pitchFamily="34" charset="-79"/>
              </a:rPr>
              <a:t>, וְעַד-הַיַּרְדֵּן; </a:t>
            </a:r>
            <a:r>
              <a:rPr lang="he-IL" sz="3200" b="1" dirty="0" smtClean="0">
                <a:latin typeface="David" panose="020E0502060401010101" pitchFamily="34" charset="-79"/>
                <a:cs typeface="David" panose="020E0502060401010101" pitchFamily="34" charset="-79"/>
              </a:rPr>
              <a:t>וְעַתָּה, הָשִׁיבָה </a:t>
            </a:r>
            <a:r>
              <a:rPr lang="he-IL" sz="3200" b="1" dirty="0" err="1" smtClean="0">
                <a:latin typeface="David" panose="020E0502060401010101" pitchFamily="34" charset="-79"/>
                <a:cs typeface="David" panose="020E0502060401010101" pitchFamily="34" charset="-79"/>
              </a:rPr>
              <a:t>אֶתְהֶן</a:t>
            </a:r>
            <a:r>
              <a:rPr lang="he-IL" sz="3200" b="1" dirty="0" smtClean="0">
                <a:latin typeface="David" panose="020E0502060401010101" pitchFamily="34" charset="-79"/>
                <a:cs typeface="David" panose="020E0502060401010101" pitchFamily="34" charset="-79"/>
              </a:rPr>
              <a:t> בְּשָׁלוֹם.</a:t>
            </a:r>
            <a:endParaRPr lang="he-IL" sz="3200" b="1" dirty="0">
              <a:latin typeface="David" panose="020E0502060401010101" pitchFamily="34" charset="-79"/>
              <a:cs typeface="David" panose="020E0502060401010101" pitchFamily="34" charset="-79"/>
            </a:endParaRPr>
          </a:p>
        </p:txBody>
      </p:sp>
      <p:sp>
        <p:nvSpPr>
          <p:cNvPr id="3" name="מלבן 2"/>
          <p:cNvSpPr/>
          <p:nvPr/>
        </p:nvSpPr>
        <p:spPr>
          <a:xfrm>
            <a:off x="394703" y="116975"/>
            <a:ext cx="11669917" cy="553998"/>
          </a:xfrm>
          <a:prstGeom prst="rect">
            <a:avLst/>
          </a:prstGeom>
          <a:solidFill>
            <a:schemeClr val="accent6">
              <a:lumMod val="20000"/>
              <a:lumOff val="80000"/>
            </a:schemeClr>
          </a:solidFill>
        </p:spPr>
        <p:txBody>
          <a:bodyPr wrap="square">
            <a:spAutoFit/>
          </a:bodyPr>
          <a:lstStyle/>
          <a:p>
            <a:r>
              <a:rPr lang="he-IL" sz="3000" b="1" dirty="0" smtClean="0">
                <a:latin typeface="David" panose="020E0502060401010101" pitchFamily="34" charset="-79"/>
                <a:cs typeface="David" panose="020E0502060401010101" pitchFamily="34" charset="-79"/>
              </a:rPr>
              <a:t>יפתח מושל על אנשי גלעד אך לפני שיוצא למלחמה צריך להציע שלום לאויבים: </a:t>
            </a:r>
            <a:endParaRPr lang="he-IL" sz="3000" b="1"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661915" y="218364"/>
            <a:ext cx="5390867" cy="6397961"/>
          </a:xfrm>
          <a:prstGeom prst="rect">
            <a:avLst/>
          </a:prstGeom>
        </p:spPr>
      </p:pic>
      <p:sp>
        <p:nvSpPr>
          <p:cNvPr id="8" name="אליפסה 7"/>
          <p:cNvSpPr/>
          <p:nvPr/>
        </p:nvSpPr>
        <p:spPr>
          <a:xfrm>
            <a:off x="3889612" y="1431604"/>
            <a:ext cx="2198370" cy="300391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7499145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7407" y="100865"/>
            <a:ext cx="5965155"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יד': </a:t>
            </a:r>
            <a:r>
              <a:rPr lang="he-IL" sz="3200" dirty="0" smtClean="0">
                <a:latin typeface="David" panose="020E0502060401010101" pitchFamily="34" charset="-79"/>
                <a:cs typeface="David" panose="020E0502060401010101" pitchFamily="34" charset="-79"/>
              </a:rPr>
              <a:t>יפתח שולח מלאכים שוב אל מלך בני עמון כדי לענות לו על טענתו שעם ישראל לקח שטח ממנו.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טו': </a:t>
            </a:r>
            <a:r>
              <a:rPr lang="he-IL" sz="3200" dirty="0" smtClean="0">
                <a:latin typeface="David" panose="020E0502060401010101" pitchFamily="34" charset="-79"/>
                <a:cs typeface="David" panose="020E0502060401010101" pitchFamily="34" charset="-79"/>
              </a:rPr>
              <a:t>וכך אמרו לו השליחים- כך אמר יפתח לא לקחו עם ישראל שטח מעמון בעלותם ממצרים.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טז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כאשר עם ישראל עלו ממצרים הלכו עם ישראל במדבר עד ים סוף והגיעו לאזור קדש.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673755" y="249248"/>
            <a:ext cx="5308978" cy="4031873"/>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וַיּוֹסֶף עוֹד</a:t>
            </a:r>
            <a:r>
              <a:rPr lang="he-IL" sz="3200" dirty="0" smtClean="0">
                <a:latin typeface="David" panose="020E0502060401010101" pitchFamily="34" charset="-79"/>
                <a:cs typeface="David" panose="020E0502060401010101" pitchFamily="34" charset="-79"/>
              </a:rPr>
              <a:t>, יִפְתָּח; וַיִּשְׁלַח, מַלְאָכִים, אֶל-מֶלֶךְ, בְּנֵי עַמּוֹן.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וַיֹּאמֶר לוֹ, כֹּה אָמַר יִפְתָּח:  </a:t>
            </a:r>
            <a:r>
              <a:rPr lang="he-IL" sz="3200" b="1" dirty="0" smtClean="0">
                <a:latin typeface="David" panose="020E0502060401010101" pitchFamily="34" charset="-79"/>
                <a:cs typeface="David" panose="020E0502060401010101" pitchFamily="34" charset="-79"/>
              </a:rPr>
              <a:t>לֹא-לָקַח יִשְׂרָאֵל אֶת-אֶרֶץ מוֹאָב, וְאֶת-אֶרֶץ בְּנֵי עַמּוֹן.  </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כִּי, בַּעֲלוֹתָם מִמִּצְרָיִם; וַיֵּלֶךְ יִשְׂרָאֵל בַּמִּדְבָּר עַד-יַם-סוּף, </a:t>
            </a:r>
            <a:r>
              <a:rPr lang="he-IL" sz="3200" b="1" dirty="0" smtClean="0">
                <a:latin typeface="David" panose="020E0502060401010101" pitchFamily="34" charset="-79"/>
                <a:cs typeface="David" panose="020E0502060401010101" pitchFamily="34" charset="-79"/>
              </a:rPr>
              <a:t>וַיָּבֹא קָדֵשָׁה. </a:t>
            </a:r>
            <a:endParaRPr lang="he-IL" sz="32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367407" y="249248"/>
            <a:ext cx="5991368" cy="6176622"/>
          </a:xfrm>
          <a:prstGeom prst="rect">
            <a:avLst/>
          </a:prstGeom>
        </p:spPr>
      </p:pic>
      <p:sp>
        <p:nvSpPr>
          <p:cNvPr id="6" name="אליפסה 5"/>
          <p:cNvSpPr/>
          <p:nvPr/>
        </p:nvSpPr>
        <p:spPr>
          <a:xfrm>
            <a:off x="3193575" y="3396881"/>
            <a:ext cx="1869744" cy="122829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674389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wipe(down)">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circle(in)">
                                      <p:cBhvr>
                                        <p:cTn id="19" dur="20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099" y="401117"/>
            <a:ext cx="6183519"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וכאשר היו בקדש שלחו מלאכים אל מלך אדום  ובקשו ממנו לעבור דרך הארץ שלו מדרום לצפון, ומלך אדום לא שמע ולא הסכים, וגם אל מלך מואב שלחו עם ישראל בקשה לעבור בארצו ולא הסכים וישבו ישראל בקדש )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ועם ישראל הלכו במדבר והקיפו את ארץ אדום ואת ארץ מואב ואז הגיעו לאזור נחל ארנון שהוא הגבול של מואב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87152" y="291934"/>
            <a:ext cx="5609230" cy="5016758"/>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בקשה מאדום ומואב לעבור בגבולם:</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וַיִּשְׁלַח יִשְׂרָאֵל מַלְאָכִים </a:t>
            </a:r>
            <a:r>
              <a:rPr lang="he-IL" sz="3200" b="1" dirty="0" smtClean="0">
                <a:latin typeface="David" panose="020E0502060401010101" pitchFamily="34" charset="-79"/>
                <a:cs typeface="David" panose="020E0502060401010101" pitchFamily="34" charset="-79"/>
              </a:rPr>
              <a:t>אֶל-מֶלֶךְ אֱדוֹם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אֶעְבְּרָה-נָּא בְאַרְצֶךָ, וְלֹא שָׁמַע מֶלֶךְ אֱדוֹם, </a:t>
            </a:r>
            <a:r>
              <a:rPr lang="he-IL" sz="3200" b="1" dirty="0" smtClean="0">
                <a:latin typeface="David" panose="020E0502060401010101" pitchFamily="34" charset="-79"/>
                <a:cs typeface="David" panose="020E0502060401010101" pitchFamily="34" charset="-79"/>
              </a:rPr>
              <a:t>וְגַם אֶל-מֶלֶךְ מוֹאָב שָׁלַח, וְלֹא אָבָה; </a:t>
            </a:r>
            <a:r>
              <a:rPr lang="he-IL" sz="3200" dirty="0" smtClean="0">
                <a:latin typeface="David" panose="020E0502060401010101" pitchFamily="34" charset="-79"/>
                <a:cs typeface="David" panose="020E0502060401010101" pitchFamily="34" charset="-79"/>
              </a:rPr>
              <a:t>וַיֵּשֶׁב יִשְׂרָאֵל, בְּקָדֵשׁ.  </a:t>
            </a:r>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וַיֵּלֶךְ בַּמִּדְבָּר, </a:t>
            </a:r>
            <a:r>
              <a:rPr lang="he-IL" sz="3200" b="1" dirty="0" smtClean="0">
                <a:latin typeface="David" panose="020E0502060401010101" pitchFamily="34" charset="-79"/>
                <a:cs typeface="David" panose="020E0502060401010101" pitchFamily="34" charset="-79"/>
              </a:rPr>
              <a:t>וַיָּסָב אֶת-אֶרֶץ אֱדוֹם וְאֶת-אֶרֶץ מוֹאָב, </a:t>
            </a:r>
            <a:r>
              <a:rPr lang="he-IL" sz="3200" dirty="0" smtClean="0">
                <a:latin typeface="David" panose="020E0502060401010101" pitchFamily="34" charset="-79"/>
                <a:cs typeface="David" panose="020E0502060401010101" pitchFamily="34" charset="-79"/>
              </a:rPr>
              <a:t>וַיָּבֹא מִמִּזְרַח-שֶׁמֶשׁ לְאֶרֶץ מוֹאָב, וַיַּחֲנוּן בְּעֵבֶר אַרְנוֹן; וְלֹא-בָאוּ בִּגְבוּל מוֹאָב, כִּי אַרְנוֹן גְּבוּל מוֹאָב.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1897039" y="5362996"/>
            <a:ext cx="8557146" cy="1384995"/>
          </a:xfrm>
          <a:prstGeom prst="rect">
            <a:avLst/>
          </a:prstGeom>
          <a:solidFill>
            <a:schemeClr val="accent6">
              <a:lumMod val="60000"/>
              <a:lumOff val="40000"/>
            </a:schemeClr>
          </a:solidFill>
          <a:ln>
            <a:solidFill>
              <a:schemeClr val="accent6">
                <a:lumMod val="60000"/>
                <a:lumOff val="40000"/>
              </a:schemeClr>
            </a:solidFill>
          </a:ln>
        </p:spPr>
        <p:txBody>
          <a:bodyPr wrap="square">
            <a:spAutoFit/>
          </a:bodyPr>
          <a:lstStyle/>
          <a:p>
            <a:r>
              <a:rPr lang="he-IL" sz="2800" b="1" u="sng" dirty="0" smtClean="0">
                <a:latin typeface="David" panose="020E0502060401010101" pitchFamily="34" charset="-79"/>
                <a:cs typeface="David" panose="020E0502060401010101" pitchFamily="34" charset="-79"/>
              </a:rPr>
              <a:t>הקב"ה לא הסכים שנילחם עם שלושה עמים </a:t>
            </a:r>
            <a:r>
              <a:rPr lang="he-IL" sz="2800" dirty="0" smtClean="0">
                <a:latin typeface="David" panose="020E0502060401010101" pitchFamily="34" charset="-79"/>
                <a:cs typeface="David" panose="020E0502060401010101" pitchFamily="34" charset="-79"/>
              </a:rPr>
              <a:t>: אדום שהוא מבניו של עשו שכיבד את הוריו לכן נתתי לו שטח שלו. וכן עמון ומואב שבניו של לוט , לכן אל תילחמו בהם ותעשו עיקוף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169809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barn(inVertical)">
                                      <p:cBhvr>
                                        <p:cTn id="1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250991"/>
            <a:ext cx="6318912"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ואז שלחו ישראל שליחים אל מלך </a:t>
            </a:r>
            <a:r>
              <a:rPr lang="he-IL" sz="3200" dirty="0" err="1" smtClean="0">
                <a:latin typeface="David" panose="020E0502060401010101" pitchFamily="34" charset="-79"/>
                <a:cs typeface="David" panose="020E0502060401010101" pitchFamily="34" charset="-79"/>
              </a:rPr>
              <a:t>סיחון</a:t>
            </a:r>
            <a:r>
              <a:rPr lang="he-IL" sz="3200" dirty="0" smtClean="0">
                <a:latin typeface="David" panose="020E0502060401010101" pitchFamily="34" charset="-79"/>
                <a:cs typeface="David" panose="020E0502060401010101" pitchFamily="34" charset="-79"/>
              </a:rPr>
              <a:t> האמורי מלך חשבון, וביקשו ממנו לעבור בארצו בגבול הדרומי של ארץ האמורי היה נהר ארנון והצפוני היה נחל </a:t>
            </a:r>
            <a:r>
              <a:rPr lang="he-IL" sz="3200" dirty="0" err="1" smtClean="0">
                <a:latin typeface="David" panose="020E0502060401010101" pitchFamily="34" charset="-79"/>
                <a:cs typeface="David" panose="020E0502060401010101" pitchFamily="34" charset="-79"/>
              </a:rPr>
              <a:t>יבוק</a:t>
            </a:r>
            <a:r>
              <a:rPr lang="he-IL" sz="3200" dirty="0" smtClean="0">
                <a:latin typeface="David" panose="020E0502060401010101" pitchFamily="34" charset="-79"/>
                <a:cs typeface="David" panose="020E0502060401010101" pitchFamily="34" charset="-79"/>
              </a:rPr>
              <a:t>, וביקשו לעבור בארצו ולהיכנס לארץ כנען.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כ': </a:t>
            </a:r>
            <a:r>
              <a:rPr lang="he-IL" sz="3200" dirty="0" smtClean="0">
                <a:latin typeface="David" panose="020E0502060401010101" pitchFamily="34" charset="-79"/>
                <a:cs typeface="David" panose="020E0502060401010101" pitchFamily="34" charset="-79"/>
              </a:rPr>
              <a:t>ומלך </a:t>
            </a:r>
            <a:r>
              <a:rPr lang="he-IL" sz="3200" dirty="0" err="1" smtClean="0">
                <a:latin typeface="David" panose="020E0502060401010101" pitchFamily="34" charset="-79"/>
                <a:cs typeface="David" panose="020E0502060401010101" pitchFamily="34" charset="-79"/>
              </a:rPr>
              <a:t>סיחון</a:t>
            </a:r>
            <a:r>
              <a:rPr lang="he-IL" sz="3200" dirty="0" smtClean="0">
                <a:latin typeface="David" panose="020E0502060401010101" pitchFamily="34" charset="-79"/>
                <a:cs typeface="David" panose="020E0502060401010101" pitchFamily="34" charset="-79"/>
              </a:rPr>
              <a:t> לא האמין לנו וחשב שנכבוש לו את ארצו אז הוא אסף את העם שלו </a:t>
            </a:r>
            <a:r>
              <a:rPr lang="he-IL" sz="3200" b="1" dirty="0" smtClean="0">
                <a:latin typeface="David" panose="020E0502060401010101" pitchFamily="34" charset="-79"/>
                <a:cs typeface="David" panose="020E0502060401010101" pitchFamily="34" charset="-79"/>
              </a:rPr>
              <a:t>וחנו </a:t>
            </a:r>
            <a:r>
              <a:rPr lang="he-IL" sz="3200" b="1" dirty="0" err="1" smtClean="0">
                <a:latin typeface="David" panose="020E0502060401010101" pitchFamily="34" charset="-79"/>
                <a:cs typeface="David" panose="020E0502060401010101" pitchFamily="34" charset="-79"/>
              </a:rPr>
              <a:t>ביהצה</a:t>
            </a:r>
            <a:r>
              <a:rPr lang="he-IL" sz="3200" b="1" dirty="0" smtClean="0">
                <a:latin typeface="David" panose="020E0502060401010101" pitchFamily="34" charset="-79"/>
                <a:cs typeface="David" panose="020E0502060401010101" pitchFamily="34" charset="-79"/>
              </a:rPr>
              <a:t> בשביל להילחם בעם ישראל.</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כא</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 נתן את </a:t>
            </a:r>
            <a:r>
              <a:rPr lang="he-IL" sz="3200" dirty="0" err="1" smtClean="0">
                <a:latin typeface="David" panose="020E0502060401010101" pitchFamily="34" charset="-79"/>
                <a:cs typeface="David" panose="020E0502060401010101" pitchFamily="34" charset="-79"/>
              </a:rPr>
              <a:t>סיחון</a:t>
            </a:r>
            <a:r>
              <a:rPr lang="he-IL" sz="3200" dirty="0" smtClean="0">
                <a:latin typeface="David" panose="020E0502060401010101" pitchFamily="34" charset="-79"/>
                <a:cs typeface="David" panose="020E0502060401010101" pitchFamily="34" charset="-79"/>
              </a:rPr>
              <a:t> בידינו ואת כל עמו הרגנו ועם ישראל ירשו את כל ארץ האמורי.</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82687" y="250991"/>
            <a:ext cx="5459104" cy="4524315"/>
          </a:xfrm>
          <a:prstGeom prst="rect">
            <a:avLst/>
          </a:prstGeom>
          <a:blipFill>
            <a:blip r:embed="rId2"/>
            <a:tile tx="0" ty="0" sx="100000" sy="100000" flip="none" algn="tl"/>
          </a:blipFill>
        </p:spPr>
        <p:txBody>
          <a:bodyPr wrap="square">
            <a:spAutoFit/>
          </a:bodyPr>
          <a:lstStyle/>
          <a:p>
            <a:r>
              <a:rPr lang="he-IL" sz="2800" b="1" u="sng" dirty="0" err="1" smtClean="0">
                <a:latin typeface="David" panose="020E0502060401010101" pitchFamily="34" charset="-79"/>
                <a:cs typeface="David" panose="020E0502060401010101" pitchFamily="34" charset="-79"/>
              </a:rPr>
              <a:t>יט</a:t>
            </a:r>
            <a:r>
              <a:rPr lang="he-IL" sz="28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וַיִּשְׁלַח יִשְׂרָאֵל מַלְאָכִים, </a:t>
            </a:r>
            <a:r>
              <a:rPr lang="he-IL" sz="3200" b="1" dirty="0" err="1" smtClean="0">
                <a:latin typeface="David" panose="020E0502060401010101" pitchFamily="34" charset="-79"/>
                <a:cs typeface="David" panose="020E0502060401010101" pitchFamily="34" charset="-79"/>
              </a:rPr>
              <a:t>אֶל-סִיחוֹן</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מֶלֶךְ-הָאֱמֹרִי</a:t>
            </a:r>
            <a:r>
              <a:rPr lang="he-IL" sz="3200" b="1"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מֶלֶךְ חֶשְׁבּוֹן; וַיֹּאמֶר לוֹ יִשְׂרָאֵל, נַעְבְּרָה-נָּא בְאַרְצְךָ עַד-מְקוֹמִי. </a:t>
            </a:r>
          </a:p>
          <a:p>
            <a:r>
              <a:rPr lang="he-IL" sz="2800" b="1" u="sng" dirty="0" smtClean="0">
                <a:latin typeface="David" panose="020E0502060401010101" pitchFamily="34" charset="-79"/>
                <a:cs typeface="David" panose="020E0502060401010101" pitchFamily="34" charset="-79"/>
              </a:rPr>
              <a:t> כ </a:t>
            </a:r>
            <a:r>
              <a:rPr lang="he-IL" sz="2800" dirty="0" smtClean="0">
                <a:latin typeface="David" panose="020E0502060401010101" pitchFamily="34" charset="-79"/>
                <a:cs typeface="David" panose="020E0502060401010101" pitchFamily="34" charset="-79"/>
              </a:rPr>
              <a:t>וְלֹא-הֶאֱמִין </a:t>
            </a:r>
            <a:r>
              <a:rPr lang="he-IL" sz="2800" dirty="0" err="1" smtClean="0">
                <a:latin typeface="David" panose="020E0502060401010101" pitchFamily="34" charset="-79"/>
                <a:cs typeface="David" panose="020E0502060401010101" pitchFamily="34" charset="-79"/>
              </a:rPr>
              <a:t>סִיחוֹן</a:t>
            </a:r>
            <a:r>
              <a:rPr lang="he-IL" sz="2800" dirty="0" smtClean="0">
                <a:latin typeface="David" panose="020E0502060401010101" pitchFamily="34" charset="-79"/>
                <a:cs typeface="David" panose="020E0502060401010101" pitchFamily="34" charset="-79"/>
              </a:rPr>
              <a:t> אֶת-יִשְׂרָאֵל, עֲבֹר בִּגְבֻלוֹ, </a:t>
            </a:r>
            <a:r>
              <a:rPr lang="he-IL" sz="2800" b="1" dirty="0" err="1" smtClean="0">
                <a:latin typeface="David" panose="020E0502060401010101" pitchFamily="34" charset="-79"/>
                <a:cs typeface="David" panose="020E0502060401010101" pitchFamily="34" charset="-79"/>
              </a:rPr>
              <a:t>וַיֶּאֱסֹף</a:t>
            </a:r>
            <a:r>
              <a:rPr lang="he-IL" sz="2800" b="1"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סִיחוֹן</a:t>
            </a:r>
            <a:r>
              <a:rPr lang="he-IL" sz="2800" b="1" dirty="0" smtClean="0">
                <a:latin typeface="David" panose="020E0502060401010101" pitchFamily="34" charset="-79"/>
                <a:cs typeface="David" panose="020E0502060401010101" pitchFamily="34" charset="-79"/>
              </a:rPr>
              <a:t> אֶת-כָּל-עַמּוֹ, וַיַּחֲנוּ </a:t>
            </a:r>
            <a:r>
              <a:rPr lang="he-IL" sz="2800" b="1" dirty="0" err="1" smtClean="0">
                <a:latin typeface="David" panose="020E0502060401010101" pitchFamily="34" charset="-79"/>
                <a:cs typeface="David" panose="020E0502060401010101" pitchFamily="34" charset="-79"/>
              </a:rPr>
              <a:t>בְּיָהְצָה</a:t>
            </a:r>
            <a:r>
              <a:rPr lang="he-IL" sz="2800" b="1" dirty="0" smtClean="0">
                <a:latin typeface="David" panose="020E0502060401010101" pitchFamily="34" charset="-79"/>
                <a:cs typeface="David" panose="020E0502060401010101" pitchFamily="34" charset="-79"/>
              </a:rPr>
              <a:t>; וַיִּלָּחֶם, עִם-יִשְׂרָאֵל</a:t>
            </a:r>
            <a:r>
              <a:rPr lang="he-IL" sz="2800" dirty="0" smtClean="0">
                <a:latin typeface="David" panose="020E0502060401010101" pitchFamily="34" charset="-79"/>
                <a:cs typeface="David" panose="020E0502060401010101" pitchFamily="34" charset="-79"/>
              </a:rPr>
              <a:t>.  </a:t>
            </a:r>
          </a:p>
          <a:p>
            <a:r>
              <a:rPr lang="he-IL" sz="2800" b="1" u="sng" dirty="0" err="1" smtClean="0">
                <a:latin typeface="David" panose="020E0502060401010101" pitchFamily="34" charset="-79"/>
                <a:cs typeface="David" panose="020E0502060401010101" pitchFamily="34" charset="-79"/>
              </a:rPr>
              <a:t>כא</a:t>
            </a:r>
            <a:r>
              <a:rPr lang="he-IL" sz="2800"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וַיִּתֵּן</a:t>
            </a:r>
            <a:r>
              <a:rPr lang="he-IL" sz="2800" dirty="0" smtClean="0">
                <a:latin typeface="David" panose="020E0502060401010101" pitchFamily="34" charset="-79"/>
                <a:cs typeface="David" panose="020E0502060401010101" pitchFamily="34" charset="-79"/>
              </a:rPr>
              <a:t> יְהוָה </a:t>
            </a:r>
            <a:r>
              <a:rPr lang="he-IL" sz="2800" dirty="0" err="1" smtClean="0">
                <a:latin typeface="David" panose="020E0502060401010101" pitchFamily="34" charset="-79"/>
                <a:cs typeface="David" panose="020E0502060401010101" pitchFamily="34" charset="-79"/>
              </a:rPr>
              <a:t>אֱלֹהֵי-יִשְׂרָאֵל</a:t>
            </a:r>
            <a:r>
              <a:rPr lang="he-IL" sz="2800"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אֶת-סִיחוֹן</a:t>
            </a:r>
            <a:r>
              <a:rPr lang="he-IL" sz="2800" dirty="0" smtClean="0">
                <a:latin typeface="David" panose="020E0502060401010101" pitchFamily="34" charset="-79"/>
                <a:cs typeface="David" panose="020E0502060401010101" pitchFamily="34" charset="-79"/>
              </a:rPr>
              <a:t> וְאֶת-כָּל-עַמּוֹ, בְּיַד יִשְׂרָאֵל--וַיַּכּוּם; וַיִּירַשׁ, יִשְׂרָאֵל, אֵת כָּל-אֶרֶץ </a:t>
            </a:r>
            <a:r>
              <a:rPr lang="he-IL" sz="2800" dirty="0" err="1" smtClean="0">
                <a:latin typeface="David" panose="020E0502060401010101" pitchFamily="34" charset="-79"/>
                <a:cs typeface="David" panose="020E0502060401010101" pitchFamily="34" charset="-79"/>
              </a:rPr>
              <a:t>הָאֱמֹרִי</a:t>
            </a:r>
            <a:r>
              <a:rPr lang="he-IL" sz="2800" dirty="0" smtClean="0">
                <a:latin typeface="David" panose="020E0502060401010101" pitchFamily="34" charset="-79"/>
                <a:cs typeface="David" panose="020E0502060401010101" pitchFamily="34" charset="-79"/>
              </a:rPr>
              <a:t>, יוֹשֵׁב הָאָרֶץ הַהִיא. </a:t>
            </a:r>
            <a:endParaRPr lang="he-IL" sz="28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14148" y="201804"/>
            <a:ext cx="5390867" cy="6397961"/>
          </a:xfrm>
          <a:prstGeom prst="rect">
            <a:avLst/>
          </a:prstGeom>
        </p:spPr>
      </p:pic>
      <p:sp>
        <p:nvSpPr>
          <p:cNvPr id="6" name="אליפסה 5"/>
          <p:cNvSpPr/>
          <p:nvPr/>
        </p:nvSpPr>
        <p:spPr>
          <a:xfrm>
            <a:off x="1146411" y="2513148"/>
            <a:ext cx="1869744" cy="122829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933060" y="4375267"/>
            <a:ext cx="3416632" cy="2224498"/>
          </a:xfrm>
          <a:prstGeom prst="rect">
            <a:avLst/>
          </a:prstGeom>
        </p:spPr>
      </p:pic>
    </p:spTree>
    <p:extLst>
      <p:ext uri="{BB962C8B-B14F-4D97-AF65-F5344CB8AC3E}">
        <p14:creationId xmlns:p14="http://schemas.microsoft.com/office/powerpoint/2010/main" val="369923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anim calcmode="lin" valueType="num">
                                      <p:cBhvr>
                                        <p:cTn id="28" dur="2000" fill="hold"/>
                                        <p:tgtEl>
                                          <p:spTgt spid="6"/>
                                        </p:tgtEl>
                                        <p:attrNameLst>
                                          <p:attrName>ppt_w</p:attrName>
                                        </p:attrNameLst>
                                      </p:cBhvr>
                                      <p:tavLst>
                                        <p:tav tm="0" fmla="#ppt_w*sin(2.5*pi*$)">
                                          <p:val>
                                            <p:fltVal val="0"/>
                                          </p:val>
                                        </p:tav>
                                        <p:tav tm="100000">
                                          <p:val>
                                            <p:fltVal val="1"/>
                                          </p:val>
                                        </p:tav>
                                      </p:tavLst>
                                    </p:anim>
                                    <p:anim calcmode="lin" valueType="num">
                                      <p:cBhvr>
                                        <p:cTn id="2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577" y="237343"/>
            <a:ext cx="5705848"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ואלו גבולות ומקומות כבשנו מהאמורי- מארנון בדרום ועד נהר </a:t>
            </a:r>
            <a:r>
              <a:rPr lang="he-IL" sz="3200" dirty="0" err="1" smtClean="0">
                <a:latin typeface="David" panose="020E0502060401010101" pitchFamily="34" charset="-79"/>
                <a:cs typeface="David" panose="020E0502060401010101" pitchFamily="34" charset="-79"/>
              </a:rPr>
              <a:t>יבוק</a:t>
            </a:r>
            <a:r>
              <a:rPr lang="he-IL" sz="3200" dirty="0" smtClean="0">
                <a:latin typeface="David" panose="020E0502060401010101" pitchFamily="34" charset="-79"/>
                <a:cs typeface="David" panose="020E0502060401010101" pitchFamily="34" charset="-79"/>
              </a:rPr>
              <a:t> בצפון ומהמדבר ועד הירדן</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לפני שעם ישראל כבש את האמורי, </a:t>
            </a:r>
            <a:r>
              <a:rPr lang="he-IL" sz="3200" b="1" dirty="0" smtClean="0">
                <a:latin typeface="David" panose="020E0502060401010101" pitchFamily="34" charset="-79"/>
                <a:cs typeface="David" panose="020E0502060401010101" pitchFamily="34" charset="-79"/>
              </a:rPr>
              <a:t>מלך </a:t>
            </a:r>
            <a:r>
              <a:rPr lang="he-IL" sz="3200" b="1" dirty="0" err="1" smtClean="0">
                <a:latin typeface="David" panose="020E0502060401010101" pitchFamily="34" charset="-79"/>
                <a:cs typeface="David" panose="020E0502060401010101" pitchFamily="34" charset="-79"/>
              </a:rPr>
              <a:t>סיחון</a:t>
            </a:r>
            <a:r>
              <a:rPr lang="he-IL" sz="3200" b="1" dirty="0" smtClean="0">
                <a:latin typeface="David" panose="020E0502060401010101" pitchFamily="34" charset="-79"/>
                <a:cs typeface="David" panose="020E0502060401010101" pitchFamily="34" charset="-79"/>
              </a:rPr>
              <a:t> נלחם וכבש מעמון את אותם חלקים הללו שמלך בני עמון טען שישראל לקחו,</a:t>
            </a:r>
            <a:r>
              <a:rPr lang="he-IL" sz="3200" dirty="0" smtClean="0">
                <a:latin typeface="David" panose="020E0502060401010101" pitchFamily="34" charset="-79"/>
                <a:cs typeface="David" panose="020E0502060401010101" pitchFamily="34" charset="-79"/>
              </a:rPr>
              <a:t> ולכן אין לך מה לטעון שכן ברגע שהאמורי כבשו את השטחים הללו מכם, אז עכשיו עם ישראל יכול לקחת את המקומות הללו מהאמורי וזה כבר לא שייך לכם עמון. אין לך שום זכות לרשת ולקבל מקומות הללו.</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096001" y="114513"/>
            <a:ext cx="6095999" cy="2554545"/>
          </a:xfrm>
          <a:prstGeom prst="rect">
            <a:avLst/>
          </a:prstGeom>
          <a:solidFill>
            <a:schemeClr val="accent3">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וַיִּירְשׁוּ, אֵת כָּל-גְּבוּל </a:t>
            </a:r>
            <a:r>
              <a:rPr lang="he-IL" sz="3200" dirty="0" err="1" smtClean="0">
                <a:latin typeface="David" panose="020E0502060401010101" pitchFamily="34" charset="-79"/>
                <a:cs typeface="David" panose="020E0502060401010101" pitchFamily="34" charset="-79"/>
              </a:rPr>
              <a:t>הָאֱמֹרִי</a:t>
            </a:r>
            <a:r>
              <a:rPr lang="he-IL" sz="3200" dirty="0" smtClean="0">
                <a:latin typeface="David" panose="020E0502060401010101" pitchFamily="34" charset="-79"/>
                <a:cs typeface="David" panose="020E0502060401010101" pitchFamily="34" charset="-79"/>
              </a:rPr>
              <a:t>--מֵאַרְנוֹן, </a:t>
            </a:r>
            <a:r>
              <a:rPr lang="he-IL" sz="3200" dirty="0" err="1" smtClean="0">
                <a:latin typeface="David" panose="020E0502060401010101" pitchFamily="34" charset="-79"/>
                <a:cs typeface="David" panose="020E0502060401010101" pitchFamily="34" charset="-79"/>
              </a:rPr>
              <a:t>וְעַד-הַיַּבֹּק</a:t>
            </a:r>
            <a:r>
              <a:rPr lang="he-IL" sz="3200" dirty="0" smtClean="0">
                <a:latin typeface="David" panose="020E0502060401010101" pitchFamily="34" charset="-79"/>
                <a:cs typeface="David" panose="020E0502060401010101" pitchFamily="34" charset="-79"/>
              </a:rPr>
              <a:t>, וּמִן-הַמִּדְבָּר, וְעַד-הַיַּרְדֵּן.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וְעַתָּה יְהוָה </a:t>
            </a:r>
            <a:r>
              <a:rPr lang="he-IL" sz="3200" dirty="0" err="1" smtClean="0">
                <a:latin typeface="David" panose="020E0502060401010101" pitchFamily="34" charset="-79"/>
                <a:cs typeface="David" panose="020E0502060401010101" pitchFamily="34" charset="-79"/>
              </a:rPr>
              <a:t>אֱלֹהֵי</a:t>
            </a:r>
            <a:r>
              <a:rPr lang="he-IL" sz="3200" dirty="0" smtClean="0">
                <a:latin typeface="David" panose="020E0502060401010101" pitchFamily="34" charset="-79"/>
                <a:cs typeface="David" panose="020E0502060401010101" pitchFamily="34" charset="-79"/>
              </a:rPr>
              <a:t> יִשְׂרָאֵל, הוֹרִישׁ </a:t>
            </a:r>
            <a:r>
              <a:rPr lang="he-IL" sz="3200" dirty="0" err="1" smtClean="0">
                <a:latin typeface="David" panose="020E0502060401010101" pitchFamily="34" charset="-79"/>
                <a:cs typeface="David" panose="020E0502060401010101" pitchFamily="34" charset="-79"/>
              </a:rPr>
              <a:t>אֶת-הָאֱמֹרִי</a:t>
            </a:r>
            <a:r>
              <a:rPr lang="he-IL" sz="3200" dirty="0" smtClean="0">
                <a:latin typeface="David" panose="020E0502060401010101" pitchFamily="34" charset="-79"/>
                <a:cs typeface="David" panose="020E0502060401010101" pitchFamily="34" charset="-79"/>
              </a:rPr>
              <a:t>, מִפְּנֵי, עַמּוֹ יִשְׂרָאֵל; וְאַתָּה, תִּירָשֶׁנּוּ.</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6528178" y="2835119"/>
            <a:ext cx="5390867" cy="3896309"/>
          </a:xfrm>
          <a:prstGeom prst="rect">
            <a:avLst/>
          </a:prstGeom>
        </p:spPr>
      </p:pic>
    </p:spTree>
    <p:extLst>
      <p:ext uri="{BB962C8B-B14F-4D97-AF65-F5344CB8AC3E}">
        <p14:creationId xmlns:p14="http://schemas.microsoft.com/office/powerpoint/2010/main" val="16293841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down)">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barn(inVertical)">
                                      <p:cBhvr>
                                        <p:cTn id="19"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3633" y="182751"/>
            <a:ext cx="6060689"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כד': </a:t>
            </a:r>
            <a:r>
              <a:rPr lang="he-IL" sz="3200" dirty="0" smtClean="0">
                <a:latin typeface="David" panose="020E0502060401010101" pitchFamily="34" charset="-79"/>
                <a:cs typeface="David" panose="020E0502060401010101" pitchFamily="34" charset="-79"/>
              </a:rPr>
              <a:t>ואז יפתח לגלגל על מלך עמון ואמר לו- מה שיוריש </a:t>
            </a:r>
            <a:r>
              <a:rPr lang="he-IL" sz="3200" dirty="0" err="1" smtClean="0">
                <a:latin typeface="David" panose="020E0502060401010101" pitchFamily="34" charset="-79"/>
                <a:cs typeface="David" panose="020E0502060401010101" pitchFamily="34" charset="-79"/>
              </a:rPr>
              <a:t>ויתן</a:t>
            </a:r>
            <a:r>
              <a:rPr lang="he-IL" sz="3200" dirty="0" smtClean="0">
                <a:latin typeface="David" panose="020E0502060401010101" pitchFamily="34" charset="-79"/>
                <a:cs typeface="David" panose="020E0502060401010101" pitchFamily="34" charset="-79"/>
              </a:rPr>
              <a:t> לך </a:t>
            </a:r>
            <a:r>
              <a:rPr lang="he-IL" sz="3200" b="1" dirty="0" smtClean="0">
                <a:latin typeface="David" panose="020E0502060401010101" pitchFamily="34" charset="-79"/>
                <a:cs typeface="David" panose="020E0502060401010101" pitchFamily="34" charset="-79"/>
              </a:rPr>
              <a:t>הפסל שלך כמוש אותו תירש </a:t>
            </a:r>
            <a:r>
              <a:rPr lang="he-IL" sz="3200" dirty="0" smtClean="0">
                <a:latin typeface="David" panose="020E0502060401010101" pitchFamily="34" charset="-79"/>
                <a:cs typeface="David" panose="020E0502060401010101" pitchFamily="34" charset="-79"/>
              </a:rPr>
              <a:t>ותקבל ואת מה שה' מוריש לנו שייך לנו וביושר.</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כה': </a:t>
            </a:r>
            <a:r>
              <a:rPr lang="he-IL" sz="3200" dirty="0" smtClean="0">
                <a:latin typeface="David" panose="020E0502060401010101" pitchFamily="34" charset="-79"/>
                <a:cs typeface="David" panose="020E0502060401010101" pitchFamily="34" charset="-79"/>
              </a:rPr>
              <a:t>הוסיף יפתח וטען למלך עמון- </a:t>
            </a:r>
            <a:r>
              <a:rPr lang="he-IL" sz="3200" b="1" dirty="0" smtClean="0">
                <a:latin typeface="David" panose="020E0502060401010101" pitchFamily="34" charset="-79"/>
                <a:cs typeface="David" panose="020E0502060401010101" pitchFamily="34" charset="-79"/>
              </a:rPr>
              <a:t>הרי גם חלק מאזור הגלעד היה שייך למלך מואב לפני שלקחו זאת האמורי מידם, </a:t>
            </a:r>
            <a:r>
              <a:rPr lang="he-IL" sz="3200" dirty="0" smtClean="0">
                <a:latin typeface="David" panose="020E0502060401010101" pitchFamily="34" charset="-79"/>
                <a:cs typeface="David" panose="020E0502060401010101" pitchFamily="34" charset="-79"/>
              </a:rPr>
              <a:t>והם באותו רגע הבינו שאבדו את השטח שלהם בגלעד לנצח ולא בקשו חזרה, </a:t>
            </a:r>
            <a:r>
              <a:rPr lang="he-IL" sz="3200" b="1" dirty="0" smtClean="0">
                <a:latin typeface="David" panose="020E0502060401010101" pitchFamily="34" charset="-79"/>
                <a:cs typeface="David" panose="020E0502060401010101" pitchFamily="34" charset="-79"/>
              </a:rPr>
              <a:t>וכי אתה טוב יותר </a:t>
            </a:r>
            <a:r>
              <a:rPr lang="he-IL" sz="3200" b="1" dirty="0" err="1" smtClean="0">
                <a:latin typeface="David" panose="020E0502060401010101" pitchFamily="34" charset="-79"/>
                <a:cs typeface="David" panose="020E0502060401010101" pitchFamily="34" charset="-79"/>
              </a:rPr>
              <a:t>מבלק</a:t>
            </a:r>
            <a:r>
              <a:rPr lang="he-IL" sz="3200" b="1" dirty="0" smtClean="0">
                <a:latin typeface="David" panose="020E0502060401010101" pitchFamily="34" charset="-79"/>
                <a:cs typeface="David" panose="020E0502060401010101" pitchFamily="34" charset="-79"/>
              </a:rPr>
              <a:t> בן ציפור האם הוא תבע בחזרה את שטחו בגלעד</a:t>
            </a:r>
            <a:r>
              <a:rPr lang="he-IL" sz="3200" dirty="0" smtClean="0">
                <a:latin typeface="David" panose="020E0502060401010101" pitchFamily="34" charset="-79"/>
                <a:cs typeface="David" panose="020E0502060401010101" pitchFamily="34" charset="-79"/>
              </a:rPr>
              <a:t>? האם יצא להילחם מול עם ישראל לקחת בחזרה את שטחו?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09982" y="182751"/>
            <a:ext cx="5513696" cy="3539430"/>
          </a:xfrm>
          <a:prstGeom prst="rect">
            <a:avLst/>
          </a:prstGeom>
          <a:solidFill>
            <a:srgbClr val="FFFF00"/>
          </a:solidFill>
        </p:spPr>
        <p:txBody>
          <a:bodyPr wrap="square">
            <a:spAutoFit/>
          </a:bodyPr>
          <a:lstStyle/>
          <a:p>
            <a:r>
              <a:rPr lang="he-IL" sz="3200" b="1" u="sng" dirty="0" smtClean="0">
                <a:latin typeface="David" panose="020E0502060401010101" pitchFamily="34" charset="-79"/>
                <a:cs typeface="David" panose="020E0502060401010101" pitchFamily="34" charset="-79"/>
              </a:rPr>
              <a:t>כד </a:t>
            </a:r>
            <a:r>
              <a:rPr lang="he-IL" sz="3200" dirty="0" smtClean="0">
                <a:latin typeface="David" panose="020E0502060401010101" pitchFamily="34" charset="-79"/>
                <a:cs typeface="David" panose="020E0502060401010101" pitchFamily="34" charset="-79"/>
              </a:rPr>
              <a:t>הֲלֹא אֵת אֲשֶׁר </a:t>
            </a:r>
            <a:r>
              <a:rPr lang="he-IL" sz="3200" dirty="0" err="1" smtClean="0">
                <a:latin typeface="David" panose="020E0502060401010101" pitchFamily="34" charset="-79"/>
                <a:cs typeface="David" panose="020E0502060401010101" pitchFamily="34" charset="-79"/>
              </a:rPr>
              <a:t>יוֹרִישְׁך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כְּמוֹשׁ </a:t>
            </a:r>
            <a:r>
              <a:rPr lang="he-IL" sz="3200" b="1" dirty="0" err="1" smtClean="0">
                <a:latin typeface="David" panose="020E0502060401010101" pitchFamily="34" charset="-79"/>
                <a:cs typeface="David" panose="020E0502060401010101" pitchFamily="34" charset="-79"/>
              </a:rPr>
              <a:t>אֱלֹהֶיך</a:t>
            </a:r>
            <a:r>
              <a:rPr lang="he-IL" sz="3200" b="1"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-אוֹתוֹ תִירָשׁ; וְאֵת כָּל-אֲשֶׁר הוֹרִישׁ יְהוָה </a:t>
            </a:r>
            <a:r>
              <a:rPr lang="he-IL" sz="3200" dirty="0" err="1" smtClean="0">
                <a:latin typeface="David" panose="020E0502060401010101" pitchFamily="34" charset="-79"/>
                <a:cs typeface="David" panose="020E0502060401010101" pitchFamily="34" charset="-79"/>
              </a:rPr>
              <a:t>אֱלֹהֵינו</a:t>
            </a:r>
            <a:r>
              <a:rPr lang="he-IL" sz="3200" dirty="0" smtClean="0">
                <a:latin typeface="David" panose="020E0502060401010101" pitchFamily="34" charset="-79"/>
                <a:cs typeface="David" panose="020E0502060401010101" pitchFamily="34" charset="-79"/>
              </a:rPr>
              <a:t>ּ, מִפָּנֵינוּ--אוֹתוֹ נִירָשׁ.  </a:t>
            </a:r>
          </a:p>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וְעַתָּה, </a:t>
            </a:r>
            <a:r>
              <a:rPr lang="he-IL" sz="3200" b="1" dirty="0" smtClean="0">
                <a:latin typeface="David" panose="020E0502060401010101" pitchFamily="34" charset="-79"/>
                <a:cs typeface="David" panose="020E0502060401010101" pitchFamily="34" charset="-79"/>
              </a:rPr>
              <a:t>הֲטוֹב טוֹב אַתָּה, </a:t>
            </a:r>
            <a:r>
              <a:rPr lang="he-IL" sz="3200" b="1" dirty="0" err="1" smtClean="0">
                <a:latin typeface="David" panose="020E0502060401010101" pitchFamily="34" charset="-79"/>
                <a:cs typeface="David" panose="020E0502060401010101" pitchFamily="34" charset="-79"/>
              </a:rPr>
              <a:t>מִבָּלָק</a:t>
            </a:r>
            <a:r>
              <a:rPr lang="he-IL" sz="3200" b="1" dirty="0" smtClean="0">
                <a:latin typeface="David" panose="020E0502060401010101" pitchFamily="34" charset="-79"/>
                <a:cs typeface="David" panose="020E0502060401010101" pitchFamily="34" charset="-79"/>
              </a:rPr>
              <a:t> בֶּן-צִפּוֹר, מֶלֶךְ מוֹאָב:</a:t>
            </a:r>
            <a:r>
              <a:rPr lang="he-IL" sz="3200" dirty="0" smtClean="0">
                <a:latin typeface="David" panose="020E0502060401010101" pitchFamily="34" charset="-79"/>
                <a:cs typeface="David" panose="020E0502060401010101" pitchFamily="34" charset="-79"/>
              </a:rPr>
              <a:t>  הֲרוֹב רָב עִם-יִשְׂרָאֵל, אִם-נִלְחֹם נִלְחַם בָּם.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7106834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additive="base">
                                        <p:cTn id="1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9986" y="84968"/>
            <a:ext cx="5815029"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כו</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בנוסף טוען יפתח </a:t>
            </a:r>
            <a:r>
              <a:rPr lang="he-IL" sz="3200" dirty="0" smtClean="0">
                <a:latin typeface="David" panose="020E0502060401010101" pitchFamily="34" charset="-79"/>
                <a:cs typeface="David" panose="020E0502060401010101" pitchFamily="34" charset="-79"/>
              </a:rPr>
              <a:t>הרי עם ישראל כבש את האמורי וכל הערים סביב ואת ערוער וכל הערים סביב  </a:t>
            </a:r>
            <a:r>
              <a:rPr lang="he-IL" sz="3200" b="1" dirty="0" smtClean="0">
                <a:latin typeface="David" panose="020E0502060401010101" pitchFamily="34" charset="-79"/>
                <a:cs typeface="David" panose="020E0502060401010101" pitchFamily="34" charset="-79"/>
              </a:rPr>
              <a:t>במשך 300 שנה מזמן שכבשו את הארץ ועד היום, ולמה לא תבעתם את השטח הזה עד עכשיו</a:t>
            </a:r>
            <a:r>
              <a:rPr lang="he-IL" sz="3200" dirty="0" smtClean="0">
                <a:latin typeface="David" panose="020E0502060401010101" pitchFamily="34" charset="-79"/>
                <a:cs typeface="David" panose="020E0502060401010101" pitchFamily="34" charset="-79"/>
              </a:rPr>
              <a:t>? זאת משום שידעתם שהגלעד כבר לא שלכם.</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סיים יפתח ואומר למלך עמון- לא עשיתי לך שום דבר רע שמצדיק להילחם בי, לכן </a:t>
            </a:r>
            <a:r>
              <a:rPr lang="he-IL" sz="3200" b="1" dirty="0" smtClean="0">
                <a:latin typeface="David" panose="020E0502060401010101" pitchFamily="34" charset="-79"/>
                <a:cs typeface="David" panose="020E0502060401010101" pitchFamily="34" charset="-79"/>
              </a:rPr>
              <a:t>ה' שהוא שופט כל הארץ- ישפוט בין עם ישראל ובין עמון ויעניש את הרע ביננו.</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346210" y="221953"/>
            <a:ext cx="5663820" cy="4031873"/>
          </a:xfrm>
          <a:prstGeom prst="rect">
            <a:avLst/>
          </a:prstGeom>
          <a:solidFill>
            <a:schemeClr val="accent2">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בְּשֶׁבֶת יִשְׂרָאֵל בְּחֶשְׁבּוֹן וּבִבְנוֹתֶיהָ וּבְעַרְעוֹר וּבִבְנוֹתֶיהָ, וּבְכָל-הֶעָרִים אֲשֶׁר עַל-יְדֵי אַרְנוֹן, </a:t>
            </a:r>
            <a:r>
              <a:rPr lang="he-IL" sz="3200" b="1" dirty="0" smtClean="0">
                <a:latin typeface="David" panose="020E0502060401010101" pitchFamily="34" charset="-79"/>
                <a:cs typeface="David" panose="020E0502060401010101" pitchFamily="34" charset="-79"/>
              </a:rPr>
              <a:t>שְׁלֹשׁ מֵאוֹת, שָׁנָה--וּמַדּוּעַ לֹא-הִצַּלְתֶּם, בָּעֵת הַהִיא</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וְאָנֹכִי, לֹא-חָטָאתִי לָךְ, וְאַתָּה עֹשֶׂה אִתִּי רָעָה, </a:t>
            </a:r>
            <a:r>
              <a:rPr lang="he-IL" sz="3200" dirty="0" err="1" smtClean="0">
                <a:latin typeface="David" panose="020E0502060401010101" pitchFamily="34" charset="-79"/>
                <a:cs typeface="David" panose="020E0502060401010101" pitchFamily="34" charset="-79"/>
              </a:rPr>
              <a:t>לְהִלָּחֶם</a:t>
            </a:r>
            <a:r>
              <a:rPr lang="he-IL" sz="3200" dirty="0" smtClean="0">
                <a:latin typeface="David" panose="020E0502060401010101" pitchFamily="34" charset="-79"/>
                <a:cs typeface="David" panose="020E0502060401010101" pitchFamily="34" charset="-79"/>
              </a:rPr>
              <a:t> בִּי:  </a:t>
            </a:r>
            <a:r>
              <a:rPr lang="he-IL" sz="3200" b="1" dirty="0" err="1" smtClean="0">
                <a:latin typeface="David" panose="020E0502060401010101" pitchFamily="34" charset="-79"/>
                <a:cs typeface="David" panose="020E0502060401010101" pitchFamily="34" charset="-79"/>
              </a:rPr>
              <a:t>יִשְׁפֹּט</a:t>
            </a:r>
            <a:r>
              <a:rPr lang="he-IL" sz="3200" b="1" dirty="0" smtClean="0">
                <a:latin typeface="David" panose="020E0502060401010101" pitchFamily="34" charset="-79"/>
                <a:cs typeface="David" panose="020E0502060401010101" pitchFamily="34" charset="-79"/>
              </a:rPr>
              <a:t> יְהוָה הַשֹּׁפֵט, הַיּוֹם, בֵּין בְּנֵי יִשְׂרָאֵל, וּבֵין בְּנֵי עַמּוֹן</a:t>
            </a:r>
            <a:endParaRPr lang="he-IL" sz="3200" b="1" dirty="0">
              <a:latin typeface="David" panose="020E0502060401010101" pitchFamily="34" charset="-79"/>
              <a:cs typeface="David" panose="020E0502060401010101" pitchFamily="34" charset="-79"/>
            </a:endParaRPr>
          </a:p>
        </p:txBody>
      </p:sp>
      <p:sp>
        <p:nvSpPr>
          <p:cNvPr id="6" name="TextBox 5"/>
          <p:cNvSpPr txBox="1"/>
          <p:nvPr/>
        </p:nvSpPr>
        <p:spPr>
          <a:xfrm>
            <a:off x="6309814" y="2688828"/>
            <a:ext cx="5882186" cy="3539430"/>
          </a:xfrm>
          <a:prstGeom prst="rect">
            <a:avLst/>
          </a:prstGeom>
          <a:solidFill>
            <a:schemeClr val="accent4">
              <a:lumMod val="40000"/>
              <a:lumOff val="60000"/>
            </a:schemeClr>
          </a:solidFill>
          <a:ln w="38100">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יפתח טוען שני טיעונים:</a:t>
            </a:r>
          </a:p>
          <a:p>
            <a:r>
              <a:rPr lang="he-IL" sz="3200" b="1" u="sng" dirty="0" smtClean="0">
                <a:latin typeface="David" panose="020E0502060401010101" pitchFamily="34" charset="-79"/>
                <a:cs typeface="David" panose="020E0502060401010101" pitchFamily="34" charset="-79"/>
              </a:rPr>
              <a:t>א. מבחינה דתית- </a:t>
            </a:r>
            <a:r>
              <a:rPr lang="he-IL" sz="3200" dirty="0" smtClean="0">
                <a:latin typeface="David" panose="020E0502060401010101" pitchFamily="34" charset="-79"/>
                <a:cs typeface="David" panose="020E0502060401010101" pitchFamily="34" charset="-79"/>
              </a:rPr>
              <a:t>שהמלחמה הייתה מלחמה של אלוקים ואין לנו רשות להתערב בעניין. </a:t>
            </a:r>
          </a:p>
          <a:p>
            <a:r>
              <a:rPr lang="he-IL" sz="3200" b="1" u="sng" dirty="0" smtClean="0">
                <a:latin typeface="David" panose="020E0502060401010101" pitchFamily="34" charset="-79"/>
                <a:cs typeface="David" panose="020E0502060401010101" pitchFamily="34" charset="-79"/>
              </a:rPr>
              <a:t>ב. טיעון היסטורי- </a:t>
            </a:r>
            <a:r>
              <a:rPr lang="he-IL" sz="3200" dirty="0" smtClean="0">
                <a:latin typeface="David" panose="020E0502060401010101" pitchFamily="34" charset="-79"/>
                <a:cs typeface="David" panose="020E0502060401010101" pitchFamily="34" charset="-79"/>
              </a:rPr>
              <a:t>שהמעשה קרה לפני 300 שנה. היכן הייתם? מדוע נזכרתם רק עכשיו?</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636729585"/>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barn(inVertical)">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36730" y="477218"/>
            <a:ext cx="11586948" cy="612475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רש"י על הפסוק מביא את החישוב של 300 השנה שעברו:</a:t>
            </a:r>
          </a:p>
          <a:p>
            <a:r>
              <a:rPr lang="he-IL" sz="3200" b="1" dirty="0" smtClean="0">
                <a:solidFill>
                  <a:srgbClr val="C00000"/>
                </a:solidFill>
                <a:latin typeface="David" panose="020E0502060401010101" pitchFamily="34" charset="-79"/>
                <a:cs typeface="David" panose="020E0502060401010101" pitchFamily="34" charset="-79"/>
              </a:rPr>
              <a:t>שלש מאות שנה</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משכבשו את הארץ בימי יהושע עד יפתח </a:t>
            </a:r>
            <a:r>
              <a:rPr lang="he-IL" sz="3000" dirty="0" smtClean="0">
                <a:latin typeface="David" panose="020E0502060401010101" pitchFamily="34" charset="-79"/>
                <a:cs typeface="David" panose="020E0502060401010101" pitchFamily="34" charset="-79"/>
              </a:rPr>
              <a:t>מכאן יש ללמוד שנות השופטים הנזכרים עד הנה, אם שני השעבוד של כל אומה נמנים בתוך ימי השופט אם לאו. שנינו בסדר עולם (פרק </a:t>
            </a:r>
            <a:r>
              <a:rPr lang="he-IL" sz="3000" dirty="0" err="1" smtClean="0">
                <a:latin typeface="David" panose="020E0502060401010101" pitchFamily="34" charset="-79"/>
                <a:cs typeface="David" panose="020E0502060401010101" pitchFamily="34" charset="-79"/>
              </a:rPr>
              <a:t>יב</a:t>
            </a:r>
            <a:r>
              <a:rPr lang="he-IL" sz="3000" dirty="0" smtClean="0">
                <a:latin typeface="David" panose="020E0502060401010101" pitchFamily="34" charset="-79"/>
                <a:cs typeface="David" panose="020E0502060401010101" pitchFamily="34" charset="-79"/>
              </a:rPr>
              <a:t>): </a:t>
            </a:r>
            <a:r>
              <a:rPr lang="he-IL" sz="3000" b="1" u="sng" dirty="0" smtClean="0">
                <a:latin typeface="David" panose="020E0502060401010101" pitchFamily="34" charset="-79"/>
                <a:cs typeface="David" panose="020E0502060401010101" pitchFamily="34" charset="-79"/>
              </a:rPr>
              <a:t>יהושע</a:t>
            </a:r>
            <a:r>
              <a:rPr lang="he-IL" sz="3000" b="1" dirty="0" smtClean="0">
                <a:latin typeface="David" panose="020E0502060401010101" pitchFamily="34" charset="-79"/>
                <a:cs typeface="David" panose="020E0502060401010101" pitchFamily="34" charset="-79"/>
              </a:rPr>
              <a:t> פרנס את ישראל עשרים ושמונה שנה</a:t>
            </a:r>
            <a:r>
              <a:rPr lang="he-IL" sz="3000" dirty="0" smtClean="0">
                <a:latin typeface="David" panose="020E0502060401010101" pitchFamily="34" charset="-79"/>
                <a:cs typeface="David" panose="020E0502060401010101" pitchFamily="34" charset="-79"/>
              </a:rPr>
              <a:t>, ואין לו מקרא ממי ללמוד. </a:t>
            </a:r>
            <a:r>
              <a:rPr lang="he-IL" sz="3000" b="1" u="sng" dirty="0">
                <a:latin typeface="David" panose="020E0502060401010101" pitchFamily="34" charset="-79"/>
                <a:cs typeface="David" panose="020E0502060401010101" pitchFamily="34" charset="-79"/>
              </a:rPr>
              <a:t>עתניאל </a:t>
            </a:r>
            <a:r>
              <a:rPr lang="he-IL" sz="3000" dirty="0" smtClean="0">
                <a:latin typeface="David" panose="020E0502060401010101" pitchFamily="34" charset="-79"/>
                <a:cs typeface="David" panose="020E0502060401010101" pitchFamily="34" charset="-79"/>
              </a:rPr>
              <a:t>(לעיל ג יא), </a:t>
            </a:r>
            <a:r>
              <a:rPr lang="he-IL" sz="3000" b="1" dirty="0" smtClean="0">
                <a:latin typeface="David" panose="020E0502060401010101" pitchFamily="34" charset="-79"/>
                <a:cs typeface="David" panose="020E0502060401010101" pitchFamily="34" charset="-79"/>
              </a:rPr>
              <a:t>ארבעים שנה, </a:t>
            </a:r>
            <a:r>
              <a:rPr lang="he-IL" sz="3000" dirty="0" smtClean="0">
                <a:latin typeface="David" panose="020E0502060401010101" pitchFamily="34" charset="-79"/>
                <a:cs typeface="David" panose="020E0502060401010101" pitchFamily="34" charset="-79"/>
              </a:rPr>
              <a:t>ושני שעבוד של </a:t>
            </a:r>
            <a:r>
              <a:rPr lang="he-IL" sz="3000" dirty="0" err="1" smtClean="0">
                <a:latin typeface="David" panose="020E0502060401010101" pitchFamily="34" charset="-79"/>
                <a:cs typeface="David" panose="020E0502060401010101" pitchFamily="34" charset="-79"/>
              </a:rPr>
              <a:t>כושן</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רשעתים</a:t>
            </a:r>
            <a:r>
              <a:rPr lang="he-IL" sz="3000" dirty="0" smtClean="0">
                <a:latin typeface="David" panose="020E0502060401010101" pitchFamily="34" charset="-79"/>
                <a:cs typeface="David" panose="020E0502060401010101" pitchFamily="34" charset="-79"/>
              </a:rPr>
              <a:t> (שם </a:t>
            </a:r>
            <a:r>
              <a:rPr lang="he-IL" sz="3000" dirty="0" err="1" smtClean="0">
                <a:latin typeface="David" panose="020E0502060401010101" pitchFamily="34" charset="-79"/>
                <a:cs typeface="David" panose="020E0502060401010101" pitchFamily="34" charset="-79"/>
              </a:rPr>
              <a:t>שם</a:t>
            </a:r>
            <a:r>
              <a:rPr lang="he-IL" sz="3000" dirty="0" smtClean="0">
                <a:latin typeface="David" panose="020E0502060401010101" pitchFamily="34" charset="-79"/>
                <a:cs typeface="David" panose="020E0502060401010101" pitchFamily="34" charset="-79"/>
              </a:rPr>
              <a:t> ח), בכללם </a:t>
            </a:r>
            <a:r>
              <a:rPr lang="he-IL" sz="3000" b="1" u="sng" dirty="0">
                <a:latin typeface="David" panose="020E0502060401010101" pitchFamily="34" charset="-79"/>
                <a:cs typeface="David" panose="020E0502060401010101" pitchFamily="34" charset="-79"/>
              </a:rPr>
              <a:t>אחריו אהוד </a:t>
            </a:r>
            <a:r>
              <a:rPr lang="he-IL" sz="3000" dirty="0" smtClean="0">
                <a:latin typeface="David" panose="020E0502060401010101" pitchFamily="34" charset="-79"/>
                <a:cs typeface="David" panose="020E0502060401010101" pitchFamily="34" charset="-79"/>
              </a:rPr>
              <a:t>(שם </a:t>
            </a:r>
            <a:r>
              <a:rPr lang="he-IL" sz="3000" dirty="0" err="1" smtClean="0">
                <a:latin typeface="David" panose="020E0502060401010101" pitchFamily="34" charset="-79"/>
                <a:cs typeface="David" panose="020E0502060401010101" pitchFamily="34" charset="-79"/>
              </a:rPr>
              <a:t>שם</a:t>
            </a:r>
            <a:r>
              <a:rPr lang="he-IL" sz="3000" dirty="0" smtClean="0">
                <a:latin typeface="David" panose="020E0502060401010101" pitchFamily="34" charset="-79"/>
                <a:cs typeface="David" panose="020E0502060401010101" pitchFamily="34" charset="-79"/>
              </a:rPr>
              <a:t> ל), </a:t>
            </a:r>
            <a:r>
              <a:rPr lang="he-IL" sz="3000" b="1" dirty="0" smtClean="0">
                <a:latin typeface="David" panose="020E0502060401010101" pitchFamily="34" charset="-79"/>
                <a:cs typeface="David" panose="020E0502060401010101" pitchFamily="34" charset="-79"/>
              </a:rPr>
              <a:t>שמונים שנה</a:t>
            </a:r>
            <a:r>
              <a:rPr lang="he-IL" sz="3000" dirty="0" smtClean="0">
                <a:latin typeface="David" panose="020E0502060401010101" pitchFamily="34" charset="-79"/>
                <a:cs typeface="David" panose="020E0502060401010101" pitchFamily="34" charset="-79"/>
              </a:rPr>
              <a:t>, שמונה עשרה שנים, שעבוד של עגלון (שם </a:t>
            </a:r>
            <a:r>
              <a:rPr lang="he-IL" sz="3000" dirty="0" err="1" smtClean="0">
                <a:latin typeface="David" panose="020E0502060401010101" pitchFamily="34" charset="-79"/>
                <a:cs typeface="David" panose="020E0502060401010101" pitchFamily="34" charset="-79"/>
              </a:rPr>
              <a:t>שם</a:t>
            </a:r>
            <a:r>
              <a:rPr lang="he-IL" sz="3000" dirty="0" smtClean="0">
                <a:latin typeface="David" panose="020E0502060401010101" pitchFamily="34" charset="-79"/>
                <a:cs typeface="David" panose="020E0502060401010101" pitchFamily="34" charset="-79"/>
              </a:rPr>
              <a:t> יד) בתוכם, הרי מאה ארבעים ושמונה שנה.</a:t>
            </a:r>
            <a:r>
              <a:rPr lang="he-IL" sz="3000" b="1" u="sng" dirty="0">
                <a:latin typeface="David" panose="020E0502060401010101" pitchFamily="34" charset="-79"/>
                <a:cs typeface="David" panose="020E0502060401010101" pitchFamily="34" charset="-79"/>
              </a:rPr>
              <a:t> דבורה </a:t>
            </a:r>
            <a:r>
              <a:rPr lang="he-IL" sz="3000" dirty="0" smtClean="0">
                <a:latin typeface="David" panose="020E0502060401010101" pitchFamily="34" charset="-79"/>
                <a:cs typeface="David" panose="020E0502060401010101" pitchFamily="34" charset="-79"/>
              </a:rPr>
              <a:t>(שם ה לא) </a:t>
            </a:r>
            <a:r>
              <a:rPr lang="he-IL" sz="3000" b="1" dirty="0" smtClean="0">
                <a:latin typeface="David" panose="020E0502060401010101" pitchFamily="34" charset="-79"/>
                <a:cs typeface="David" panose="020E0502060401010101" pitchFamily="34" charset="-79"/>
              </a:rPr>
              <a:t>ארבעים שנה</a:t>
            </a:r>
            <a:r>
              <a:rPr lang="he-IL" sz="3000" dirty="0" smtClean="0">
                <a:latin typeface="David" panose="020E0502060401010101" pitchFamily="34" charset="-79"/>
                <a:cs typeface="David" panose="020E0502060401010101" pitchFamily="34" charset="-79"/>
              </a:rPr>
              <a:t>, ושני שעבוד יבין (שם ד ג) בתוכם, הרי מאה שמונים ושמונה. אחריו, שבע שנים של שעבוד מדין (שם ו א),</a:t>
            </a:r>
            <a:r>
              <a:rPr lang="he-IL" sz="3000" b="1" dirty="0" smtClean="0">
                <a:latin typeface="David" panose="020E0502060401010101" pitchFamily="34" charset="-79"/>
                <a:cs typeface="David" panose="020E0502060401010101" pitchFamily="34" charset="-79"/>
              </a:rPr>
              <a:t> וארבעים </a:t>
            </a:r>
            <a:r>
              <a:rPr lang="he-IL" sz="3000" b="1" u="sng" dirty="0">
                <a:latin typeface="David" panose="020E0502060401010101" pitchFamily="34" charset="-79"/>
                <a:cs typeface="David" panose="020E0502060401010101" pitchFamily="34" charset="-79"/>
              </a:rPr>
              <a:t>של גדעון </a:t>
            </a:r>
            <a:r>
              <a:rPr lang="he-IL" sz="3000" dirty="0" smtClean="0">
                <a:latin typeface="David" panose="020E0502060401010101" pitchFamily="34" charset="-79"/>
                <a:cs typeface="David" panose="020E0502060401010101" pitchFamily="34" charset="-79"/>
              </a:rPr>
              <a:t>(שם ח </a:t>
            </a:r>
            <a:r>
              <a:rPr lang="he-IL" sz="3000" dirty="0" err="1" smtClean="0">
                <a:latin typeface="David" panose="020E0502060401010101" pitchFamily="34" charset="-79"/>
                <a:cs typeface="David" panose="020E0502060401010101" pitchFamily="34" charset="-79"/>
              </a:rPr>
              <a:t>כח</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ושלש של </a:t>
            </a:r>
            <a:r>
              <a:rPr lang="he-IL" sz="3000" b="1" u="sng" dirty="0">
                <a:latin typeface="David" panose="020E0502060401010101" pitchFamily="34" charset="-79"/>
                <a:cs typeface="David" panose="020E0502060401010101" pitchFamily="34" charset="-79"/>
              </a:rPr>
              <a:t>אבימלך</a:t>
            </a:r>
            <a:r>
              <a:rPr lang="he-IL" sz="3000" dirty="0" smtClean="0">
                <a:latin typeface="David" panose="020E0502060401010101" pitchFamily="34" charset="-79"/>
                <a:cs typeface="David" panose="020E0502060401010101" pitchFamily="34" charset="-79"/>
              </a:rPr>
              <a:t> (שם ט </a:t>
            </a:r>
            <a:r>
              <a:rPr lang="he-IL" sz="3000" dirty="0" err="1" smtClean="0">
                <a:latin typeface="David" panose="020E0502060401010101" pitchFamily="34" charset="-79"/>
                <a:cs typeface="David" panose="020E0502060401010101" pitchFamily="34" charset="-79"/>
              </a:rPr>
              <a:t>כב</a:t>
            </a:r>
            <a:r>
              <a:rPr lang="he-IL" sz="3000" dirty="0" smtClean="0">
                <a:latin typeface="David" panose="020E0502060401010101" pitchFamily="34" charset="-79"/>
                <a:cs typeface="David" panose="020E0502060401010101" pitchFamily="34" charset="-79"/>
              </a:rPr>
              <a:t>), הרי מאתים שלשים ושמונה שנים. אחריו, </a:t>
            </a:r>
            <a:r>
              <a:rPr lang="he-IL" sz="3000" b="1" dirty="0" smtClean="0">
                <a:latin typeface="David" panose="020E0502060401010101" pitchFamily="34" charset="-79"/>
                <a:cs typeface="David" panose="020E0502060401010101" pitchFamily="34" charset="-79"/>
              </a:rPr>
              <a:t>עשרים ושלש </a:t>
            </a:r>
            <a:r>
              <a:rPr lang="he-IL" sz="3000" b="1" u="sng" dirty="0">
                <a:latin typeface="David" panose="020E0502060401010101" pitchFamily="34" charset="-79"/>
                <a:cs typeface="David" panose="020E0502060401010101" pitchFamily="34" charset="-79"/>
              </a:rPr>
              <a:t>של תולע </a:t>
            </a:r>
            <a:r>
              <a:rPr lang="he-IL" sz="3000" dirty="0" smtClean="0">
                <a:latin typeface="David" panose="020E0502060401010101" pitchFamily="34" charset="-79"/>
                <a:cs typeface="David" panose="020E0502060401010101" pitchFamily="34" charset="-79"/>
              </a:rPr>
              <a:t>(שם י ב), </a:t>
            </a:r>
            <a:r>
              <a:rPr lang="he-IL" sz="3000" b="1" dirty="0" smtClean="0">
                <a:latin typeface="David" panose="020E0502060401010101" pitchFamily="34" charset="-79"/>
                <a:cs typeface="David" panose="020E0502060401010101" pitchFamily="34" charset="-79"/>
              </a:rPr>
              <a:t>ועשרים ושתים </a:t>
            </a:r>
            <a:r>
              <a:rPr lang="he-IL" sz="3000" b="1" u="sng" dirty="0">
                <a:latin typeface="David" panose="020E0502060401010101" pitchFamily="34" charset="-79"/>
                <a:cs typeface="David" panose="020E0502060401010101" pitchFamily="34" charset="-79"/>
              </a:rPr>
              <a:t>של יאיר </a:t>
            </a:r>
            <a:r>
              <a:rPr lang="he-IL" sz="3000" dirty="0" smtClean="0">
                <a:latin typeface="David" panose="020E0502060401010101" pitchFamily="34" charset="-79"/>
                <a:cs typeface="David" panose="020E0502060401010101" pitchFamily="34" charset="-79"/>
              </a:rPr>
              <a:t>(שם י ג), אלא שעלתה שנה אחת לשניהם, </a:t>
            </a:r>
            <a:r>
              <a:rPr lang="he-IL" sz="3000" b="1" u="sng" dirty="0">
                <a:latin typeface="David" panose="020E0502060401010101" pitchFamily="34" charset="-79"/>
                <a:cs typeface="David" panose="020E0502060401010101" pitchFamily="34" charset="-79"/>
              </a:rPr>
              <a:t>ושמונה עשרה של בני עמון </a:t>
            </a:r>
            <a:r>
              <a:rPr lang="he-IL" sz="3000" dirty="0" smtClean="0">
                <a:latin typeface="David" panose="020E0502060401010101" pitchFamily="34" charset="-79"/>
                <a:cs typeface="David" panose="020E0502060401010101" pitchFamily="34" charset="-79"/>
              </a:rPr>
              <a:t>(שם </a:t>
            </a:r>
            <a:r>
              <a:rPr lang="he-IL" sz="3000" dirty="0" err="1" smtClean="0">
                <a:latin typeface="David" panose="020E0502060401010101" pitchFamily="34" charset="-79"/>
                <a:cs typeface="David" panose="020E0502060401010101" pitchFamily="34" charset="-79"/>
              </a:rPr>
              <a:t>שם</a:t>
            </a:r>
            <a:r>
              <a:rPr lang="he-IL" sz="3000" dirty="0" smtClean="0">
                <a:latin typeface="David" panose="020E0502060401010101" pitchFamily="34" charset="-79"/>
                <a:cs typeface="David" panose="020E0502060401010101" pitchFamily="34" charset="-79"/>
              </a:rPr>
              <a:t> ח) עד שלא בא יפתח, </a:t>
            </a:r>
            <a:r>
              <a:rPr lang="he-IL" sz="3000" b="1" dirty="0" smtClean="0">
                <a:latin typeface="David" panose="020E0502060401010101" pitchFamily="34" charset="-79"/>
                <a:cs typeface="David" panose="020E0502060401010101" pitchFamily="34" charset="-79"/>
              </a:rPr>
              <a:t>הרי שלש מאות</a:t>
            </a:r>
            <a:r>
              <a:rPr lang="he-IL" sz="3000" dirty="0" smtClean="0">
                <a:latin typeface="David" panose="020E0502060401010101" pitchFamily="34" charset="-79"/>
                <a:cs typeface="David" panose="020E0502060401010101" pitchFamily="34" charset="-79"/>
              </a:rPr>
              <a:t>:</a:t>
            </a:r>
            <a:endParaRPr lang="he-IL" sz="30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219429" y="163773"/>
            <a:ext cx="2024096" cy="1620890"/>
          </a:xfrm>
          <a:prstGeom prst="rect">
            <a:avLst/>
          </a:prstGeom>
        </p:spPr>
      </p:pic>
    </p:spTree>
    <p:extLst>
      <p:ext uri="{BB962C8B-B14F-4D97-AF65-F5344CB8AC3E}">
        <p14:creationId xmlns:p14="http://schemas.microsoft.com/office/powerpoint/2010/main" val="214978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6338" y="196399"/>
            <a:ext cx="5820229"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מלך בני עמון לא שמע לכל הטענות הללו ומה שאמר יפתח וקם עליו למלחמה.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 השרה על יפתח רוח גבורה ואומץ לב והוא עבר את הגלעד מצפון ואת נחלת מנשה עד שבא למצפה גלעד ועבר את מצפה גלעד שנמצאת מצפון לנחל </a:t>
            </a:r>
            <a:r>
              <a:rPr lang="he-IL" sz="3200" dirty="0" err="1" smtClean="0">
                <a:latin typeface="David" panose="020E0502060401010101" pitchFamily="34" charset="-79"/>
                <a:cs typeface="David" panose="020E0502060401010101" pitchFamily="34" charset="-79"/>
              </a:rPr>
              <a:t>יבוק</a:t>
            </a:r>
            <a:r>
              <a:rPr lang="he-IL" sz="3200" dirty="0" smtClean="0">
                <a:latin typeface="David" panose="020E0502060401010101" pitchFamily="34" charset="-79"/>
                <a:cs typeface="David" panose="020E0502060401010101" pitchFamily="34" charset="-79"/>
              </a:rPr>
              <a:t>. ומשם עבר אל בני עמון להילחם בהם.</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46208" y="319509"/>
            <a:ext cx="5650173" cy="3046988"/>
          </a:xfrm>
          <a:prstGeom prst="rect">
            <a:avLst/>
          </a:prstGeom>
          <a:blipFill>
            <a:blip r:embed="rId2"/>
            <a:tile tx="0" ty="0" sx="100000" sy="100000" flip="none" algn="tl"/>
          </a:blipFill>
        </p:spPr>
        <p:txBody>
          <a:bodyPr wrap="square">
            <a:spAutoFit/>
          </a:bodyPr>
          <a:lstStyle/>
          <a:p>
            <a:r>
              <a:rPr lang="he-IL" sz="3200" b="1" i="1"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וְלֹא שָׁמַע, מֶלֶךְ בְּנֵי עַמּוֹן, אֶל-דִּבְרֵי יִפְתָּח, אֲשֶׁר שָׁלַח אֵלָיו.  {פ}</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וַתְּהִי עַל-יִפְתָּח רוּחַ יְהוָה</a:t>
            </a:r>
            <a:r>
              <a:rPr lang="he-IL" sz="3200" dirty="0" smtClean="0">
                <a:latin typeface="David" panose="020E0502060401010101" pitchFamily="34" charset="-79"/>
                <a:cs typeface="David" panose="020E0502060401010101" pitchFamily="34" charset="-79"/>
              </a:rPr>
              <a:t>, וַיַּעֲבֹר אֶת-הַגִּלְעָד וְאֶת-מְנַשֶּׁה; וַיַּעֲבֹר, אֶת-מִצְפֵּה גִלְעָד, וּמִמִּצְפֵּה גִלְעָד, עָבַר בְּנֵי עַמּוֹן. </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3"/>
          <a:stretch>
            <a:fillRect/>
          </a:stretch>
        </p:blipFill>
        <p:spPr>
          <a:xfrm>
            <a:off x="6346208" y="21932"/>
            <a:ext cx="5841241" cy="6569938"/>
          </a:xfrm>
          <a:prstGeom prst="rect">
            <a:avLst/>
          </a:prstGeom>
        </p:spPr>
      </p:pic>
      <p:sp>
        <p:nvSpPr>
          <p:cNvPr id="7" name="חץ ימינה 6"/>
          <p:cNvSpPr/>
          <p:nvPr/>
        </p:nvSpPr>
        <p:spPr>
          <a:xfrm>
            <a:off x="9567080" y="996286"/>
            <a:ext cx="1255594" cy="2729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890154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circle(in)">
                                      <p:cBhvr>
                                        <p:cTn id="14" dur="20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394" y="67915"/>
            <a:ext cx="5692200"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 </a:t>
            </a:r>
            <a:r>
              <a:rPr lang="he-IL" sz="3200" dirty="0" smtClean="0">
                <a:latin typeface="David" panose="020E0502060401010101" pitchFamily="34" charset="-79"/>
                <a:cs typeface="David" panose="020E0502060401010101" pitchFamily="34" charset="-79"/>
              </a:rPr>
              <a:t>בטרם צאתו למלחמה- נדר יפתח נדר: אם תמסור ותכניע את בני עמון תחתי. אז..</a:t>
            </a:r>
          </a:p>
          <a:p>
            <a:r>
              <a:rPr lang="he-IL" sz="3200" b="1" u="sng"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מה שיצא מפתח ביתי </a:t>
            </a:r>
            <a:r>
              <a:rPr lang="he-IL" sz="3200" dirty="0" err="1" smtClean="0">
                <a:latin typeface="David" panose="020E0502060401010101" pitchFamily="34" charset="-79"/>
                <a:cs typeface="David" panose="020E0502060401010101" pitchFamily="34" charset="-79"/>
              </a:rPr>
              <a:t>למולי</a:t>
            </a:r>
            <a:r>
              <a:rPr lang="he-IL" sz="3200" dirty="0" smtClean="0">
                <a:latin typeface="David" panose="020E0502060401010101" pitchFamily="34" charset="-79"/>
                <a:cs typeface="David" panose="020E0502060401010101" pitchFamily="34" charset="-79"/>
              </a:rPr>
              <a:t> , כשאחזור בשלום ממלחמת בני עמון, אקדיש לה' כל ימיו, ואם ראוי להקרבה יוקרב לקורבן עולה.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954973" y="188535"/>
            <a:ext cx="6096000" cy="3118161"/>
          </a:xfrm>
          <a:prstGeom prst="rect">
            <a:avLst/>
          </a:prstGeom>
          <a:solidFill>
            <a:schemeClr val="accent6">
              <a:lumMod val="60000"/>
              <a:lumOff val="40000"/>
            </a:schemeClr>
          </a:solidFill>
        </p:spPr>
        <p:txBody>
          <a:bodyPr>
            <a:spAutoFit/>
          </a:bodyPr>
          <a:lstStyle/>
          <a:p>
            <a:pPr algn="just">
              <a:lnSpc>
                <a:spcPct val="107000"/>
              </a:lnSpc>
              <a:spcAft>
                <a:spcPts val="800"/>
              </a:spcAft>
            </a:pPr>
            <a:r>
              <a:rPr lang="he-IL" sz="2800" b="1" u="sng" dirty="0" err="1" smtClean="0">
                <a:solidFill>
                  <a:srgbClr val="C00000"/>
                </a:solidFill>
                <a:effectLst/>
                <a:latin typeface="Calibri" panose="020F0502020204030204" pitchFamily="34" charset="0"/>
                <a:ea typeface="Calibri" panose="020F0502020204030204" pitchFamily="34" charset="0"/>
                <a:cs typeface="David" panose="020E0502060401010101" pitchFamily="34" charset="-79"/>
              </a:rPr>
              <a:t>פ"ס</a:t>
            </a:r>
            <a:r>
              <a:rPr lang="he-IL" sz="2800" b="1" u="sng" dirty="0" smtClean="0">
                <a:solidFill>
                  <a:srgbClr val="C00000"/>
                </a:solidFill>
                <a:effectLst/>
                <a:latin typeface="Calibri" panose="020F0502020204030204" pitchFamily="34" charset="0"/>
                <a:ea typeface="Calibri" panose="020F0502020204030204" pitchFamily="34" charset="0"/>
                <a:cs typeface="David" panose="020E0502060401010101" pitchFamily="34" charset="-79"/>
              </a:rPr>
              <a:t> ל'-מ': נדר יפתח והמלחמה בבני עמון:</a:t>
            </a:r>
            <a:endParaRPr lang="en-US" b="1" dirty="0" smtClean="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וַיִּדַּר</a:t>
            </a:r>
            <a:r>
              <a:rPr lang="he-IL" sz="3200" dirty="0" smtClean="0">
                <a:latin typeface="David" panose="020E0502060401010101" pitchFamily="34" charset="-79"/>
                <a:cs typeface="David" panose="020E0502060401010101" pitchFamily="34" charset="-79"/>
              </a:rPr>
              <a:t> יִפְתָּח </a:t>
            </a:r>
            <a:r>
              <a:rPr lang="he-IL" sz="3200" b="1" dirty="0" smtClean="0">
                <a:latin typeface="David" panose="020E0502060401010101" pitchFamily="34" charset="-79"/>
                <a:cs typeface="David" panose="020E0502060401010101" pitchFamily="34" charset="-79"/>
              </a:rPr>
              <a:t>נֶדֶר לַיהוָה</a:t>
            </a:r>
            <a:r>
              <a:rPr lang="he-IL" sz="3200" dirty="0" smtClean="0">
                <a:latin typeface="David" panose="020E0502060401010101" pitchFamily="34" charset="-79"/>
                <a:cs typeface="David" panose="020E0502060401010101" pitchFamily="34" charset="-79"/>
              </a:rPr>
              <a:t>, וַיֹּאמַר:  </a:t>
            </a:r>
            <a:r>
              <a:rPr lang="he-IL" sz="3200" b="1" dirty="0" smtClean="0">
                <a:latin typeface="David" panose="020E0502060401010101" pitchFamily="34" charset="-79"/>
                <a:cs typeface="David" panose="020E0502060401010101" pitchFamily="34" charset="-79"/>
              </a:rPr>
              <a:t>אִם-נָתוֹן </a:t>
            </a:r>
            <a:r>
              <a:rPr lang="he-IL" sz="3200" b="1" dirty="0" err="1" smtClean="0">
                <a:latin typeface="David" panose="020E0502060401010101" pitchFamily="34" charset="-79"/>
                <a:cs typeface="David" panose="020E0502060401010101" pitchFamily="34" charset="-79"/>
              </a:rPr>
              <a:t>תִּתֵּן</a:t>
            </a:r>
            <a:r>
              <a:rPr lang="he-IL" sz="3200" b="1" dirty="0" smtClean="0">
                <a:latin typeface="David" panose="020E0502060401010101" pitchFamily="34" charset="-79"/>
                <a:cs typeface="David" panose="020E0502060401010101" pitchFamily="34" charset="-79"/>
              </a:rPr>
              <a:t> אֶת-בְּנֵי עַמּוֹן, בְּיָדִי.  </a:t>
            </a:r>
          </a:p>
          <a:p>
            <a:r>
              <a:rPr lang="he-IL" sz="3200" b="1"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וְהָיָה הַיּוֹצֵא, אֲשֶׁר יֵצֵא מִדַּלְתֵי בֵיתִי לִקְרָאתִי</a:t>
            </a:r>
            <a:r>
              <a:rPr lang="he-IL" sz="3200" dirty="0" smtClean="0">
                <a:latin typeface="David" panose="020E0502060401010101" pitchFamily="34" charset="-79"/>
                <a:cs typeface="David" panose="020E0502060401010101" pitchFamily="34" charset="-79"/>
              </a:rPr>
              <a:t>, בְּשׁוּבִי בְשָׁלוֹם, מִבְּנֵי עַמּוֹן--</a:t>
            </a:r>
            <a:r>
              <a:rPr lang="he-IL" sz="3200" b="1" dirty="0" smtClean="0">
                <a:latin typeface="David" panose="020E0502060401010101" pitchFamily="34" charset="-79"/>
                <a:cs typeface="David" panose="020E0502060401010101" pitchFamily="34" charset="-79"/>
              </a:rPr>
              <a:t>וְהָיָה, לַיהוָה, </a:t>
            </a:r>
            <a:r>
              <a:rPr lang="he-IL" sz="3200" dirty="0" err="1" smtClean="0">
                <a:latin typeface="David" panose="020E0502060401010101" pitchFamily="34" charset="-79"/>
                <a:cs typeface="David" panose="020E0502060401010101" pitchFamily="34" charset="-79"/>
              </a:rPr>
              <a:t>וְהַעֲלִיתִיהו</a:t>
            </a:r>
            <a:r>
              <a:rPr lang="he-IL" sz="3200" dirty="0" smtClean="0">
                <a:latin typeface="David" panose="020E0502060401010101" pitchFamily="34" charset="-79"/>
                <a:cs typeface="David" panose="020E0502060401010101" pitchFamily="34" charset="-79"/>
              </a:rPr>
              <a:t>ּ, עֹלָה.</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092858" y="3441680"/>
            <a:ext cx="5820229" cy="341632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שלושה נדרו:</a:t>
            </a:r>
          </a:p>
          <a:p>
            <a:r>
              <a:rPr lang="he-IL" sz="3000" dirty="0" smtClean="0">
                <a:latin typeface="David" panose="020E0502060401010101" pitchFamily="34" charset="-79"/>
                <a:cs typeface="David" panose="020E0502060401010101" pitchFamily="34" charset="-79"/>
              </a:rPr>
              <a:t>"</a:t>
            </a:r>
            <a:r>
              <a:rPr lang="he-IL" sz="3000" dirty="0" err="1" smtClean="0">
                <a:latin typeface="David" panose="020E0502060401010101" pitchFamily="34" charset="-79"/>
                <a:cs typeface="David" panose="020E0502060401010101" pitchFamily="34" charset="-79"/>
              </a:rPr>
              <a:t>וידר</a:t>
            </a:r>
            <a:r>
              <a:rPr lang="he-IL" sz="3000" dirty="0" smtClean="0">
                <a:latin typeface="David" panose="020E0502060401010101" pitchFamily="34" charset="-79"/>
                <a:cs typeface="David" panose="020E0502060401010101" pitchFamily="34" charset="-79"/>
              </a:rPr>
              <a:t> יעקב נדר", "</a:t>
            </a:r>
            <a:r>
              <a:rPr lang="he-IL" sz="3000" dirty="0" err="1" smtClean="0">
                <a:latin typeface="David" panose="020E0502060401010101" pitchFamily="34" charset="-79"/>
                <a:cs typeface="David" panose="020E0502060401010101" pitchFamily="34" charset="-79"/>
              </a:rPr>
              <a:t>וידר</a:t>
            </a:r>
            <a:r>
              <a:rPr lang="he-IL" sz="3000" dirty="0" smtClean="0">
                <a:latin typeface="David" panose="020E0502060401010101" pitchFamily="34" charset="-79"/>
                <a:cs typeface="David" panose="020E0502060401010101" pitchFamily="34" charset="-79"/>
              </a:rPr>
              <a:t> ישראל </a:t>
            </a:r>
            <a:r>
              <a:rPr lang="he-IL" sz="2400" dirty="0" smtClean="0">
                <a:latin typeface="David" panose="020E0502060401010101" pitchFamily="34" charset="-79"/>
                <a:cs typeface="David" panose="020E0502060401010101" pitchFamily="34" charset="-79"/>
              </a:rPr>
              <a:t>(פרשת חוקת)</a:t>
            </a:r>
            <a:r>
              <a:rPr lang="he-IL" sz="3000" dirty="0" smtClean="0">
                <a:latin typeface="David" panose="020E0502060401010101" pitchFamily="34" charset="-79"/>
                <a:cs typeface="David" panose="020E0502060401010101" pitchFamily="34" charset="-79"/>
              </a:rPr>
              <a:t> ופה </a:t>
            </a:r>
            <a:r>
              <a:rPr lang="he-IL" sz="3000" dirty="0" err="1" smtClean="0">
                <a:latin typeface="David" panose="020E0502060401010101" pitchFamily="34" charset="-79"/>
                <a:cs typeface="David" panose="020E0502060401010101" pitchFamily="34" charset="-79"/>
              </a:rPr>
              <a:t>אצלינו</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וידר</a:t>
            </a:r>
            <a:r>
              <a:rPr lang="he-IL" sz="3000" dirty="0" smtClean="0">
                <a:latin typeface="David" panose="020E0502060401010101" pitchFamily="34" charset="-79"/>
                <a:cs typeface="David" panose="020E0502060401010101" pitchFamily="34" charset="-79"/>
              </a:rPr>
              <a:t> יפתח נדר" לומר שהצדיקים נודרים. ויעקב היה הראשון שנדר. וזה שכתוב </a:t>
            </a:r>
            <a:r>
              <a:rPr lang="he-IL" sz="2400" dirty="0" smtClean="0">
                <a:latin typeface="David" panose="020E0502060401010101" pitchFamily="34" charset="-79"/>
                <a:cs typeface="David" panose="020E0502060401010101" pitchFamily="34" charset="-79"/>
              </a:rPr>
              <a:t>בתהילים </a:t>
            </a:r>
            <a:r>
              <a:rPr lang="he-IL" sz="2400" dirty="0" err="1" smtClean="0">
                <a:latin typeface="David" panose="020E0502060401010101" pitchFamily="34" charset="-79"/>
                <a:cs typeface="David" panose="020E0502060401010101" pitchFamily="34" charset="-79"/>
              </a:rPr>
              <a:t>קלב</a:t>
            </a:r>
            <a:r>
              <a:rPr lang="he-IL" sz="2400"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"אשר נשבע לה' נדר לאביר יעקב" שיעקב היה האביר הראשון שנדר. </a:t>
            </a:r>
            <a:r>
              <a:rPr lang="he-IL" sz="2400" dirty="0" smtClean="0">
                <a:latin typeface="David" panose="020E0502060401010101" pitchFamily="34" charset="-79"/>
                <a:cs typeface="David" panose="020E0502060401010101" pitchFamily="34" charset="-79"/>
              </a:rPr>
              <a:t>(בעל הטורים)</a:t>
            </a:r>
            <a:endParaRPr lang="he-IL" sz="24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889" b="98222" l="0" r="97778"/>
                    </a14:imgEffect>
                  </a14:imgLayer>
                </a14:imgProps>
              </a:ext>
            </a:extLst>
          </a:blip>
          <a:stretch>
            <a:fillRect/>
          </a:stretch>
        </p:blipFill>
        <p:spPr>
          <a:xfrm>
            <a:off x="35311" y="3607345"/>
            <a:ext cx="3250655" cy="3250655"/>
          </a:xfrm>
          <a:prstGeom prst="rect">
            <a:avLst/>
          </a:prstGeom>
        </p:spPr>
      </p:pic>
      <p:pic>
        <p:nvPicPr>
          <p:cNvPr id="7" name="תמונה 6"/>
          <p:cNvPicPr>
            <a:picLocks noChangeAspect="1"/>
          </p:cNvPicPr>
          <p:nvPr/>
        </p:nvPicPr>
        <p:blipFill>
          <a:blip r:embed="rId4"/>
          <a:stretch>
            <a:fillRect/>
          </a:stretch>
        </p:blipFill>
        <p:spPr>
          <a:xfrm>
            <a:off x="2688325" y="3939085"/>
            <a:ext cx="2857500" cy="1600200"/>
          </a:xfrm>
          <a:prstGeom prst="rect">
            <a:avLst/>
          </a:prstGeom>
        </p:spPr>
      </p:pic>
    </p:spTree>
    <p:extLst>
      <p:ext uri="{BB962C8B-B14F-4D97-AF65-F5344CB8AC3E}">
        <p14:creationId xmlns:p14="http://schemas.microsoft.com/office/powerpoint/2010/main" val="436032093"/>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5521" y="114792"/>
            <a:ext cx="5924211" cy="452431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לב':  </a:t>
            </a:r>
            <a:r>
              <a:rPr lang="he-IL" sz="3200" dirty="0" smtClean="0">
                <a:latin typeface="David" panose="020E0502060401010101" pitchFamily="34" charset="-79"/>
                <a:cs typeface="David" panose="020E0502060401010101" pitchFamily="34" charset="-79"/>
              </a:rPr>
              <a:t>יפתח עבר ונלחם בבני עמון וה' נתן אותם בידם וכבשו אותם  (הקב"ה עשה נס ושלח מלאכים </a:t>
            </a:r>
            <a:r>
              <a:rPr lang="he-IL" sz="3200" dirty="0" err="1" smtClean="0">
                <a:latin typeface="David" panose="020E0502060401010101" pitchFamily="34" charset="-79"/>
                <a:cs typeface="David" panose="020E0502060401010101" pitchFamily="34" charset="-79"/>
              </a:rPr>
              <a:t>מהשמים</a:t>
            </a:r>
            <a:r>
              <a:rPr lang="he-IL" sz="3200" dirty="0" smtClean="0">
                <a:latin typeface="David" panose="020E0502060401010101" pitchFamily="34" charset="-79"/>
                <a:cs typeface="David" panose="020E0502060401010101" pitchFamily="34" charset="-79"/>
              </a:rPr>
              <a:t> וירדו בצורה של בני אדם והם נלחמו בגויים ועזרו לבני ישראל לנצח את עמון)</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לג': </a:t>
            </a:r>
            <a:r>
              <a:rPr lang="he-IL" sz="3200" dirty="0" smtClean="0">
                <a:latin typeface="David" panose="020E0502060401010101" pitchFamily="34" charset="-79"/>
                <a:cs typeface="David" panose="020E0502060401010101" pitchFamily="34" charset="-79"/>
              </a:rPr>
              <a:t>יפתח הכה בהם וכבש מהם עשרים ערים ועמון נכנעו מפני בני ישראל.</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59855" y="114792"/>
            <a:ext cx="5704765" cy="3046988"/>
          </a:xfrm>
          <a:prstGeom prst="rect">
            <a:avLst/>
          </a:prstGeom>
          <a:solidFill>
            <a:schemeClr val="accent2">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וַיַּעֲבֹר יִפְתָּח אֶל-בְּנֵי עַמּוֹן, </a:t>
            </a:r>
            <a:r>
              <a:rPr lang="he-IL" sz="3200" dirty="0" err="1" smtClean="0">
                <a:latin typeface="David" panose="020E0502060401010101" pitchFamily="34" charset="-79"/>
                <a:cs typeface="David" panose="020E0502060401010101" pitchFamily="34" charset="-79"/>
              </a:rPr>
              <a:t>לְהִלָּחֶם</a:t>
            </a:r>
            <a:r>
              <a:rPr lang="he-IL" sz="3200" dirty="0" smtClean="0">
                <a:latin typeface="David" panose="020E0502060401010101" pitchFamily="34" charset="-79"/>
                <a:cs typeface="David" panose="020E0502060401010101" pitchFamily="34" charset="-79"/>
              </a:rPr>
              <a:t> בָּם; </a:t>
            </a:r>
            <a:r>
              <a:rPr lang="he-IL" sz="3200" dirty="0" err="1" smtClean="0">
                <a:latin typeface="David" panose="020E0502060401010101" pitchFamily="34" charset="-79"/>
                <a:cs typeface="David" panose="020E0502060401010101" pitchFamily="34" charset="-79"/>
              </a:rPr>
              <a:t>וַיִּתְּנֵם</a:t>
            </a:r>
            <a:r>
              <a:rPr lang="he-IL" sz="3200" dirty="0" smtClean="0">
                <a:latin typeface="David" panose="020E0502060401010101" pitchFamily="34" charset="-79"/>
                <a:cs typeface="David" panose="020E0502060401010101" pitchFamily="34" charset="-79"/>
              </a:rPr>
              <a:t> יְהוָה, בְּיָדוֹ.  </a:t>
            </a:r>
          </a:p>
          <a:p>
            <a:r>
              <a:rPr lang="he-IL" sz="3200" b="1"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וַיַּכֵּם מֵעֲרוֹעֵר וְעַד-בֹּאֲךָ מִנִּית </a:t>
            </a:r>
            <a:r>
              <a:rPr lang="he-IL" sz="3200" b="1" dirty="0" smtClean="0">
                <a:latin typeface="David" panose="020E0502060401010101" pitchFamily="34" charset="-79"/>
                <a:cs typeface="David" panose="020E0502060401010101" pitchFamily="34" charset="-79"/>
              </a:rPr>
              <a:t>עֶשְׂרִים עִיר</a:t>
            </a:r>
            <a:r>
              <a:rPr lang="he-IL" sz="3200" dirty="0" smtClean="0">
                <a:latin typeface="David" panose="020E0502060401010101" pitchFamily="34" charset="-79"/>
                <a:cs typeface="David" panose="020E0502060401010101" pitchFamily="34" charset="-79"/>
              </a:rPr>
              <a:t>, וְעַד אָבֵל כְּרָמִים, מַכָּה, גְּדוֹלָה מְאֹד; </a:t>
            </a:r>
            <a:r>
              <a:rPr lang="he-IL" sz="3200" dirty="0" err="1" smtClean="0">
                <a:latin typeface="David" panose="020E0502060401010101" pitchFamily="34" charset="-79"/>
                <a:cs typeface="David" panose="020E0502060401010101" pitchFamily="34" charset="-79"/>
              </a:rPr>
              <a:t>וַיִּכָּנְעו</a:t>
            </a:r>
            <a:r>
              <a:rPr lang="he-IL" sz="3200" dirty="0" smtClean="0">
                <a:latin typeface="David" panose="020E0502060401010101" pitchFamily="34" charset="-79"/>
                <a:cs typeface="David" panose="020E0502060401010101" pitchFamily="34" charset="-79"/>
              </a:rPr>
              <a:t>ּ בְּנֵי עַמּוֹן, מִפְּנֵי בְּנֵי יִשְׂרָאֵל.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669192" y="275420"/>
            <a:ext cx="5395428" cy="6395258"/>
          </a:xfrm>
          <a:prstGeom prst="rect">
            <a:avLst/>
          </a:prstGeom>
        </p:spPr>
      </p:pic>
      <p:pic>
        <p:nvPicPr>
          <p:cNvPr id="6" name="תמונה 5">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9734471" y="2257680"/>
            <a:ext cx="315664" cy="238538"/>
          </a:xfrm>
          <a:prstGeom prst="rect">
            <a:avLst/>
          </a:prstGeom>
        </p:spPr>
      </p:pic>
      <p:pic>
        <p:nvPicPr>
          <p:cNvPr id="7" name="תמונה 6">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288874" y="1741572"/>
            <a:ext cx="315664" cy="238538"/>
          </a:xfrm>
          <a:prstGeom prst="rect">
            <a:avLst/>
          </a:prstGeom>
        </p:spPr>
      </p:pic>
      <p:pic>
        <p:nvPicPr>
          <p:cNvPr id="8" name="תמונה 7">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035507" y="2257680"/>
            <a:ext cx="315664" cy="238538"/>
          </a:xfrm>
          <a:prstGeom prst="rect">
            <a:avLst/>
          </a:prstGeom>
        </p:spPr>
      </p:pic>
      <p:pic>
        <p:nvPicPr>
          <p:cNvPr id="9" name="תמונה 8">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442337" y="2496218"/>
            <a:ext cx="315664" cy="238538"/>
          </a:xfrm>
          <a:prstGeom prst="rect">
            <a:avLst/>
          </a:prstGeom>
        </p:spPr>
      </p:pic>
      <p:pic>
        <p:nvPicPr>
          <p:cNvPr id="10" name="תמונה 9">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442337" y="1980110"/>
            <a:ext cx="315664" cy="238538"/>
          </a:xfrm>
          <a:prstGeom prst="rect">
            <a:avLst/>
          </a:prstGeom>
        </p:spPr>
      </p:pic>
      <p:pic>
        <p:nvPicPr>
          <p:cNvPr id="11" name="תמונה 10">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126673" y="2942758"/>
            <a:ext cx="315664" cy="238538"/>
          </a:xfrm>
          <a:prstGeom prst="rect">
            <a:avLst/>
          </a:prstGeom>
        </p:spPr>
      </p:pic>
      <p:pic>
        <p:nvPicPr>
          <p:cNvPr id="12" name="תמונה 11">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298103" y="3558619"/>
            <a:ext cx="315664" cy="238538"/>
          </a:xfrm>
          <a:prstGeom prst="rect">
            <a:avLst/>
          </a:prstGeom>
        </p:spPr>
      </p:pic>
      <p:pic>
        <p:nvPicPr>
          <p:cNvPr id="13" name="תמונה 12">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339748" y="3320081"/>
            <a:ext cx="315664" cy="238538"/>
          </a:xfrm>
          <a:prstGeom prst="rect">
            <a:avLst/>
          </a:prstGeom>
        </p:spPr>
      </p:pic>
      <p:pic>
        <p:nvPicPr>
          <p:cNvPr id="14" name="תמונה 13">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851527" y="2942758"/>
            <a:ext cx="315664" cy="238538"/>
          </a:xfrm>
          <a:prstGeom prst="rect">
            <a:avLst/>
          </a:prstGeom>
        </p:spPr>
      </p:pic>
      <p:pic>
        <p:nvPicPr>
          <p:cNvPr id="15" name="תמונה 14">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380739" y="2734756"/>
            <a:ext cx="315664" cy="238538"/>
          </a:xfrm>
          <a:prstGeom prst="rect">
            <a:avLst/>
          </a:prstGeom>
        </p:spPr>
      </p:pic>
      <p:pic>
        <p:nvPicPr>
          <p:cNvPr id="16" name="תמונה 15">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849815" y="1691871"/>
            <a:ext cx="315664" cy="238538"/>
          </a:xfrm>
          <a:prstGeom prst="rect">
            <a:avLst/>
          </a:prstGeom>
        </p:spPr>
      </p:pic>
      <p:pic>
        <p:nvPicPr>
          <p:cNvPr id="17" name="תמונה 16">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356553" y="4519838"/>
            <a:ext cx="315664" cy="238538"/>
          </a:xfrm>
          <a:prstGeom prst="rect">
            <a:avLst/>
          </a:prstGeom>
        </p:spPr>
      </p:pic>
      <p:pic>
        <p:nvPicPr>
          <p:cNvPr id="18" name="תמונה 17">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805271" y="4569758"/>
            <a:ext cx="315664" cy="238538"/>
          </a:xfrm>
          <a:prstGeom prst="rect">
            <a:avLst/>
          </a:prstGeom>
        </p:spPr>
      </p:pic>
      <p:pic>
        <p:nvPicPr>
          <p:cNvPr id="19" name="תמונה 18">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867291" y="4039467"/>
            <a:ext cx="315664" cy="238538"/>
          </a:xfrm>
          <a:prstGeom prst="rect">
            <a:avLst/>
          </a:prstGeom>
        </p:spPr>
      </p:pic>
      <p:pic>
        <p:nvPicPr>
          <p:cNvPr id="20" name="תמונה 19">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394003" y="3920198"/>
            <a:ext cx="315664" cy="238538"/>
          </a:xfrm>
          <a:prstGeom prst="rect">
            <a:avLst/>
          </a:prstGeom>
        </p:spPr>
      </p:pic>
      <p:pic>
        <p:nvPicPr>
          <p:cNvPr id="21" name="תמונה 20">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773975" y="3386911"/>
            <a:ext cx="315664" cy="238538"/>
          </a:xfrm>
          <a:prstGeom prst="rect">
            <a:avLst/>
          </a:prstGeom>
        </p:spPr>
      </p:pic>
      <p:pic>
        <p:nvPicPr>
          <p:cNvPr id="22" name="תמונה 21">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357234" y="4086705"/>
            <a:ext cx="315664" cy="238538"/>
          </a:xfrm>
          <a:prstGeom prst="rect">
            <a:avLst/>
          </a:prstGeom>
        </p:spPr>
      </p:pic>
      <p:pic>
        <p:nvPicPr>
          <p:cNvPr id="23" name="תמונה 22">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908124" y="2636180"/>
            <a:ext cx="315664" cy="238538"/>
          </a:xfrm>
          <a:prstGeom prst="rect">
            <a:avLst/>
          </a:prstGeom>
        </p:spPr>
      </p:pic>
      <p:pic>
        <p:nvPicPr>
          <p:cNvPr id="24" name="תמונה 23">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1477567" y="2239593"/>
            <a:ext cx="315664" cy="238538"/>
          </a:xfrm>
          <a:prstGeom prst="rect">
            <a:avLst/>
          </a:prstGeom>
        </p:spPr>
      </p:pic>
      <p:pic>
        <p:nvPicPr>
          <p:cNvPr id="25" name="תמונה 24">
            <a:extLst>
              <a:ext uri="{FF2B5EF4-FFF2-40B4-BE49-F238E27FC236}">
                <a16:creationId xmlns:a16="http://schemas.microsoft.com/office/drawing/2014/main" id="{3B1EB37E-09A9-4758-BF86-C2886CBF7514}"/>
              </a:ext>
            </a:extLst>
          </p:cNvPr>
          <p:cNvPicPr>
            <a:picLocks noChangeAspect="1"/>
          </p:cNvPicPr>
          <p:nvPr/>
        </p:nvPicPr>
        <p:blipFill rotWithShape="1">
          <a:blip r:embed="rId3"/>
          <a:srcRect l="6715" t="15681" b="13826"/>
          <a:stretch/>
        </p:blipFill>
        <p:spPr>
          <a:xfrm flipH="1">
            <a:off x="10621575" y="3234511"/>
            <a:ext cx="315664" cy="238538"/>
          </a:xfrm>
          <a:prstGeom prst="rect">
            <a:avLst/>
          </a:prstGeom>
        </p:spPr>
      </p:pic>
    </p:spTree>
    <p:extLst>
      <p:ext uri="{BB962C8B-B14F-4D97-AF65-F5344CB8AC3E}">
        <p14:creationId xmlns:p14="http://schemas.microsoft.com/office/powerpoint/2010/main" val="242965032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barn(inVertical)">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circle(in)">
                                      <p:cBhvr>
                                        <p:cTn id="59" dur="20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barn(inVertical)">
                                      <p:cBhvr>
                                        <p:cTn id="77" dur="5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circle(in)">
                                      <p:cBhvr>
                                        <p:cTn id="8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578" y="278286"/>
            <a:ext cx="5828676" cy="600164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לד': </a:t>
            </a:r>
            <a:r>
              <a:rPr lang="he-IL" sz="3200" dirty="0" smtClean="0">
                <a:latin typeface="David" panose="020E0502060401010101" pitchFamily="34" charset="-79"/>
                <a:cs typeface="David" panose="020E0502060401010101" pitchFamily="34" charset="-79"/>
              </a:rPr>
              <a:t>יפתח חוזר מהמלחמה </a:t>
            </a:r>
            <a:r>
              <a:rPr lang="he-IL" sz="3200" b="1" dirty="0" smtClean="0">
                <a:latin typeface="David" panose="020E0502060401010101" pitchFamily="34" charset="-79"/>
                <a:cs typeface="David" panose="020E0502060401010101" pitchFamily="34" charset="-79"/>
              </a:rPr>
              <a:t>והנה הבת ששלו יוצאת לקראתו בתופים ובמחולות </a:t>
            </a:r>
            <a:r>
              <a:rPr lang="he-IL" sz="3200" dirty="0" smtClean="0">
                <a:latin typeface="David" panose="020E0502060401010101" pitchFamily="34" charset="-79"/>
                <a:cs typeface="David" panose="020E0502060401010101" pitchFamily="34" charset="-79"/>
              </a:rPr>
              <a:t>מרוב שמחה והיא </a:t>
            </a:r>
            <a:r>
              <a:rPr lang="he-IL" sz="3200" b="1" dirty="0" smtClean="0">
                <a:latin typeface="David" panose="020E0502060401010101" pitchFamily="34" charset="-79"/>
                <a:cs typeface="David" panose="020E0502060401010101" pitchFamily="34" charset="-79"/>
              </a:rPr>
              <a:t>הבת היחידה שלו</a:t>
            </a:r>
            <a:r>
              <a:rPr lang="he-IL" sz="3200" dirty="0" smtClean="0">
                <a:latin typeface="David" panose="020E0502060401010101" pitchFamily="34" charset="-79"/>
                <a:cs typeface="David" panose="020E0502060401010101" pitchFamily="34" charset="-79"/>
              </a:rPr>
              <a:t> אין לו עוד בן או בת חוץ ממנה.</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לה': </a:t>
            </a:r>
            <a:r>
              <a:rPr lang="he-IL" sz="3200" dirty="0" smtClean="0">
                <a:latin typeface="David" panose="020E0502060401010101" pitchFamily="34" charset="-79"/>
                <a:cs typeface="David" panose="020E0502060401010101" pitchFamily="34" charset="-79"/>
              </a:rPr>
              <a:t>כאשר יפתח ראה את הבת שלו יוצאת מפתח הבית </a:t>
            </a:r>
            <a:r>
              <a:rPr lang="he-IL" sz="3200" b="1" dirty="0" smtClean="0">
                <a:latin typeface="David" panose="020E0502060401010101" pitchFamily="34" charset="-79"/>
                <a:cs typeface="David" panose="020E0502060401010101" pitchFamily="34" charset="-79"/>
              </a:rPr>
              <a:t>קרע את בגדיו מרוב צער.</a:t>
            </a:r>
            <a:r>
              <a:rPr lang="he-IL" sz="3200" dirty="0" smtClean="0">
                <a:latin typeface="David" panose="020E0502060401010101" pitchFamily="34" charset="-79"/>
                <a:cs typeface="David" panose="020E0502060401010101" pitchFamily="34" charset="-79"/>
              </a:rPr>
              <a:t> ואמר לה ביתי את הבסת אותי וכל הדם שבגופי הושחת, משום שיצאת ראשונה מביתי ואני פתחתי את הפה שלי ונדרתי נדר ולא אוכל לשוב מהנדר שלי ואת תהי קודש לה'.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196084" y="262896"/>
            <a:ext cx="5827594" cy="4031873"/>
          </a:xfrm>
          <a:prstGeom prst="rect">
            <a:avLst/>
          </a:prstGeom>
          <a:solidFill>
            <a:schemeClr val="accent4">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לד</a:t>
            </a:r>
            <a:r>
              <a:rPr lang="he-IL" sz="3200" dirty="0" smtClean="0">
                <a:latin typeface="David" panose="020E0502060401010101" pitchFamily="34" charset="-79"/>
                <a:cs typeface="David" panose="020E0502060401010101" pitchFamily="34" charset="-79"/>
              </a:rPr>
              <a:t> וַיָּבֹא יִפְתָּח הַמִּצְפָּה, אֶל-בֵּיתוֹ, </a:t>
            </a:r>
            <a:r>
              <a:rPr lang="he-IL" sz="3200" b="1" dirty="0" smtClean="0">
                <a:latin typeface="David" panose="020E0502060401010101" pitchFamily="34" charset="-79"/>
                <a:cs typeface="David" panose="020E0502060401010101" pitchFamily="34" charset="-79"/>
              </a:rPr>
              <a:t>וְהִנֵּה בִתּוֹ יֹצֵאת לִקְרָאתוֹ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בְּתֻפִּים</a:t>
            </a:r>
            <a:r>
              <a:rPr lang="he-IL" sz="3200" dirty="0" smtClean="0">
                <a:latin typeface="David" panose="020E0502060401010101" pitchFamily="34" charset="-79"/>
                <a:cs typeface="David" panose="020E0502060401010101" pitchFamily="34" charset="-79"/>
              </a:rPr>
              <a:t> וּבִמְחֹלוֹת:  ו</a:t>
            </a:r>
            <a:r>
              <a:rPr lang="he-IL" sz="3200" b="1" dirty="0" smtClean="0">
                <a:latin typeface="David" panose="020E0502060401010101" pitchFamily="34" charset="-79"/>
                <a:cs typeface="David" panose="020E0502060401010101" pitchFamily="34" charset="-79"/>
              </a:rPr>
              <a:t>ְרַק הִיא יְחִידָה</a:t>
            </a:r>
            <a:r>
              <a:rPr lang="he-IL" sz="3200" dirty="0" smtClean="0">
                <a:latin typeface="David" panose="020E0502060401010101" pitchFamily="34" charset="-79"/>
                <a:cs typeface="David" panose="020E0502060401010101" pitchFamily="34" charset="-79"/>
              </a:rPr>
              <a:t>, אֵין-לוֹ מִמֶּנּוּ בֵּן אוֹ-בַת.  </a:t>
            </a:r>
          </a:p>
          <a:p>
            <a:r>
              <a:rPr lang="he-IL" sz="3200" b="1"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וַיְהִי כִרְאוֹתוֹ אוֹתָהּ </a:t>
            </a:r>
            <a:r>
              <a:rPr lang="he-IL" sz="3200" b="1" dirty="0" smtClean="0">
                <a:latin typeface="David" panose="020E0502060401010101" pitchFamily="34" charset="-79"/>
                <a:cs typeface="David" panose="020E0502060401010101" pitchFamily="34" charset="-79"/>
              </a:rPr>
              <a:t>וַיִּקְרַע אֶת-בְּגָדָיו,</a:t>
            </a:r>
            <a:r>
              <a:rPr lang="he-IL" sz="3200" dirty="0" smtClean="0">
                <a:latin typeface="David" panose="020E0502060401010101" pitchFamily="34" charset="-79"/>
                <a:cs typeface="David" panose="020E0502060401010101" pitchFamily="34" charset="-79"/>
              </a:rPr>
              <a:t> וַיֹּאמֶר אֲהָהּ בִּתִּי הַכְרֵעַ הִכְרַעְתִּנִי, וְאַתְּ, הָיִית בְּעֹכְרָי; </a:t>
            </a:r>
            <a:r>
              <a:rPr lang="he-IL" sz="3200" b="1" dirty="0" smtClean="0">
                <a:latin typeface="David" panose="020E0502060401010101" pitchFamily="34" charset="-79"/>
                <a:cs typeface="David" panose="020E0502060401010101" pitchFamily="34" charset="-79"/>
              </a:rPr>
              <a:t>וְאָנֹכִי, פָּצִיתִי פִי אֶל-יְהוָה, וְלֹא אוּכַל, לָשׁוּב</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7207440" y="4369832"/>
            <a:ext cx="1695450" cy="2416792"/>
          </a:xfrm>
          <a:prstGeom prst="rect">
            <a:avLst/>
          </a:prstGeom>
        </p:spPr>
      </p:pic>
      <p:pic>
        <p:nvPicPr>
          <p:cNvPr id="6" name="תמונה 5"/>
          <p:cNvPicPr>
            <a:picLocks noChangeAspect="1"/>
          </p:cNvPicPr>
          <p:nvPr/>
        </p:nvPicPr>
        <p:blipFill>
          <a:blip r:embed="rId3"/>
          <a:stretch>
            <a:fillRect/>
          </a:stretch>
        </p:blipFill>
        <p:spPr>
          <a:xfrm>
            <a:off x="8986838" y="4492378"/>
            <a:ext cx="2100476" cy="2171700"/>
          </a:xfrm>
          <a:prstGeom prst="rect">
            <a:avLst/>
          </a:prstGeom>
        </p:spPr>
      </p:pic>
    </p:spTree>
    <p:extLst>
      <p:ext uri="{BB962C8B-B14F-4D97-AF65-F5344CB8AC3E}">
        <p14:creationId xmlns:p14="http://schemas.microsoft.com/office/powerpoint/2010/main" val="341840179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91116" y="139728"/>
            <a:ext cx="6209732" cy="4371201"/>
          </a:xfrm>
          <a:prstGeom prst="wedgeEllipseCallout">
            <a:avLst/>
          </a:prstGeom>
          <a:solidFill>
            <a:schemeClr val="accent2">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חז"ל גילו לנו: </a:t>
            </a:r>
            <a:r>
              <a:rPr lang="he-IL" sz="2800" dirty="0" smtClean="0">
                <a:latin typeface="David" panose="020E0502060401010101" pitchFamily="34" charset="-79"/>
                <a:cs typeface="David" panose="020E0502060401010101" pitchFamily="34" charset="-79"/>
              </a:rPr>
              <a:t>שליפתח הייתה אילה שהייתה רגילה תמיד לצאת לקראתו. בזמן שנדר הוא התכוון אליה, אבל בגלל שלא למד הרבה תורה- הוא לא ידע שאסור להקריב חיה לה' רק בהמה- לכן נענש ובתו יצא לקראתו</a:t>
            </a:r>
            <a:endParaRPr lang="he-IL" sz="2800" dirty="0">
              <a:latin typeface="David" panose="020E0502060401010101" pitchFamily="34" charset="-79"/>
              <a:cs typeface="David" panose="020E0502060401010101" pitchFamily="34" charset="-79"/>
            </a:endParaRPr>
          </a:p>
        </p:txBody>
      </p:sp>
      <p:sp>
        <p:nvSpPr>
          <p:cNvPr id="3" name="TextBox 2"/>
          <p:cNvSpPr txBox="1"/>
          <p:nvPr/>
        </p:nvSpPr>
        <p:spPr>
          <a:xfrm>
            <a:off x="396976" y="291932"/>
            <a:ext cx="4912003" cy="4031873"/>
          </a:xfrm>
          <a:prstGeom prst="rect">
            <a:avLst/>
          </a:prstGeom>
          <a:solidFill>
            <a:schemeClr val="accent4">
              <a:lumMod val="60000"/>
              <a:lumOff val="40000"/>
            </a:schemeClr>
          </a:solidFill>
          <a:ln w="38100">
            <a:solidFill>
              <a:schemeClr val="tx1"/>
            </a:solidFill>
          </a:ln>
          <a:scene3d>
            <a:camera prst="perspectiveLeft"/>
            <a:lightRig rig="threePt" dir="t"/>
          </a:scene3d>
        </p:spPr>
        <p:txBody>
          <a:bodyPr wrap="square" rtlCol="1">
            <a:spAutoFit/>
          </a:bodyPr>
          <a:lstStyle/>
          <a:p>
            <a:r>
              <a:rPr lang="he-IL" sz="3200" b="1" dirty="0" smtClean="0">
                <a:latin typeface="David" panose="020E0502060401010101" pitchFamily="34" charset="-79"/>
                <a:cs typeface="David" panose="020E0502060401010101" pitchFamily="34" charset="-79"/>
              </a:rPr>
              <a:t>שלושה אנשים שאלו שלא כהוגן, לשניים ענו כהוגן ולאחר ענו לא כהוגן. </a:t>
            </a:r>
            <a:r>
              <a:rPr lang="he-IL" sz="3200" dirty="0" smtClean="0">
                <a:latin typeface="David" panose="020E0502060401010101" pitchFamily="34" charset="-79"/>
                <a:cs typeface="David" panose="020E0502060401010101" pitchFamily="34" charset="-79"/>
              </a:rPr>
              <a:t>ואלו הן: אליעזר עבד אברהם (הנערה שאומר אליה..) שאול בן קיש, ויפתח הגלעדי. ויפתח הגלעדי ענו לו שלא כהוגן שיצאה בתו מדלת הבית לקראתו.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396976" y="4799492"/>
            <a:ext cx="6088092" cy="1569660"/>
          </a:xfrm>
          <a:prstGeom prst="rect">
            <a:avLst/>
          </a:prstGeom>
          <a:solidFill>
            <a:schemeClr val="accent5">
              <a:lumMod val="40000"/>
              <a:lumOff val="60000"/>
            </a:schemeClr>
          </a:solidFill>
          <a:ln w="38100">
            <a:solidFill>
              <a:schemeClr val="tx1"/>
            </a:solidFill>
          </a:ln>
          <a:scene3d>
            <a:camera prst="perspectiveRigh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"איש כי ידור נדר לה' או השבע שבועה לאסור איסר על נפשו, לא יחל דברו, ככל היוצא מפיו יעשה" (במדבר פרק ל)</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9385949" y="3868100"/>
            <a:ext cx="2214648" cy="2789615"/>
          </a:xfrm>
          <a:prstGeom prst="rect">
            <a:avLst/>
          </a:prstGeom>
        </p:spPr>
      </p:pic>
    </p:spTree>
    <p:extLst>
      <p:ext uri="{BB962C8B-B14F-4D97-AF65-F5344CB8AC3E}">
        <p14:creationId xmlns:p14="http://schemas.microsoft.com/office/powerpoint/2010/main" val="23405242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6209731" y="181010"/>
            <a:ext cx="5827594" cy="1631216"/>
          </a:xfrm>
          <a:prstGeom prst="rect">
            <a:avLst/>
          </a:prstGeom>
          <a:solidFill>
            <a:schemeClr val="accent4">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וַיֹּאמֶר אֲהָהּ בִּתִּי הַכְרֵעַ הִכְרַעְתִּנִי, וְאַתְּ, הָיִית בְּעֹכְרָי; </a:t>
            </a:r>
            <a:r>
              <a:rPr lang="he-IL" sz="3200" b="1" dirty="0" smtClean="0">
                <a:latin typeface="David" panose="020E0502060401010101" pitchFamily="34" charset="-79"/>
                <a:cs typeface="David" panose="020E0502060401010101" pitchFamily="34" charset="-79"/>
              </a:rPr>
              <a:t>וְאָנֹכִי, פָּצִיתִי פִי אֶל-יְהוָה, </a:t>
            </a:r>
            <a:r>
              <a:rPr lang="he-IL" sz="3600" b="1" dirty="0" smtClean="0">
                <a:latin typeface="David" panose="020E0502060401010101" pitchFamily="34" charset="-79"/>
                <a:cs typeface="David" panose="020E0502060401010101" pitchFamily="34" charset="-79"/>
              </a:rPr>
              <a:t>וְלֹא אוּכַל, לָשׁוּב</a:t>
            </a:r>
            <a:r>
              <a:rPr lang="he-IL" sz="3200" dirty="0" smtClean="0">
                <a:latin typeface="David" panose="020E0502060401010101" pitchFamily="34" charset="-79"/>
                <a:cs typeface="David" panose="020E0502060401010101" pitchFamily="34" charset="-79"/>
              </a:rPr>
              <a:t>.  (להפר)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3948752" y="2147964"/>
            <a:ext cx="8088573" cy="4278094"/>
          </a:xfrm>
          <a:prstGeom prst="rect">
            <a:avLst/>
          </a:prstGeom>
          <a:blipFill>
            <a:blip r:embed="rId2"/>
            <a:tile tx="0" ty="0" sx="100000" sy="100000" flip="none" algn="tl"/>
          </a:blipFill>
        </p:spPr>
        <p:txBody>
          <a:bodyPr wrap="square">
            <a:spAutoFit/>
          </a:bodyPr>
          <a:lstStyle/>
          <a:p>
            <a:r>
              <a:rPr lang="he-IL" sz="2400" dirty="0">
                <a:ea typeface="Calibri" panose="020F0502020204030204" pitchFamily="34" charset="0"/>
                <a:cs typeface="David" panose="020E0502060401010101" pitchFamily="34" charset="-79"/>
              </a:rPr>
              <a:t>התורה כותבת על עניין הנדר שאדם שנודר צריך להיזהר ולקיים את נדרו, ואנשים לא נזהרים בזה, לכן חז"ל אומרים שעדיף לאדם לא לנדור כדי לא להסתבך בזה. והנה גם יפתח נדר ותראו מה קרה לו. ומי שכבר נדר עדיף שילך לחכם ויתיר לו את הנדר. </a:t>
            </a:r>
            <a:endParaRPr lang="he-IL" sz="2400" dirty="0" smtClean="0">
              <a:ea typeface="Calibri" panose="020F0502020204030204" pitchFamily="34" charset="0"/>
              <a:cs typeface="David" panose="020E0502060401010101" pitchFamily="34" charset="-79"/>
            </a:endParaRPr>
          </a:p>
          <a:p>
            <a:r>
              <a:rPr lang="he-IL" sz="2800" b="1" u="sng" dirty="0" smtClean="0">
                <a:ea typeface="Calibri" panose="020F0502020204030204" pitchFamily="34" charset="0"/>
                <a:cs typeface="David" panose="020E0502060401010101" pitchFamily="34" charset="-79"/>
              </a:rPr>
              <a:t>נשאלת </a:t>
            </a:r>
            <a:r>
              <a:rPr lang="he-IL" sz="2800" b="1" u="sng" dirty="0">
                <a:ea typeface="Calibri" panose="020F0502020204030204" pitchFamily="34" charset="0"/>
                <a:cs typeface="David" panose="020E0502060401010101" pitchFamily="34" charset="-79"/>
              </a:rPr>
              <a:t>השאלה הרי בדורו של יפתח היה את פנחס הבן של אלעזר הכהן מדוע לא התיר לו את הנדר</a:t>
            </a:r>
            <a:r>
              <a:rPr lang="he-IL" sz="2400" dirty="0">
                <a:ea typeface="Calibri" panose="020F0502020204030204" pitchFamily="34" charset="0"/>
                <a:cs typeface="David" panose="020E0502060401010101" pitchFamily="34" charset="-79"/>
              </a:rPr>
              <a:t>?  חכמים אומרים שיפתח אמר : למה שאני אלך לפנחס? הרי אני מלך, זה לא מכבודי ללכת לפנחס הוא זה שצריך לבוא אלי. ופנחס שמע זאת ואמר- ממש לא זה לא כבוד לתורה שאני אלך אליו אפילו שהוא מושל. אם הוא רוצה להתיר את הנדר שיבוא אלי, וכך כל אחד נשאר במקומו . ה' ראה זאת והעניש את שניהם</a:t>
            </a:r>
            <a:endParaRPr lang="he-IL" sz="2400" dirty="0"/>
          </a:p>
        </p:txBody>
      </p:sp>
      <p:pic>
        <p:nvPicPr>
          <p:cNvPr id="4" name="תמונה 3"/>
          <p:cNvPicPr>
            <a:picLocks noChangeAspect="1"/>
          </p:cNvPicPr>
          <p:nvPr/>
        </p:nvPicPr>
        <p:blipFill>
          <a:blip r:embed="rId3">
            <a:extLst>
              <a:ext uri="{BEBA8EAE-BF5A-486C-A8C5-ECC9F3942E4B}">
                <a14:imgProps xmlns:a14="http://schemas.microsoft.com/office/drawing/2010/main">
                  <a14:imgLayer r:embed="rId4">
                    <a14:imgEffect>
                      <a14:backgroundRemoval t="1778" b="99556" l="1333" r="98667"/>
                    </a14:imgEffect>
                  </a14:imgLayer>
                </a14:imgProps>
              </a:ext>
            </a:extLst>
          </a:blip>
          <a:stretch>
            <a:fillRect/>
          </a:stretch>
        </p:blipFill>
        <p:spPr>
          <a:xfrm>
            <a:off x="602563" y="254568"/>
            <a:ext cx="4215097" cy="3115315"/>
          </a:xfrm>
          <a:prstGeom prst="rect">
            <a:avLst/>
          </a:prstGeom>
        </p:spPr>
      </p:pic>
      <p:pic>
        <p:nvPicPr>
          <p:cNvPr id="5" name="תמונה 4"/>
          <p:cNvPicPr>
            <a:picLocks noChangeAspect="1"/>
          </p:cNvPicPr>
          <p:nvPr/>
        </p:nvPicPr>
        <p:blipFill>
          <a:blip r:embed="rId5">
            <a:extLst>
              <a:ext uri="{BEBA8EAE-BF5A-486C-A8C5-ECC9F3942E4B}">
                <a14:imgProps xmlns:a14="http://schemas.microsoft.com/office/drawing/2010/main">
                  <a14:imgLayer r:embed="rId6">
                    <a14:imgEffect>
                      <a14:backgroundRemoval t="2062" b="98969" l="0" r="100000"/>
                    </a14:imgEffect>
                  </a14:imgLayer>
                </a14:imgProps>
              </a:ext>
            </a:extLst>
          </a:blip>
          <a:stretch>
            <a:fillRect/>
          </a:stretch>
        </p:blipFill>
        <p:spPr>
          <a:xfrm>
            <a:off x="113427" y="3472029"/>
            <a:ext cx="3959008" cy="2954029"/>
          </a:xfrm>
          <a:prstGeom prst="rect">
            <a:avLst/>
          </a:prstGeom>
        </p:spPr>
      </p:pic>
    </p:spTree>
    <p:extLst>
      <p:ext uri="{BB962C8B-B14F-4D97-AF65-F5344CB8AC3E}">
        <p14:creationId xmlns:p14="http://schemas.microsoft.com/office/powerpoint/2010/main" val="1113562950"/>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2012" y="291933"/>
            <a:ext cx="5295331"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לו': </a:t>
            </a:r>
            <a:r>
              <a:rPr lang="he-IL" sz="3200" dirty="0" smtClean="0">
                <a:latin typeface="David" panose="020E0502060401010101" pitchFamily="34" charset="-79"/>
                <a:cs typeface="David" panose="020E0502060401010101" pitchFamily="34" charset="-79"/>
              </a:rPr>
              <a:t>אמרה לו ביתו בגלל שנדרת נדר </a:t>
            </a:r>
            <a:r>
              <a:rPr lang="he-IL" sz="3200" b="1" dirty="0" smtClean="0">
                <a:latin typeface="David" panose="020E0502060401010101" pitchFamily="34" charset="-79"/>
                <a:cs typeface="David" panose="020E0502060401010101" pitchFamily="34" charset="-79"/>
              </a:rPr>
              <a:t>תעשה לי כמו שנדרת מאחר והתנאי שלך יתקיים </a:t>
            </a:r>
            <a:r>
              <a:rPr lang="he-IL" sz="3200" dirty="0" smtClean="0">
                <a:latin typeface="David" panose="020E0502060401010101" pitchFamily="34" charset="-79"/>
                <a:cs typeface="David" panose="020E0502060401010101" pitchFamily="34" charset="-79"/>
              </a:rPr>
              <a:t>שניצחת את בני עמון, ולכן אתה חייב לקיים נדרך.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לז</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ביתו של יפתח בקשה מיפתח שייתן לה חודשיים </a:t>
            </a:r>
            <a:r>
              <a:rPr lang="he-IL" sz="3200" dirty="0" smtClean="0">
                <a:latin typeface="David" panose="020E0502060401010101" pitchFamily="34" charset="-79"/>
                <a:cs typeface="David" panose="020E0502060401010101" pitchFamily="34" charset="-79"/>
              </a:rPr>
              <a:t>, שבהם היא תלך ביחד עם חברותיה אל ההרים מחוץ לישוב ושם אבכה על כך שלא אזכה להתחתן ולהוליד בנים</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750256" y="276543"/>
            <a:ext cx="6232478" cy="4031873"/>
          </a:xfrm>
          <a:prstGeom prst="rect">
            <a:avLst/>
          </a:prstGeom>
          <a:solidFill>
            <a:schemeClr val="accent3">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וַתֹּאמֶר אֵלָיו, אָבִי </a:t>
            </a:r>
            <a:r>
              <a:rPr lang="he-IL" sz="3200" dirty="0" err="1" smtClean="0">
                <a:latin typeface="David" panose="020E0502060401010101" pitchFamily="34" charset="-79"/>
                <a:cs typeface="David" panose="020E0502060401010101" pitchFamily="34" charset="-79"/>
              </a:rPr>
              <a:t>פָּצִיתָה</a:t>
            </a:r>
            <a:r>
              <a:rPr lang="he-IL" sz="3200" dirty="0" smtClean="0">
                <a:latin typeface="David" panose="020E0502060401010101" pitchFamily="34" charset="-79"/>
                <a:cs typeface="David" panose="020E0502060401010101" pitchFamily="34" charset="-79"/>
              </a:rPr>
              <a:t> אֶת-פִּיךָ אֶל-יְהוָה--</a:t>
            </a:r>
            <a:r>
              <a:rPr lang="he-IL" sz="3200" b="1" dirty="0" smtClean="0">
                <a:latin typeface="David" panose="020E0502060401010101" pitchFamily="34" charset="-79"/>
                <a:cs typeface="David" panose="020E0502060401010101" pitchFamily="34" charset="-79"/>
              </a:rPr>
              <a:t>עֲשֵׂה לִי, כַּאֲשֶׁר יָצָא מִפִּיךָ:  </a:t>
            </a:r>
            <a:r>
              <a:rPr lang="he-IL" sz="3200" dirty="0" smtClean="0">
                <a:latin typeface="David" panose="020E0502060401010101" pitchFamily="34" charset="-79"/>
                <a:cs typeface="David" panose="020E0502060401010101" pitchFamily="34" charset="-79"/>
              </a:rPr>
              <a:t>אַחֲרֵי אֲשֶׁר עָשָׂה לְךָ יְהוָה נְקָמוֹת, </a:t>
            </a:r>
            <a:r>
              <a:rPr lang="he-IL" sz="3200" dirty="0" err="1" smtClean="0">
                <a:latin typeface="David" panose="020E0502060401010101" pitchFamily="34" charset="-79"/>
                <a:cs typeface="David" panose="020E0502060401010101" pitchFamily="34" charset="-79"/>
              </a:rPr>
              <a:t>מֵאֹיְבֶיך</a:t>
            </a:r>
            <a:r>
              <a:rPr lang="he-IL" sz="3200" dirty="0" smtClean="0">
                <a:latin typeface="David" panose="020E0502060401010101" pitchFamily="34" charset="-79"/>
                <a:cs typeface="David" panose="020E0502060401010101" pitchFamily="34" charset="-79"/>
              </a:rPr>
              <a:t>ָ--מִבְּנֵי עַמּוֹן.  </a:t>
            </a:r>
          </a:p>
          <a:p>
            <a:r>
              <a:rPr lang="he-IL" sz="3200" b="1" u="sng" dirty="0" err="1" smtClean="0">
                <a:latin typeface="David" panose="020E0502060401010101" pitchFamily="34" charset="-79"/>
                <a:cs typeface="David" panose="020E0502060401010101" pitchFamily="34" charset="-79"/>
              </a:rPr>
              <a:t>לז</a:t>
            </a:r>
            <a:r>
              <a:rPr lang="he-IL" sz="3200" dirty="0" smtClean="0">
                <a:latin typeface="David" panose="020E0502060401010101" pitchFamily="34" charset="-79"/>
                <a:cs typeface="David" panose="020E0502060401010101" pitchFamily="34" charset="-79"/>
              </a:rPr>
              <a:t> וַתֹּאמֶר, אֶל-אָבִיהָ, יֵעָשֶׂה לִּי, הַדָּבָר הַזֶּה:  </a:t>
            </a:r>
            <a:r>
              <a:rPr lang="he-IL" sz="3200" b="1" dirty="0" smtClean="0">
                <a:latin typeface="David" panose="020E0502060401010101" pitchFamily="34" charset="-79"/>
                <a:cs typeface="David" panose="020E0502060401010101" pitchFamily="34" charset="-79"/>
              </a:rPr>
              <a:t>הַרְפֵּה מִמֶּנִּי שְׁנַיִם חֳדָשִׁים, </a:t>
            </a:r>
            <a:r>
              <a:rPr lang="he-IL" sz="3200" b="1" dirty="0" err="1" smtClean="0">
                <a:latin typeface="David" panose="020E0502060401010101" pitchFamily="34" charset="-79"/>
                <a:cs typeface="David" panose="020E0502060401010101" pitchFamily="34" charset="-79"/>
              </a:rPr>
              <a:t>וְאֵלְכָה</a:t>
            </a:r>
            <a:r>
              <a:rPr lang="he-IL" sz="3200" b="1" dirty="0" smtClean="0">
                <a:latin typeface="David" panose="020E0502060401010101" pitchFamily="34" charset="-79"/>
                <a:cs typeface="David" panose="020E0502060401010101" pitchFamily="34" charset="-79"/>
              </a:rPr>
              <a:t> וְיָרַדְתִּי עַל-הֶהָרִים,</a:t>
            </a:r>
            <a:r>
              <a:rPr lang="he-IL" sz="3200" dirty="0" smtClean="0">
                <a:latin typeface="David" panose="020E0502060401010101" pitchFamily="34" charset="-79"/>
                <a:cs typeface="David" panose="020E0502060401010101" pitchFamily="34" charset="-79"/>
              </a:rPr>
              <a:t> וְאֶבְכֶּה עַל-בְּתוּלַי, אָנֹכִי וְרֵעוֹתָי</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5750256" y="4308416"/>
            <a:ext cx="4837706" cy="2418853"/>
          </a:xfrm>
          <a:prstGeom prst="rect">
            <a:avLst/>
          </a:prstGeom>
        </p:spPr>
      </p:pic>
      <p:pic>
        <p:nvPicPr>
          <p:cNvPr id="4" name="תמונה 3"/>
          <p:cNvPicPr>
            <a:picLocks noChangeAspect="1"/>
          </p:cNvPicPr>
          <p:nvPr/>
        </p:nvPicPr>
        <p:blipFill>
          <a:blip r:embed="rId3"/>
          <a:stretch>
            <a:fillRect/>
          </a:stretch>
        </p:blipFill>
        <p:spPr>
          <a:xfrm>
            <a:off x="6559703" y="4308416"/>
            <a:ext cx="3218811" cy="942773"/>
          </a:xfrm>
          <a:prstGeom prst="rect">
            <a:avLst/>
          </a:prstGeom>
        </p:spPr>
      </p:pic>
    </p:spTree>
    <p:extLst>
      <p:ext uri="{BB962C8B-B14F-4D97-AF65-F5344CB8AC3E}">
        <p14:creationId xmlns:p14="http://schemas.microsoft.com/office/powerpoint/2010/main" val="3212519003"/>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9042" y="114512"/>
            <a:ext cx="5992451"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לח': </a:t>
            </a:r>
            <a:r>
              <a:rPr lang="he-IL" sz="3200" dirty="0" smtClean="0">
                <a:latin typeface="David" panose="020E0502060401010101" pitchFamily="34" charset="-79"/>
                <a:cs typeface="David" panose="020E0502060401010101" pitchFamily="34" charset="-79"/>
              </a:rPr>
              <a:t>אמר לה יפתח לכי ביתי והיא הלכה ובכתה על בתוליה שלא תינשא.</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לט': </a:t>
            </a:r>
            <a:r>
              <a:rPr lang="he-IL" sz="3200" dirty="0" smtClean="0">
                <a:latin typeface="David" panose="020E0502060401010101" pitchFamily="34" charset="-79"/>
                <a:cs typeface="David" panose="020E0502060401010101" pitchFamily="34" charset="-79"/>
              </a:rPr>
              <a:t>והיא חזרה לאחר חודשיים </a:t>
            </a:r>
            <a:r>
              <a:rPr lang="he-IL" sz="3200" b="1" dirty="0" smtClean="0">
                <a:latin typeface="David" panose="020E0502060401010101" pitchFamily="34" charset="-79"/>
                <a:cs typeface="David" panose="020E0502060401010101" pitchFamily="34" charset="-79"/>
              </a:rPr>
              <a:t>ויפתח לקח וקיים בה את הנדר שלו </a:t>
            </a:r>
            <a:r>
              <a:rPr lang="he-IL" sz="3200" dirty="0" smtClean="0">
                <a:latin typeface="David" panose="020E0502060401010101" pitchFamily="34" charset="-79"/>
                <a:cs typeface="David" panose="020E0502060401010101" pitchFamily="34" charset="-79"/>
              </a:rPr>
              <a:t>ומה עשה? בנה לה בית מבודד ושם אותה שם, והיא הייתה בודדה רק עם הקב"ה וכאילו הקריבה לקורבן </a:t>
            </a:r>
            <a:r>
              <a:rPr lang="he-IL" sz="3200" b="1" dirty="0" smtClean="0">
                <a:latin typeface="David" panose="020E0502060401010101" pitchFamily="34" charset="-79"/>
                <a:cs typeface="David" panose="020E0502060401010101" pitchFamily="34" charset="-79"/>
              </a:rPr>
              <a:t>והיא לא התחתנה כל ימיה.</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496334" y="237342"/>
            <a:ext cx="5500048" cy="3539430"/>
          </a:xfrm>
          <a:prstGeom prst="rect">
            <a:avLst/>
          </a:prstGeom>
          <a:solidFill>
            <a:schemeClr val="accent4">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לח</a:t>
            </a:r>
            <a:r>
              <a:rPr lang="he-IL" sz="3200" dirty="0" smtClean="0">
                <a:latin typeface="David" panose="020E0502060401010101" pitchFamily="34" charset="-79"/>
                <a:cs typeface="David" panose="020E0502060401010101" pitchFamily="34" charset="-79"/>
              </a:rPr>
              <a:t> וַיֹּאמֶר לֵכִי, וַיִּשְׁלַח אוֹתָהּ שְׁנֵי חֳדָשִׁים; וַתֵּלֶךְ הִיא וְרֵעוֹתֶיהָ, </a:t>
            </a:r>
            <a:r>
              <a:rPr lang="he-IL" sz="3200" dirty="0" err="1" smtClean="0">
                <a:latin typeface="David" panose="020E0502060401010101" pitchFamily="34" charset="-79"/>
                <a:cs typeface="David" panose="020E0502060401010101" pitchFamily="34" charset="-79"/>
              </a:rPr>
              <a:t>וַתֵּבְך</a:t>
            </a:r>
            <a:r>
              <a:rPr lang="he-IL" sz="3200" dirty="0" smtClean="0">
                <a:latin typeface="David" panose="020E0502060401010101" pitchFamily="34" charset="-79"/>
                <a:cs typeface="David" panose="020E0502060401010101" pitchFamily="34" charset="-79"/>
              </a:rPr>
              <a:t>ְּ עַל-בְּתוּלֶיהָ עַל-הֶהָרִים.  </a:t>
            </a:r>
          </a:p>
          <a:p>
            <a:r>
              <a:rPr lang="he-IL" sz="3200" b="1" u="sng" dirty="0" smtClean="0">
                <a:latin typeface="David" panose="020E0502060401010101" pitchFamily="34" charset="-79"/>
                <a:cs typeface="David" panose="020E0502060401010101" pitchFamily="34" charset="-79"/>
              </a:rPr>
              <a:t>לט</a:t>
            </a:r>
            <a:r>
              <a:rPr lang="he-IL" sz="3200" dirty="0" smtClean="0">
                <a:latin typeface="David" panose="020E0502060401010101" pitchFamily="34" charset="-79"/>
                <a:cs typeface="David" panose="020E0502060401010101" pitchFamily="34" charset="-79"/>
              </a:rPr>
              <a:t> וַיְהִי מִקֵּץ שְׁנַיִם חֳדָשִׁים, וַתָּשָׁב אֶל-אָבִיהָ, </a:t>
            </a:r>
            <a:r>
              <a:rPr lang="he-IL" sz="3200" b="1" dirty="0" smtClean="0">
                <a:latin typeface="David" panose="020E0502060401010101" pitchFamily="34" charset="-79"/>
                <a:cs typeface="David" panose="020E0502060401010101" pitchFamily="34" charset="-79"/>
              </a:rPr>
              <a:t>וַיַּעַשׂ לָהּ, אֶת-נִדְרוֹ אֲשֶׁר נָדָר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וְהִיא לֹא-יָדְעָה אִישׁ</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וַתְּהִי-חֹק</a:t>
            </a:r>
            <a:r>
              <a:rPr lang="he-IL" sz="3200" dirty="0" smtClean="0">
                <a:latin typeface="David" panose="020E0502060401010101" pitchFamily="34" charset="-79"/>
                <a:cs typeface="David" panose="020E0502060401010101" pitchFamily="34" charset="-79"/>
              </a:rPr>
              <a:t> בְּיִשְׂרָאֵל</a:t>
            </a:r>
            <a:r>
              <a:rPr lang="he-IL" dirty="0" smtClean="0"/>
              <a:t>.</a:t>
            </a:r>
            <a:endParaRPr lang="he-IL" dirty="0"/>
          </a:p>
        </p:txBody>
      </p:sp>
      <p:sp>
        <p:nvSpPr>
          <p:cNvPr id="3" name="מלבן 2"/>
          <p:cNvSpPr/>
          <p:nvPr/>
        </p:nvSpPr>
        <p:spPr>
          <a:xfrm>
            <a:off x="375314" y="4420162"/>
            <a:ext cx="11532358" cy="2246769"/>
          </a:xfrm>
          <a:prstGeom prst="rect">
            <a:avLst/>
          </a:prstGeom>
          <a:solidFill>
            <a:schemeClr val="accent5">
              <a:lumMod val="40000"/>
              <a:lumOff val="60000"/>
            </a:schemeClr>
          </a:solidFill>
        </p:spPr>
        <p:txBody>
          <a:bodyPr wrap="square">
            <a:spAutoFit/>
          </a:bodyPr>
          <a:lstStyle/>
          <a:p>
            <a:r>
              <a:rPr lang="he-IL" sz="2800" dirty="0" smtClean="0">
                <a:latin typeface="David" panose="020E0502060401010101" pitchFamily="34" charset="-79"/>
                <a:cs typeface="David" panose="020E0502060401010101" pitchFamily="34" charset="-79"/>
              </a:rPr>
              <a:t>יש פרוש אחר לפיהם </a:t>
            </a:r>
            <a:r>
              <a:rPr lang="he-IL" sz="2800" b="1" dirty="0" smtClean="0">
                <a:latin typeface="David" panose="020E0502060401010101" pitchFamily="34" charset="-79"/>
                <a:cs typeface="David" panose="020E0502060401010101" pitchFamily="34" charset="-79"/>
              </a:rPr>
              <a:t>יפתח ממש הקריב את ביתו לקורבן על המזבח </a:t>
            </a:r>
            <a:r>
              <a:rPr lang="he-IL" sz="2800" dirty="0" smtClean="0">
                <a:latin typeface="David" panose="020E0502060401010101" pitchFamily="34" charset="-79"/>
                <a:cs typeface="David" panose="020E0502060401010101" pitchFamily="34" charset="-79"/>
              </a:rPr>
              <a:t>וכמובן שזהו מעשה חמור שהרי ה' לא ציווה להקריב בני אדם על המזבח רק בהמות, </a:t>
            </a:r>
            <a:r>
              <a:rPr lang="he-IL" sz="2800" b="1" dirty="0" smtClean="0">
                <a:latin typeface="David" panose="020E0502060401010101" pitchFamily="34" charset="-79"/>
                <a:cs typeface="David" panose="020E0502060401010101" pitchFamily="34" charset="-79"/>
              </a:rPr>
              <a:t>אבל יפתח  היה מושפע באותו זמן משבט אפרים שהיו מקריבים את הילדים שלהם לע"ז </a:t>
            </a:r>
            <a:r>
              <a:rPr lang="he-IL" sz="2800" dirty="0" smtClean="0">
                <a:latin typeface="David" panose="020E0502060401010101" pitchFamily="34" charset="-79"/>
                <a:cs typeface="David" panose="020E0502060401010101" pitchFamily="34" charset="-79"/>
              </a:rPr>
              <a:t>, ולכן יפתח נענש על כך והייתה לו מחלה קשה שהאברים שלו היו נושרים ממנו והוא נקבר בכמה מקומות כי אבריו התפזרו. </a:t>
            </a:r>
            <a:endParaRPr lang="he-IL" sz="28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3556" b="96444" l="3111" r="96000"/>
                    </a14:imgEffect>
                  </a14:imgLayer>
                </a14:imgProps>
              </a:ext>
            </a:extLst>
          </a:blip>
          <a:stretch>
            <a:fillRect/>
          </a:stretch>
        </p:blipFill>
        <p:spPr>
          <a:xfrm>
            <a:off x="306804" y="-547624"/>
            <a:ext cx="5801382" cy="4967786"/>
          </a:xfrm>
          <a:prstGeom prst="rect">
            <a:avLst/>
          </a:prstGeom>
        </p:spPr>
      </p:pic>
    </p:spTree>
    <p:extLst>
      <p:ext uri="{BB962C8B-B14F-4D97-AF65-F5344CB8AC3E}">
        <p14:creationId xmlns:p14="http://schemas.microsoft.com/office/powerpoint/2010/main" val="36871232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9466" y="291933"/>
            <a:ext cx="5820229" cy="1569660"/>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מ</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מִיָּמִים יָמִימָה, </a:t>
            </a:r>
            <a:r>
              <a:rPr lang="he-IL" sz="3200" dirty="0" smtClean="0">
                <a:latin typeface="David" panose="020E0502060401010101" pitchFamily="34" charset="-79"/>
                <a:cs typeface="David" panose="020E0502060401010101" pitchFamily="34" charset="-79"/>
              </a:rPr>
              <a:t>תֵּלַכְנָה בְּנוֹת יִשְׂרָאֵל, </a:t>
            </a:r>
            <a:r>
              <a:rPr lang="he-IL" sz="3200" b="1" dirty="0" smtClean="0">
                <a:solidFill>
                  <a:srgbClr val="C00000"/>
                </a:solidFill>
                <a:latin typeface="David" panose="020E0502060401010101" pitchFamily="34" charset="-79"/>
                <a:cs typeface="David" panose="020E0502060401010101" pitchFamily="34" charset="-79"/>
              </a:rPr>
              <a:t>לְתַנּוֹת</a:t>
            </a:r>
            <a:r>
              <a:rPr lang="he-IL" sz="3200" dirty="0" smtClean="0">
                <a:latin typeface="David" panose="020E0502060401010101" pitchFamily="34" charset="-79"/>
                <a:cs typeface="David" panose="020E0502060401010101" pitchFamily="34" charset="-79"/>
              </a:rPr>
              <a:t>, לְבַת-יִפְתָּח הַגִּלְעָדִי--אַרְבַּעַת יָמִים, בַּשָּׁנָה.</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121747" y="291933"/>
            <a:ext cx="5820229"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מ' : </a:t>
            </a:r>
            <a:r>
              <a:rPr lang="he-IL" sz="3200" dirty="0" smtClean="0">
                <a:latin typeface="David" panose="020E0502060401010101" pitchFamily="34" charset="-79"/>
                <a:cs typeface="David" panose="020E0502060401010101" pitchFamily="34" charset="-79"/>
              </a:rPr>
              <a:t>וכל ימי חייה של בת יפתח היו הולכות בנות ישראל </a:t>
            </a:r>
            <a:r>
              <a:rPr lang="he-IL" sz="3200" b="1" dirty="0" smtClean="0">
                <a:latin typeface="David" panose="020E0502060401010101" pitchFamily="34" charset="-79"/>
                <a:cs typeface="David" panose="020E0502060401010101" pitchFamily="34" charset="-79"/>
              </a:rPr>
              <a:t>פעם בשנה וישבו </a:t>
            </a:r>
            <a:r>
              <a:rPr lang="he-IL" sz="3200" b="1" dirty="0" err="1" smtClean="0">
                <a:latin typeface="David" panose="020E0502060401010101" pitchFamily="34" charset="-79"/>
                <a:cs typeface="David" panose="020E0502060401010101" pitchFamily="34" charset="-79"/>
              </a:rPr>
              <a:t>איתה</a:t>
            </a:r>
            <a:r>
              <a:rPr lang="he-IL" sz="3200" b="1" dirty="0" smtClean="0">
                <a:latin typeface="David" panose="020E0502060401010101" pitchFamily="34" charset="-79"/>
                <a:cs typeface="David" panose="020E0502060401010101" pitchFamily="34" charset="-79"/>
              </a:rPr>
              <a:t> במשך ארבעה ימים </a:t>
            </a:r>
            <a:r>
              <a:rPr lang="he-IL" sz="3200" b="1" dirty="0" smtClean="0">
                <a:solidFill>
                  <a:srgbClr val="C00000"/>
                </a:solidFill>
                <a:latin typeface="David" panose="020E0502060401010101" pitchFamily="34" charset="-79"/>
                <a:cs typeface="David" panose="020E0502060401010101" pitchFamily="34" charset="-79"/>
              </a:rPr>
              <a:t>לנחם</a:t>
            </a:r>
            <a:r>
              <a:rPr lang="he-IL" sz="3200" dirty="0" smtClean="0">
                <a:latin typeface="David" panose="020E0502060401010101" pitchFamily="34" charset="-79"/>
                <a:cs typeface="David" panose="020E0502060401010101" pitchFamily="34" charset="-79"/>
              </a:rPr>
              <a:t> אותה ולספר לה מה קורה בעולם סביב. (ולפי הפרוש שהקריבה ממש </a:t>
            </a:r>
            <a:r>
              <a:rPr lang="he-IL" sz="3200" dirty="0" smtClean="0">
                <a:effectLst/>
                <a:ea typeface="Calibri" panose="020F0502020204030204" pitchFamily="34" charset="0"/>
                <a:cs typeface="David" panose="020E0502060401010101" pitchFamily="34" charset="-79"/>
              </a:rPr>
              <a:t>בנות ישראל היו עולות לקבר שלה לבכות ארבעה ימים)</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7956645" y="2027327"/>
            <a:ext cx="3963050" cy="206210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"לתנות"-</a:t>
            </a:r>
            <a:r>
              <a:rPr lang="he-IL" sz="3200" dirty="0" smtClean="0">
                <a:latin typeface="David" panose="020E0502060401010101" pitchFamily="34" charset="-79"/>
                <a:cs typeface="David" panose="020E0502060401010101" pitchFamily="34" charset="-79"/>
              </a:rPr>
              <a:t>, לדבר על ליבה, להפיג את צערה ולשמחה (</a:t>
            </a:r>
            <a:r>
              <a:rPr lang="he-IL" sz="3200" dirty="0" err="1" smtClean="0">
                <a:latin typeface="David" panose="020E0502060401010101" pitchFamily="34" charset="-79"/>
                <a:cs typeface="David" panose="020E0502060401010101" pitchFamily="34" charset="-79"/>
              </a:rPr>
              <a:t>מצו"ד</a:t>
            </a:r>
            <a:r>
              <a:rPr lang="he-IL" sz="3200" dirty="0" smtClean="0">
                <a:latin typeface="David" panose="020E0502060401010101" pitchFamily="34" charset="-79"/>
                <a:cs typeface="David" panose="020E0502060401010101" pitchFamily="34" charset="-79"/>
              </a:rPr>
              <a:t>)</a:t>
            </a:r>
          </a:p>
          <a:p>
            <a:r>
              <a:rPr lang="he-IL" sz="3200" dirty="0" smtClean="0">
                <a:latin typeface="David" panose="020E0502060401010101" pitchFamily="34" charset="-79"/>
                <a:cs typeface="David" panose="020E0502060401010101" pitchFamily="34" charset="-79"/>
              </a:rPr>
              <a:t>וכן לקונן ולנחם (רש"י)</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580028" y="4237427"/>
            <a:ext cx="5145205" cy="2062103"/>
          </a:xfrm>
          <a:prstGeom prst="rect">
            <a:avLst/>
          </a:prstGeom>
          <a:solidFill>
            <a:schemeClr val="accent4">
              <a:lumMod val="40000"/>
              <a:lumOff val="60000"/>
            </a:schemeClr>
          </a:solidFill>
          <a:ln w="38100">
            <a:solidFill>
              <a:schemeClr val="tx1"/>
            </a:solidFill>
          </a:ln>
          <a:scene3d>
            <a:camera prst="perspectiveRigh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רואים אנו כמה חמור עניין הנדר והשבועה ולא לנדור או להישבע . ורואים כאן מיפתח מה קרה שנדר..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5455101" y="3774269"/>
            <a:ext cx="2597078" cy="2988420"/>
          </a:xfrm>
          <a:prstGeom prst="rect">
            <a:avLst/>
          </a:prstGeom>
        </p:spPr>
      </p:pic>
    </p:spTree>
    <p:extLst>
      <p:ext uri="{BB962C8B-B14F-4D97-AF65-F5344CB8AC3E}">
        <p14:creationId xmlns:p14="http://schemas.microsoft.com/office/powerpoint/2010/main" val="323224394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0502" y="360172"/>
            <a:ext cx="11196364" cy="5632311"/>
          </a:xfrm>
          <a:prstGeom prst="rect">
            <a:avLst/>
          </a:prstGeom>
          <a:solidFill>
            <a:schemeClr val="accent2">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40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סכום פרק יא':</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dirty="0" smtClean="0">
                <a:solidFill>
                  <a:prstClr val="black"/>
                </a:solidFill>
                <a:latin typeface="David" panose="020E0502060401010101" pitchFamily="34" charset="-79"/>
                <a:cs typeface="David" panose="020E0502060401010101" pitchFamily="34" charset="-79"/>
              </a:rPr>
              <a:t>יפתח הגלעדי היה גיבור חיל, </a:t>
            </a:r>
            <a:r>
              <a:rPr lang="he-IL" sz="3200" dirty="0" smtClean="0">
                <a:solidFill>
                  <a:prstClr val="black"/>
                </a:solidFill>
                <a:latin typeface="David" panose="020E0502060401010101" pitchFamily="34" charset="-79"/>
                <a:cs typeface="David" panose="020E0502060401010101" pitchFamily="34" charset="-79"/>
              </a:rPr>
              <a:t>אחיו גרשו אותו מפני שהוא בן אישה אחרת. הלך וישב בארץ טוב והתלקטו אליו אנשים ריקים.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זקני גלעד הולכים ליפתח ומבקשים ממנו שיבוא לעזרתם במלחמה מול עמון. הוא מסכים בתנאי שיהיה להם לראש לפני המלחמה. והם מסכימים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dirty="0" smtClean="0">
                <a:solidFill>
                  <a:prstClr val="black"/>
                </a:solidFill>
                <a:latin typeface="David" panose="020E0502060401010101" pitchFamily="34" charset="-79"/>
                <a:cs typeface="David" panose="020E0502060401010101" pitchFamily="34" charset="-79"/>
              </a:rPr>
              <a:t>יפתח שולח מלאכים למלך עמון על מנת לפתוח בשלום. ואומר למלך עמון שעם ישראל לא לקח לו את הארץ שלו, אלא ישראל נלחמו מול האמורי בזמן משה ולקחו מהאמורי. ומלך עמון לא שומע ויוצא למלחמה. </a:t>
            </a:r>
            <a:r>
              <a:rPr lang="he-IL" sz="3200" b="1" dirty="0" smtClean="0">
                <a:solidFill>
                  <a:prstClr val="black"/>
                </a:solidFill>
                <a:latin typeface="David" panose="020E0502060401010101" pitchFamily="34" charset="-79"/>
                <a:cs typeface="David" panose="020E0502060401010101" pitchFamily="34" charset="-79"/>
              </a:rPr>
              <a:t>יפתח נודר נדר שאם יצליח במלחמה,</a:t>
            </a:r>
            <a:r>
              <a:rPr lang="he-IL" sz="3200" dirty="0" smtClean="0">
                <a:solidFill>
                  <a:prstClr val="black"/>
                </a:solidFill>
                <a:latin typeface="David" panose="020E0502060401010101" pitchFamily="34" charset="-79"/>
                <a:cs typeface="David" panose="020E0502060401010101" pitchFamily="34" charset="-79"/>
              </a:rPr>
              <a:t> הראשון שיצא מדלתי ביתו יקריבהו לה'. וכאשר שב לביתו מהניצחון על עמון. בתו היחידה יצאה לקראתו בתופים ומחולות. הוא קורע בגדיו ועושה לה את הנדר (שהייתה גרה בהרים בבית לבד)</a:t>
            </a:r>
            <a:endPar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7907904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4902" y="592185"/>
            <a:ext cx="9613224"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שאלות חזרה על הפרק:</a:t>
            </a:r>
          </a:p>
          <a:p>
            <a:pPr marL="514350" indent="-514350">
              <a:buAutoNum type="arabicPeriod"/>
            </a:pPr>
            <a:r>
              <a:rPr lang="he-IL" sz="3200" dirty="0" smtClean="0">
                <a:latin typeface="David" panose="020E0502060401010101" pitchFamily="34" charset="-79"/>
                <a:cs typeface="David" panose="020E0502060401010101" pitchFamily="34" charset="-79"/>
              </a:rPr>
              <a:t>מה שם אביו של יפתח? </a:t>
            </a:r>
          </a:p>
          <a:p>
            <a:pPr marL="514350" indent="-514350">
              <a:buAutoNum type="arabicPeriod"/>
            </a:pPr>
            <a:r>
              <a:rPr lang="he-IL" sz="3200" dirty="0" smtClean="0">
                <a:latin typeface="David" panose="020E0502060401010101" pitchFamily="34" charset="-79"/>
                <a:cs typeface="David" panose="020E0502060401010101" pitchFamily="34" charset="-79"/>
              </a:rPr>
              <a:t>מדוע ברח יפתח?</a:t>
            </a:r>
          </a:p>
          <a:p>
            <a:pPr marL="514350" indent="-514350">
              <a:buAutoNum type="arabicPeriod"/>
            </a:pPr>
            <a:r>
              <a:rPr lang="he-IL" sz="3200" dirty="0" smtClean="0">
                <a:latin typeface="David" panose="020E0502060401010101" pitchFamily="34" charset="-79"/>
                <a:cs typeface="David" panose="020E0502060401010101" pitchFamily="34" charset="-79"/>
              </a:rPr>
              <a:t>מדוע הלכו זקני גלעד אל ארץ טוב?</a:t>
            </a:r>
          </a:p>
          <a:p>
            <a:pPr marL="514350" indent="-514350">
              <a:buAutoNum type="arabicPeriod"/>
            </a:pPr>
            <a:r>
              <a:rPr lang="he-IL" sz="3200" dirty="0" smtClean="0">
                <a:latin typeface="David" panose="020E0502060401010101" pitchFamily="34" charset="-79"/>
                <a:cs typeface="David" panose="020E0502060401010101" pitchFamily="34" charset="-79"/>
              </a:rPr>
              <a:t>מה מציעים זקני גלעד ליפתח ?</a:t>
            </a:r>
          </a:p>
          <a:p>
            <a:pPr marL="514350" indent="-514350">
              <a:buAutoNum type="arabicPeriod"/>
            </a:pPr>
            <a:r>
              <a:rPr lang="he-IL" sz="3200" dirty="0" smtClean="0">
                <a:latin typeface="David" panose="020E0502060401010101" pitchFamily="34" charset="-79"/>
                <a:cs typeface="David" panose="020E0502060401010101" pitchFamily="34" charset="-79"/>
              </a:rPr>
              <a:t>מה עונה להם יפתח על ההצעה?</a:t>
            </a:r>
          </a:p>
          <a:p>
            <a:pPr marL="514350" indent="-514350">
              <a:buAutoNum type="arabicPeriod"/>
            </a:pPr>
            <a:r>
              <a:rPr lang="he-IL" sz="3200" dirty="0" smtClean="0">
                <a:latin typeface="David" panose="020E0502060401010101" pitchFamily="34" charset="-79"/>
                <a:cs typeface="David" panose="020E0502060401010101" pitchFamily="34" charset="-79"/>
              </a:rPr>
              <a:t>מה טענת מלך עמון שרוצה להילחם? </a:t>
            </a:r>
          </a:p>
          <a:p>
            <a:pPr marL="514350" indent="-514350">
              <a:buAutoNum type="arabicPeriod"/>
            </a:pPr>
            <a:r>
              <a:rPr lang="he-IL" sz="3200" dirty="0" smtClean="0">
                <a:latin typeface="David" panose="020E0502060401010101" pitchFamily="34" charset="-79"/>
                <a:cs typeface="David" panose="020E0502060401010101" pitchFamily="34" charset="-79"/>
              </a:rPr>
              <a:t>מה עונה לו יפתח על כך? שתי סיבות לסתור את טענת עמון.</a:t>
            </a:r>
          </a:p>
          <a:p>
            <a:pPr marL="514350" indent="-514350">
              <a:buAutoNum type="arabicPeriod"/>
            </a:pPr>
            <a:r>
              <a:rPr lang="he-IL" sz="3200" dirty="0" smtClean="0">
                <a:latin typeface="David" panose="020E0502060401010101" pitchFamily="34" charset="-79"/>
                <a:cs typeface="David" panose="020E0502060401010101" pitchFamily="34" charset="-79"/>
              </a:rPr>
              <a:t>מה נדר יפתח? </a:t>
            </a:r>
          </a:p>
          <a:p>
            <a:pPr marL="514350" indent="-514350">
              <a:buAutoNum type="arabicPeriod"/>
            </a:pPr>
            <a:r>
              <a:rPr lang="he-IL" sz="3200" dirty="0" smtClean="0">
                <a:latin typeface="David" panose="020E0502060401010101" pitchFamily="34" charset="-79"/>
                <a:cs typeface="David" panose="020E0502060401010101" pitchFamily="34" charset="-79"/>
              </a:rPr>
              <a:t>מה קרה לאחר שחזר יפתח מהמלחמה? מי יצא אליו?</a:t>
            </a:r>
          </a:p>
          <a:p>
            <a:pPr marL="514350" indent="-514350">
              <a:buAutoNum type="arabicPeriod"/>
            </a:pPr>
            <a:r>
              <a:rPr lang="he-IL" sz="3200" dirty="0" smtClean="0">
                <a:latin typeface="David" panose="020E0502060401010101" pitchFamily="34" charset="-79"/>
                <a:cs typeface="David" panose="020E0502060401010101" pitchFamily="34" charset="-79"/>
              </a:rPr>
              <a:t>ומה עשה יפתח לקיים את הנדר? </a:t>
            </a:r>
          </a:p>
        </p:txBody>
      </p:sp>
    </p:spTree>
    <p:extLst>
      <p:ext uri="{BB962C8B-B14F-4D97-AF65-F5344CB8AC3E}">
        <p14:creationId xmlns:p14="http://schemas.microsoft.com/office/powerpoint/2010/main" val="11560710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14301" y="264638"/>
            <a:ext cx="9702258" cy="5847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בקשת </a:t>
            </a:r>
            <a:r>
              <a:rPr lang="he-IL" sz="3200" b="1" dirty="0" err="1" smtClean="0">
                <a:latin typeface="David" panose="020E0502060401010101" pitchFamily="34" charset="-79"/>
                <a:cs typeface="David" panose="020E0502060401010101" pitchFamily="34" charset="-79"/>
              </a:rPr>
              <a:t>בנ"י</a:t>
            </a:r>
            <a:r>
              <a:rPr lang="he-IL" sz="3200" b="1" dirty="0" smtClean="0">
                <a:latin typeface="David" panose="020E0502060401010101" pitchFamily="34" charset="-79"/>
                <a:cs typeface="David" panose="020E0502060401010101" pitchFamily="34" charset="-79"/>
              </a:rPr>
              <a:t> מהמלכים במדבר בצאתם ממצרים לעבור בארצם:</a:t>
            </a:r>
            <a:endParaRPr lang="he-IL" sz="3200" b="1" dirty="0">
              <a:latin typeface="David" panose="020E0502060401010101" pitchFamily="34" charset="-79"/>
              <a:cs typeface="David" panose="020E0502060401010101" pitchFamily="34" charset="-79"/>
            </a:endParaRPr>
          </a:p>
        </p:txBody>
      </p:sp>
      <p:graphicFrame>
        <p:nvGraphicFramePr>
          <p:cNvPr id="2" name="טבלה 1"/>
          <p:cNvGraphicFramePr>
            <a:graphicFrameLocks noGrp="1"/>
          </p:cNvGraphicFramePr>
          <p:nvPr>
            <p:extLst>
              <p:ext uri="{D42A27DB-BD31-4B8C-83A1-F6EECF244321}">
                <p14:modId xmlns:p14="http://schemas.microsoft.com/office/powerpoint/2010/main" val="3593534177"/>
              </p:ext>
            </p:extLst>
          </p:nvPr>
        </p:nvGraphicFramePr>
        <p:xfrm>
          <a:off x="1652679" y="1033565"/>
          <a:ext cx="9363880" cy="5608320"/>
        </p:xfrm>
        <a:graphic>
          <a:graphicData uri="http://schemas.openxmlformats.org/drawingml/2006/table">
            <a:tbl>
              <a:tblPr rtl="1" firstRow="1" bandRow="1">
                <a:tableStyleId>{8A107856-5554-42FB-B03E-39F5DBC370BA}</a:tableStyleId>
              </a:tblPr>
              <a:tblGrid>
                <a:gridCol w="2340970">
                  <a:extLst>
                    <a:ext uri="{9D8B030D-6E8A-4147-A177-3AD203B41FA5}">
                      <a16:colId xmlns:a16="http://schemas.microsoft.com/office/drawing/2014/main" val="2221527865"/>
                    </a:ext>
                  </a:extLst>
                </a:gridCol>
                <a:gridCol w="2340970">
                  <a:extLst>
                    <a:ext uri="{9D8B030D-6E8A-4147-A177-3AD203B41FA5}">
                      <a16:colId xmlns:a16="http://schemas.microsoft.com/office/drawing/2014/main" val="1732196202"/>
                    </a:ext>
                  </a:extLst>
                </a:gridCol>
                <a:gridCol w="2340970">
                  <a:extLst>
                    <a:ext uri="{9D8B030D-6E8A-4147-A177-3AD203B41FA5}">
                      <a16:colId xmlns:a16="http://schemas.microsoft.com/office/drawing/2014/main" val="190255751"/>
                    </a:ext>
                  </a:extLst>
                </a:gridCol>
                <a:gridCol w="2340970">
                  <a:extLst>
                    <a:ext uri="{9D8B030D-6E8A-4147-A177-3AD203B41FA5}">
                      <a16:colId xmlns:a16="http://schemas.microsoft.com/office/drawing/2014/main" val="186975543"/>
                    </a:ext>
                  </a:extLst>
                </a:gridCol>
              </a:tblGrid>
              <a:tr h="370840">
                <a:tc>
                  <a:txBody>
                    <a:bodyPr/>
                    <a:lstStyle/>
                    <a:p>
                      <a:pPr rtl="1"/>
                      <a:endParaRPr lang="he-IL" sz="4400" dirty="0">
                        <a:latin typeface="David" panose="020E0502060401010101" pitchFamily="34" charset="-79"/>
                        <a:cs typeface="David" panose="020E0502060401010101" pitchFamily="34" charset="-79"/>
                      </a:endParaRPr>
                    </a:p>
                  </a:txBody>
                  <a:tcPr/>
                </a:tc>
                <a:tc>
                  <a:txBody>
                    <a:bodyPr/>
                    <a:lstStyle/>
                    <a:p>
                      <a:pPr rtl="1"/>
                      <a:r>
                        <a:rPr lang="he-IL" sz="4000" dirty="0" smtClean="0">
                          <a:latin typeface="David" panose="020E0502060401010101" pitchFamily="34" charset="-79"/>
                          <a:cs typeface="David" panose="020E0502060401010101" pitchFamily="34" charset="-79"/>
                        </a:rPr>
                        <a:t>בקשת </a:t>
                      </a:r>
                      <a:r>
                        <a:rPr lang="he-IL" sz="4000" dirty="0" err="1" smtClean="0">
                          <a:latin typeface="David" panose="020E0502060401010101" pitchFamily="34" charset="-79"/>
                          <a:cs typeface="David" panose="020E0502060401010101" pitchFamily="34" charset="-79"/>
                        </a:rPr>
                        <a:t>בנ"י</a:t>
                      </a:r>
                      <a:r>
                        <a:rPr lang="he-IL" sz="4000" dirty="0" smtClean="0">
                          <a:latin typeface="David" panose="020E0502060401010101" pitchFamily="34" charset="-79"/>
                          <a:cs typeface="David" panose="020E0502060401010101" pitchFamily="34" charset="-79"/>
                        </a:rPr>
                        <a:t>:</a:t>
                      </a:r>
                      <a:endParaRPr lang="he-IL" sz="4000" dirty="0">
                        <a:latin typeface="David" panose="020E0502060401010101" pitchFamily="34" charset="-79"/>
                        <a:cs typeface="David" panose="020E0502060401010101" pitchFamily="34" charset="-79"/>
                      </a:endParaRPr>
                    </a:p>
                  </a:txBody>
                  <a:tcPr/>
                </a:tc>
                <a:tc>
                  <a:txBody>
                    <a:bodyPr/>
                    <a:lstStyle/>
                    <a:p>
                      <a:pPr rtl="1"/>
                      <a:r>
                        <a:rPr lang="he-IL" sz="4000" dirty="0" smtClean="0">
                          <a:latin typeface="David" panose="020E0502060401010101" pitchFamily="34" charset="-79"/>
                          <a:cs typeface="David" panose="020E0502060401010101" pitchFamily="34" charset="-79"/>
                        </a:rPr>
                        <a:t>תגובת המלכים:</a:t>
                      </a:r>
                      <a:endParaRPr lang="he-IL" sz="40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תגובת </a:t>
                      </a:r>
                      <a:r>
                        <a:rPr lang="he-IL" sz="3200"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למלכים</a:t>
                      </a:r>
                      <a:endParaRPr lang="he-IL" sz="32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271602513"/>
                  </a:ext>
                </a:extLst>
              </a:tr>
              <a:tr h="370840">
                <a:tc>
                  <a:txBody>
                    <a:bodyPr/>
                    <a:lstStyle/>
                    <a:p>
                      <a:pPr rtl="1"/>
                      <a:r>
                        <a:rPr lang="he-IL" sz="4400" dirty="0" smtClean="0">
                          <a:latin typeface="David" panose="020E0502060401010101" pitchFamily="34" charset="-79"/>
                          <a:cs typeface="David" panose="020E0502060401010101" pitchFamily="34" charset="-79"/>
                        </a:rPr>
                        <a:t>אדום</a:t>
                      </a:r>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smtClean="0">
                        <a:latin typeface="David" panose="020E0502060401010101" pitchFamily="34" charset="-79"/>
                        <a:cs typeface="David" panose="020E0502060401010101" pitchFamily="34" charset="-79"/>
                      </a:endParaRPr>
                    </a:p>
                    <a:p>
                      <a:pPr rtl="1"/>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136550122"/>
                  </a:ext>
                </a:extLst>
              </a:tr>
              <a:tr h="370840">
                <a:tc>
                  <a:txBody>
                    <a:bodyPr/>
                    <a:lstStyle/>
                    <a:p>
                      <a:pPr rtl="1"/>
                      <a:r>
                        <a:rPr lang="he-IL" sz="4400" dirty="0" smtClean="0">
                          <a:latin typeface="David" panose="020E0502060401010101" pitchFamily="34" charset="-79"/>
                          <a:cs typeface="David" panose="020E0502060401010101" pitchFamily="34" charset="-79"/>
                        </a:rPr>
                        <a:t>מואב</a:t>
                      </a:r>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smtClean="0">
                        <a:latin typeface="David" panose="020E0502060401010101" pitchFamily="34" charset="-79"/>
                        <a:cs typeface="David" panose="020E0502060401010101" pitchFamily="34" charset="-79"/>
                      </a:endParaRPr>
                    </a:p>
                    <a:p>
                      <a:pPr rtl="1"/>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245216645"/>
                  </a:ext>
                </a:extLst>
              </a:tr>
              <a:tr h="370840">
                <a:tc>
                  <a:txBody>
                    <a:bodyPr/>
                    <a:lstStyle/>
                    <a:p>
                      <a:pPr rtl="1"/>
                      <a:r>
                        <a:rPr lang="he-IL" sz="4400" dirty="0" smtClean="0">
                          <a:latin typeface="David" panose="020E0502060401010101" pitchFamily="34" charset="-79"/>
                          <a:cs typeface="David" panose="020E0502060401010101" pitchFamily="34" charset="-79"/>
                        </a:rPr>
                        <a:t>אמורי</a:t>
                      </a:r>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dirty="0" smtClean="0">
                        <a:latin typeface="David" panose="020E0502060401010101" pitchFamily="34" charset="-79"/>
                        <a:cs typeface="David" panose="020E0502060401010101" pitchFamily="34" charset="-79"/>
                      </a:endParaRPr>
                    </a:p>
                    <a:p>
                      <a:pPr rtl="1"/>
                      <a:endParaRPr lang="he-IL" sz="4400" dirty="0">
                        <a:latin typeface="David" panose="020E0502060401010101" pitchFamily="34" charset="-79"/>
                        <a:cs typeface="David" panose="020E0502060401010101" pitchFamily="34" charset="-79"/>
                      </a:endParaRPr>
                    </a:p>
                  </a:txBody>
                  <a:tcPr/>
                </a:tc>
                <a:tc>
                  <a:txBody>
                    <a:bodyPr/>
                    <a:lstStyle/>
                    <a:p>
                      <a:pPr rtl="1"/>
                      <a:endParaRPr lang="he-IL" sz="4400">
                        <a:latin typeface="David" panose="020E0502060401010101" pitchFamily="34" charset="-79"/>
                        <a:cs typeface="David" panose="020E0502060401010101" pitchFamily="34" charset="-79"/>
                      </a:endParaRPr>
                    </a:p>
                  </a:txBody>
                  <a:tcPr/>
                </a:tc>
                <a:tc>
                  <a:txBody>
                    <a:bodyPr/>
                    <a:lstStyle/>
                    <a:p>
                      <a:pPr rtl="1"/>
                      <a:endParaRPr lang="he-IL" sz="4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3827339803"/>
                  </a:ext>
                </a:extLst>
              </a:tr>
            </a:tbl>
          </a:graphicData>
        </a:graphic>
      </p:graphicFrame>
    </p:spTree>
    <p:extLst>
      <p:ext uri="{BB962C8B-B14F-4D97-AF65-F5344CB8AC3E}">
        <p14:creationId xmlns:p14="http://schemas.microsoft.com/office/powerpoint/2010/main" val="3782429663"/>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9135</TotalTime>
  <Words>3607</Words>
  <Application>Microsoft Office PowerPoint</Application>
  <PresentationFormat>מסך רחב</PresentationFormat>
  <Paragraphs>152</Paragraphs>
  <Slides>30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30</vt:i4>
      </vt:variant>
    </vt:vector>
  </HeadingPairs>
  <TitlesOfParts>
    <vt:vector size="36"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82</cp:revision>
  <dcterms:created xsi:type="dcterms:W3CDTF">2024-02-26T11:16:09Z</dcterms:created>
  <dcterms:modified xsi:type="dcterms:W3CDTF">2024-03-03T19:32:07Z</dcterms:modified>
</cp:coreProperties>
</file>