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700EA911-51BF-453D-804D-990AB49F60AD}">
  <a:tblStyle styleId="{700EA911-51BF-453D-804D-990AB49F60AD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6E6"/>
          </a:solidFill>
        </a:fill>
      </a:tcStyle>
    </a:wholeTbl>
    <a:band1H>
      <a:tcTxStyle b="off" i="off"/>
      <a:tcStyle>
        <a:fill>
          <a:solidFill>
            <a:srgbClr val="CACAC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ACACA"/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E6E6E6"/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fill>
          <a:solidFill>
            <a:srgbClr val="E6E6E6"/>
          </a:solidFill>
        </a:fill>
      </a:tcStyle>
    </a:firstRow>
    <a:neCell>
      <a:tcTxStyle b="off" i="off"/>
    </a:neCell>
    <a:nwCell>
      <a:tcTxStyle b="off" i="off"/>
    </a:nwCell>
  </a:tblStyle>
  <a:tblStyle styleId="{A70060AF-317B-4C42-AF9D-6E02CB9E4549}" styleName="Table_1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E7EB"/>
          </a:solidFill>
        </a:fill>
      </a:tcStyle>
    </a:wholeTbl>
    <a:band1H>
      <a:tcTxStyle b="off" i="off"/>
      <a:tcStyle>
        <a:fill>
          <a:solidFill>
            <a:srgbClr val="E7CCD4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E7CCD4"/>
          </a:solidFill>
        </a:fill>
      </a:tcStyle>
    </a:band1V>
    <a:band2V>
      <a:tcTxStyle b="off" i="off"/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254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F3E7EB"/>
          </a:solidFill>
        </a:fill>
      </a:tcStyle>
    </a:lastRow>
    <a:seCell>
      <a:tcTxStyle b="off" i="off"/>
    </a:seCell>
    <a:swCell>
      <a:tcTxStyle b="off" i="off"/>
    </a:swCell>
    <a:firstRow>
      <a:tcTxStyle b="on" i="off"/>
      <a:tcStyle>
        <a:fill>
          <a:solidFill>
            <a:srgbClr val="F3E7EB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9" name="Google Shape;14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5" name="Google Shape;19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4" name="Google Shape;24;p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2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5" name="Google Shape;25;p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2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6" name="Google Shape;26;p2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294"/>
              </a:schemeClr>
            </a:solidFill>
            <a:ln>
              <a:noFill/>
            </a:ln>
          </p:spPr>
        </p:sp>
        <p:sp>
          <p:nvSpPr>
            <p:cNvPr id="27" name="Google Shape;27;p2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8" name="Google Shape;28;p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7137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49412"/>
              </a:srgbClr>
            </a:solidFill>
            <a:ln>
              <a:noFill/>
            </a:ln>
          </p:spPr>
        </p:sp>
        <p:sp>
          <p:nvSpPr>
            <p:cNvPr id="30" name="Google Shape;30;p2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A3C9E">
                <a:alpha val="69412"/>
              </a:srgbClr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126C">
                <a:alpha val="80000"/>
              </a:srgbClr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B2126C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fmla="val 100000" name="adj"/>
              </a:avLst>
            </a:prstGeom>
            <a:solidFill>
              <a:srgbClr val="EA3C9E">
                <a:alpha val="6941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5400"/>
              <a:buFont typeface="Trebuchet MS"/>
              <a:buNone/>
              <a:defRPr sz="5400">
                <a:solidFill>
                  <a:srgbClr val="EA3C9E"/>
                </a:solidFill>
              </a:defRPr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4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6" name="Google Shape;46;p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000"/>
              <a:buFont typeface="Trebuchet MS"/>
              <a:buNone/>
              <a:defRPr b="0" sz="40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5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52" name="Google Shape;52;p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9" name="Google Shape;59;p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7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5" name="Google Shape;65;p7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6" name="Google Shape;66;p7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7" name="Google Shape;67;p7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2000"/>
              <a:buFont typeface="Trebuchet MS"/>
              <a:buNone/>
              <a:defRPr sz="20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9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9" name="Google Shape;79;p9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0" name="Google Shape;80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2400"/>
              <a:buFont typeface="Trebuchet MS"/>
              <a:buNone/>
              <a:defRPr b="0" sz="24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0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6" name="Google Shape;86;p10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7" name="Google Shape;87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9" name="Google Shape;99;p12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0" name="Google Shape;100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03" name="Google Shape;103;p1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3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8" name="Google Shape;108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4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5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3" name="Google Shape;123;p15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1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6"/>
          <p:cNvSpPr txBox="1"/>
          <p:nvPr>
            <p:ph idx="1" type="body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0" name="Google Shape;130;p1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6" name="Google Shape;136;p1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2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2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1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294"/>
              </a:schemeClr>
            </a:solidFill>
            <a:ln>
              <a:noFill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chemeClr val="accent1">
                <a:alpha val="71373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49412"/>
              </a:srgbClr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A3C9E">
                <a:alpha val="69412"/>
              </a:srgb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126C">
                <a:alpha val="80000"/>
              </a:srgb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B2126C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rgbClr val="EA3C9E">
                <a:alpha val="69412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20" lvl="2" marL="13716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60" lvl="7" marL="36576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60" lvl="8" marL="41148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/>
          <p:nvPr/>
        </p:nvSpPr>
        <p:spPr>
          <a:xfrm>
            <a:off x="908755" y="548101"/>
            <a:ext cx="10792177" cy="769441"/>
          </a:xfrm>
          <a:prstGeom prst="rect">
            <a:avLst/>
          </a:prstGeom>
          <a:solidFill>
            <a:srgbClr val="FADDA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ספר שופטים פרק י': הרקע לתקופת יפתח הגלעדי: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8"/>
          <p:cNvSpPr txBox="1"/>
          <p:nvPr/>
        </p:nvSpPr>
        <p:spPr>
          <a:xfrm>
            <a:off x="8455377" y="1631245"/>
            <a:ext cx="3324577" cy="2554545"/>
          </a:xfrm>
          <a:prstGeom prst="rect">
            <a:avLst/>
          </a:prstGeom>
          <a:solidFill>
            <a:srgbClr val="FAD3E9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highlight>
                  <a:srgbClr val="00FF00"/>
                </a:highlight>
                <a:latin typeface="David"/>
                <a:ea typeface="David"/>
                <a:cs typeface="David"/>
                <a:sym typeface="David"/>
              </a:rPr>
              <a:t>פסוקים א'-ה':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נכיר עוד שני שופטים שאין עליהם סיפורים רבים אך שפטו הרבה שנים בישראל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8"/>
          <p:cNvSpPr txBox="1"/>
          <p:nvPr/>
        </p:nvSpPr>
        <p:spPr>
          <a:xfrm>
            <a:off x="993421" y="1721557"/>
            <a:ext cx="4312355" cy="2062103"/>
          </a:xfrm>
          <a:prstGeom prst="rect">
            <a:avLst/>
          </a:prstGeom>
          <a:solidFill>
            <a:srgbClr val="E4CBF2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highlight>
                  <a:srgbClr val="00FF00"/>
                </a:highlight>
                <a:latin typeface="David"/>
                <a:ea typeface="David"/>
                <a:cs typeface="David"/>
                <a:sym typeface="David"/>
              </a:rPr>
              <a:t>פסוקים ו'-יח':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הרקע לתקופת יפתח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מעגל השופטים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המצוקה של יושבי גלעד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שופטי ישראל" id="146" name="Google Shape;14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44444" y="1721557"/>
            <a:ext cx="2235200" cy="4713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9"/>
          <p:cNvSpPr/>
          <p:nvPr/>
        </p:nvSpPr>
        <p:spPr>
          <a:xfrm>
            <a:off x="959555" y="311639"/>
            <a:ext cx="10871201" cy="3539430"/>
          </a:xfrm>
          <a:prstGeom prst="rect">
            <a:avLst/>
          </a:prstGeom>
          <a:solidFill>
            <a:srgbClr val="F4B9A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וַיָּקָם אַחֲרֵי אֲבִימֶלֶךְ לְהוֹשִׁיעַ אֶת-יִשְׂרָאֵל,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תּוֹלָע בֶּן-פּוּאָה 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בֶּן-דּוֹדוֹ--אִישׁ י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ִשָּׂשכָר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וְהוּא-יֹשֵׁב בְּשָׁמִיר, בְּהַר אֶפְרָיִם.  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וַיִּשְׁפֹּט, אֶת-יִשְׂרָאֵל,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עֶשְׂרִים וְשָׁלֹשׁ, שָׁנָה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וַיָּמָת, וַיִּקָּבֵר בְּשָׁמִיר.  {פ}</a:t>
            </a:r>
            <a:b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</a:b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וַיָּקָם אַחֲרָיו,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יָאִיר הַגִּלְעָדִי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וַיִּשְׁפֹּט, אֶת-יִשְׂרָאֵל,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עֶשְׂרִים וּשְׁתַּיִם, שָׁנָה.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וַיְהִי-לוֹ 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שְׁלֹשִׁים בָּנִים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רֹכְבִים עַל-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00"/>
                </a:highlight>
                <a:latin typeface="David"/>
                <a:ea typeface="David"/>
                <a:cs typeface="David"/>
                <a:sym typeface="David"/>
              </a:rPr>
              <a:t>שְׁלֹשִׁים עֲיָרִים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00"/>
                </a:highlight>
                <a:latin typeface="David"/>
                <a:ea typeface="David"/>
                <a:cs typeface="David"/>
                <a:sym typeface="David"/>
              </a:rPr>
              <a:t>וּשְׁלֹשִׁים עֲיָרִים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לָהֶם; לָהֶם יִקְרְאוּ חַוֺּת יָאִיר, עַד הַיּוֹם הַזֶּה, אֲשֶׁר, בְּאֶרֶץ הַגִּלְעָד.  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וַיָּמָת יָאִיר, וַיִּקָּבֵר בְּקָמוֹן.  {פ}</a:t>
            </a:r>
            <a:endParaRPr b="0" i="0" sz="32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graphicFrame>
        <p:nvGraphicFramePr>
          <p:cNvPr id="152" name="Google Shape;152;p19"/>
          <p:cNvGraphicFramePr/>
          <p:nvPr/>
        </p:nvGraphicFramePr>
        <p:xfrm>
          <a:off x="2980264" y="418125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{700EA911-51BF-453D-804D-990AB49F60AD}</a:tableStyleId>
              </a:tblPr>
              <a:tblGrid>
                <a:gridCol w="1414875"/>
                <a:gridCol w="1460025"/>
                <a:gridCol w="1460025"/>
                <a:gridCol w="1460025"/>
                <a:gridCol w="1460025"/>
                <a:gridCol w="14600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השופט: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שבט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המשעבד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אורך השעבוד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משך השפעתו: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כיצד הדף את האויב?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sp>
        <p:nvSpPr>
          <p:cNvPr id="153" name="Google Shape;153;p19"/>
          <p:cNvSpPr txBox="1"/>
          <p:nvPr/>
        </p:nvSpPr>
        <p:spPr>
          <a:xfrm>
            <a:off x="10295467" y="4954620"/>
            <a:ext cx="153528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תולע בן פואה</a:t>
            </a:r>
            <a:endParaRPr b="1" i="0" sz="1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10323601" y="5580779"/>
            <a:ext cx="1535289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יאיר הגלעדי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9"/>
          <p:cNvSpPr txBox="1"/>
          <p:nvPr/>
        </p:nvSpPr>
        <p:spPr>
          <a:xfrm>
            <a:off x="9064979" y="5516720"/>
            <a:ext cx="163688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מן הגלעד, מנשה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9"/>
          <p:cNvSpPr txBox="1"/>
          <p:nvPr/>
        </p:nvSpPr>
        <p:spPr>
          <a:xfrm>
            <a:off x="9149734" y="4966944"/>
            <a:ext cx="98213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יששכר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3584224" y="5624441"/>
            <a:ext cx="98213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22 שנה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9"/>
          <p:cNvSpPr txBox="1"/>
          <p:nvPr/>
        </p:nvSpPr>
        <p:spPr>
          <a:xfrm>
            <a:off x="3601157" y="4955221"/>
            <a:ext cx="98213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iw-IL" sz="1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23 שנה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ספר שופטים פרק י - ש״י לילדים" id="159" name="Google Shape;15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727" y="4040977"/>
            <a:ext cx="2714936" cy="219048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0" name="Google Shape;160;p19"/>
          <p:cNvCxnSpPr/>
          <p:nvPr/>
        </p:nvCxnSpPr>
        <p:spPr>
          <a:xfrm flipH="1">
            <a:off x="1783644" y="2695959"/>
            <a:ext cx="2929468" cy="1872279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______ :דימלתה םש מהדורה פנימית ישיבת צביה קטיף ערן גלעדי" id="165" name="Google Shape;16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98683" y="250120"/>
            <a:ext cx="5176628" cy="6357760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292929"/>
            </a:solidFill>
            <a:prstDash val="solid"/>
            <a:miter lim="800000"/>
            <a:headEnd len="sm" w="sm" type="none"/>
            <a:tailEnd len="sm" w="sm" type="none"/>
          </a:ln>
          <a:effectLst>
            <a:reflection blurRad="0" dir="5400000" dist="5000" endA="0" endPos="28000" kx="0" rotWithShape="0" algn="bl" stA="28000" stPos="0" sy="-100000" ky="0"/>
          </a:effectLst>
        </p:spPr>
      </p:pic>
      <p:cxnSp>
        <p:nvCxnSpPr>
          <p:cNvPr id="166" name="Google Shape;166;p20"/>
          <p:cNvCxnSpPr/>
          <p:nvPr/>
        </p:nvCxnSpPr>
        <p:spPr>
          <a:xfrm rot="10800000">
            <a:off x="6053409" y="1172330"/>
            <a:ext cx="2596446" cy="1797324"/>
          </a:xfrm>
          <a:prstGeom prst="straightConnector1">
            <a:avLst/>
          </a:prstGeom>
          <a:noFill/>
          <a:ln cap="rnd" cmpd="sng" w="1270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7" name="Google Shape;167;p20"/>
          <p:cNvSpPr txBox="1"/>
          <p:nvPr/>
        </p:nvSpPr>
        <p:spPr>
          <a:xfrm>
            <a:off x="4173173" y="649110"/>
            <a:ext cx="207715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תולע בן פואה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8" name="Google Shape;168;p20"/>
          <p:cNvCxnSpPr/>
          <p:nvPr/>
        </p:nvCxnSpPr>
        <p:spPr>
          <a:xfrm flipH="1">
            <a:off x="5610578" y="2208943"/>
            <a:ext cx="5226756" cy="90311"/>
          </a:xfrm>
          <a:prstGeom prst="straightConnector1">
            <a:avLst/>
          </a:prstGeom>
          <a:noFill/>
          <a:ln cap="rnd" cmpd="sng" w="1270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69" name="Google Shape;169;p20"/>
          <p:cNvSpPr txBox="1"/>
          <p:nvPr/>
        </p:nvSpPr>
        <p:spPr>
          <a:xfrm>
            <a:off x="3793067" y="2037644"/>
            <a:ext cx="207715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יאיר הגלעדי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s://www.yeshiva.org.il/wiki/images/thumb/5/50/Staemme_israels_heb_svg.png/250px-Staemme_israels_heb_svg.png" id="170" name="Google Shape;170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9956" y="1321476"/>
            <a:ext cx="3259925" cy="4968127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3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/>
          <p:nvPr/>
        </p:nvSpPr>
        <p:spPr>
          <a:xfrm>
            <a:off x="2020711" y="333992"/>
            <a:ext cx="9460089" cy="3477875"/>
          </a:xfrm>
          <a:prstGeom prst="rect">
            <a:avLst/>
          </a:prstGeom>
          <a:solidFill>
            <a:srgbClr val="FADDA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וַיֹּסִיפוּ בְּנֵי יִשְׂרָאֵל, </a:t>
            </a:r>
            <a:r>
              <a:rPr b="1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לַעֲשׂוֹת הָרַע בְּעֵינֵי יְהוָה, 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וַיַּעַבְדוּ אֶת-</a:t>
            </a:r>
            <a:r>
              <a:rPr b="0" i="0" lang="iw-IL" sz="3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הַבְּעָלִים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וְאֶת-</a:t>
            </a:r>
            <a:r>
              <a:rPr b="0" i="0" lang="iw-IL" sz="3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הָעַשְׁתָּרוֹת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וְאֶת-</a:t>
            </a:r>
            <a:r>
              <a:rPr b="0" i="0" lang="iw-IL" sz="3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אֱלֹהֵי אֲרָם 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וְאֶת-</a:t>
            </a:r>
            <a:r>
              <a:rPr b="0" i="0" lang="iw-IL" sz="3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אֱלֹהֵי צִידוֹן 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וְאֵת </a:t>
            </a:r>
            <a:r>
              <a:rPr b="0" i="0" lang="iw-IL" sz="3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אֱלֹהֵי מוֹאָב 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וְאֵת </a:t>
            </a:r>
            <a:r>
              <a:rPr b="0" i="0" lang="iw-IL" sz="3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אֱלֹהֵי בְנֵי-עַמּוֹן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וְאֵת </a:t>
            </a:r>
            <a:r>
              <a:rPr b="0" i="0" lang="iw-IL" sz="3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אֱלֹהֵי פְלִשְׁתִּים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</a:t>
            </a:r>
            <a:r>
              <a:rPr b="1" i="0" lang="iw-IL" sz="4000" u="none" cap="none" strike="noStrike">
                <a:solidFill>
                  <a:srgbClr val="000000"/>
                </a:solidFill>
                <a:highlight>
                  <a:srgbClr val="FF0000"/>
                </a:highlight>
                <a:latin typeface="David"/>
                <a:ea typeface="David"/>
                <a:cs typeface="David"/>
                <a:sym typeface="David"/>
              </a:rPr>
              <a:t>וַיַּעַזְבוּ אֶת-יְהוָה, וְלֹא עֲבָדוּהוּ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וַיִּחַר-אַף יְהוָה, בְּיִשְׂרָאֵל; </a:t>
            </a:r>
            <a:r>
              <a:rPr b="1" i="0" lang="iw-IL" sz="36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וַיִּמְכְּרֵם, בְּיַד-פְּלִשְׁתִּים, וּבְיַד, בְּנֵי עַמּוֹן. </a:t>
            </a:r>
            <a:endParaRPr b="1" i="0" sz="3600" u="none" cap="none" strike="noStrike">
              <a:solidFill>
                <a:schemeClr val="dk1"/>
              </a:solidFill>
              <a:highlight>
                <a:srgbClr val="00FFFF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6" name="Google Shape;176;p21"/>
          <p:cNvSpPr/>
          <p:nvPr/>
        </p:nvSpPr>
        <p:spPr>
          <a:xfrm>
            <a:off x="8094134" y="3721063"/>
            <a:ext cx="3951112" cy="3217334"/>
          </a:xfrm>
          <a:prstGeom prst="star8">
            <a:avLst>
              <a:gd fmla="val 37500" name="adj"/>
            </a:avLst>
          </a:prstGeom>
          <a:solidFill>
            <a:schemeClr val="accent1"/>
          </a:solidFill>
          <a:ln cap="rnd" cmpd="sng" w="19050">
            <a:solidFill>
              <a:srgbClr val="B26D9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7" name="Google Shape;177;p21"/>
          <p:cNvSpPr txBox="1"/>
          <p:nvPr/>
        </p:nvSpPr>
        <p:spPr>
          <a:xfrm>
            <a:off x="8094134" y="4334680"/>
            <a:ext cx="3815643" cy="1815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iw-IL" sz="7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7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עבודות זרות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1"/>
          <p:cNvSpPr txBox="1"/>
          <p:nvPr/>
        </p:nvSpPr>
        <p:spPr>
          <a:xfrm>
            <a:off x="3589867" y="4097859"/>
            <a:ext cx="4255911" cy="2554545"/>
          </a:xfrm>
          <a:prstGeom prst="rect">
            <a:avLst/>
          </a:prstGeom>
          <a:solidFill>
            <a:srgbClr val="F0968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בנוסף לשבע עבודות זרות הוסיפו חטא נוסף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שעזבו לגמרי את הקב"ה </a:t>
            </a: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ולא עבדו אותו  בשותפות עם האלילים</a:t>
            </a:r>
            <a:r>
              <a:rPr b="0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1"/>
          <p:cNvSpPr txBox="1"/>
          <p:nvPr/>
        </p:nvSpPr>
        <p:spPr>
          <a:xfrm>
            <a:off x="152401" y="4123385"/>
            <a:ext cx="3313288" cy="1938992"/>
          </a:xfrm>
          <a:prstGeom prst="rect">
            <a:avLst/>
          </a:prstGeom>
          <a:solidFill>
            <a:srgbClr val="D6B1EC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הקב"ה כעס והעניש את עם ישראל ומכר אותם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highlight>
                  <a:srgbClr val="00FF00"/>
                </a:highlight>
                <a:latin typeface="David"/>
                <a:ea typeface="David"/>
                <a:cs typeface="David"/>
                <a:sym typeface="David"/>
              </a:rPr>
              <a:t>לפלשתים</a:t>
            </a:r>
            <a:endParaRPr b="1" i="0" sz="3200" u="none" cap="none" strike="noStrike">
              <a:solidFill>
                <a:schemeClr val="dk1"/>
              </a:solidFill>
              <a:highlight>
                <a:srgbClr val="00FF00"/>
              </a:highlight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highlight>
                  <a:srgbClr val="00FF00"/>
                </a:highlight>
                <a:latin typeface="David"/>
                <a:ea typeface="David"/>
                <a:cs typeface="David"/>
                <a:sym typeface="David"/>
              </a:rPr>
              <a:t>ולבני עמון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7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2"/>
          <p:cNvSpPr/>
          <p:nvPr/>
        </p:nvSpPr>
        <p:spPr>
          <a:xfrm>
            <a:off x="1151468" y="342247"/>
            <a:ext cx="9821332" cy="3046988"/>
          </a:xfrm>
          <a:prstGeom prst="rect">
            <a:avLst/>
          </a:prstGeom>
          <a:solidFill>
            <a:srgbClr val="F7B17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וַיִּרְעֲצוּ וַיְרֹצְצוּ 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אֶת-בְּנֵי יִשְׂרָאֵל, בַּשָּׁנָה הַהִיא: 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שְׁמֹנֶה עֶשְׂרֵה שָׁנָה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אֶת-כָּל-בְּנֵי יִשְׂרָאֵל אֲשֶׁר בְּעֵבֶר הַיַּרְדֵּן--בְּאֶרֶץ הָאֱמֹרִי, אֲשֶׁר בַּגִּלְעָד.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וַיַּעַבְרוּ בְנֵי-עַמּוֹן אֶת-הַיַּרְדֵּן, לְהִלָּחֵם גַּם-בִּיהוּדָה וּבְבִנְיָמִין וּבְבֵית אֶפְרָיִם;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וַתֵּצֶר לְיִשְׂרָאֵל,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מְאֹד.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וַיִּזְעֲקוּ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בְּנֵי יִשְׂרָאֵל, אֶל-יְהוָה לֵאמֹר:  חָטָאנוּ לָךְ--וְכִי עָזַבְנוּ אֶת-אֱלֹהֵינוּ, וַנַּעֲבֹד אֶת-הַבְּעָלִים.  {פ}</a:t>
            </a:r>
            <a:endParaRPr b="0" i="0" sz="3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aphicFrame>
        <p:nvGraphicFramePr>
          <p:cNvPr id="185" name="Google Shape;185;p22"/>
          <p:cNvGraphicFramePr/>
          <p:nvPr/>
        </p:nvGraphicFramePr>
        <p:xfrm>
          <a:off x="2573866" y="379061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{A70060AF-317B-4C42-AF9D-6E02CB9E4549}</a:tableStyleId>
              </a:tblPr>
              <a:tblGrid>
                <a:gridCol w="2935100"/>
                <a:gridCol w="5192900"/>
              </a:tblGrid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lang="iw-IL" sz="3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המילים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200"/>
                        <a:buFont typeface="Arial"/>
                        <a:buNone/>
                      </a:pPr>
                      <a:r>
                        <a:rPr lang="iw-IL" sz="32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הביאור: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וירעצו ויתרוצצו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שברו 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"אשר בעבר הירדן בארץ האמורי"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את שניים וחצי השבטים שהיו בעבר הירדן המזרחי.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"ויעברו בני עמון להילחם ביהודה ובבנימין..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latin typeface="David"/>
                          <a:ea typeface="David"/>
                          <a:cs typeface="David"/>
                          <a:sym typeface="David"/>
                        </a:rPr>
                        <a:t>עברו בני עמון גם להילחם עם עם ישראל שבצדו המערבי של הירדן</a:t>
                      </a:r>
                      <a:endParaRPr sz="1400" u="none" cap="none" strike="noStrike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/>
          <p:nvPr/>
        </p:nvSpPr>
        <p:spPr>
          <a:xfrm>
            <a:off x="1659468" y="288836"/>
            <a:ext cx="9787466" cy="3046988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יְהוָה, אֶל-בְּנֵי יִשְׂרָאֵל:  הֲלֹא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מִמִּצְרַיִם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וּמִן-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הָאֱמֹרִי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וּמִן-בְּנֵי עַמּוֹן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וּמִן-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פְּלִשְׁתִּים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וְצִידוֹנִים וַעֲמָלֵק וּמָעוֹן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לָחֲצוּ אֶתְכֶם; וַתִּצְעֲקוּ אֵלַי, וָאוֹשִׁיעָה אֶתְכֶם מִיָּדָם.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יג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וְאַתֶּם עֲזַבְתֶּם אוֹתִי, וַתַּעַבְדוּ אֱלֹהִים אֲחֵרִים; לָכֵן לֹא-אוֹסִיף, לְהוֹשִׁיעַ אֶתְכֶם.</a:t>
            </a:r>
            <a:endParaRPr b="0" i="0" sz="3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1" name="Google Shape;191;p23"/>
          <p:cNvSpPr/>
          <p:nvPr/>
        </p:nvSpPr>
        <p:spPr>
          <a:xfrm>
            <a:off x="6491110" y="3736622"/>
            <a:ext cx="4955823" cy="2269067"/>
          </a:xfrm>
          <a:prstGeom prst="flowChartAlternateProcess">
            <a:avLst/>
          </a:prstGeom>
          <a:solidFill>
            <a:srgbClr val="FFC00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כנגד אותם שבע עבודות זרות, שעבדו הזכיר להם הקב"ה את שבעה עמים שהושיע אותם מידם...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עבודה זרה – ויקיפדיה" id="192" name="Google Shape;192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2107" y="2946400"/>
            <a:ext cx="3095449" cy="34827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/>
          <p:nvPr/>
        </p:nvSpPr>
        <p:spPr>
          <a:xfrm>
            <a:off x="3612444" y="232392"/>
            <a:ext cx="7778044" cy="3046988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יד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לְכוּ, וְזַעֲקוּ אֶל-הָאֱלֹהִים, אֲשֶׁר בְּחַרְתֶּם, בָּם: 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 הֵמָּה יוֹשִׁיעוּ לָכֶם, בְּעֵת צָרַתְכֶם.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טו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וַיֹּאמְרוּ בְנֵי-יִשְׂרָאֵל אֶל-יְהוָה, 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חָטָאנוּ--עֲשֵׂה-אַתָּה לָנוּ, כְּכָל-הַטּוֹב בְּעֵינֶיךָ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:  אַךְ הַצִּילֵנוּ נָא, הַיּוֹם הַזֶּה.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טז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וַיָּסִירוּ אֶת-אֱלֹהֵי הַנֵּכָר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מִקִּרְבָּם, וַיַּעַבְדוּ, אֶת-יְהוָה;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וַתִּקְצַר נַפְשׁוֹ, 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בַּעֲמַל יִשְׂרָאֵל.  {פ}</a:t>
            </a:r>
            <a:endParaRPr b="0" i="0" sz="32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98" name="Google Shape;198;p24"/>
          <p:cNvSpPr/>
          <p:nvPr/>
        </p:nvSpPr>
        <p:spPr>
          <a:xfrm>
            <a:off x="-101600" y="484384"/>
            <a:ext cx="4763912" cy="5319058"/>
          </a:xfrm>
          <a:prstGeom prst="flowChartDecision">
            <a:avLst/>
          </a:prstGeom>
          <a:solidFill>
            <a:srgbClr val="92D05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ה' אומר לעם ישראל: לכו ותצעקו לאלוהים שאתם בחרתם לע"ז הם יושיעו אתכם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24"/>
          <p:cNvSpPr/>
          <p:nvPr/>
        </p:nvSpPr>
        <p:spPr>
          <a:xfrm>
            <a:off x="7924800" y="3578621"/>
            <a:ext cx="4205112" cy="2875717"/>
          </a:xfrm>
          <a:prstGeom prst="trapezoid">
            <a:avLst>
              <a:gd fmla="val 25000" name="adj"/>
            </a:avLst>
          </a:prstGeom>
          <a:solidFill>
            <a:srgbClr val="00B0F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אמרו בני ישראל לקב"ה אנחנו חטאנו תעניש אותנו אתה אך תציל אותנו מעמון ופלשתים.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4"/>
          <p:cNvSpPr/>
          <p:nvPr/>
        </p:nvSpPr>
        <p:spPr>
          <a:xfrm>
            <a:off x="5029200" y="3232173"/>
            <a:ext cx="3183466" cy="3159383"/>
          </a:xfrm>
          <a:prstGeom prst="ellipse">
            <a:avLst/>
          </a:prstGeom>
          <a:solidFill>
            <a:srgbClr val="FFFF0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עם ישראל הסירו מעליהם את העבודות זרות וחזרו לעבוד את ה'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4"/>
          <p:cNvSpPr txBox="1"/>
          <p:nvPr/>
        </p:nvSpPr>
        <p:spPr>
          <a:xfrm>
            <a:off x="268112" y="4563505"/>
            <a:ext cx="4577644" cy="2062103"/>
          </a:xfrm>
          <a:prstGeom prst="rect">
            <a:avLst/>
          </a:prstGeom>
          <a:solidFill>
            <a:srgbClr val="FFC00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"ותקצר נפשו" </a:t>
            </a: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של הקב"ה שלא יכל עוד לראות בצערם של עם ישראל והחליט להושיע אותם.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/>
          <p:nvPr/>
        </p:nvSpPr>
        <p:spPr>
          <a:xfrm>
            <a:off x="7141580" y="374606"/>
            <a:ext cx="4745620" cy="3539430"/>
          </a:xfrm>
          <a:prstGeom prst="rect">
            <a:avLst/>
          </a:prstGeom>
          <a:solidFill>
            <a:srgbClr val="D6B1E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יז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וַיִּצָּעֲקוּ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בְּנֵי עַמּוֹן, וַיַּחֲנוּ בַּגִּלְעָד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וַיֵּאָסְפוּ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David"/>
                <a:ea typeface="David"/>
                <a:cs typeface="David"/>
                <a:sym typeface="David"/>
              </a:rPr>
              <a:t>בְּנֵי יִשְׂרָאֵל, וַיַּחֲנוּ בַּמִּצְפָּה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יח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וַיֹּאמְרוּ הָעָם שָׂרֵי גִלְעָד, אִישׁ אֶל-רֵעֵהוּ, 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מִי הָאִישׁ, אֲשֶׁר יָחֵל לְהִלָּחֵם בִּבְנֵי עַמּוֹן--יִהְיֶה לְרֹאשׁ, לְכֹל יֹשְׁבֵי גִלְעָד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 {פ}</a:t>
            </a:r>
            <a:endParaRPr b="0" i="0" sz="3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קובץ:Levant 830-HE.svg – ויקיפדיה" id="207" name="Google Shape;20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8123" y="541116"/>
            <a:ext cx="5327877" cy="57757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פיאה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