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</p:sldIdLst>
  <p:sldSz cy="6858000" cx="12192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3A3645C3-0801-43CF-9C93-356414D3D5B7}">
  <a:tblStyle styleId="{3A3645C3-0801-43CF-9C93-356414D3D5B7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127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insideV>
        </a:tcBdr>
        <a:fill>
          <a:solidFill>
            <a:srgbClr val="E8EBF5"/>
          </a:solidFill>
        </a:fill>
      </a:tcStyle>
    </a:wholeTbl>
    <a:band1H>
      <a:tcTxStyle b="off" i="off"/>
      <a:tcStyle>
        <a:fill>
          <a:solidFill>
            <a:srgbClr val="CDD4EA"/>
          </a:solidFill>
        </a:fill>
      </a:tcStyle>
    </a:band1H>
    <a:band2H>
      <a:tcTxStyle b="off" i="off"/>
    </a:band2H>
    <a:band1V>
      <a:tcTxStyle b="off" i="off"/>
      <a:tcStyle>
        <a:fill>
          <a:solidFill>
            <a:srgbClr val="CDD4EA"/>
          </a:solidFill>
        </a:fill>
      </a:tcStyle>
    </a:band1V>
    <a:band2V>
      <a:tcTxStyle b="off" i="off"/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top>
        </a:tcBdr>
        <a:fill>
          <a:solidFill>
            <a:schemeClr val="accent1"/>
          </a:solidFill>
        </a:fill>
      </a:tcStyle>
    </a:lastRow>
    <a:seCell>
      <a:tcTxStyle b="off" i="off"/>
    </a:seCell>
    <a:swCell>
      <a:tcTxStyle b="off" i="off"/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cap="flat" cmpd="sng" w="38100">
              <a:solidFill>
                <a:schemeClr val="lt1"/>
              </a:solidFill>
              <a:prstDash val="solid"/>
              <a:round/>
              <a:headEnd len="sm" w="sm" type="none"/>
              <a:tailEnd len="sm" w="sm" type="none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</a:neCell>
    <a:nwCell>
      <a:tcTxStyle b="off" i="off"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384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11" Type="http://schemas.openxmlformats.org/officeDocument/2006/relationships/slide" Target="slides/slide5.xml"/><Relationship Id="rId22" Type="http://schemas.openxmlformats.org/officeDocument/2006/relationships/slide" Target="slides/slide16.xml"/><Relationship Id="rId10" Type="http://schemas.openxmlformats.org/officeDocument/2006/relationships/slide" Target="slides/slide4.xml"/><Relationship Id="rId21" Type="http://schemas.openxmlformats.org/officeDocument/2006/relationships/slide" Target="slides/slide15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19" Type="http://schemas.openxmlformats.org/officeDocument/2006/relationships/slide" Target="slides/slide13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388620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1588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iw-IL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95" name="Google Shape;95;p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04" name="Google Shape;104;p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15" name="Google Shape;115;p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32" name="Google Shape;132;p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44" name="Google Shape;144;p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7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9" name="Google Shape;159;p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8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67" name="Google Shape;167;p8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9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79" name="Google Shape;179;p9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Google Shape;189;p10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90" name="Google Shape;190;p10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0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11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02" name="Google Shape;202;p11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03" name="Google Shape;203;p11:notes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12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15" name="Google Shape;215;p12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13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29" name="Google Shape;229;p13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14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37" name="Google Shape;237;p14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15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43" name="Google Shape;243;p15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8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16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50" name="Google Shape;250;p16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51" name="Google Shape;251;p16:notes"/>
          <p:cNvSpPr txBox="1"/>
          <p:nvPr>
            <p:ph idx="12" type="sldNum"/>
          </p:nvPr>
        </p:nvSpPr>
        <p:spPr>
          <a:xfrm>
            <a:off x="1588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1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260" name="Google Shape;260;p1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קופית כותרת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rtl="1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rt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השוואה" type="twoTxTwoObj">
  <p:cSld name="TWO_OBJECTS_WITH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4" name="Google Shape;24;p3"/>
          <p:cNvSpPr txBox="1"/>
          <p:nvPr>
            <p:ph idx="2" type="body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 txBox="1"/>
          <p:nvPr>
            <p:ph idx="3" type="body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26" name="Google Shape;26;p3"/>
          <p:cNvSpPr txBox="1"/>
          <p:nvPr>
            <p:ph idx="4" type="body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8" name="Google Shape;28;p3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3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תוכן" type="obj">
  <p:cSld name="OBJECT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4" name="Google Shape;34;p4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4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ריק" type="blank">
  <p:cSld name="BLANK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מקטע עליונה" type="secHead">
  <p:cSld name="SECTION_HEADER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5" name="Google Shape;45;p6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שני תכנים" type="twoObj">
  <p:cSld name="TWO_OBJECTS">
    <p:spTree>
      <p:nvGrpSpPr>
        <p:cNvPr id="46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7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" type="body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9" name="Google Shape;49;p7"/>
          <p:cNvSpPr txBox="1"/>
          <p:nvPr>
            <p:ph idx="2" type="body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0" name="Google Shape;50;p7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7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7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בלבד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8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8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8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וכן עם כיתוב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9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" type="body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9"/>
          <p:cNvSpPr txBox="1"/>
          <p:nvPr>
            <p:ph idx="2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תמונה עם כיתוב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/>
          <p:nvPr>
            <p:ph idx="2" type="pic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0"/>
          <p:cNvSpPr txBox="1"/>
          <p:nvPr>
            <p:ph idx="1" type="body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וטקסט אנכי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כותרת אנכית וטקסט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12"/>
          <p:cNvSpPr txBox="1"/>
          <p:nvPr>
            <p:ph idx="1" type="body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gradFill>
          <a:gsLst>
            <a:gs pos="0">
              <a:srgbClr val="FEFBF1"/>
            </a:gs>
            <a:gs pos="74000">
              <a:srgbClr val="FFE28B"/>
            </a:gs>
            <a:gs pos="83000">
              <a:srgbClr val="FFE28B"/>
            </a:gs>
            <a:gs pos="100000">
              <a:srgbClr val="FEEBB2"/>
            </a:gs>
          </a:gsLst>
          <a:lin ang="5400000" scaled="0"/>
        </a:gra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1" algn="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1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iw-IL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5" Type="http://schemas.openxmlformats.org/officeDocument/2006/relationships/image" Target="../media/image4.jpg"/><Relationship Id="rId6" Type="http://schemas.openxmlformats.org/officeDocument/2006/relationships/image" Target="../media/image6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7.jp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jpg"/><Relationship Id="rId4" Type="http://schemas.openxmlformats.org/officeDocument/2006/relationships/image" Target="../media/image5.jpg"/><Relationship Id="rId5" Type="http://schemas.openxmlformats.org/officeDocument/2006/relationships/image" Target="../media/image4.jpg"/><Relationship Id="rId6" Type="http://schemas.openxmlformats.org/officeDocument/2006/relationships/image" Target="../media/image6.jpg"/><Relationship Id="rId7" Type="http://schemas.openxmlformats.org/officeDocument/2006/relationships/image" Target="../media/image9.png"/><Relationship Id="rId8" Type="http://schemas.openxmlformats.org/officeDocument/2006/relationships/image" Target="../media/image17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9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jp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g"/><Relationship Id="rId4" Type="http://schemas.openxmlformats.org/officeDocument/2006/relationships/image" Target="../media/image13.jpg"/><Relationship Id="rId5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jpg"/><Relationship Id="rId4" Type="http://schemas.openxmlformats.org/officeDocument/2006/relationships/image" Target="../media/image25.jpg"/><Relationship Id="rId5" Type="http://schemas.openxmlformats.org/officeDocument/2006/relationships/image" Target="../media/image14.jpg"/><Relationship Id="rId6" Type="http://schemas.openxmlformats.org/officeDocument/2006/relationships/image" Target="../media/image16.jp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3.jpg"/><Relationship Id="rId4" Type="http://schemas.openxmlformats.org/officeDocument/2006/relationships/image" Target="../media/image19.jp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jpg"/><Relationship Id="rId4" Type="http://schemas.openxmlformats.org/officeDocument/2006/relationships/image" Target="../media/image26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6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1.jp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1.jp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3.jpg"/><Relationship Id="rId4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/>
        </p:nvSpPr>
        <p:spPr>
          <a:xfrm>
            <a:off x="8744028" y="885474"/>
            <a:ext cx="3085682" cy="1200329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iw-IL" sz="7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אבימלך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89" name="Google Shape;89;p13"/>
          <p:cNvCxnSpPr/>
          <p:nvPr/>
        </p:nvCxnSpPr>
        <p:spPr>
          <a:xfrm>
            <a:off x="2311052" y="316831"/>
            <a:ext cx="0" cy="6224335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90" name="Google Shape;90;p13"/>
          <p:cNvCxnSpPr/>
          <p:nvPr/>
        </p:nvCxnSpPr>
        <p:spPr>
          <a:xfrm>
            <a:off x="8331633" y="316831"/>
            <a:ext cx="0" cy="6224335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91" name="Google Shape;91;p13"/>
          <p:cNvSpPr txBox="1"/>
          <p:nvPr/>
        </p:nvSpPr>
        <p:spPr>
          <a:xfrm>
            <a:off x="8910639" y="4065322"/>
            <a:ext cx="2824948" cy="1508105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ספר שופטים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t/>
            </a:r>
            <a:endParaRPr b="0" i="0" sz="1600" u="none" cap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7030A0"/>
                </a:solidFill>
                <a:latin typeface="Arial"/>
                <a:ea typeface="Arial"/>
                <a:cs typeface="Arial"/>
                <a:sym typeface="Arial"/>
              </a:rPr>
              <a:t>(פרק ט)</a:t>
            </a:r>
            <a:endParaRPr b="0" i="0" sz="900" u="none" cap="none" strike="noStrike">
              <a:solidFill>
                <a:srgbClr val="7030A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×¦××ª ×ª××× × ×¢×××¨ âªjudges 9â¬â" id="92" name="Google Shape;92;p1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558653" y="660400"/>
            <a:ext cx="5619822" cy="56044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7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4"/>
          <p:cNvSpPr txBox="1"/>
          <p:nvPr/>
        </p:nvSpPr>
        <p:spPr>
          <a:xfrm>
            <a:off x="720773" y="347783"/>
            <a:ext cx="4947920" cy="892552"/>
          </a:xfrm>
          <a:prstGeom prst="rect">
            <a:avLst/>
          </a:prstGeom>
          <a:solidFill>
            <a:srgbClr val="92D050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עליית אבימלך לגדולה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(פס' א-ו)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8" name="Google Shape;98;p14"/>
          <p:cNvSpPr txBox="1"/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t/>
            </a:r>
            <a:endParaRPr/>
          </a:p>
        </p:txBody>
      </p:sp>
      <p:sp>
        <p:nvSpPr>
          <p:cNvPr id="99" name="Google Shape;99;p14"/>
          <p:cNvSpPr txBox="1"/>
          <p:nvPr>
            <p:ph idx="2" type="body"/>
          </p:nvPr>
        </p:nvSpPr>
        <p:spPr>
          <a:xfrm>
            <a:off x="839788" y="2104845"/>
            <a:ext cx="5157787" cy="408481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0" lvl="0" marL="0" rtl="1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iw-IL" u="sng"/>
              <a:t>מנהיגותו השלילית של אבימלך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אבימלך לא היה ראוי למלוכה - לא חלק מביתו של גדעון.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אבימלך רדף אחרי המלוכה.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המלוכה הושגה באמצעים אלימים במיוחד.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מקורו של הכסף שבו קנה אבימלך את מלכותו היה ב"בעל ברית" (ד')- עבודה זרה. </a:t>
            </a:r>
            <a:endParaRPr/>
          </a:p>
        </p:txBody>
      </p:sp>
      <p:sp>
        <p:nvSpPr>
          <p:cNvPr id="100" name="Google Shape;100;p14"/>
          <p:cNvSpPr txBox="1"/>
          <p:nvPr>
            <p:ph idx="4" type="body"/>
          </p:nvPr>
        </p:nvSpPr>
        <p:spPr>
          <a:xfrm>
            <a:off x="6286658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/>
          <a:p>
            <a:pPr indent="-228600" lvl="0" marL="228600" rtl="1" algn="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אבימלך בנו של גדעון מפילגש.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גר בשכם (ולא בבית גדעון בעפרה)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יש לו 70 אחים בני גדעון.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גדעון נפטר.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עם ישראל חוזרים לחטוא בע"ז.</a:t>
            </a:r>
            <a:endParaRPr/>
          </a:p>
          <a:p>
            <a:pPr indent="-2286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</a:pPr>
            <a:r>
              <a:rPr lang="iw-IL"/>
              <a:t>עם ישראל לא עושה חסד עם גדעון.</a:t>
            </a:r>
            <a:endParaRPr/>
          </a:p>
          <a:p>
            <a:pPr indent="-50800" lvl="0" marL="228600" rtl="1" algn="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t/>
            </a:r>
            <a:endParaRPr/>
          </a:p>
        </p:txBody>
      </p:sp>
      <p:sp>
        <p:nvSpPr>
          <p:cNvPr id="101" name="Google Shape;101;p14"/>
          <p:cNvSpPr txBox="1"/>
          <p:nvPr/>
        </p:nvSpPr>
        <p:spPr>
          <a:xfrm>
            <a:off x="6404292" y="347783"/>
            <a:ext cx="4947900" cy="892500"/>
          </a:xfrm>
          <a:prstGeom prst="rect">
            <a:avLst/>
          </a:prstGeom>
          <a:solidFill>
            <a:srgbClr val="92D050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רקע לסיפור אבימלך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(פרק ח' פס' ל'-ל"ה)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2000"/>
                                        <p:tgtEl>
                                          <p:spTgt spid="100">
                                            <p:txEl>
                                              <p:pRg end="6" st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9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5"/>
          <p:cNvSpPr txBox="1"/>
          <p:nvPr/>
        </p:nvSpPr>
        <p:spPr>
          <a:xfrm>
            <a:off x="7912100" y="975911"/>
            <a:ext cx="3930188" cy="1692771"/>
          </a:xfrm>
          <a:prstGeom prst="rect">
            <a:avLst/>
          </a:prstGeom>
          <a:solidFill>
            <a:srgbClr val="92D050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iw-IL" sz="7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משל יותם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(פס' ז'-כ"א)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×¦××ª ×ª××× × ×¢×××¨ âªabimelech son gideonâ¬â" id="107" name="Google Shape;107;p15"/>
          <p:cNvPicPr preferRelativeResize="0"/>
          <p:nvPr/>
        </p:nvPicPr>
        <p:blipFill rotWithShape="1">
          <a:blip r:embed="rId3">
            <a:alphaModFix/>
          </a:blip>
          <a:srcRect b="0" l="0" r="0" t="20280"/>
          <a:stretch/>
        </p:blipFill>
        <p:spPr>
          <a:xfrm>
            <a:off x="146186" y="2829070"/>
            <a:ext cx="6625574" cy="3828473"/>
          </a:xfrm>
          <a:prstGeom prst="rect">
            <a:avLst/>
          </a:prstGeom>
          <a:noFill/>
          <a:ln>
            <a:noFill/>
          </a:ln>
        </p:spPr>
      </p:pic>
      <p:sp>
        <p:nvSpPr>
          <p:cNvPr id="108" name="Google Shape;108;p15"/>
          <p:cNvSpPr txBox="1"/>
          <p:nvPr/>
        </p:nvSpPr>
        <p:spPr>
          <a:xfrm>
            <a:off x="4089399" y="4147643"/>
            <a:ext cx="1000759" cy="646331"/>
          </a:xfrm>
          <a:prstGeom prst="rect">
            <a:avLst/>
          </a:prstGeom>
          <a:solidFill>
            <a:schemeClr val="lt1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שכם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09" name="Google Shape;109;p15"/>
          <p:cNvCxnSpPr/>
          <p:nvPr/>
        </p:nvCxnSpPr>
        <p:spPr>
          <a:xfrm>
            <a:off x="4089400" y="4124187"/>
            <a:ext cx="0" cy="1331147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10" name="Google Shape;110;p15"/>
          <p:cNvSpPr/>
          <p:nvPr/>
        </p:nvSpPr>
        <p:spPr>
          <a:xfrm>
            <a:off x="7291930" y="3483700"/>
            <a:ext cx="4496700" cy="2908500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lt2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000" u="none" cap="none" strike="noStrike">
              <a:solidFill>
                <a:schemeClr val="lt2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וַיַּגִּדוּ לְיוֹתָם,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accent1"/>
                </a:solidFill>
                <a:latin typeface="Arial"/>
                <a:ea typeface="Arial"/>
                <a:cs typeface="Arial"/>
                <a:sym typeface="Arial"/>
              </a:rPr>
              <a:t>וַיֵּלֶךְ וַיַּעֲמֹד בְּרֹאשׁ הַר-גְּרִזִים.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t/>
            </a:r>
            <a:endParaRPr b="1" i="0" sz="1100" u="none" cap="none" strike="noStrike">
              <a:solidFill>
                <a:schemeClr val="accen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(בין ההרים גריזים ועיבל נמצא עמק ובו נמצאת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העיר שכם. ה'אקוסטיקה' טובה מאד וניתן לעמוד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מרחוק בראש הר גריזים ולשאת דברים לפני אנשי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שכם הנמצאים בעמק ומיד לברוח מבלי להיתפס)</a:t>
            </a:r>
            <a:endParaRPr b="0" i="0" sz="2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1" name="Google Shape;111;p15"/>
          <p:cNvSpPr/>
          <p:nvPr/>
        </p:nvSpPr>
        <p:spPr>
          <a:xfrm>
            <a:off x="758683" y="-114290"/>
            <a:ext cx="6426200" cy="2284074"/>
          </a:xfrm>
          <a:prstGeom prst="cloudCallout">
            <a:avLst>
              <a:gd fmla="val -29577" name="adj1"/>
              <a:gd fmla="val 89462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2" name="Google Shape;112;p15"/>
          <p:cNvSpPr txBox="1"/>
          <p:nvPr/>
        </p:nvSpPr>
        <p:spPr>
          <a:xfrm>
            <a:off x="2221364" y="412882"/>
            <a:ext cx="3500837" cy="1277273"/>
          </a:xfrm>
          <a:prstGeom prst="rect">
            <a:avLst/>
          </a:prstGeom>
          <a:solidFill>
            <a:schemeClr val="lt1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וַיּשָּׂא קוֹלוֹ וַיִּקְרָא, וַיֹּאמֶר לָהֶם: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"/>
              <a:buFont typeface="Arial"/>
              <a:buNone/>
            </a:pPr>
            <a:r>
              <a:t/>
            </a:r>
            <a:endParaRPr b="0" i="0" sz="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שִׁמְעוּ אֵלַי בַּעֲלֵי-שְׁכֶם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0" i="0" lang="iw-IL" sz="2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וְיִשְׁמַע אֲלֵיכֶם אֱלֹקים !</a:t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16"/>
          <p:cNvSpPr txBox="1"/>
          <p:nvPr/>
        </p:nvSpPr>
        <p:spPr>
          <a:xfrm>
            <a:off x="2267413" y="734341"/>
            <a:ext cx="1813718" cy="923330"/>
          </a:xfrm>
          <a:prstGeom prst="rect">
            <a:avLst/>
          </a:prstGeom>
          <a:solidFill>
            <a:srgbClr val="92D050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400"/>
              <a:buFont typeface="Arial"/>
              <a:buNone/>
            </a:pPr>
            <a:r>
              <a:rPr b="0" i="0" lang="iw-IL" sz="5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המשל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×¦××ª ×ª××× × ×¢×××¨ âªabimelech son gideonâ¬â" id="118" name="Google Shape;118;p16"/>
          <p:cNvPicPr preferRelativeResize="0"/>
          <p:nvPr/>
        </p:nvPicPr>
        <p:blipFill rotWithShape="1">
          <a:blip r:embed="rId3">
            <a:alphaModFix/>
          </a:blip>
          <a:srcRect b="0" l="0" r="0" t="20280"/>
          <a:stretch/>
        </p:blipFill>
        <p:spPr>
          <a:xfrm>
            <a:off x="490350" y="5117355"/>
            <a:ext cx="2673231" cy="15446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9" name="Google Shape;119;p16"/>
          <p:cNvCxnSpPr/>
          <p:nvPr/>
        </p:nvCxnSpPr>
        <p:spPr>
          <a:xfrm>
            <a:off x="6771760" y="0"/>
            <a:ext cx="0" cy="6662035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20" name="Google Shape;120;p16"/>
          <p:cNvSpPr/>
          <p:nvPr/>
        </p:nvSpPr>
        <p:spPr>
          <a:xfrm>
            <a:off x="931999" y="1970107"/>
            <a:ext cx="4155455" cy="27546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הָלוֹךְ הָלְכוּ הָעֵצִים לִמְשֹׁחַ עֲלֵיהֶם מֶלֶךְ: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וַיֹּאמְרוּ לַזַּיִת:    מָלְכָה עָלֵינוּ 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וַיֹּאמְרוּ הָעֵצִים לַתְּאֵנָה: לְכִי אַתְּ מָלְכִי עָלֵינוּ !</a:t>
            </a:r>
            <a:endParaRPr b="0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t/>
            </a:r>
            <a:endParaRPr b="0" i="0" sz="1200" u="none" cap="none" strike="noStrike">
              <a:solidFill>
                <a:schemeClr val="dk1"/>
              </a:solidFill>
              <a:highlight>
                <a:srgbClr val="FFFF00"/>
              </a:highlight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וַיֹּאמְרוּ הָעֵצִים לַגָּפֶן:  לכִי אַתְּ מָלְכִי עָלֵינוּ 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descr="×ª××× × ×§×©××¨×" id="121" name="Google Shape;121;p16"/>
          <p:cNvPicPr preferRelativeResize="0"/>
          <p:nvPr/>
        </p:nvPicPr>
        <p:blipFill rotWithShape="1">
          <a:blip r:embed="rId4">
            <a:alphaModFix/>
          </a:blip>
          <a:srcRect b="7746" l="0" r="0" t="0"/>
          <a:stretch/>
        </p:blipFill>
        <p:spPr>
          <a:xfrm>
            <a:off x="9757763" y="211121"/>
            <a:ext cx="2196066" cy="1761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×ª××¦××ª ×ª××× × ×¢×××¨ âªvineyard iconâ¬â" id="122" name="Google Shape;122;p16"/>
          <p:cNvPicPr preferRelativeResize="0"/>
          <p:nvPr/>
        </p:nvPicPr>
        <p:blipFill rotWithShape="1">
          <a:blip r:embed="rId5">
            <a:alphaModFix/>
          </a:blip>
          <a:srcRect b="8958" l="0" r="0" t="0"/>
          <a:stretch/>
        </p:blipFill>
        <p:spPr>
          <a:xfrm>
            <a:off x="9757762" y="4782205"/>
            <a:ext cx="2244717" cy="1778436"/>
          </a:xfrm>
          <a:prstGeom prst="rect">
            <a:avLst/>
          </a:prstGeom>
          <a:noFill/>
          <a:ln>
            <a:noFill/>
          </a:ln>
        </p:spPr>
      </p:pic>
      <p:sp>
        <p:nvSpPr>
          <p:cNvPr id="123" name="Google Shape;123;p16"/>
          <p:cNvSpPr/>
          <p:nvPr/>
        </p:nvSpPr>
        <p:spPr>
          <a:xfrm>
            <a:off x="7312393" y="211121"/>
            <a:ext cx="2196065" cy="196977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וַיֹּאמֶר לָהֶם </a:t>
            </a:r>
            <a:r>
              <a:rPr b="0" i="0" lang="iw-IL" sz="1800" u="none" cap="none" strike="noStrike">
                <a:solidFill>
                  <a:srgbClr val="FF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הַזַּיִת:</a:t>
            </a:r>
            <a:endParaRPr b="0" i="0" sz="2000" u="none" cap="none" strike="noStrike">
              <a:solidFill>
                <a:srgbClr val="FF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הֶחֳדַלְתִּי אֶת דִּשְׁנִי</a:t>
            </a:r>
            <a:endParaRPr b="0" i="0" sz="2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אֲשֶׁר בִּי יְכַבְּדוּ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אֱלֹהִים וַאֲנָשִׁים,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וְהָלַכְתִּי לָנוּעַ עַל הָעֵצִים ?!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" name="Google Shape;124;p16"/>
          <p:cNvSpPr/>
          <p:nvPr/>
        </p:nvSpPr>
        <p:spPr>
          <a:xfrm>
            <a:off x="7326168" y="2607870"/>
            <a:ext cx="2209006" cy="1538883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תֹּאמֶר לָהֶם </a:t>
            </a:r>
            <a:r>
              <a:rPr b="0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הַתְּאֵנָה:</a:t>
            </a:r>
            <a:endParaRPr b="0" i="0" sz="1800" u="none" cap="none" strike="noStrike">
              <a:solidFill>
                <a:schemeClr val="dk1"/>
              </a:solidFill>
              <a:highlight>
                <a:srgbClr val="FFFF00"/>
              </a:highlight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iw-IL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הֶחֳדַלְתִּי אֶת מָתְקִי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iw-IL" sz="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9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וְאֶת תְּנוּבָתִי הַטּוֹבָה</a:t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וְהָלַכְתִּי לָנוּעַ עַל הָעֵצִים ?!</a:t>
            </a:r>
            <a:endParaRPr b="0" i="0" sz="1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5" name="Google Shape;125;p16"/>
          <p:cNvSpPr/>
          <p:nvPr/>
        </p:nvSpPr>
        <p:spPr>
          <a:xfrm>
            <a:off x="7148821" y="4920369"/>
            <a:ext cx="2399194" cy="1538883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ותֹּאמֶר לָהֶם </a:t>
            </a:r>
            <a:r>
              <a:rPr b="0" i="0" lang="iw-IL" sz="1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הַגֶּפֶן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: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הֶחֳדַלְתִּי אֶת תִּירוֹשִׁי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 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הַמְשַׂמֵּחַ אֱלֹהִים וַאֲנָשִׁים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7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וְהָלַכְתִּי לָנוּעַ עַל הָעֵצִים ?!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×¦××ª ×ª××× × ×¢×××¨ âªfig tree iconâ¬â" id="126" name="Google Shape;126;p16"/>
          <p:cNvPicPr preferRelativeResize="0"/>
          <p:nvPr/>
        </p:nvPicPr>
        <p:blipFill rotWithShape="1">
          <a:blip r:embed="rId6">
            <a:alphaModFix/>
          </a:blip>
          <a:srcRect b="9696" l="0" r="0" t="4715"/>
          <a:stretch/>
        </p:blipFill>
        <p:spPr>
          <a:xfrm>
            <a:off x="9757763" y="2374012"/>
            <a:ext cx="2244724" cy="2006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/>
          <p:nvPr/>
        </p:nvSpPr>
        <p:spPr>
          <a:xfrm rot="-1533610">
            <a:off x="4196592" y="2007379"/>
            <a:ext cx="3187998" cy="388459"/>
          </a:xfrm>
          <a:prstGeom prst="rightArrow">
            <a:avLst>
              <a:gd fmla="val 50000" name="adj1"/>
              <a:gd fmla="val 84068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8" name="Google Shape;128;p16"/>
          <p:cNvSpPr/>
          <p:nvPr/>
        </p:nvSpPr>
        <p:spPr>
          <a:xfrm rot="-795909">
            <a:off x="4940754" y="3297526"/>
            <a:ext cx="2366107" cy="443409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29" name="Google Shape;129;p16"/>
          <p:cNvSpPr/>
          <p:nvPr/>
        </p:nvSpPr>
        <p:spPr>
          <a:xfrm rot="1349734">
            <a:off x="4852211" y="4730493"/>
            <a:ext cx="2327540" cy="443409"/>
          </a:xfrm>
          <a:prstGeom prst="rightArrow">
            <a:avLst>
              <a:gd fmla="val 50000" name="adj1"/>
              <a:gd fmla="val 78642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/>
          <p:nvPr/>
        </p:nvSpPr>
        <p:spPr>
          <a:xfrm>
            <a:off x="1277441" y="341638"/>
            <a:ext cx="4124954" cy="1015663"/>
          </a:xfrm>
          <a:prstGeom prst="rect">
            <a:avLst/>
          </a:prstGeom>
          <a:solidFill>
            <a:srgbClr val="92D050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0"/>
              <a:buFont typeface="Arial"/>
              <a:buNone/>
            </a:pPr>
            <a:r>
              <a:rPr b="0" i="0" lang="iw-IL" sz="6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המשך המשל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35" name="Google Shape;135;p17"/>
          <p:cNvCxnSpPr/>
          <p:nvPr/>
        </p:nvCxnSpPr>
        <p:spPr>
          <a:xfrm>
            <a:off x="7051250" y="147937"/>
            <a:ext cx="0" cy="6662035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×ª××¦××ª ×ª××× × ×¢×××¨ âªthorn bush iconâ¬â" id="136" name="Google Shape;136;p1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10322396" y="2392456"/>
            <a:ext cx="1759425" cy="3248170"/>
          </a:xfrm>
          <a:prstGeom prst="rect">
            <a:avLst/>
          </a:prstGeom>
          <a:noFill/>
          <a:ln>
            <a:noFill/>
          </a:ln>
        </p:spPr>
      </p:pic>
      <p:sp>
        <p:nvSpPr>
          <p:cNvPr id="137" name="Google Shape;137;p17"/>
          <p:cNvSpPr txBox="1"/>
          <p:nvPr/>
        </p:nvSpPr>
        <p:spPr>
          <a:xfrm>
            <a:off x="10768247" y="1478984"/>
            <a:ext cx="867722" cy="523220"/>
          </a:xfrm>
          <a:prstGeom prst="rect">
            <a:avLst/>
          </a:prstGeom>
          <a:solidFill>
            <a:schemeClr val="lt1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אטד</a:t>
            </a:r>
            <a:endParaRPr b="0" i="0" sz="3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38" name="Google Shape;138;p17"/>
          <p:cNvSpPr/>
          <p:nvPr/>
        </p:nvSpPr>
        <p:spPr>
          <a:xfrm>
            <a:off x="7051251" y="1740594"/>
            <a:ext cx="3284428" cy="4031873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וַיֹּאמֶר הָאָטָד אֶל הָעֵצִים:</a:t>
            </a:r>
            <a:r>
              <a:rPr b="0" i="0" lang="iw-IL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אִם בֶּאֱמֶת אַתֶּם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מֹשְׁחִים אֹתִי לְמֶלֶךְ עֲלֵיכֶם:</a:t>
            </a:r>
            <a:r>
              <a:rPr b="0" i="0" lang="iw-IL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בֹּאוּ חֲסוּ בְצִלִּי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וְאִם-אַיִן </a:t>
            </a:r>
            <a:r>
              <a:rPr b="0" i="0" lang="iw-IL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תֵּצֵא אֵשׁ מִן הָאָטָד</a:t>
            </a:r>
            <a:r>
              <a:rPr b="0" i="0" lang="iw-IL" sz="32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וְתֹאכַל אֶת אַרְזֵי-הַלְּבָנוֹן !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" name="Google Shape;139;p17"/>
          <p:cNvSpPr/>
          <p:nvPr/>
        </p:nvSpPr>
        <p:spPr>
          <a:xfrm>
            <a:off x="824331" y="2425700"/>
            <a:ext cx="4578064" cy="1269578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rPr b="0" i="0" lang="iw-IL" sz="1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9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וַיֹּאמְרוּ כָל הָעֵצִים אֶל הָאָטָד:</a:t>
            </a:r>
            <a:endParaRPr b="0" i="0" sz="36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iw-IL" sz="105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36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לֵךְ אַתָּה מְלָךְ-עָלֵינוּ !</a:t>
            </a:r>
            <a:endParaRPr b="0" i="0" sz="36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5781045" y="2716961"/>
            <a:ext cx="1172428" cy="810165"/>
          </a:xfrm>
          <a:prstGeom prst="right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110179" y="4623760"/>
            <a:ext cx="6552269" cy="156966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1" i="0" lang="iw-IL" sz="3200" u="sng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משימה: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-285750" lvl="0" marL="28575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iw-IL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רשום מהו לדעתך הנמשל למשל יותם?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(העזר בדברי יותם בהמשך וברש"י)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2" presetSubtype="4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dur="500"/>
                                        <p:tgtEl>
                                          <p:spTgt spid="14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fmla="" tm="0">
                                          <p:val>
                                            <p:strVal val="#ppt_y+1"/>
                                          </p:val>
                                        </p:tav>
                                        <p:tav fmla=""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×ª××¦××ª ×ª××× × ×¢×××¨ âªabimelech son gideonâ¬â" id="146" name="Google Shape;146;p18"/>
          <p:cNvPicPr preferRelativeResize="0"/>
          <p:nvPr/>
        </p:nvPicPr>
        <p:blipFill rotWithShape="1">
          <a:blip r:embed="rId3">
            <a:alphaModFix/>
          </a:blip>
          <a:srcRect b="0" l="0" r="0" t="20280"/>
          <a:stretch/>
        </p:blipFill>
        <p:spPr>
          <a:xfrm>
            <a:off x="490350" y="5117355"/>
            <a:ext cx="2673231" cy="154468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7" name="Google Shape;147;p18"/>
          <p:cNvCxnSpPr/>
          <p:nvPr/>
        </p:nvCxnSpPr>
        <p:spPr>
          <a:xfrm>
            <a:off x="6771760" y="0"/>
            <a:ext cx="0" cy="6662035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×ª××× × ×§×©××¨×" id="148" name="Google Shape;148;p18"/>
          <p:cNvPicPr preferRelativeResize="0"/>
          <p:nvPr/>
        </p:nvPicPr>
        <p:blipFill rotWithShape="1">
          <a:blip r:embed="rId4">
            <a:alphaModFix/>
          </a:blip>
          <a:srcRect b="7746" l="0" r="0" t="0"/>
          <a:stretch/>
        </p:blipFill>
        <p:spPr>
          <a:xfrm>
            <a:off x="9757763" y="211121"/>
            <a:ext cx="2196066" cy="1761298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×ª××¦××ª ×ª××× × ×¢×××¨ âªvineyard iconâ¬â" id="149" name="Google Shape;149;p18"/>
          <p:cNvPicPr preferRelativeResize="0"/>
          <p:nvPr/>
        </p:nvPicPr>
        <p:blipFill rotWithShape="1">
          <a:blip r:embed="rId5">
            <a:alphaModFix/>
          </a:blip>
          <a:srcRect b="8958" l="0" r="0" t="0"/>
          <a:stretch/>
        </p:blipFill>
        <p:spPr>
          <a:xfrm>
            <a:off x="9757762" y="4782205"/>
            <a:ext cx="2244717" cy="1778436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8"/>
          <p:cNvSpPr/>
          <p:nvPr/>
        </p:nvSpPr>
        <p:spPr>
          <a:xfrm>
            <a:off x="7366818" y="751251"/>
            <a:ext cx="2196065" cy="95410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זית – עתניאל בן קנז</a:t>
            </a:r>
            <a:r>
              <a:rPr b="0" i="0" lang="iw-IL" sz="7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1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" name="Google Shape;151;p18"/>
          <p:cNvSpPr/>
          <p:nvPr/>
        </p:nvSpPr>
        <p:spPr>
          <a:xfrm>
            <a:off x="7305922" y="2900258"/>
            <a:ext cx="2209006" cy="954107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תאנה – דבורה הנביאה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18"/>
          <p:cNvSpPr/>
          <p:nvPr/>
        </p:nvSpPr>
        <p:spPr>
          <a:xfrm>
            <a:off x="7210828" y="5148203"/>
            <a:ext cx="2399194" cy="52322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גפן- גדעון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×¦××ª ×ª××× × ×¢×××¨ âªfig tree iconâ¬â" id="153" name="Google Shape;153;p18"/>
          <p:cNvPicPr preferRelativeResize="0"/>
          <p:nvPr/>
        </p:nvPicPr>
        <p:blipFill rotWithShape="1">
          <a:blip r:embed="rId6">
            <a:alphaModFix/>
          </a:blip>
          <a:srcRect b="9696" l="0" r="0" t="4715"/>
          <a:stretch/>
        </p:blipFill>
        <p:spPr>
          <a:xfrm>
            <a:off x="9757763" y="2374012"/>
            <a:ext cx="2244724" cy="20066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8"/>
          <p:cNvPicPr preferRelativeResize="0"/>
          <p:nvPr/>
        </p:nvPicPr>
        <p:blipFill rotWithShape="1">
          <a:blip r:embed="rId7">
            <a:alphaModFix/>
          </a:blip>
          <a:srcRect b="0" l="0" r="0" t="0"/>
          <a:stretch/>
        </p:blipFill>
        <p:spPr>
          <a:xfrm>
            <a:off x="1117213" y="158365"/>
            <a:ext cx="3804234" cy="2139881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8"/>
          <p:cNvPicPr preferRelativeResize="0"/>
          <p:nvPr/>
        </p:nvPicPr>
        <p:blipFill rotWithShape="1">
          <a:blip r:embed="rId8">
            <a:alphaModFix/>
          </a:blip>
          <a:srcRect b="0" l="0" r="0" t="0"/>
          <a:stretch/>
        </p:blipFill>
        <p:spPr>
          <a:xfrm>
            <a:off x="4620019" y="1902394"/>
            <a:ext cx="1761897" cy="3249450"/>
          </a:xfrm>
          <a:prstGeom prst="rect">
            <a:avLst/>
          </a:prstGeom>
          <a:noFill/>
          <a:ln>
            <a:noFill/>
          </a:ln>
        </p:spPr>
      </p:pic>
      <p:sp>
        <p:nvSpPr>
          <p:cNvPr id="156" name="Google Shape;156;p18"/>
          <p:cNvSpPr/>
          <p:nvPr/>
        </p:nvSpPr>
        <p:spPr>
          <a:xfrm>
            <a:off x="1177590" y="2897462"/>
            <a:ext cx="2673230" cy="523220"/>
          </a:xfrm>
          <a:prstGeom prst="rect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האטד - אבימלך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1" name="Google Shape;161;p19"/>
          <p:cNvCxnSpPr/>
          <p:nvPr/>
        </p:nvCxnSpPr>
        <p:spPr>
          <a:xfrm>
            <a:off x="5880748" y="546700"/>
            <a:ext cx="0" cy="6151787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62" name="Google Shape;162;p19"/>
          <p:cNvSpPr/>
          <p:nvPr/>
        </p:nvSpPr>
        <p:spPr>
          <a:xfrm>
            <a:off x="370608" y="2607649"/>
            <a:ext cx="4938797" cy="2954655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F19C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וְאִם-אַיִן: תֵּצֵא אֵשׁ </a:t>
            </a:r>
            <a:r>
              <a:rPr b="0" i="0" lang="iw-IL" sz="2800" u="none" cap="none" strike="noStrike">
                <a:solidFill>
                  <a:schemeClr val="dk1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מֵאֲבִימֶלֶך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ְ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t/>
            </a:r>
            <a:endParaRPr b="0" i="0" sz="6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וְתֹאכַל אֶת </a:t>
            </a:r>
            <a:r>
              <a:rPr b="0" i="0" lang="iw-IL" sz="2800" u="none" cap="none" strike="noStrike">
                <a:solidFill>
                  <a:schemeClr val="dk1"/>
                </a:solidFill>
                <a:highlight>
                  <a:srgbClr val="00FFFF"/>
                </a:highlight>
                <a:latin typeface="Arial"/>
                <a:ea typeface="Arial"/>
                <a:cs typeface="Arial"/>
                <a:sym typeface="Arial"/>
              </a:rPr>
              <a:t>בַּעֲלֵי-שְׁכֶם וְאֶת בֵּית-מִלּוֹא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!  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iw-IL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00"/>
              <a:buFont typeface="Arial"/>
              <a:buNone/>
            </a:pPr>
            <a:r>
              <a:rPr b="0" i="0" lang="iw-IL" sz="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וְתֵצֵא אֵשׁ מִבַּעֲלֵי-שְׁכֶם וּמִבֵּית-מִלּוֹא ותֹאכַל אֶת אֲבִימֶלֶך ! (פס' כ')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3" name="Google Shape;163;p1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937890" y="409231"/>
            <a:ext cx="3804234" cy="2139881"/>
          </a:xfrm>
          <a:prstGeom prst="rect">
            <a:avLst/>
          </a:prstGeom>
          <a:noFill/>
          <a:ln>
            <a:noFill/>
          </a:ln>
        </p:spPr>
      </p:pic>
      <p:sp>
        <p:nvSpPr>
          <p:cNvPr id="164" name="Google Shape;164;p19"/>
          <p:cNvSpPr/>
          <p:nvPr/>
        </p:nvSpPr>
        <p:spPr>
          <a:xfrm>
            <a:off x="6960722" y="776378"/>
            <a:ext cx="4788447" cy="4785926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F19C6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iw-IL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iw-I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וַיֹּאמֶר הָאָטָד אֶל הָעֵצִים: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אִם בֶּאֱמֶת אַתֶּם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iw-IL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מֹשְׁחִים אֹתִי לְמֶלֶךְ עֲלֵיכֶם: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iw-IL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בֹּאוּ חֲסוּ בְצִלִּי</a:t>
            </a:r>
            <a:r>
              <a:rPr b="0" i="0" lang="iw-IL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וְאִם-אַיִן </a:t>
            </a:r>
            <a:r>
              <a:rPr b="0" i="0" lang="iw-IL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תֵּצֵא אֵשׁ מִן </a:t>
            </a:r>
            <a:r>
              <a:rPr b="0" i="0" lang="iw-IL" sz="3200" u="none" cap="none" strike="noStrike">
                <a:solidFill>
                  <a:srgbClr val="000000"/>
                </a:solidFill>
                <a:highlight>
                  <a:srgbClr val="FFFF00"/>
                </a:highlight>
                <a:latin typeface="Arial"/>
                <a:ea typeface="Arial"/>
                <a:cs typeface="Arial"/>
                <a:sym typeface="Arial"/>
              </a:rPr>
              <a:t>הָאָטָד</a:t>
            </a:r>
            <a:endParaRPr b="0" i="0" sz="3600" u="none" cap="none" strike="noStrike">
              <a:solidFill>
                <a:srgbClr val="000000"/>
              </a:solidFill>
              <a:highlight>
                <a:srgbClr val="FFFF00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rPr b="0" i="0" lang="iw-IL" sz="105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36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וְתֹאכַל אֶת </a:t>
            </a:r>
            <a:r>
              <a:rPr b="0" i="0" lang="iw-IL" sz="3200" u="none" cap="none" strike="noStrike">
                <a:solidFill>
                  <a:srgbClr val="000000"/>
                </a:solidFill>
                <a:highlight>
                  <a:srgbClr val="00FFFF"/>
                </a:highlight>
                <a:latin typeface="Arial"/>
                <a:ea typeface="Arial"/>
                <a:cs typeface="Arial"/>
                <a:sym typeface="Arial"/>
              </a:rPr>
              <a:t>אַרְזֵי-הַלְּבָנוֹן</a:t>
            </a:r>
            <a:r>
              <a:rPr b="0" i="0" lang="iw-I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 !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200"/>
              <a:buFont typeface="Arial"/>
              <a:buNone/>
            </a:pPr>
            <a:r>
              <a:rPr b="0" i="0" lang="iw-IL" sz="32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(פס' ט"ו)</a:t>
            </a:r>
            <a:endParaRPr b="0" i="0" sz="2400" u="none" cap="none" strike="noStrike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0"/>
          <p:cNvSpPr txBox="1"/>
          <p:nvPr/>
        </p:nvSpPr>
        <p:spPr>
          <a:xfrm>
            <a:off x="4319763" y="0"/>
            <a:ext cx="4661675" cy="1200329"/>
          </a:xfrm>
          <a:prstGeom prst="rect">
            <a:avLst/>
          </a:prstGeom>
          <a:solidFill>
            <a:srgbClr val="92D050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200"/>
              <a:buFont typeface="Arial"/>
              <a:buNone/>
            </a:pPr>
            <a:r>
              <a:rPr b="0" i="0" lang="iw-IL" sz="72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לאחר מכן . .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×¦××ª ×ª××× × ×¢×××¨ âªabimelech son gideonâ¬â" id="170" name="Google Shape;170;p20"/>
          <p:cNvPicPr preferRelativeResize="0"/>
          <p:nvPr/>
        </p:nvPicPr>
        <p:blipFill rotWithShape="1">
          <a:blip r:embed="rId3">
            <a:alphaModFix/>
          </a:blip>
          <a:srcRect b="0" l="0" r="0" t="20280"/>
          <a:stretch/>
        </p:blipFill>
        <p:spPr>
          <a:xfrm>
            <a:off x="146186" y="2829070"/>
            <a:ext cx="6707045" cy="38284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1" name="Google Shape;171;p20"/>
          <p:cNvCxnSpPr/>
          <p:nvPr/>
        </p:nvCxnSpPr>
        <p:spPr>
          <a:xfrm>
            <a:off x="7114660" y="2742761"/>
            <a:ext cx="0" cy="3914782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2" name="Google Shape;172;p20"/>
          <p:cNvSpPr txBox="1"/>
          <p:nvPr/>
        </p:nvSpPr>
        <p:spPr>
          <a:xfrm>
            <a:off x="4089400" y="4147643"/>
            <a:ext cx="1061719" cy="646331"/>
          </a:xfrm>
          <a:prstGeom prst="rect">
            <a:avLst/>
          </a:prstGeom>
          <a:solidFill>
            <a:schemeClr val="lt1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שכם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73" name="Google Shape;173;p20"/>
          <p:cNvCxnSpPr/>
          <p:nvPr/>
        </p:nvCxnSpPr>
        <p:spPr>
          <a:xfrm>
            <a:off x="4089400" y="4124187"/>
            <a:ext cx="0" cy="1331147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74" name="Google Shape;174;p20"/>
          <p:cNvSpPr/>
          <p:nvPr/>
        </p:nvSpPr>
        <p:spPr>
          <a:xfrm>
            <a:off x="7347025" y="2859111"/>
            <a:ext cx="4698789" cy="1031051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וַיָּנָס יוֹתָם, וַיִּבְרַח וַיֵּלֶך בְּאֵרָה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וַיֵּשֶׁב שָׁם מִפְּנֵי אֲבִימֶלֶךְ-אָחִיו  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t/>
            </a:r>
            <a:endParaRPr b="0" i="0" sz="5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" name="Google Shape;175;p20"/>
          <p:cNvSpPr/>
          <p:nvPr/>
        </p:nvSpPr>
        <p:spPr>
          <a:xfrm>
            <a:off x="1663637" y="1617013"/>
            <a:ext cx="3012555" cy="1200329"/>
          </a:xfrm>
          <a:prstGeom prst="cloudCallout">
            <a:avLst>
              <a:gd fmla="val -42030" name="adj1"/>
              <a:gd fmla="val 77313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76" name="Google Shape;176;p20"/>
          <p:cNvSpPr txBox="1"/>
          <p:nvPr/>
        </p:nvSpPr>
        <p:spPr>
          <a:xfrm>
            <a:off x="2098587" y="1967655"/>
            <a:ext cx="2142654" cy="400110"/>
          </a:xfrm>
          <a:prstGeom prst="rect">
            <a:avLst/>
          </a:prstGeom>
          <a:solidFill>
            <a:schemeClr val="lt1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אני בורח ל -"באר"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1"/>
          <p:cNvSpPr/>
          <p:nvPr/>
        </p:nvSpPr>
        <p:spPr>
          <a:xfrm>
            <a:off x="187997" y="4173875"/>
            <a:ext cx="6897415" cy="1461939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1" i="0" lang="iw-IL" sz="24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שתי סיבות שה' גרם לסכסוך זה:</a:t>
            </a:r>
            <a:endParaRPr b="1" i="0" sz="2800" u="none" cap="none" strike="noStrike">
              <a:solidFill>
                <a:srgbClr val="FF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1. לָבוֹא חֲמַס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70 בְּנֵי-יְרֻבָּעַל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וְדָמָם לָשׂוּם עַל אֲבִימֶלֶךְ</a:t>
            </a: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אֲחִיהֶם אֲשֶׁר הָרַג אוֹתָם !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"/>
              <a:buFont typeface="Arial"/>
              <a:buNone/>
            </a:pPr>
            <a:r>
              <a:t/>
            </a:r>
            <a:endParaRPr b="0" i="0" sz="1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2. ועַל בַּעֲלֵי-שְׁכֶם אֲשֶׁר חִזְּקוּ אֶת יָדָיו לַהֲרֹג אֶת אֶחָיו.</a:t>
            </a:r>
            <a:endParaRPr b="0" i="0" sz="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2" name="Google Shape;182;p21"/>
          <p:cNvSpPr/>
          <p:nvPr/>
        </p:nvSpPr>
        <p:spPr>
          <a:xfrm>
            <a:off x="7665243" y="237663"/>
            <a:ext cx="4255504" cy="1200329"/>
          </a:xfrm>
          <a:prstGeom prst="rect">
            <a:avLst/>
          </a:prstGeom>
          <a:solidFill>
            <a:schemeClr val="lt1"/>
          </a:solidFill>
          <a:ln cap="flat" cmpd="sng" w="5715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וישר </a:t>
            </a:r>
            <a:r>
              <a:rPr b="0" i="0" lang="iw-IL" sz="2400" u="none" cap="none" strike="noStrike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(שרר, שלט) </a:t>
            </a:r>
            <a:r>
              <a:rPr b="0" i="0" lang="iw-IL" sz="3600" u="none" cap="none" strike="noStrike">
                <a:solidFill>
                  <a:srgbClr val="548135"/>
                </a:solidFill>
                <a:latin typeface="Arial"/>
                <a:ea typeface="Arial"/>
                <a:cs typeface="Arial"/>
                <a:sym typeface="Arial"/>
              </a:rPr>
              <a:t>אבימלך על ישראל 3 שנים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83" name="Google Shape;183;p21"/>
          <p:cNvCxnSpPr/>
          <p:nvPr/>
        </p:nvCxnSpPr>
        <p:spPr>
          <a:xfrm>
            <a:off x="7406760" y="261029"/>
            <a:ext cx="0" cy="6353598"/>
          </a:xfrm>
          <a:prstGeom prst="straightConnector1">
            <a:avLst/>
          </a:prstGeom>
          <a:noFill/>
          <a:ln cap="flat" cmpd="sng" w="76200">
            <a:solidFill>
              <a:srgbClr val="7030A0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×ª××¦××ª ×ª××× × ×¢×××¨ âªpeople fighting iconâ¬â" id="184" name="Google Shape;184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93376" y="277142"/>
            <a:ext cx="2076450" cy="22002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×ª××¦××ª ×ª××× × ×¢×××¨ âªpeople cooperating iconâ¬â" id="185" name="Google Shape;185;p21"/>
          <p:cNvPicPr preferRelativeResize="0"/>
          <p:nvPr/>
        </p:nvPicPr>
        <p:blipFill rotWithShape="1">
          <a:blip r:embed="rId4">
            <a:alphaModFix/>
          </a:blip>
          <a:srcRect b="13228" l="5078" r="5463" t="13508"/>
          <a:stretch/>
        </p:blipFill>
        <p:spPr>
          <a:xfrm>
            <a:off x="7984771" y="4347184"/>
            <a:ext cx="3616449" cy="226744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×ª××¦××ª ×ª××× × ×¢×××¨ âªking iconâ¬â" id="186" name="Google Shape;186;p21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8539954" y="1702673"/>
            <a:ext cx="2506082" cy="2385823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21"/>
          <p:cNvSpPr/>
          <p:nvPr/>
        </p:nvSpPr>
        <p:spPr>
          <a:xfrm>
            <a:off x="2944153" y="595453"/>
            <a:ext cx="4255504" cy="1685077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ויִּשְׁלַח אֱלֹהִים רוּחַ-רָעָה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בֵּין אֲבִימֶלֶךְ וּבֵין בַּעֲלֵי-שְׁכֶם, </a:t>
            </a:r>
            <a:endParaRPr b="0" i="0" sz="280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50"/>
              <a:buFont typeface="Arial"/>
              <a:buNone/>
            </a:pPr>
            <a:r>
              <a:t/>
            </a:r>
            <a:endParaRPr b="0" i="0" sz="1050" u="none" cap="none" strike="noStrike">
              <a:solidFill>
                <a:srgbClr val="FF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0" i="0" lang="iw-IL" sz="2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וַיִּבְגְּדוּ בַעֲלֵי-שְׁכֶם בַּאֲבִימֶלֶךְ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22"/>
          <p:cNvSpPr/>
          <p:nvPr/>
        </p:nvSpPr>
        <p:spPr>
          <a:xfrm>
            <a:off x="587316" y="513632"/>
            <a:ext cx="5258993" cy="969496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וַיָּשִׂימוּ לוֹ</a:t>
            </a:r>
            <a:r>
              <a:rPr b="0" i="0" lang="iw-IL" sz="20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 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בַעֲלֵי-שְׁכֶם מְאָרְבִים עַל רָאשֵׁי-הֶהָרִים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1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וַיִּגְזְלוּ אֵת כָּל אֲשֶׁר יַעֲבֹר עֲלֵיהֶם בַּדָּרֶךְ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×ª××¦××ª ×ª××× × ×¢×××¨ âªabimelech son gideonâ¬â" id="193" name="Google Shape;193;p22"/>
          <p:cNvPicPr preferRelativeResize="0"/>
          <p:nvPr/>
        </p:nvPicPr>
        <p:blipFill rotWithShape="1">
          <a:blip r:embed="rId3">
            <a:alphaModFix/>
          </a:blip>
          <a:srcRect b="0" l="45174" r="0" t="20280"/>
          <a:stretch/>
        </p:blipFill>
        <p:spPr>
          <a:xfrm>
            <a:off x="6121598" y="404002"/>
            <a:ext cx="5740400" cy="604999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×ª××× × ×§×©××¨×" id="194" name="Google Shape;194;p2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 rot="2132554">
            <a:off x="9161937" y="1746569"/>
            <a:ext cx="631729" cy="787842"/>
          </a:xfrm>
          <a:prstGeom prst="rect">
            <a:avLst/>
          </a:prstGeom>
          <a:noFill/>
          <a:ln>
            <a:noFill/>
          </a:ln>
        </p:spPr>
      </p:pic>
      <p:sp>
        <p:nvSpPr>
          <p:cNvPr id="195" name="Google Shape;195;p22"/>
          <p:cNvSpPr txBox="1"/>
          <p:nvPr/>
        </p:nvSpPr>
        <p:spPr>
          <a:xfrm>
            <a:off x="7049009" y="4051300"/>
            <a:ext cx="1007869" cy="646331"/>
          </a:xfrm>
          <a:prstGeom prst="rect">
            <a:avLst/>
          </a:prstGeom>
          <a:solidFill>
            <a:schemeClr val="lt1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שכם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196" name="Google Shape;196;p22"/>
          <p:cNvCxnSpPr/>
          <p:nvPr/>
        </p:nvCxnSpPr>
        <p:spPr>
          <a:xfrm>
            <a:off x="7049010" y="4152900"/>
            <a:ext cx="0" cy="1331147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pic>
        <p:nvPicPr>
          <p:cNvPr descr="×ª××¦××ª ×ª××× × ×¢×××¨ âªambush iconâ¬â" id="197" name="Google Shape;197;p22"/>
          <p:cNvPicPr preferRelativeResize="0"/>
          <p:nvPr/>
        </p:nvPicPr>
        <p:blipFill rotWithShape="1">
          <a:blip r:embed="rId5">
            <a:alphaModFix/>
          </a:blip>
          <a:srcRect b="12063" l="11600" r="9425" t="27919"/>
          <a:stretch/>
        </p:blipFill>
        <p:spPr>
          <a:xfrm rot="2019232">
            <a:off x="6913165" y="1923011"/>
            <a:ext cx="917416" cy="74384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×ª××¦××ª ×ª××× × ×¢×××¨ âªconvoy cars  iconâ¬â" id="198" name="Google Shape;198;p22"/>
          <p:cNvPicPr preferRelativeResize="0"/>
          <p:nvPr/>
        </p:nvPicPr>
        <p:blipFill rotWithShape="1">
          <a:blip r:embed="rId6">
            <a:alphaModFix/>
          </a:blip>
          <a:srcRect b="0" l="0" r="0" t="65094"/>
          <a:stretch/>
        </p:blipFill>
        <p:spPr>
          <a:xfrm rot="671456">
            <a:off x="8373870" y="2897728"/>
            <a:ext cx="3179870" cy="784368"/>
          </a:xfrm>
          <a:prstGeom prst="rect">
            <a:avLst/>
          </a:prstGeom>
          <a:noFill/>
          <a:ln>
            <a:noFill/>
          </a:ln>
        </p:spPr>
      </p:pic>
      <p:sp>
        <p:nvSpPr>
          <p:cNvPr id="199" name="Google Shape;199;p22"/>
          <p:cNvSpPr/>
          <p:nvPr/>
        </p:nvSpPr>
        <p:spPr>
          <a:xfrm>
            <a:off x="587316" y="5682648"/>
            <a:ext cx="5258994" cy="661720"/>
          </a:xfrm>
          <a:prstGeom prst="rect">
            <a:avLst/>
          </a:prstGeom>
          <a:solidFill>
            <a:schemeClr val="lt1"/>
          </a:solidFill>
          <a:ln cap="flat" cmpd="sng" w="38100">
            <a:solidFill>
              <a:srgbClr val="54813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iw-IL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וַיֻּגַּד לַאֲבִימֶלֶךְ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 </a:t>
            </a:r>
            <a:endParaRPr b="0" i="0" sz="20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" name="Google Shape;205;p23"/>
          <p:cNvGraphicFramePr/>
          <p:nvPr/>
        </p:nvGraphicFramePr>
        <p:xfrm>
          <a:off x="6336778" y="1443643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{3A3645C3-0801-43CF-9C93-356414D3D5B7}</a:tableStyleId>
              </a:tblPr>
              <a:tblGrid>
                <a:gridCol w="5753625"/>
              </a:tblGrid>
              <a:tr h="48240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/>
                    </a:p>
                    <a:p>
                      <a:pPr indent="-285750" lvl="0" marL="28575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b="0" i="0" lang="iw-IL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"מי אבימלך ומי שכם" – צריך להיות שהנכבד ימשול על הפחותים וכעת זה הפוך כי אבימלך הלא הוא פחות ואנשי שכם הם הנכבדים.</a:t>
                      </a:r>
                      <a:endParaRPr sz="1400" u="none" cap="none" strike="noStrike"/>
                    </a:p>
                    <a:p>
                      <a:pPr indent="-285750" lvl="0" marL="28575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b="0" i="0" lang="iw-IL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"הלא בן ירובעל" – ולא גדעון עצמו ואין לעבדו רק בגלל התשועה שעשה אביו.</a:t>
                      </a:r>
                      <a:endParaRPr sz="1400" u="none" cap="none" strike="noStrike"/>
                    </a:p>
                    <a:p>
                      <a:pPr indent="-285750" lvl="0" marL="28575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b="0" i="0" lang="iw-IL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"וזבל פקידו" - זבול מונה על ידי אבימלך ולא על ידי גדעון ואין לעובדו.</a:t>
                      </a:r>
                      <a:endParaRPr sz="1400" u="none" cap="none" strike="noStrike"/>
                    </a:p>
                    <a:p>
                      <a:pPr indent="-285750" lvl="0" marL="28575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b="0" i="0" lang="iw-IL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"עבדו את אנשי חמור" – אם אתם חושבים שראוי לעבדו בגלל שגדעון אביו משל בנו, אם כן לכו ועבדו את צאצאי חמור כי חמור היה שר של שכם.</a:t>
                      </a:r>
                      <a:endParaRPr sz="1400" u="none" cap="none" strike="noStrike"/>
                    </a:p>
                    <a:p>
                      <a:pPr indent="-285750" lvl="0" marL="28575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chemeClr val="dk1"/>
                        </a:buClr>
                        <a:buSzPts val="2400"/>
                        <a:buFont typeface="Arial"/>
                        <a:buChar char="•"/>
                      </a:pPr>
                      <a:r>
                        <a:rPr b="0" i="0" lang="iw-IL" sz="2400" u="none" cap="none" strike="noStrike">
                          <a:solidFill>
                            <a:schemeClr val="dk1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"</a:t>
                      </a:r>
                      <a:r>
                        <a:rPr b="0" i="0" lang="iw-IL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ומדוע" - ואם בגלל תשועת גדעון ראוי לעבוד גם לבנו, גדעון עשה תשועה לאבותיכם שכבר מתו ולא לנו שלא נושענו בידי גדעון.</a:t>
                      </a:r>
                      <a:endParaRPr sz="1400" u="none" cap="none" strike="noStrike"/>
                    </a:p>
                    <a:p>
                      <a:pPr indent="0" lvl="0" marL="0" marR="0" rtl="1" algn="l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b="0" i="0" lang="iw-IL" sz="2400" u="none" cap="none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(על פי מצודת דוד)</a:t>
                      </a:r>
                      <a:endParaRPr sz="1400" u="none" cap="none" strike="noStrike"/>
                    </a:p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t/>
                      </a:r>
                      <a:endParaRPr sz="1000" u="none" cap="none" strike="noStrike"/>
                    </a:p>
                  </a:txBody>
                  <a:tcPr marT="0" marB="0" marR="57425" marL="57425"/>
                </a:tc>
              </a:tr>
            </a:tbl>
          </a:graphicData>
        </a:graphic>
      </p:graphicFrame>
      <p:pic>
        <p:nvPicPr>
          <p:cNvPr descr="×ª××¦××ª ×ª××× × ×¢×××¨ âªpeople cooperating iconâ¬â" id="206" name="Google Shape;206;p23"/>
          <p:cNvPicPr preferRelativeResize="0"/>
          <p:nvPr/>
        </p:nvPicPr>
        <p:blipFill rotWithShape="1">
          <a:blip r:embed="rId3">
            <a:alphaModFix/>
          </a:blip>
          <a:srcRect b="13228" l="5078" r="5463" t="13508"/>
          <a:stretch/>
        </p:blipFill>
        <p:spPr>
          <a:xfrm>
            <a:off x="313148" y="5034274"/>
            <a:ext cx="2543529" cy="1594743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3"/>
          <p:cNvSpPr/>
          <p:nvPr/>
        </p:nvSpPr>
        <p:spPr>
          <a:xfrm>
            <a:off x="2481943" y="3608016"/>
            <a:ext cx="3442856" cy="2498143"/>
          </a:xfrm>
          <a:prstGeom prst="cloudCallout">
            <a:avLst>
              <a:gd fmla="val -101061" name="adj1"/>
              <a:gd fmla="val 4939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אנחנו,"בעלי שכם"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בוטחים בך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"געל בן עבד" היקר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t/>
            </a:r>
            <a:endParaRPr b="0" i="0" sz="9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הנהג עבורנו את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המרד באבימלך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×× × ×§×©××¨×" id="208" name="Google Shape;208;p23"/>
          <p:cNvPicPr preferRelativeResize="0"/>
          <p:nvPr/>
        </p:nvPicPr>
        <p:blipFill rotWithShape="1">
          <a:blip r:embed="rId4">
            <a:alphaModFix/>
          </a:blip>
          <a:srcRect b="0" l="0" r="17037" t="0"/>
          <a:stretch/>
        </p:blipFill>
        <p:spPr>
          <a:xfrm>
            <a:off x="196911" y="521911"/>
            <a:ext cx="3880558" cy="2728074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/>
          <p:nvPr/>
        </p:nvSpPr>
        <p:spPr>
          <a:xfrm>
            <a:off x="4454230" y="134439"/>
            <a:ext cx="2454569" cy="1721029"/>
          </a:xfrm>
          <a:prstGeom prst="cloudCallout">
            <a:avLst>
              <a:gd fmla="val -107418" name="adj1"/>
              <a:gd fmla="val 5203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מי אבימלך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ומי שכם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כי נעבדנו ?!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0" name="Google Shape;210;p23"/>
          <p:cNvSpPr/>
          <p:nvPr/>
        </p:nvSpPr>
        <p:spPr>
          <a:xfrm>
            <a:off x="-511370" y="3166924"/>
            <a:ext cx="6778573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-----------------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1" name="Google Shape;211;p23"/>
          <p:cNvSpPr/>
          <p:nvPr/>
        </p:nvSpPr>
        <p:spPr>
          <a:xfrm rot="5400000">
            <a:off x="2676572" y="2782203"/>
            <a:ext cx="7265895" cy="769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1" i="0" lang="iw-IL" sz="4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-------------------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23"/>
          <p:cNvSpPr txBox="1"/>
          <p:nvPr/>
        </p:nvSpPr>
        <p:spPr>
          <a:xfrm>
            <a:off x="7320778" y="120204"/>
            <a:ext cx="4871222" cy="1323439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0" i="0" lang="iw-IL" sz="40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תפיסת ההנהגה בידי געל בן עבד </a:t>
            </a:r>
            <a:r>
              <a:rPr b="0" i="0" lang="iw-IL" sz="2400" u="none" cap="none" strike="noStrike">
                <a:solidFill>
                  <a:srgbClr val="FF0000"/>
                </a:solidFill>
                <a:latin typeface="Calibri"/>
                <a:ea typeface="Calibri"/>
                <a:cs typeface="Calibri"/>
                <a:sym typeface="Calibri"/>
              </a:rPr>
              <a:t>(פס' כ"ו-כ"ט)</a:t>
            </a:r>
            <a:endParaRPr b="0" i="0" sz="40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7" name="Google Shape;217;p24"/>
          <p:cNvGraphicFramePr/>
          <p:nvPr/>
        </p:nvGraphicFramePr>
        <p:xfrm>
          <a:off x="6654800" y="277592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{3A3645C3-0801-43CF-9C93-356414D3D5B7}</a:tableStyleId>
              </a:tblPr>
              <a:tblGrid>
                <a:gridCol w="5390275"/>
              </a:tblGrid>
              <a:tr h="3915575">
                <a:tc>
                  <a:txBody>
                    <a:bodyPr/>
                    <a:lstStyle/>
                    <a:p>
                      <a:pPr indent="0" lvl="0" marL="0" marR="0" rtl="1" algn="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/>
                        <a:t> </a:t>
                      </a:r>
                      <a:endParaRPr sz="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וַיִּשְׁלַח מַלְאָכִים</a:t>
                      </a:r>
                      <a:r>
                        <a:rPr lang="iw-IL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אֶל אֲבִימֶלֶךְ בְּתָרְמָה לֵאמֹר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iw-IL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(=שלח אליו שליחים כשבידם תכנית של ערמה כנגד געל בן-עבד ובעלי-שכם)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Arial"/>
                        <a:buNone/>
                      </a:pPr>
                      <a:r>
                        <a:t/>
                      </a:r>
                      <a:endParaRPr sz="2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הִנֵּה גַעַל בֶּן-עֶבֶד וְאֶחָיו</a:t>
                      </a:r>
                      <a:r>
                        <a:rPr lang="iw-IL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בָּאִים שְׁכֶמָה,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וְהִנָּם צָרִים אֶת</a:t>
                      </a:r>
                      <a:r>
                        <a:rPr lang="iw-IL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הָעִיר עָלֶיךָ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t/>
                      </a:r>
                      <a:endParaRPr sz="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(=מארגנים לך מצור בתוך העיר, כאשר תיכנס לעיר הם יהרגו אותך)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rPr lang="iw-IL" sz="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וְעַתָּה קוּם לַיְלָה,</a:t>
                      </a:r>
                      <a:r>
                        <a:rPr lang="iw-IL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אַתָּה וְהָעָם אֲשֶׁר-אִתָּךְ, וֶאֱרֹב בּשָּׂדֶה,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rPr lang="iw-IL" sz="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וְהָיָה בַבֹּקֶר כִּזְרֹחַ הַשֶּׁמֶשׁ תַּשְׁכִּים,</a:t>
                      </a:r>
                      <a:r>
                        <a:rPr lang="iw-IL" sz="2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וּפָשַׁטְתָּ עַל הָעִיר ! 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t/>
                      </a:r>
                      <a:endParaRPr sz="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וְהִנֵּה, הוּא וְהָעָם אֲשֶׁר אִתּוֹ יֹצְאִים אֵלֶיךָ,</a:t>
                      </a:r>
                      <a:endParaRPr sz="2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t/>
                      </a:r>
                      <a:endParaRPr sz="3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וְעָשִׂיתָ לּוֹ כַּאֲשֶׁר תִּמְצָא יָדֶךָ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iw-IL" sz="9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(=הם מצפים לבואך בחושבם שאין אתך כוח רציני, ולכן כדאי שתפתיע אותם)</a:t>
                      </a:r>
                      <a:endParaRPr sz="2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</a:txBody>
                  <a:tcPr marT="0" marB="0" marR="64200" marL="64200"/>
                </a:tc>
              </a:tr>
            </a:tbl>
          </a:graphicData>
        </a:graphic>
      </p:graphicFrame>
      <p:sp>
        <p:nvSpPr>
          <p:cNvPr id="218" name="Google Shape;218;p24"/>
          <p:cNvSpPr/>
          <p:nvPr/>
        </p:nvSpPr>
        <p:spPr>
          <a:xfrm rot="5400000">
            <a:off x="2867533" y="2626827"/>
            <a:ext cx="6746516" cy="9541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Font typeface="Arial"/>
              <a:buNone/>
            </a:pPr>
            <a:r>
              <a:rPr b="1" i="0" lang="iw-IL" sz="2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---------------------------------------</a:t>
            </a:r>
            <a:endParaRPr b="1" i="0" sz="30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×¦××ª ×ª××× × ×¢×××¨ âªabimelech son gideonâ¬â" id="219" name="Google Shape;219;p24"/>
          <p:cNvPicPr preferRelativeResize="0"/>
          <p:nvPr/>
        </p:nvPicPr>
        <p:blipFill rotWithShape="1">
          <a:blip r:embed="rId3">
            <a:alphaModFix/>
          </a:blip>
          <a:srcRect b="0" l="45875" r="0" t="20280"/>
          <a:stretch/>
        </p:blipFill>
        <p:spPr>
          <a:xfrm>
            <a:off x="413178" y="380861"/>
            <a:ext cx="5587516" cy="5847719"/>
          </a:xfrm>
          <a:prstGeom prst="rect">
            <a:avLst/>
          </a:prstGeom>
          <a:noFill/>
          <a:ln>
            <a:noFill/>
          </a:ln>
        </p:spPr>
      </p:pic>
      <p:sp>
        <p:nvSpPr>
          <p:cNvPr id="220" name="Google Shape;220;p24"/>
          <p:cNvSpPr/>
          <p:nvPr/>
        </p:nvSpPr>
        <p:spPr>
          <a:xfrm rot="-2106311">
            <a:off x="1675520" y="3353077"/>
            <a:ext cx="523220" cy="80021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24"/>
          <p:cNvSpPr/>
          <p:nvPr/>
        </p:nvSpPr>
        <p:spPr>
          <a:xfrm rot="-2178944">
            <a:off x="2661599" y="3046117"/>
            <a:ext cx="523220" cy="80021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2" name="Google Shape;222;p24"/>
          <p:cNvSpPr/>
          <p:nvPr/>
        </p:nvSpPr>
        <p:spPr>
          <a:xfrm rot="1301807">
            <a:off x="3810883" y="2951391"/>
            <a:ext cx="523220" cy="757140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3" name="Google Shape;223;p24"/>
          <p:cNvSpPr/>
          <p:nvPr/>
        </p:nvSpPr>
        <p:spPr>
          <a:xfrm rot="2276259">
            <a:off x="4886060" y="3027513"/>
            <a:ext cx="523220" cy="800219"/>
          </a:xfrm>
          <a:prstGeom prst="downArrow">
            <a:avLst>
              <a:gd fmla="val 50000" name="adj1"/>
              <a:gd fmla="val 50000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4" name="Google Shape;224;p24"/>
          <p:cNvSpPr/>
          <p:nvPr/>
        </p:nvSpPr>
        <p:spPr>
          <a:xfrm>
            <a:off x="826493" y="646176"/>
            <a:ext cx="4775200" cy="800219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וַיָּקָם אֲבִימֶלֶךְ, וְכָל הָעָם אֲשֶׁר עִמּוֹ לָיְלָה, 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rPr b="0" i="0" lang="iw-IL" sz="1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וַיֶּאֶרְבוּ עַל שְׁכֶם 4 רָאשִׁים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(=4 גדודים מ-4 כיוונים) </a:t>
            </a:r>
            <a:endParaRPr b="0" i="0" sz="1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5" name="Google Shape;225;p24"/>
          <p:cNvSpPr/>
          <p:nvPr/>
        </p:nvSpPr>
        <p:spPr>
          <a:xfrm>
            <a:off x="9428643" y="530521"/>
            <a:ext cx="2406428" cy="136960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וַיִּשְׁמַע זְבֻל שַׂר-הָעִיר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אֶת דִּבְרֵי גַּעַל בֶּן-עָבֶד,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וַיִּחַר אַפּוֹ</a:t>
            </a:r>
            <a:r>
              <a:rPr b="0" i="0" lang="iw-IL" sz="1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!</a:t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26" name="Google Shape;226;p24"/>
          <p:cNvPicPr preferRelativeResize="0"/>
          <p:nvPr/>
        </p:nvPicPr>
        <p:blipFill rotWithShape="1">
          <a:blip r:embed="rId4">
            <a:alphaModFix/>
          </a:blip>
          <a:srcRect b="20034" l="16502" r="70624" t="40287"/>
          <a:stretch/>
        </p:blipFill>
        <p:spPr>
          <a:xfrm>
            <a:off x="7785100" y="363484"/>
            <a:ext cx="1655655" cy="19164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5"/>
          <p:cNvSpPr txBox="1"/>
          <p:nvPr/>
        </p:nvSpPr>
        <p:spPr>
          <a:xfrm>
            <a:off x="1714941" y="191441"/>
            <a:ext cx="3583569" cy="769441"/>
          </a:xfrm>
          <a:prstGeom prst="rect">
            <a:avLst/>
          </a:prstGeom>
          <a:solidFill>
            <a:srgbClr val="92D050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מרידה בשכם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32" name="Google Shape;232;p25"/>
          <p:cNvPicPr preferRelativeResize="0"/>
          <p:nvPr/>
        </p:nvPicPr>
        <p:blipFill rotWithShape="1">
          <a:blip r:embed="rId3">
            <a:alphaModFix/>
          </a:blip>
          <a:srcRect b="3654" l="2645" r="17659" t="21220"/>
          <a:stretch/>
        </p:blipFill>
        <p:spPr>
          <a:xfrm>
            <a:off x="4052383" y="1727200"/>
            <a:ext cx="6932033" cy="4822913"/>
          </a:xfrm>
          <a:prstGeom prst="rect">
            <a:avLst/>
          </a:prstGeom>
          <a:noFill/>
          <a:ln>
            <a:noFill/>
          </a:ln>
        </p:spPr>
      </p:pic>
      <p:sp>
        <p:nvSpPr>
          <p:cNvPr id="233" name="Google Shape;233;p25"/>
          <p:cNvSpPr/>
          <p:nvPr/>
        </p:nvSpPr>
        <p:spPr>
          <a:xfrm>
            <a:off x="368300" y="1537188"/>
            <a:ext cx="5067300" cy="1765300"/>
          </a:xfrm>
          <a:prstGeom prst="cloudCallout">
            <a:avLst>
              <a:gd fmla="val 56385" name="adj1"/>
              <a:gd fmla="val 48112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וַיֹּאמֶר אֵלָיו זְבֻל: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b="0" i="0" lang="iw-IL" sz="7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אֵת צֵל-הֶהָרִים אַתָּה רֹאֶה כָּאֲנָשִׁים</a:t>
            </a:r>
            <a:r>
              <a:rPr b="0" i="0" lang="iw-IL" sz="12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 </a:t>
            </a:r>
            <a:endParaRPr b="0" i="0" sz="20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4" name="Google Shape;234;p25"/>
          <p:cNvSpPr/>
          <p:nvPr/>
        </p:nvSpPr>
        <p:spPr>
          <a:xfrm>
            <a:off x="6553200" y="78232"/>
            <a:ext cx="5407592" cy="1765300"/>
          </a:xfrm>
          <a:prstGeom prst="cloudCallout">
            <a:avLst>
              <a:gd fmla="val -44618" name="adj1"/>
              <a:gd fmla="val 107105" name="adj2"/>
            </a:avLst>
          </a:prstGeom>
          <a:solidFill>
            <a:schemeClr val="accent1"/>
          </a:solidFill>
          <a:ln cap="flat" cmpd="sng" w="127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וַיַּרְא גַּעַל אֶת הָעָם</a:t>
            </a:r>
            <a:r>
              <a:rPr b="0" i="0" lang="iw-IL" sz="24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וַיֹּאמֶר אֶל זְבֻל: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t/>
            </a:r>
            <a:endParaRPr b="0" i="0" sz="2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הִנֵּה עָם יוֹרֵד מֵרָאשֵׁי-הֶהָרִים </a:t>
            </a:r>
            <a:endParaRPr b="0" i="0" sz="2400" u="none" cap="none" strike="noStrike">
              <a:solidFill>
                <a:schemeClr val="lt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8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9" name="Google Shape;239;p26"/>
          <p:cNvGraphicFramePr/>
          <p:nvPr/>
        </p:nvGraphicFramePr>
        <p:xfrm>
          <a:off x="1079113" y="122428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{3A3645C3-0801-43CF-9C93-356414D3D5B7}</a:tableStyleId>
              </a:tblPr>
              <a:tblGrid>
                <a:gridCol w="3707625"/>
                <a:gridCol w="6773200"/>
              </a:tblGrid>
              <a:tr h="100765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iw-IL" sz="12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וַיֵּצֵא גַעַל לִפְנֵי בַּעֲלֵי-שְׁכֶם</a:t>
                      </a:r>
                      <a:endParaRPr sz="24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וַיִּלָּחֶם בַּאֲבִימֶלֶךְ</a:t>
                      </a:r>
                      <a:r>
                        <a:rPr lang="iw-IL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 </a:t>
                      </a:r>
                      <a:r>
                        <a:rPr lang="iw-IL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(לט)</a:t>
                      </a:r>
                      <a:endParaRPr sz="2400" u="none" cap="none" strike="noStrik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1000" marL="610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t/>
                      </a:r>
                      <a:endParaRPr sz="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/>
                        <a:t> </a:t>
                      </a: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וַיִּרְדְּפֵהוּ אֲבִימֶלֶךְ וַיָּנָס מִפָּנָיו, וַיִּפְּלוּ חֲלָלִים רַבִּים עַד פֶּתַח-הַשָּׁעַר,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t/>
                      </a:r>
                      <a:endParaRPr sz="6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וַיֵּשֶׁב אֲבִימֶלֶךְ בארוּמָה</a:t>
                      </a:r>
                      <a:endParaRPr sz="1400" u="none" cap="none" strike="noStrike"/>
                    </a:p>
                  </a:txBody>
                  <a:tcPr marT="0" marB="0" marR="61000" marL="610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5658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1000" marL="610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rPr lang="iw-IL" sz="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4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t/>
                      </a:r>
                      <a:endParaRPr sz="4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וַיְגָרֶשׁ זְבֻל אֶת גַּעַל וְאֶת אֶחָיו מִשֶּׁבֶת בִּשְׁכֶם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t/>
                      </a:r>
                      <a:endParaRPr sz="900" u="none" cap="none" strike="noStrike">
                        <a:solidFill>
                          <a:srgbClr val="FF0000"/>
                        </a:solidFill>
                      </a:endParaRPr>
                    </a:p>
                  </a:txBody>
                  <a:tcPr marT="0" marB="0" marR="61000" marL="610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37504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וַיְהִי מִמָּחֳרָת, וַיֵּצֵא הָעָם הַשָּׂדֶה</a:t>
                      </a:r>
                      <a:endParaRPr sz="1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t/>
                      </a:r>
                      <a:endParaRPr sz="1800" u="none" cap="none" strike="noStrike">
                        <a:solidFill>
                          <a:srgbClr val="FF0000"/>
                        </a:solidFill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וַיַּגִּדוּ לַאֲבִימֶלֶךְ</a:t>
                      </a:r>
                      <a:endParaRPr sz="1800" u="none" cap="none" strike="noStrik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1000" marL="610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וַיִּקַּח אֶת הָעָם ויֶּחֱצֵם לִ- 3 רָאשִׁים:</a:t>
                      </a:r>
                      <a:endParaRPr sz="1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וַיֶּאֱרֹב בּשָּׂדֶה, וַיַּרְא וְהִנֵּה הָעָם יֹצֵא מִן הָעִיר, וַיָּקָם עֲלֵיהֶם וַיַּכֵּם !</a:t>
                      </a:r>
                      <a:endParaRPr sz="1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lang="iw-IL" sz="105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"/>
                        <a:buFont typeface="Arial"/>
                        <a:buNone/>
                      </a:pPr>
                      <a:r>
                        <a:rPr b="1" lang="iw-IL" sz="2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2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הראש האחד (מד)</a:t>
                      </a:r>
                      <a:endParaRPr b="1"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7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וַאֲבִימֶלֶךְ וְהָרָאשִׁים אֲשֶׁר עִמּוֹ פָּשְׁטוּ וַיַּעַמְדוּ פֶּתַח שַׁעַר-הָעִיר</a:t>
                      </a:r>
                      <a:endParaRPr sz="1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50"/>
                        <a:buFont typeface="Arial"/>
                        <a:buNone/>
                      </a:pPr>
                      <a:r>
                        <a:rPr b="1" lang="iw-IL" sz="105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b="1" sz="105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שני הראשים (מד)</a:t>
                      </a:r>
                      <a:endParaRPr b="1"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וּ - 2 הָרָאשִׁים פָּשְׁטוּ עַל כָּל אֲשֶׁר בּשָּׂדֶה, וַיַּכּוּם</a:t>
                      </a:r>
                      <a:endParaRPr sz="1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rPr lang="iw-IL" sz="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4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b="1" lang="iw-IL" sz="1600" u="none" cap="none" strike="noStrike">
                          <a:solidFill>
                            <a:schemeClr val="dk1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לאחר הריגת רוב הגברים אבימלך נכנס לעיר (מה)</a:t>
                      </a:r>
                      <a:endParaRPr b="1" sz="1600" u="none" cap="none" strike="noStrike">
                        <a:solidFill>
                          <a:schemeClr val="dk1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7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וַאֲבִימֶלֶךְ נִלְחָם בָּעִיר כֹּל הַיּוֹם-הַהוּא</a:t>
                      </a:r>
                      <a:endParaRPr sz="18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7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800"/>
                        <a:buFont typeface="Arial"/>
                        <a:buNone/>
                      </a:pPr>
                      <a:r>
                        <a:rPr lang="iw-IL" sz="1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וַיִּלְכֹּד אֶת הָעִיר, וְאֶת הָעָם אֲשֶׁר-בָּהּ הָרָג ! וַיִּתֹּץ אֶת הָעִיר וַיִּזְרָעֶהָ מֶלַח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1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1000" marL="61000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40" name="Google Shape;240;p26"/>
          <p:cNvSpPr/>
          <p:nvPr/>
        </p:nvSpPr>
        <p:spPr>
          <a:xfrm>
            <a:off x="5478770" y="309880"/>
            <a:ext cx="2169184" cy="64633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600"/>
              <a:buFont typeface="Arial"/>
              <a:buNone/>
            </a:pPr>
            <a:r>
              <a:rPr b="0" i="0" lang="iw-IL" sz="36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פס' לט-מה</a:t>
            </a:r>
            <a:endParaRPr b="0" i="0" sz="44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27"/>
          <p:cNvSpPr txBox="1"/>
          <p:nvPr/>
        </p:nvSpPr>
        <p:spPr>
          <a:xfrm>
            <a:off x="7660216" y="235818"/>
            <a:ext cx="4203348" cy="769441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שריפת מגדל-שכם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27"/>
          <p:cNvSpPr/>
          <p:nvPr/>
        </p:nvSpPr>
        <p:spPr>
          <a:xfrm>
            <a:off x="250122" y="235818"/>
            <a:ext cx="6807200" cy="5339923"/>
          </a:xfrm>
          <a:prstGeom prst="rect">
            <a:avLst/>
          </a:prstGeom>
          <a:noFill/>
          <a:ln cap="flat" cmpd="sng" w="571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וַיִּשְׁמְעוּ כָּל בַּעֲלֵי מִגְדַּל-שְׁכֶם    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וַיָּבֹאוּ אֶל צְרִיחַ בֵּית-אֵל-בְּרִית </a:t>
            </a:r>
            <a:r>
              <a:rPr b="1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t/>
            </a:r>
            <a:endParaRPr b="1" i="0" sz="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וַיֻּגַּד לַאֲבִימֶלֶךְ כִּי הִתְקַבְּצוּ כָּל בַּעֲלֵי מִגְדַּל-שְׁכֶם</a:t>
            </a:r>
            <a:r>
              <a:rPr b="1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.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1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וַיַּעַל אֲבִימֶלֶךְ הַר-צַלְמוֹן, הוּא וְכָל הָעָם אֲשֶׁר אִתּוֹ.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וַיִּקַּח אֲבִימֶלֶךְ אֶת הַקַּרְדֻּמּוֹת בְּיָדוֹ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r>
              <a:rPr b="0" i="0" lang="iw-IL" sz="11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(קרדום= כלי מלאכה שמצד אחד גרזן ומצד שני את חפירה)</a:t>
            </a:r>
            <a:r>
              <a:rPr b="0" i="0" lang="iw-IL" sz="16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,</a:t>
            </a:r>
            <a:endParaRPr b="1" i="0" sz="16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וַיִּכְרֹת שׂוֹכַת-עֵצִים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(=חתך ענף מסועף),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וַיּשָּׂאֶהָ </a:t>
            </a:r>
            <a:r>
              <a:rPr b="0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(=הרים אותה)</a:t>
            </a: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, וַיָּשֶׂם עַל שִׁכְמוֹ,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וַיֹּאמֶר אֶל הָעָם אֲשֶׁר עִמּו: מָה רְאִיתֶם עָשִׂיתִי, מַהֲרוּ עֲשׂוּ כָמוֹנִי !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rPr b="0" i="0" lang="iw-IL" sz="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וַיִּכְרְתוּ גַם כָּל הָעָם אִישׁ שׂוֹכֹה, וַיֵּלְכוּ אַחֲרֵי אֲבִימֶלֶךְ, וַיָּשִׂימוּ עַל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</a:pPr>
            <a:r>
              <a:t/>
            </a:r>
            <a:endParaRPr b="0" i="0" sz="10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הַצְּרִיחַ וַיַּצִּיתוּ עֲלֵיהֶם אֶת הַצְּרִיחַ בָּאֵשׁ !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11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1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1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סופם של אנשי מגדל-שכם</a:t>
            </a:r>
            <a:r>
              <a:rPr b="1" i="0" lang="iw-IL" sz="1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(מט)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b="0" i="0" lang="iw-IL" sz="9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וַיָּמֻתוּ גַּם כָּל אַנְשֵׁי מִגְדַּל-שְׁכֶם כְּ- 1000 אִישׁ וְאִשָּׁה !</a:t>
            </a:r>
            <a:endParaRPr b="1" i="0" sz="2000" u="sng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×ª××× × ×§×©××¨×" id="247" name="Google Shape;247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7503586" y="1270000"/>
            <a:ext cx="4359978" cy="52632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28"/>
          <p:cNvSpPr txBox="1"/>
          <p:nvPr/>
        </p:nvSpPr>
        <p:spPr>
          <a:xfrm>
            <a:off x="812800" y="155282"/>
            <a:ext cx="4381059" cy="769441"/>
          </a:xfrm>
          <a:prstGeom prst="rect">
            <a:avLst/>
          </a:prstGeom>
          <a:solidFill>
            <a:srgbClr val="92D050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Arial"/>
              <a:buNone/>
            </a:pPr>
            <a:r>
              <a:rPr b="0" i="0" lang="iw-IL" sz="44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מות אבימלך בתבץ</a:t>
            </a:r>
            <a:endParaRPr b="0" i="0" sz="4400" u="none" cap="none" strike="noStrike">
              <a:solidFill>
                <a:srgbClr val="C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descr="×ª××¦××ª ×ª××× × ×¢×××¨ âªjudges 9â¬â" id="254" name="Google Shape;254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28600" y="1231900"/>
            <a:ext cx="5449215" cy="5434287"/>
          </a:xfrm>
          <a:prstGeom prst="rect">
            <a:avLst/>
          </a:prstGeom>
          <a:noFill/>
          <a:ln>
            <a:noFill/>
          </a:ln>
        </p:spPr>
      </p:pic>
      <p:sp>
        <p:nvSpPr>
          <p:cNvPr id="255" name="Google Shape;255;p28"/>
          <p:cNvSpPr/>
          <p:nvPr/>
        </p:nvSpPr>
        <p:spPr>
          <a:xfrm>
            <a:off x="812800" y="961254"/>
            <a:ext cx="1092200" cy="1443854"/>
          </a:xfrm>
          <a:prstGeom prst="ellipse">
            <a:avLst/>
          </a:prstGeom>
          <a:noFill/>
          <a:ln cap="flat" cmpd="sng" w="76200">
            <a:solidFill>
              <a:srgbClr val="31538F"/>
            </a:solidFill>
            <a:prstDash val="solid"/>
            <a:miter lim="800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256" name="Google Shape;256;p28"/>
          <p:cNvGraphicFramePr/>
          <p:nvPr/>
        </p:nvGraphicFramePr>
        <p:xfrm>
          <a:off x="5913120" y="64389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{3A3645C3-0801-43CF-9C93-356414D3D5B7}</a:tableStyleId>
              </a:tblPr>
              <a:tblGrid>
                <a:gridCol w="3086100"/>
                <a:gridCol w="3086100"/>
              </a:tblGrid>
              <a:tr h="1873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אנשי-תבץ</a:t>
                      </a:r>
                      <a:endParaRPr sz="16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(נסים למגדל, 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אשה פוצעת את אבימלך)</a:t>
                      </a:r>
                      <a:endParaRPr sz="24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solidFill>
                            <a:srgbClr val="FF0000"/>
                          </a:solidFill>
                        </a:rPr>
                        <a:t> </a:t>
                      </a:r>
                      <a:endParaRPr sz="2400" u="none" cap="none" strike="noStrik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400"/>
                        <a:buFont typeface="Arial"/>
                        <a:buNone/>
                      </a:pPr>
                      <a:r>
                        <a:rPr lang="iw-IL" sz="2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אבימלך</a:t>
                      </a:r>
                      <a:endParaRPr sz="24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800"/>
                        <a:buFont typeface="Arial"/>
                        <a:buNone/>
                      </a:pPr>
                      <a:r>
                        <a:rPr lang="iw-IL" sz="8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2400" u="none" cap="none" strike="noStrike">
                        <a:solidFill>
                          <a:srgbClr val="FF0000"/>
                        </a:solidFill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(לוכד את תבץ,  נפצע בפתח המגדל, 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solidFill>
                            <a:srgbClr val="FF0000"/>
                          </a:solidFill>
                          <a:latin typeface="Arial"/>
                          <a:ea typeface="Arial"/>
                          <a:cs typeface="Arial"/>
                          <a:sym typeface="Arial"/>
                        </a:rPr>
                        <a:t>מבקש מנערו שיהרגו)</a:t>
                      </a:r>
                      <a:endParaRPr sz="2400" u="none" cap="none" strike="noStrike">
                        <a:solidFill>
                          <a:srgbClr val="FF0000"/>
                        </a:solidFill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וּמִגְדַּל-עֹז הָיָה בְתוֹךְ-הָעִיר.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וַיָּנֻסוּ שָׁמָּה כָּל הָאֲנָשִׁים וְהַנָּשִׁים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t/>
                      </a:r>
                      <a:endParaRPr sz="5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וְכֹל בַּעֲלֵי-הָעִיר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וַיִּסְגְּרוּ בַּעֲדָם, וַיַּעֲלוּ עַל גַּג-הַמִּגְדָּל.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/>
                        <a:t> 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וַיֵּלֶךְ אֲבִימֶלֶךְ אֶל תֵּבֵץ </a:t>
                      </a: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וַיִּחַן בְּתֵבֵץ, וַיִּלְכְּדָהּ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16525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"/>
                        <a:buFont typeface="Arial"/>
                        <a:buNone/>
                      </a:pPr>
                      <a:r>
                        <a:t/>
                      </a:r>
                      <a:endParaRPr sz="1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וַתַּשְׁלֵךְ אִשָּׁה אַחַת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t/>
                      </a:r>
                      <a:endParaRPr sz="4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פֶּלַח-רֶכֶב עַל רֹאשׁ-אֲבִימֶלֶךְ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rPr lang="iw-IL" sz="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וַתָּרִץ אֶת גֻּלְגָּלְתּוֹ </a:t>
                      </a:r>
                      <a:r>
                        <a:rPr lang="iw-IL" sz="12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!</a:t>
                      </a: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(=רוצצה, 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t/>
                      </a:r>
                      <a:endParaRPr sz="3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000"/>
                        <a:buFont typeface="Arial"/>
                        <a:buNone/>
                      </a:pPr>
                      <a:r>
                        <a:rPr lang="iw-IL" sz="10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שברה את ראשו)</a:t>
                      </a:r>
                      <a:endParaRPr sz="14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/>
                        <a:t> 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400"/>
                        <a:buFont typeface="Arial"/>
                        <a:buNone/>
                      </a:pPr>
                      <a:r>
                        <a:rPr lang="iw-IL" sz="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2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t/>
                      </a:r>
                      <a:endParaRPr sz="1600" u="none" cap="none" strike="noStrike">
                        <a:latin typeface="Arial"/>
                        <a:ea typeface="Arial"/>
                        <a:cs typeface="Arial"/>
                        <a:sym typeface="Arial"/>
                      </a:endParaRPr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וַיָּבֹא אֲבִימֶלֶךְ עַד הַמִּגְדָּל וַיִּלָּחֶם בּוֹ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600"/>
                        <a:buFont typeface="Arial"/>
                        <a:buNone/>
                      </a:pPr>
                      <a:r>
                        <a:rPr lang="iw-IL" sz="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וַיִּגַּשׁ עַד פֶּתַח-הַמִּגְדָּל לְשָׂרְפוֹ בָאֵשׁ.</a:t>
                      </a:r>
                      <a:endParaRPr sz="18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203200"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/>
                        <a:t> 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700"/>
                        <a:buFont typeface="Arial"/>
                        <a:buNone/>
                      </a:pPr>
                      <a:r>
                        <a:rPr lang="iw-IL" sz="7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400"/>
                        <a:buFont typeface="Arial"/>
                        <a:buNone/>
                      </a:pPr>
                      <a:r>
                        <a:rPr lang="iw-IL" sz="14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וַיִּקְרָא מְהֵרָה אֶל הַנַּעַר נֹשֵׂא-כֵלָיו, וַיֹּאמֶר לוֹ: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שְׁלֹף חַרְבְּךָ וּמוֹתְתֵנִי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100"/>
                        <a:buFont typeface="Arial"/>
                        <a:buNone/>
                      </a:pPr>
                      <a:r>
                        <a:rPr lang="iw-IL" sz="11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נימוק:</a:t>
                      </a: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 פֶּן יֹאמְרוּ לִי אִשָּׁה הֲרָגָתְהוּ.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500"/>
                        <a:buFont typeface="Arial"/>
                        <a:buNone/>
                      </a:pPr>
                      <a:r>
                        <a:rPr lang="iw-IL" sz="5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 </a:t>
                      </a:r>
                      <a:endParaRPr sz="16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1600"/>
                        <a:buFont typeface="Arial"/>
                        <a:buNone/>
                      </a:pPr>
                      <a:r>
                        <a:rPr lang="iw-IL" sz="1600" u="none" cap="none" strike="noStrike">
                          <a:latin typeface="Arial"/>
                          <a:ea typeface="Arial"/>
                          <a:cs typeface="Arial"/>
                          <a:sym typeface="Arial"/>
                        </a:rPr>
                        <a:t>וַיִּדְקְרֵהוּ נַעֲרוֹ, וַיָּמֹת !</a:t>
                      </a:r>
                      <a:endParaRPr sz="1800" u="none" cap="none" strike="noStrike"/>
                    </a:p>
                    <a:p>
                      <a:pPr indent="0" lvl="0" marL="0" marR="0" rtl="1" algn="ctr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300"/>
                        <a:buFont typeface="Arial"/>
                        <a:buNone/>
                      </a:pPr>
                      <a:r>
                        <a:rPr lang="iw-IL" sz="300" u="none" cap="none" strike="noStrike"/>
                        <a:t> </a:t>
                      </a:r>
                      <a:endParaRPr sz="1200" u="none" cap="none" strike="noStrike">
                        <a:latin typeface="Times New Roman"/>
                        <a:ea typeface="Times New Roman"/>
                        <a:cs typeface="Times New Roman"/>
                        <a:sym typeface="Times New Roman"/>
                      </a:endParaRPr>
                    </a:p>
                  </a:txBody>
                  <a:tcPr marT="0" marB="0" marR="68575" marL="68575">
                    <a:lnL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27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257" name="Google Shape;257;p28"/>
          <p:cNvSpPr/>
          <p:nvPr/>
        </p:nvSpPr>
        <p:spPr>
          <a:xfrm>
            <a:off x="1284379" y="5220237"/>
            <a:ext cx="1241242" cy="369332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FF0000"/>
                </a:solidFill>
                <a:latin typeface="Arial"/>
                <a:ea typeface="Arial"/>
                <a:cs typeface="Arial"/>
                <a:sym typeface="Arial"/>
              </a:rPr>
              <a:t>אבימלך</a:t>
            </a:r>
            <a:endParaRPr b="0" i="0" sz="1800" u="none" cap="none" strike="noStrike">
              <a:solidFill>
                <a:srgbClr val="FF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Google Shape;262;p29"/>
          <p:cNvSpPr/>
          <p:nvPr/>
        </p:nvSpPr>
        <p:spPr>
          <a:xfrm>
            <a:off x="1843116" y="149148"/>
            <a:ext cx="9404004" cy="2616101"/>
          </a:xfrm>
          <a:prstGeom prst="rect">
            <a:avLst/>
          </a:prstGeom>
          <a:noFill/>
          <a:ln cap="flat" cmpd="sng" w="762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iw-IL" sz="40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סוף דבר: התגשמות משל יותם </a:t>
            </a:r>
            <a:r>
              <a:rPr b="1" i="0" lang="iw-IL" sz="3200" u="sng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(נה-נז)</a:t>
            </a:r>
            <a:endParaRPr b="0" i="0" sz="32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t/>
            </a:r>
            <a:endParaRPr b="1" i="0" sz="2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"/>
              <a:buFont typeface="Arial"/>
              <a:buNone/>
            </a:pPr>
            <a:r>
              <a:rPr b="1" i="0" lang="iw-IL" sz="2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7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וַיִּרְאוּ אִישׁ-יִשְׂרָאֵל כִּי מֵת אֲבִימֶלֶךְ, וַיֵּלְכוּ אִישׁ לִמְקֹמוֹ.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00"/>
              <a:buFont typeface="Arial"/>
              <a:buNone/>
            </a:pPr>
            <a:r>
              <a:rPr b="0" i="0" lang="iw-IL" sz="5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 </a:t>
            </a:r>
            <a:endParaRPr b="0" i="0" sz="16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וַיָּשֶׁב אֱלֹהִים אֵת רָעַת-אֲבִימֶלֶךְ אֲשֶׁר עָשָׂה לְאָבִיו, לַהֲרֹג אֶת 70 אֶחָיו,</a:t>
            </a:r>
            <a:r>
              <a:rPr b="0" i="0" lang="iw-IL" sz="28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t/>
            </a:r>
            <a:endParaRPr b="0" i="0" sz="7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וְאֵת כָּל רָעַת אַנְשֵׁי-שְׁכֶם הֵשִׁיב אֱלֹהִים בְּרֹאשָׁם, 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556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00"/>
              <a:buFont typeface="Arial"/>
              <a:buNone/>
            </a:pPr>
            <a:r>
              <a:t/>
            </a:r>
            <a:endParaRPr b="0" i="0" sz="800" u="none" cap="none" strike="noStrike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indent="3556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b="0" i="0" lang="iw-IL" sz="2400" u="none" cap="none" strike="noStrik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וַתָּבֹא אֲלֵיהֶם קִלְלַת יוֹתָם בֶּן-יְרֻבָּעַל.</a:t>
            </a:r>
            <a:endParaRPr b="0" i="0" sz="2800" u="none" cap="none" strike="noStrike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×ª××¦××ª ×ª××× × ×¢×××¨ âªabimelech son gideonâ¬â" id="263" name="Google Shape;263;p29"/>
          <p:cNvPicPr preferRelativeResize="0"/>
          <p:nvPr/>
        </p:nvPicPr>
        <p:blipFill rotWithShape="1">
          <a:blip r:embed="rId3">
            <a:alphaModFix/>
          </a:blip>
          <a:srcRect b="0" l="0" r="0" t="18327"/>
          <a:stretch/>
        </p:blipFill>
        <p:spPr>
          <a:xfrm>
            <a:off x="3861260" y="2912469"/>
            <a:ext cx="5828484" cy="382178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×ª××¦××ª ×ª××× × ×¢×××¨ âªicon city on fireâ¬â" id="264" name="Google Shape;264;p29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932614" y="4525955"/>
            <a:ext cx="2757130" cy="1971447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29"/>
          <p:cNvSpPr txBox="1"/>
          <p:nvPr/>
        </p:nvSpPr>
        <p:spPr>
          <a:xfrm>
            <a:off x="6046143" y="5174276"/>
            <a:ext cx="649298" cy="369332"/>
          </a:xfrm>
          <a:prstGeom prst="rect">
            <a:avLst/>
          </a:prstGeom>
          <a:solidFill>
            <a:schemeClr val="lt1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b="0" i="0" lang="iw-IL" sz="18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שכם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66" name="Google Shape;266;p29"/>
          <p:cNvCxnSpPr/>
          <p:nvPr/>
        </p:nvCxnSpPr>
        <p:spPr>
          <a:xfrm flipH="1">
            <a:off x="6046143" y="5188743"/>
            <a:ext cx="20319" cy="917417"/>
          </a:xfrm>
          <a:prstGeom prst="straightConnector1">
            <a:avLst/>
          </a:prstGeom>
          <a:noFill/>
          <a:ln cap="flat" cmpd="sng" w="76200">
            <a:solidFill>
              <a:schemeClr val="lt1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267" name="Google Shape;267;p29"/>
          <p:cNvSpPr txBox="1"/>
          <p:nvPr/>
        </p:nvSpPr>
        <p:spPr>
          <a:xfrm>
            <a:off x="4160938" y="4125845"/>
            <a:ext cx="619130" cy="400110"/>
          </a:xfrm>
          <a:prstGeom prst="rect">
            <a:avLst/>
          </a:prstGeom>
          <a:solidFill>
            <a:schemeClr val="lt1"/>
          </a:solidFill>
          <a:ln cap="flat" cmpd="sng" w="603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Arial"/>
              <a:buNone/>
            </a:pPr>
            <a:r>
              <a:rPr b="0" i="0" lang="iw-IL" sz="2000" u="none" cap="none" strike="noStrike">
                <a:solidFill>
                  <a:srgbClr val="C00000"/>
                </a:solidFill>
                <a:latin typeface="Arial"/>
                <a:ea typeface="Arial"/>
                <a:cs typeface="Arial"/>
                <a:sym typeface="Arial"/>
              </a:rPr>
              <a:t>יותם</a:t>
            </a:r>
            <a:endParaRPr b="0" i="0" sz="14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ערכת נושא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