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0" r:id="rId3"/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showMasterSp="0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1" name="Google Shape;41;p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showMasterSp="0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6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6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6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showMasterSp="0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9" name="Google Shape;99;p1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 showMasterSp="0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 showMasterSp="0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 showMasterSp="0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 showMasterSp="0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 showMasterSp="0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showMasterSp="0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showMasterSp="0" type="obj">
  <p:cSld name="OBJEC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1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96" name="Google Shape;196;p1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1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3" name="Google Shape;203;p2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0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0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1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0" name="Google Shape;210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showMasterSp="0" type="twoObj">
  <p:cSld name="TWO_OBJECTS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2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7" name="Google Shape;217;p22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8" name="Google Shape;218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3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5" name="Google Shape;225;p23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6" name="Google Shape;226;p23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7" name="Google Shape;227;p23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8" name="Google Shape;228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showMasterSp="0" type="titleOnly">
  <p:cSld name="TITLE_ONLY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2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26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46" name="Google Shape;246;p26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47" name="Google Shape;247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7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54" name="Google Shape;254;p27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55" name="Google Shape;255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27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7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 showMasterSp="0">
  <p:cSld name="כותרת וכיתוב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28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2" name="Google Shape;262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28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8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 showMasterSp="0">
  <p:cSld name="ציטוט עם כיתוב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29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69" name="Google Shape;269;p29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0" name="Google Shape;270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29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9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74" name="Google Shape;274;p29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75" name="Google Shape;275;p29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 showMasterSp="0">
  <p:cSld name="כרטיס שם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0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30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79" name="Google Shape;279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3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 showMasterSp="0">
  <p:cSld name="כרטיס שם עם ציטוט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3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91" name="Google Shape;291;p31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92" name="Google Shape;292;p31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 showMasterSp="0">
  <p:cSld name="נכון או לא נכון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32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96" name="Google Shape;296;p32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97" name="Google Shape;297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3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showMasterSp="0" type="vertTx">
  <p:cSld name="VERTICAL_TEXT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33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304" name="Google Shape;304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4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34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311" name="Google Shape;311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18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62" name="Google Shape;162;p18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8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18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175" name="Google Shape;175;p18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8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8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" name="Google Shape;187;p1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9" name="Google Shape;189;p18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0" name="Google Shape;190;p1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1" name="Google Shape;191;p1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2" name="Google Shape;192;p1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17.jpg"/><Relationship Id="rId5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Relationship Id="rId4" Type="http://schemas.openxmlformats.org/officeDocument/2006/relationships/image" Target="../media/image1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jpg"/><Relationship Id="rId4" Type="http://schemas.openxmlformats.org/officeDocument/2006/relationships/image" Target="../media/image23.jpg"/><Relationship Id="rId5" Type="http://schemas.openxmlformats.org/officeDocument/2006/relationships/image" Target="../media/image14.jpg"/><Relationship Id="rId6" Type="http://schemas.openxmlformats.org/officeDocument/2006/relationships/image" Target="../media/image1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jpg"/><Relationship Id="rId4" Type="http://schemas.openxmlformats.org/officeDocument/2006/relationships/image" Target="../media/image23.jpg"/><Relationship Id="rId5" Type="http://schemas.openxmlformats.org/officeDocument/2006/relationships/image" Target="../media/image14.jpg"/><Relationship Id="rId6" Type="http://schemas.openxmlformats.org/officeDocument/2006/relationships/image" Target="../media/image19.jpg"/><Relationship Id="rId7" Type="http://schemas.openxmlformats.org/officeDocument/2006/relationships/image" Target="../media/image2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jpg"/><Relationship Id="rId4" Type="http://schemas.openxmlformats.org/officeDocument/2006/relationships/image" Target="../media/image2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"/>
          <p:cNvSpPr txBox="1"/>
          <p:nvPr>
            <p:ph type="title"/>
          </p:nvPr>
        </p:nvSpPr>
        <p:spPr>
          <a:xfrm>
            <a:off x="1640156" y="1765852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Century Gothic"/>
              <a:buNone/>
            </a:pPr>
            <a:r>
              <a:rPr b="1" lang="iw-IL" sz="4400"/>
              <a:t>מלחמת מדין, המרדף</a:t>
            </a:r>
            <a:br>
              <a:rPr b="1" lang="iw-IL" sz="6000"/>
            </a:br>
            <a:r>
              <a:rPr b="1" lang="iw-IL" sz="2800"/>
              <a:t>שופטים פרק ח</a:t>
            </a:r>
            <a:endParaRPr b="1" sz="6000"/>
          </a:p>
        </p:txBody>
      </p:sp>
      <p:pic>
        <p:nvPicPr>
          <p:cNvPr descr="פְּנִיאֵל – עלמפה" id="320" name="Google Shape;32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4844" y="3712127"/>
            <a:ext cx="3001618" cy="2248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בין הזמנים: הצצה אל מאחורי הקלעים של יקבי ברקן - ביזנעס" id="321" name="Google Shape;321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5538" y="3712127"/>
            <a:ext cx="3333957" cy="2218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יפתח וסביבתו – אתר תנ&quot;ך ממלכתי" id="326" name="Google Shape;326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7475" y="143136"/>
            <a:ext cx="4310201" cy="6571728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6"/>
          <p:cNvSpPr/>
          <p:nvPr/>
        </p:nvSpPr>
        <p:spPr>
          <a:xfrm flipH="1" rot="10800000">
            <a:off x="4149434" y="2202253"/>
            <a:ext cx="956994" cy="511129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8" name="Google Shape;328;p36"/>
          <p:cNvSpPr/>
          <p:nvPr/>
        </p:nvSpPr>
        <p:spPr>
          <a:xfrm rot="2711204">
            <a:off x="4214851" y="1411855"/>
            <a:ext cx="1122378" cy="384843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" name="Google Shape;329;p36"/>
          <p:cNvSpPr/>
          <p:nvPr/>
        </p:nvSpPr>
        <p:spPr>
          <a:xfrm rot="2317740">
            <a:off x="4139557" y="1908946"/>
            <a:ext cx="1333735" cy="435803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0" name="Google Shape;330;p36"/>
          <p:cNvSpPr txBox="1"/>
          <p:nvPr/>
        </p:nvSpPr>
        <p:spPr>
          <a:xfrm>
            <a:off x="7017026" y="502412"/>
            <a:ext cx="468133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1200"/>
              <a:buFont typeface="David"/>
              <a:buNone/>
            </a:pPr>
            <a:r>
              <a:rPr b="0" i="0" lang="iw-IL" sz="12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כג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וַיִּצָּעֵק אִישׁ יִשְׂרָאֵל מִנַּפְתָּלִי וּמִן אָשֵׁר וּמִן כָּל מְנַשֶּׁה וַיִּרְדְּפוּ אַחֲרֵי מִדְיָן: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כד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וּמַלְאָכִים שָׁלַח גִּדְעוֹן בְּכָל הַר אֶפְרַיִם לֵאמֹר רְדוּ לִקְרַאת מִדְיָן וְלִכְדוּ לָהֶם אֶת הַמַּיִם עַד בֵּית בָּרָה וְאֶת הַיַּרְדֵּן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37"/>
          <p:cNvPicPr preferRelativeResize="0"/>
          <p:nvPr/>
        </p:nvPicPr>
        <p:blipFill rotWithShape="1">
          <a:blip r:embed="rId3">
            <a:alphaModFix/>
          </a:blip>
          <a:srcRect b="5506" l="31875" r="33152" t="13806"/>
          <a:stretch/>
        </p:blipFill>
        <p:spPr>
          <a:xfrm>
            <a:off x="6321289" y="0"/>
            <a:ext cx="5287616" cy="6862097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7"/>
          <p:cNvSpPr/>
          <p:nvPr/>
        </p:nvSpPr>
        <p:spPr>
          <a:xfrm rot="5400000">
            <a:off x="9352722" y="1023587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7" name="Google Shape;337;p37"/>
          <p:cNvSpPr/>
          <p:nvPr/>
        </p:nvSpPr>
        <p:spPr>
          <a:xfrm rot="6624720">
            <a:off x="9634913" y="1040755"/>
            <a:ext cx="106848" cy="226359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8" name="Google Shape;338;p37"/>
          <p:cNvSpPr/>
          <p:nvPr/>
        </p:nvSpPr>
        <p:spPr>
          <a:xfrm rot="7821062">
            <a:off x="9855405" y="1186587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9" name="Google Shape;339;p37"/>
          <p:cNvSpPr/>
          <p:nvPr/>
        </p:nvSpPr>
        <p:spPr>
          <a:xfrm rot="8183487">
            <a:off x="10067066" y="1373885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0" name="Google Shape;340;p37"/>
          <p:cNvSpPr/>
          <p:nvPr/>
        </p:nvSpPr>
        <p:spPr>
          <a:xfrm flipH="1" rot="10338107">
            <a:off x="10193184" y="1645971"/>
            <a:ext cx="162166" cy="116507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1" name="Google Shape;341;p37"/>
          <p:cNvSpPr txBox="1"/>
          <p:nvPr/>
        </p:nvSpPr>
        <p:spPr>
          <a:xfrm>
            <a:off x="1196590" y="472594"/>
            <a:ext cx="468133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1200"/>
              <a:buFont typeface="David"/>
              <a:buNone/>
            </a:pPr>
            <a:r>
              <a:rPr b="0" i="0" lang="iw-IL" sz="12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כג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וַיִּצָּעֵק אִישׁ יִשְׂרָאֵל מִנַּפְתָּלִי וּמִן אָשֵׁר וּמִן כָּל מְנַשֶּׁה וַיִּרְדְּפוּ אַחֲרֵי מִדְיָן: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כד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</a:t>
            </a:r>
            <a:r>
              <a:rPr b="0" i="0" lang="iw-IL" sz="2800" u="none" cap="none" strike="noStrike">
                <a:solidFill>
                  <a:srgbClr val="FF0000"/>
                </a:solidFill>
                <a:latin typeface="Narkisim"/>
                <a:ea typeface="Narkisim"/>
                <a:cs typeface="Narkisim"/>
                <a:sym typeface="Narkisim"/>
              </a:rPr>
              <a:t>וּמַלְאָכִים שָׁלַח גִּדְעוֹן בְּכָל הַר אֶפְרַיִם לֵאמֹר רְדוּ לִקְרַאת מִדְיָן וְלִכְדוּ לָהֶם אֶת הַמַּיִם עַד בֵּית בָּרָה וְאֶת הַיַּרְדֵּן 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וַיִּצָּעֵק כָּל אִישׁ אֶפְרַיִם  וַיִּלְכְּדוּ אֶת הַמַּיִם עַד בֵּית בָּרָה וְאֶת הַיַּרְדֵּן: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כה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וַיִּלְכְּדוּ שְׁנֵי שָׂרֵי מִדְיָן אֶת עֹרֵב וְאֶת זְאֵב וַיַּהַרְגוּ אֶת עוֹרֵב בְּצוּר עוֹרֵב וְאֶת זְאֵב הָרְגוּ בְיֶקֶב זְאֵב, וַיִּרְדְּפוּ אֶל מִדְיָן וְרֹאשׁ עֹרֵב וּזְאֵב הֵבִיאוּ אֶל-גִּדְעוֹן מֵעֵבֶר לַיַּרְדֵּן.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8"/>
          <p:cNvPicPr preferRelativeResize="0"/>
          <p:nvPr/>
        </p:nvPicPr>
        <p:blipFill rotWithShape="1">
          <a:blip r:embed="rId3">
            <a:alphaModFix/>
          </a:blip>
          <a:srcRect b="5506" l="31875" r="33152" t="13806"/>
          <a:stretch/>
        </p:blipFill>
        <p:spPr>
          <a:xfrm>
            <a:off x="6321289" y="0"/>
            <a:ext cx="5287616" cy="6862097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8"/>
          <p:cNvSpPr/>
          <p:nvPr/>
        </p:nvSpPr>
        <p:spPr>
          <a:xfrm>
            <a:off x="8511209" y="1830457"/>
            <a:ext cx="1222513" cy="546652"/>
          </a:xfrm>
          <a:prstGeom prst="ellipse">
            <a:avLst/>
          </a:prstGeom>
          <a:noFill/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38"/>
          <p:cNvSpPr/>
          <p:nvPr/>
        </p:nvSpPr>
        <p:spPr>
          <a:xfrm>
            <a:off x="8365440" y="2892366"/>
            <a:ext cx="1222513" cy="546652"/>
          </a:xfrm>
          <a:prstGeom prst="ellipse">
            <a:avLst/>
          </a:prstGeom>
          <a:noFill/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38"/>
          <p:cNvSpPr/>
          <p:nvPr/>
        </p:nvSpPr>
        <p:spPr>
          <a:xfrm rot="5400000">
            <a:off x="9352722" y="1023587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38"/>
          <p:cNvSpPr/>
          <p:nvPr/>
        </p:nvSpPr>
        <p:spPr>
          <a:xfrm rot="6624720">
            <a:off x="9634913" y="1040755"/>
            <a:ext cx="106848" cy="226359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38"/>
          <p:cNvSpPr/>
          <p:nvPr/>
        </p:nvSpPr>
        <p:spPr>
          <a:xfrm rot="7821062">
            <a:off x="9855405" y="1186587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38"/>
          <p:cNvSpPr/>
          <p:nvPr/>
        </p:nvSpPr>
        <p:spPr>
          <a:xfrm rot="8183487">
            <a:off x="10067066" y="1373885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38"/>
          <p:cNvSpPr/>
          <p:nvPr/>
        </p:nvSpPr>
        <p:spPr>
          <a:xfrm rot="-2914864">
            <a:off x="9392715" y="2783074"/>
            <a:ext cx="204274" cy="1616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4" name="Google Shape;354;p38"/>
          <p:cNvSpPr/>
          <p:nvPr/>
        </p:nvSpPr>
        <p:spPr>
          <a:xfrm rot="-2804504">
            <a:off x="9563000" y="2574177"/>
            <a:ext cx="254410" cy="15977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5" name="Google Shape;355;p38"/>
          <p:cNvSpPr/>
          <p:nvPr/>
        </p:nvSpPr>
        <p:spPr>
          <a:xfrm rot="-4459344">
            <a:off x="9893963" y="1676002"/>
            <a:ext cx="288778" cy="18376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6" name="Google Shape;356;p38"/>
          <p:cNvSpPr/>
          <p:nvPr/>
        </p:nvSpPr>
        <p:spPr>
          <a:xfrm rot="-4545935">
            <a:off x="9813742" y="2011949"/>
            <a:ext cx="288771" cy="1647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7" name="Google Shape;357;p38"/>
          <p:cNvSpPr/>
          <p:nvPr/>
        </p:nvSpPr>
        <p:spPr>
          <a:xfrm rot="-3507726">
            <a:off x="9756777" y="2333515"/>
            <a:ext cx="211256" cy="16235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58" name="Google Shape;358;p38"/>
          <p:cNvCxnSpPr/>
          <p:nvPr/>
        </p:nvCxnSpPr>
        <p:spPr>
          <a:xfrm flipH="1">
            <a:off x="9923530" y="1268872"/>
            <a:ext cx="302010" cy="457365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9" name="Google Shape;359;p38"/>
          <p:cNvSpPr txBox="1"/>
          <p:nvPr/>
        </p:nvSpPr>
        <p:spPr>
          <a:xfrm>
            <a:off x="1196590" y="472594"/>
            <a:ext cx="4681330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1200"/>
              <a:buFont typeface="David"/>
              <a:buNone/>
            </a:pPr>
            <a:r>
              <a:rPr b="0" i="0" lang="iw-IL" sz="12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כג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וַיִּצָּעֵק אִישׁ יִשְׂרָאֵל מִנַּפְתָּלִי וּמִן אָשֵׁר וּמִן כָּל מְנַשֶּׁה וַיִּרְדְּפוּ אַחֲרֵי מִדְיָן: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כד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וּמַלְאָכִים שָׁלַח גִּדְעוֹן בְּכָל הַר אֶפְרַיִם לֵאמֹר רְדוּ לִקְרַאת מִדְיָן וְלִכְדוּ לָהֶם אֶת הַמַּיִם עַד בֵּית בָּרָה וְאֶת הַיַּרְדֵּן </a:t>
            </a:r>
            <a:r>
              <a:rPr b="0" i="0" lang="iw-IL" sz="2800" u="none" cap="none" strike="noStrike">
                <a:solidFill>
                  <a:srgbClr val="FF0000"/>
                </a:solidFill>
                <a:latin typeface="Narkisim"/>
                <a:ea typeface="Narkisim"/>
                <a:cs typeface="Narkisim"/>
                <a:sym typeface="Narkisim"/>
              </a:rPr>
              <a:t>וַיִּצָּעֵק כָּל אִישׁ אֶפְרַיִם  וַיִּלְכְּדוּ אֶת הַמַּיִם 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עַד בֵּית בָּרָה וְאֶת הַיַּרְדֵּן: </a:t>
            </a: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כה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וַיִּלְכְּדוּ שְׁנֵי שָׂרֵי מִדְיָן אֶת עֹרֵב וְאֶת זְאֵב וַיַּהַרְגוּ אֶת עוֹרֵב בְּצוּר עוֹרֵב וְאֶת זְאֵב הָרְגוּ בְיֶקֶב זְאֵב, וַיִּרְדְּפוּ אֶל מִדְיָן וְרֹאשׁ עֹרֵב וּזְאֵב הֵבִיאוּ אֶל-גִּדְעוֹן מֵעֵבֶר לַיַּרְדֵּן.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9"/>
          <p:cNvPicPr preferRelativeResize="0"/>
          <p:nvPr/>
        </p:nvPicPr>
        <p:blipFill rotWithShape="1">
          <a:blip r:embed="rId3">
            <a:alphaModFix/>
          </a:blip>
          <a:srcRect b="5506" l="31875" r="33152" t="13806"/>
          <a:stretch/>
        </p:blipFill>
        <p:spPr>
          <a:xfrm>
            <a:off x="6321289" y="0"/>
            <a:ext cx="5287616" cy="6862097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9"/>
          <p:cNvSpPr/>
          <p:nvPr/>
        </p:nvSpPr>
        <p:spPr>
          <a:xfrm>
            <a:off x="8511209" y="1830457"/>
            <a:ext cx="1222513" cy="546652"/>
          </a:xfrm>
          <a:prstGeom prst="ellipse">
            <a:avLst/>
          </a:prstGeom>
          <a:noFill/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6" name="Google Shape;366;p39"/>
          <p:cNvSpPr/>
          <p:nvPr/>
        </p:nvSpPr>
        <p:spPr>
          <a:xfrm>
            <a:off x="8365440" y="2892366"/>
            <a:ext cx="1222513" cy="546652"/>
          </a:xfrm>
          <a:prstGeom prst="ellipse">
            <a:avLst/>
          </a:prstGeom>
          <a:noFill/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p39"/>
          <p:cNvSpPr/>
          <p:nvPr/>
        </p:nvSpPr>
        <p:spPr>
          <a:xfrm rot="5400000">
            <a:off x="9352722" y="1023587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8" name="Google Shape;368;p39"/>
          <p:cNvSpPr/>
          <p:nvPr/>
        </p:nvSpPr>
        <p:spPr>
          <a:xfrm rot="6624720">
            <a:off x="9634913" y="1040755"/>
            <a:ext cx="106848" cy="226359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9" name="Google Shape;369;p39"/>
          <p:cNvSpPr/>
          <p:nvPr/>
        </p:nvSpPr>
        <p:spPr>
          <a:xfrm rot="7821062">
            <a:off x="9855405" y="1186587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0" name="Google Shape;370;p39"/>
          <p:cNvSpPr/>
          <p:nvPr/>
        </p:nvSpPr>
        <p:spPr>
          <a:xfrm rot="8183487">
            <a:off x="10067066" y="1373885"/>
            <a:ext cx="119270" cy="17890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1" name="Google Shape;371;p39"/>
          <p:cNvSpPr/>
          <p:nvPr/>
        </p:nvSpPr>
        <p:spPr>
          <a:xfrm rot="-2914864">
            <a:off x="9392715" y="2783074"/>
            <a:ext cx="204274" cy="1616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2" name="Google Shape;372;p39"/>
          <p:cNvSpPr/>
          <p:nvPr/>
        </p:nvSpPr>
        <p:spPr>
          <a:xfrm rot="-2804504">
            <a:off x="9563000" y="2574177"/>
            <a:ext cx="254410" cy="15977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3" name="Google Shape;373;p39"/>
          <p:cNvSpPr/>
          <p:nvPr/>
        </p:nvSpPr>
        <p:spPr>
          <a:xfrm rot="-4459344">
            <a:off x="9893963" y="1676002"/>
            <a:ext cx="288778" cy="18376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4" name="Google Shape;374;p39"/>
          <p:cNvSpPr/>
          <p:nvPr/>
        </p:nvSpPr>
        <p:spPr>
          <a:xfrm rot="-4545935">
            <a:off x="9813742" y="2011949"/>
            <a:ext cx="288771" cy="16474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5" name="Google Shape;375;p39"/>
          <p:cNvSpPr/>
          <p:nvPr/>
        </p:nvSpPr>
        <p:spPr>
          <a:xfrm rot="-3507726">
            <a:off x="9756777" y="2333515"/>
            <a:ext cx="211256" cy="16235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6" name="Google Shape;376;p39"/>
          <p:cNvCxnSpPr/>
          <p:nvPr/>
        </p:nvCxnSpPr>
        <p:spPr>
          <a:xfrm flipH="1">
            <a:off x="9923530" y="1268872"/>
            <a:ext cx="302010" cy="457365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7" name="Google Shape;377;p39"/>
          <p:cNvSpPr txBox="1"/>
          <p:nvPr/>
        </p:nvSpPr>
        <p:spPr>
          <a:xfrm>
            <a:off x="954157" y="472594"/>
            <a:ext cx="4923763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1200"/>
              <a:buFont typeface="David"/>
              <a:buNone/>
            </a:pPr>
            <a:r>
              <a:rPr b="0" i="0" lang="iw-IL" sz="12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וַיִּצָּעֵק כָּל אִישׁ אֶפְרַיִם וַיִּלְכְּדוּ אֶת הַמַּיִם עַד בֵּית בָּרָה וְאֶת הַיַּרְדֵּן:</a:t>
            </a:r>
            <a:endParaRPr/>
          </a:p>
          <a:p>
            <a:pPr indent="0" lvl="0" marL="0" marR="0" rtl="1" algn="r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Narkisim"/>
              <a:buNone/>
            </a:pPr>
            <a:r>
              <a:rPr b="0" i="0" lang="iw-IL" sz="18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כה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</a:t>
            </a:r>
            <a:r>
              <a:rPr b="0" i="0" lang="iw-IL" sz="2800" u="none" cap="none" strike="noStrike">
                <a:solidFill>
                  <a:srgbClr val="FF0000"/>
                </a:solidFill>
                <a:latin typeface="Narkisim"/>
                <a:ea typeface="Narkisim"/>
                <a:cs typeface="Narkisim"/>
                <a:sym typeface="Narkisim"/>
              </a:rPr>
              <a:t>וַיִּלְכְּדוּ שְׁנֵי שָׂרֵי מִדְיָן אֶת עֹרֵב וְאֶת זְאֵב </a:t>
            </a:r>
            <a:r>
              <a:rPr b="0" i="0" lang="iw-IL" sz="28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וַיַּהַרְגוּ אֶת עוֹרֵב בְּצוּר עוֹרֵב וְאֶת זְאֵב הָרְגוּ בְיֶקֶב זְאֵב וַיִּרְדְּפוּ אֶל מִדְיָן וְרֹאשׁ עֹרֵב וּזְאֵב הֵבִיאוּ אֶל גִּדְעוֹן מֵעֵבֶר לַיַּרְדֵּן.</a:t>
            </a:r>
            <a:endParaRPr/>
          </a:p>
        </p:txBody>
      </p:sp>
      <p:pic>
        <p:nvPicPr>
          <p:cNvPr descr="Amazon.com: Iconsgr Ancient Greek Bronze Museum Replica of Spartan ..." id="378" name="Google Shape;378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74584" y="1053404"/>
            <a:ext cx="359746" cy="457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mazon.com: Iconsgr Ancient Greek Bronze Museum Replica of Spartan ..." id="379" name="Google Shape;37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87081" y="1040188"/>
            <a:ext cx="359746" cy="457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מעיינות ברמת כורזים ובקעת כינרות" id="380" name="Google Shape;380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75858" y="4207352"/>
            <a:ext cx="3968804" cy="2641059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9"/>
          <p:cNvSpPr/>
          <p:nvPr/>
        </p:nvSpPr>
        <p:spPr>
          <a:xfrm rot="1260081">
            <a:off x="3190065" y="5485839"/>
            <a:ext cx="451945" cy="84083"/>
          </a:xfrm>
          <a:prstGeom prst="ellipse">
            <a:avLst/>
          </a:prstGeom>
          <a:solidFill>
            <a:schemeClr val="accent1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0"/>
          <p:cNvSpPr txBox="1"/>
          <p:nvPr>
            <p:ph idx="1" type="body"/>
          </p:nvPr>
        </p:nvSpPr>
        <p:spPr>
          <a:xfrm>
            <a:off x="4621697" y="573156"/>
            <a:ext cx="7220846" cy="5608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i="0"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וַיֹּאמְרוּ אֵלָיו </a:t>
            </a:r>
            <a:r>
              <a:rPr b="0" i="0"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אִישׁ אֶפְרַיִם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מָה הַדָּבָר הַזֶּה עָשִׂיתָ לָּנוּ? לְבִלְתִּי קְרֹאות לָנוּ כִּי הָלַכְתָּ לְהִלָּחֵם בְּמִדְיָן?! וַיְרִיבוּן אִתּוֹ בְּחָזְקָה: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וַיֹּאמֶר אֲלֵיהֶם מֶה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עָשִׂיתִי עַתָּה כָּכֶם? הֲלֹא טוֹב עֹלְלוֹת אֶפְרַיִם מִבְצִיר אֲבִיעֶזֶר!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בְּיֶדְכֶם נָתַן אֱלֹהִים אֶת שָׂרֵי מִדְיָן אֶת עֹרֵב וְאֶת זְאֵב! וּמַה יָּכֹלְתִּי עֲשׂוֹת כָּכֶם?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אָז רָפְתָה רוּחָם מֵעָלָיו בְּדַבְּרוֹ הַדָּבָר הַזֶּה: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Pin on Emócie" id="387" name="Google Shape;38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3007" y="1170671"/>
            <a:ext cx="977462" cy="10265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Emócie" id="388" name="Google Shape;38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0754" y="1170670"/>
            <a:ext cx="977462" cy="1026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1"/>
          <p:cNvSpPr txBox="1"/>
          <p:nvPr>
            <p:ph idx="1" type="body"/>
          </p:nvPr>
        </p:nvSpPr>
        <p:spPr>
          <a:xfrm>
            <a:off x="4621697" y="573156"/>
            <a:ext cx="7220846" cy="5608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i="0"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וַיֹּאמְרוּ אֵלָיו </a:t>
            </a:r>
            <a:r>
              <a:rPr b="0" i="0"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אִישׁ אֶפְרַיִם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מָה הַדָּבָר הַזֶּה עָשִׂיתָ לָּנוּ? לְבִלְתִּי קְרֹאות לָנוּ כִּי הָלַכְתָּ לְהִלָּחֵם בְּמִדְיָן?! וַיְרִיבוּן אִתּוֹ בְּחָזְקָה: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וַיֹּאמֶר אֲלֵיהֶם מֶה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עָשִׂיתִי עַתָּה כָּכֶם? הֲלֹא טוֹב עֹלְלוֹת אֶפְרַיִם מִבְצִיר אֲבִיעֶזֶר!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בְּיֶדְכֶם נָתַן אֱלֹהִים אֶת שָׂרֵי מִדְיָן אֶת עֹרֵב וְאֶת זְאֵב! וּמַה יָּכֹלְתִּי עֲשׂוֹת כָּכֶם?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אָז רָפְתָה רוּחָם מֵעָלָיו בְּדַבְּרוֹ הַדָּבָר הַזֶּה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Pin on Emócie" id="394" name="Google Shape;39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3007" y="1170671"/>
            <a:ext cx="977462" cy="10265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on Emócie" id="395" name="Google Shape;39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0754" y="1170670"/>
            <a:ext cx="977462" cy="10265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moji Request - SelfSatisfiedEmoji" id="396" name="Google Shape;396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9449" y="5529244"/>
            <a:ext cx="921020" cy="921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tisfied Emoticon | Symbols &amp; Emoticons" id="397" name="Google Shape;397;p41"/>
          <p:cNvPicPr preferRelativeResize="0"/>
          <p:nvPr/>
        </p:nvPicPr>
        <p:blipFill rotWithShape="1">
          <a:blip r:embed="rId5">
            <a:alphaModFix/>
          </a:blip>
          <a:srcRect b="10399" l="24628" r="24434" t="0"/>
          <a:stretch/>
        </p:blipFill>
        <p:spPr>
          <a:xfrm>
            <a:off x="2477884" y="5546210"/>
            <a:ext cx="977462" cy="904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2"/>
          <p:cNvSpPr txBox="1"/>
          <p:nvPr>
            <p:ph idx="1" type="body"/>
          </p:nvPr>
        </p:nvSpPr>
        <p:spPr>
          <a:xfrm>
            <a:off x="4621697" y="573156"/>
            <a:ext cx="7220846" cy="5608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אֵלָיו אִישׁ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אֶפְרַיִם מָה הַדָּבָר הַזֶּה עָשִׂיתָ לָּנוּ? לְבִלְתִּי קְרֹאות לָנוּ כִּי הָלַכְתָּ לְהִלָּחֵם בְּמִדְיָן?!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וַיְרִיבוּן אִתּוֹ בְּחָזְקָה: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וַיֹּאמֶר אֲלֵיהֶם מֶה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עָשִׂיתִי עַתָּה כָּכֶם? </a:t>
            </a:r>
            <a:r>
              <a:rPr b="0" i="0"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הֲלֹא טוֹב עֹלְלוֹת אֶפְרַיִם מִבְצִיר אֲבִיעֶזֶר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!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בְּיֶדְכֶם נָתַן אֱלֹהִים אֶת שָׂרֵי מִדְיָן אֶת עֹרֵב וְאֶת זְאֵב! וּמַה יָּכֹלְתִּי עֲשׂוֹת כָּכֶם?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אָז רָפְתָה רוּחָם מֵעָלָיו בְּדַבְּרוֹ הַדָּבָר הַזֶּה: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בין הזמנים: הצצה אל מאחורי הקלעים של יקבי ברקן - ביזנעס" id="403" name="Google Shape;40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208" y="1631677"/>
            <a:ext cx="3761340" cy="2503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המחקר החקלאי ותרומתו- חלק ב' הגפן | מכון התורה והארץ-'למעשה' אקטואליה הלכתית" id="404" name="Google Shape;404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9994" y="4453041"/>
            <a:ext cx="1699797" cy="112861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2"/>
          <p:cNvSpPr/>
          <p:nvPr/>
        </p:nvSpPr>
        <p:spPr>
          <a:xfrm>
            <a:off x="721208" y="1631677"/>
            <a:ext cx="3761340" cy="2503001"/>
          </a:xfrm>
          <a:prstGeom prst="rect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6" name="Google Shape;406;p42"/>
          <p:cNvSpPr/>
          <p:nvPr/>
        </p:nvSpPr>
        <p:spPr>
          <a:xfrm>
            <a:off x="1599993" y="4453041"/>
            <a:ext cx="1699797" cy="1128610"/>
          </a:xfrm>
          <a:prstGeom prst="rect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3"/>
          <p:cNvSpPr txBox="1"/>
          <p:nvPr>
            <p:ph idx="1" type="body"/>
          </p:nvPr>
        </p:nvSpPr>
        <p:spPr>
          <a:xfrm>
            <a:off x="4621697" y="573156"/>
            <a:ext cx="7220846" cy="5608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הֲלֹא טוֹב </a:t>
            </a:r>
            <a:r>
              <a:rPr b="0" i="0"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עֹלְלוֹת אֶפְרַיִם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               </a:t>
            </a:r>
            <a:r>
              <a:rPr b="0" i="0" lang="iw-IL" sz="36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מִבְצִיר אֲבִיעֶזֶר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!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בְּיֶדְכֶם נָתַן אֱלֹהִים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אֶת שָׂרֵי מִדְיָן אֶת עֹרֵב וְאֶת זְאֵב!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וּמַה יָּכֹלְתִּי עֲשׂוֹת כָּכֶם?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אָז רָפְתָה רוּחָם מֵעָלָיו בְּדַבְּרוֹ הַדָּבָר הַזֶּה: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בין הזמנים: הצצה אל מאחורי הקלעים של יקבי ברקן - ביזנעס" id="412" name="Google Shape;41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208" y="1631677"/>
            <a:ext cx="3761340" cy="2503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המחקר החקלאי ותרומתו- חלק ב' הגפן | מכון התורה והארץ-'למעשה' אקטואליה הלכתית" id="413" name="Google Shape;413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9994" y="4453041"/>
            <a:ext cx="1699797" cy="1128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4"/>
          <p:cNvSpPr txBox="1"/>
          <p:nvPr>
            <p:ph idx="1" type="body"/>
          </p:nvPr>
        </p:nvSpPr>
        <p:spPr>
          <a:xfrm>
            <a:off x="4621697" y="573156"/>
            <a:ext cx="7220846" cy="5608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הֲלֹא טוֹב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עֹלְלוֹת אֶפְרַיִם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  מִבְצִיר אֲבִיעֶזֶר!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בְּיֶדְכֶם נָתַן אֱלֹהִים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אֶת שָׂרֵי מִדְיָן אֶת עֹרֵב וְאֶת זְאֵב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!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וּמַה יָּכֹלְתִּי עֲשׂוֹת כָּכֶם?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אָז רָפְתָה רוּחָם מֵעָלָיו בְּדַבְּרוֹ הַדָּבָר הַזֶּה: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בין הזמנים: הצצה אל מאחורי הקלעים של יקבי ברקן - ביזנעס" id="419" name="Google Shape;41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208" y="1631677"/>
            <a:ext cx="3761340" cy="2503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המחקר החקלאי ותרומתו- חלק ב' הגפן | מכון התורה והארץ-'למעשה' אקטואליה הלכתית" id="420" name="Google Shape;420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9994" y="4453041"/>
            <a:ext cx="1699797" cy="1128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5"/>
          <p:cNvSpPr txBox="1"/>
          <p:nvPr>
            <p:ph idx="1" type="body"/>
          </p:nvPr>
        </p:nvSpPr>
        <p:spPr>
          <a:xfrm>
            <a:off x="4621697" y="573156"/>
            <a:ext cx="7220846" cy="5608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הֲלֹא טוֹב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עֹלְלוֹת אֶפְרַיִם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  מִבְצִיר אֲבִיעֶזֶר!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בְּיֶדְכֶם נָתַן אֱלֹהִים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אֶת שָׂרֵי מִדְיָן אֶת עֹרֵב וְאֶת זְאֵב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!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וּמַה יָּכֹלְתִּי עֲשׂוֹת כָּכֶם?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אָז רָפְתָה רוּחָם מֵעָלָיו בְּדַבְּרוֹ הַדָּבָר הַזֶּה: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Amazon.com: Iconsgr Ancient Greek Bronze Museum Replica of Spartan ..." id="426" name="Google Shape;42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8646" y="4512416"/>
            <a:ext cx="787478" cy="10011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mazon.com: Iconsgr Ancient Greek Bronze Museum Replica of Spartan ..." id="427" name="Google Shape;42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5290" y="4551706"/>
            <a:ext cx="787478" cy="1001166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5"/>
          <p:cNvSpPr txBox="1"/>
          <p:nvPr/>
        </p:nvSpPr>
        <p:spPr>
          <a:xfrm>
            <a:off x="1875902" y="4112306"/>
            <a:ext cx="137388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עורֵב</a:t>
            </a:r>
            <a:endParaRPr/>
          </a:p>
        </p:txBody>
      </p:sp>
      <p:sp>
        <p:nvSpPr>
          <p:cNvPr id="429" name="Google Shape;429;p45"/>
          <p:cNvSpPr txBox="1"/>
          <p:nvPr/>
        </p:nvSpPr>
        <p:spPr>
          <a:xfrm>
            <a:off x="630984" y="4151596"/>
            <a:ext cx="137388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זאֵב</a:t>
            </a:r>
            <a:endParaRPr/>
          </a:p>
        </p:txBody>
      </p:sp>
      <p:sp>
        <p:nvSpPr>
          <p:cNvPr id="430" name="Google Shape;430;p45"/>
          <p:cNvSpPr txBox="1"/>
          <p:nvPr/>
        </p:nvSpPr>
        <p:spPr>
          <a:xfrm>
            <a:off x="973829" y="1656486"/>
            <a:ext cx="2464905" cy="1908215"/>
          </a:xfrm>
          <a:prstGeom prst="rect">
            <a:avLst/>
          </a:prstGeom>
          <a:solidFill>
            <a:srgbClr val="B6C88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לוחמים פשוטים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"/>
          <p:cNvSpPr txBox="1"/>
          <p:nvPr>
            <p:ph idx="1" type="body"/>
          </p:nvPr>
        </p:nvSpPr>
        <p:spPr>
          <a:xfrm>
            <a:off x="4621697" y="573156"/>
            <a:ext cx="7220846" cy="5608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הֲלֹא טוֹב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עֹלְלוֹת אֶפְרַיִם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  מִבְצִיר אֲבִיעֶזֶר! 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בְּיֶדְכֶם נָתַן אֱלֹהִים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אֶת שָׂרֵי מִדְיָן אֶת עֹרֵב וְאֶת זְאֵב! 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וּמַה יָּכֹלְתִּי עֲשׂוֹת כָּכֶם?</a:t>
            </a:r>
            <a:endParaRPr/>
          </a:p>
          <a:p>
            <a:pPr indent="0" lvl="0" marL="0" rtl="1" algn="r">
              <a:lnSpc>
                <a:spcPct val="138888"/>
              </a:lnSpc>
              <a:spcBef>
                <a:spcPts val="12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  אָז רָפְתָה רוּחָם מֵעָלָיו בְּדַבְּרוֹ הַדָּבָר הַזֶּה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Emoji Request - SelfSatisfiedEmoji" id="436" name="Google Shape;43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6690" y="4236472"/>
            <a:ext cx="921020" cy="9210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tisfied Emoticon | Symbols &amp; Emoticons" id="437" name="Google Shape;437;p46"/>
          <p:cNvPicPr preferRelativeResize="0"/>
          <p:nvPr/>
        </p:nvPicPr>
        <p:blipFill rotWithShape="1">
          <a:blip r:embed="rId4">
            <a:alphaModFix/>
          </a:blip>
          <a:srcRect b="10399" l="24628" r="24434" t="0"/>
          <a:stretch/>
        </p:blipFill>
        <p:spPr>
          <a:xfrm>
            <a:off x="2215125" y="4253438"/>
            <a:ext cx="977462" cy="904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יפתח וסביבתו – אתר תנ&quot;ך ממלכתי" id="442" name="Google Shape;442;p4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7475" y="143136"/>
            <a:ext cx="4310201" cy="6571728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7"/>
          <p:cNvSpPr txBox="1"/>
          <p:nvPr/>
        </p:nvSpPr>
        <p:spPr>
          <a:xfrm>
            <a:off x="7275445" y="378658"/>
            <a:ext cx="4601817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arkisim"/>
              <a:buNone/>
            </a:pPr>
            <a:r>
              <a:rPr b="0" i="0" lang="iw-IL" sz="16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ד</a:t>
            </a:r>
            <a:r>
              <a:rPr b="0" i="0" lang="iw-IL" sz="24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וַיָּבֹא גִדְעוֹן הַיַּרְדֵּנָה עֹבֵר הוּא וּשְׁלֹשׁ מֵאוֹת הָאִישׁ אֲשֶׁר אִתּוֹ עֲיֵפִים וְרֹדְפִים: </a:t>
            </a:r>
            <a:endParaRPr/>
          </a:p>
          <a:p>
            <a:pPr indent="0" lvl="0" marL="0" marR="0" rtl="1" algn="r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arkisim"/>
              <a:buNone/>
            </a:pPr>
            <a:r>
              <a:rPr b="0" i="0" lang="iw-IL" sz="1600" u="none" cap="none" strike="noStrike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ה</a:t>
            </a:r>
            <a:r>
              <a:rPr b="0" i="0" lang="iw-IL" sz="2400" u="none" cap="none" strike="noStrike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וַיֹּאמֶר לְאַנְשֵׁי סֻכּוֹת תְּנוּ נָא כִּכְּרוֹת לֶחֶם לָעָם אֲשֶׁר בְּרַגְלָי כִּי עֲיֵפִים הֵם וְאָנֹכִי רֹדֵף אַחֲרֵי זֶבַח וְצַלְמֻנָּע מַלְכֵי מִדְיָן:</a:t>
            </a:r>
            <a:endParaRPr/>
          </a:p>
        </p:txBody>
      </p:sp>
      <p:sp>
        <p:nvSpPr>
          <p:cNvPr id="444" name="Google Shape;444;p47"/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5" name="Google Shape;445;p47"/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6" name="Google Shape;446;p47"/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7" name="Google Shape;447;p47"/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8" name="Google Shape;448;p47"/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סכּוֹת</a:t>
            </a:r>
            <a:endParaRPr/>
          </a:p>
        </p:txBody>
      </p:sp>
      <p:pic>
        <p:nvPicPr>
          <p:cNvPr descr="פְּנִיאֵל – עלמפה" id="449" name="Google Shape;44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4896" y="3104878"/>
            <a:ext cx="4512366" cy="3379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יפתח וסביבתו – אתר תנ&quot;ך ממלכתי" id="454" name="Google Shape;454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7475" y="143136"/>
            <a:ext cx="4310201" cy="6571728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48"/>
          <p:cNvSpPr txBox="1"/>
          <p:nvPr/>
        </p:nvSpPr>
        <p:spPr>
          <a:xfrm>
            <a:off x="7275445" y="378658"/>
            <a:ext cx="4601817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arkisim"/>
              <a:buNone/>
            </a:pPr>
            <a:r>
              <a:rPr lang="iw-IL" sz="1600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ד</a:t>
            </a:r>
            <a:r>
              <a:rPr lang="iw-IL" sz="24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וַיָּבֹא גִדְעוֹן הַיַּרְדֵּנָה עֹבֵר הוּא וּשְׁלֹשׁ מֵאוֹת הָאִישׁ אֲשֶׁר אִתּוֹ עֲיֵפִים וְרֹדְפִים: </a:t>
            </a:r>
            <a:endParaRPr/>
          </a:p>
          <a:p>
            <a:pPr indent="0" lvl="0" marL="0" marR="0" rtl="1" algn="r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arkisim"/>
              <a:buNone/>
            </a:pPr>
            <a:r>
              <a:rPr lang="iw-IL" sz="1600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ה</a:t>
            </a:r>
            <a:r>
              <a:rPr lang="iw-IL" sz="24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וַיֹּאמֶר לְאַנְשֵׁי סֻכּוֹת </a:t>
            </a:r>
            <a:r>
              <a:rPr lang="iw-IL" sz="2400">
                <a:solidFill>
                  <a:srgbClr val="FF0000"/>
                </a:solidFill>
                <a:latin typeface="Narkisim"/>
                <a:ea typeface="Narkisim"/>
                <a:cs typeface="Narkisim"/>
                <a:sym typeface="Narkisim"/>
              </a:rPr>
              <a:t>תְּנוּ נָא כִּכְּרוֹת לֶחֶם לָעָם אֲשֶׁר בְּרַגְלָי כִּי עֲיֵפִים הֵם</a:t>
            </a:r>
            <a:r>
              <a:rPr lang="iw-IL" sz="24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 וְאָנֹכִי רֹדֵף אַחֲרֵי זֶבַח וְצַלְמֻנָּע מַלְכֵי מִדְיָן:</a:t>
            </a:r>
            <a:endParaRPr/>
          </a:p>
        </p:txBody>
      </p:sp>
      <p:sp>
        <p:nvSpPr>
          <p:cNvPr id="456" name="Google Shape;456;p48"/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7" name="Google Shape;457;p48"/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8" name="Google Shape;458;p48"/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9" name="Google Shape;459;p48"/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0" name="Google Shape;460;p48"/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סכּוֹת</a:t>
            </a:r>
            <a:endParaRPr/>
          </a:p>
        </p:txBody>
      </p:sp>
      <p:pic>
        <p:nvPicPr>
          <p:cNvPr descr="לחם כוסמין - Piece of Cake קונדיטוריה - הזמנות ומשלוחים אונליין" id="461" name="Google Shape;461;p48"/>
          <p:cNvPicPr preferRelativeResize="0"/>
          <p:nvPr/>
        </p:nvPicPr>
        <p:blipFill rotWithShape="1">
          <a:blip r:embed="rId4">
            <a:alphaModFix/>
          </a:blip>
          <a:srcRect b="21038" l="13454" r="10881" t="19594"/>
          <a:stretch/>
        </p:blipFill>
        <p:spPr>
          <a:xfrm>
            <a:off x="9939130" y="3617843"/>
            <a:ext cx="1292087" cy="10137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לחם כוסמין - Piece of Cake קונדיטוריה - הזמנות ומשלוחים אונליין" id="462" name="Google Shape;462;p48"/>
          <p:cNvPicPr preferRelativeResize="0"/>
          <p:nvPr/>
        </p:nvPicPr>
        <p:blipFill rotWithShape="1">
          <a:blip r:embed="rId4">
            <a:alphaModFix/>
          </a:blip>
          <a:srcRect b="21038" l="13454" r="10881" t="19594"/>
          <a:stretch/>
        </p:blipFill>
        <p:spPr>
          <a:xfrm>
            <a:off x="8647043" y="4008782"/>
            <a:ext cx="1292087" cy="10137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לחם של חיטה שלם. דירה, חיטה, מסעדה, menu., הפרד, דוגמה, יסוד, רקע., וקטור,  עצב, דפוסית, לבן, שלם, bread. | CanStock" id="463" name="Google Shape;463;p48"/>
          <p:cNvPicPr preferRelativeResize="0"/>
          <p:nvPr/>
        </p:nvPicPr>
        <p:blipFill rotWithShape="1">
          <a:blip r:embed="rId5">
            <a:alphaModFix/>
          </a:blip>
          <a:srcRect b="58800" l="50000" r="0" t="2326"/>
          <a:stretch/>
        </p:blipFill>
        <p:spPr>
          <a:xfrm rot="-4098187">
            <a:off x="7538450" y="5222840"/>
            <a:ext cx="1254041" cy="10562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לחם של חיטה שלם. דירה, חיטה, מסעדה, menu., הפרד, דוגמה, יסוד, רקע., וקטור,  עצב, דפוסית, לבן, שלם, bread. | CanStock" id="464" name="Google Shape;464;p48"/>
          <p:cNvPicPr preferRelativeResize="0"/>
          <p:nvPr/>
        </p:nvPicPr>
        <p:blipFill rotWithShape="1">
          <a:blip r:embed="rId5">
            <a:alphaModFix/>
          </a:blip>
          <a:srcRect b="58800" l="50000" r="0" t="2326"/>
          <a:stretch/>
        </p:blipFill>
        <p:spPr>
          <a:xfrm rot="-4098187">
            <a:off x="8738685" y="5239643"/>
            <a:ext cx="1254041" cy="10562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לחם של חיטה שלם. דירה, חיטה, מסעדה, menu., הפרד, דוגמה, יסוד, רקע., וקטור,  עצב, דפוסית, לבן, שלם, bread. | CanStock" id="465" name="Google Shape;465;p48"/>
          <p:cNvPicPr preferRelativeResize="0"/>
          <p:nvPr/>
        </p:nvPicPr>
        <p:blipFill rotWithShape="1">
          <a:blip r:embed="rId5">
            <a:alphaModFix/>
          </a:blip>
          <a:srcRect b="58800" l="50000" r="0" t="2326"/>
          <a:stretch/>
        </p:blipFill>
        <p:spPr>
          <a:xfrm rot="-4098187">
            <a:off x="9958154" y="4889761"/>
            <a:ext cx="1254041" cy="1056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יפתח וסביבתו – אתר תנ&quot;ך ממלכתי" id="470" name="Google Shape;470;p4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7475" y="143136"/>
            <a:ext cx="4310201" cy="6571728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49"/>
          <p:cNvSpPr txBox="1"/>
          <p:nvPr/>
        </p:nvSpPr>
        <p:spPr>
          <a:xfrm>
            <a:off x="7931426" y="607188"/>
            <a:ext cx="3945836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45833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arkisim"/>
              <a:buNone/>
            </a:pPr>
            <a:r>
              <a:rPr lang="iw-IL" sz="1600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ח</a:t>
            </a:r>
            <a:r>
              <a:rPr lang="iw-IL" sz="24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</a:t>
            </a:r>
            <a:r>
              <a:rPr b="0" i="0" lang="iw-IL" sz="1200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24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וַיַּעַל מִשָּׁם פְּנוּאֵל וַיְדַבֵּר אֲלֵיהֶם כָּזֹאת וַיַּעֲנוּ אוֹתוֹ אַנְשֵׁי פְנוּאֵל כַּאֲשֶׁר עָנוּ אַנְשֵׁי סֻכּוֹת.</a:t>
            </a:r>
            <a:endParaRPr/>
          </a:p>
        </p:txBody>
      </p:sp>
      <p:sp>
        <p:nvSpPr>
          <p:cNvPr id="472" name="Google Shape;472;p49"/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3" name="Google Shape;473;p49"/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4" name="Google Shape;474;p49"/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5" name="Google Shape;475;p49"/>
          <p:cNvSpPr/>
          <p:nvPr/>
        </p:nvSpPr>
        <p:spPr>
          <a:xfrm rot="9882325">
            <a:off x="4946386" y="2574694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6" name="Google Shape;476;p49"/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7" name="Google Shape;477;p49"/>
          <p:cNvSpPr/>
          <p:nvPr/>
        </p:nvSpPr>
        <p:spPr>
          <a:xfrm>
            <a:off x="5056225" y="2627099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8" name="Google Shape;478;p49"/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סכּוֹת</a:t>
            </a:r>
            <a:endParaRPr/>
          </a:p>
        </p:txBody>
      </p:sp>
      <p:sp>
        <p:nvSpPr>
          <p:cNvPr id="479" name="Google Shape;479;p49"/>
          <p:cNvSpPr txBox="1"/>
          <p:nvPr/>
        </p:nvSpPr>
        <p:spPr>
          <a:xfrm>
            <a:off x="5119634" y="2467721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פְּנִיאֵל</a:t>
            </a:r>
            <a:endParaRPr b="1"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פְּנִיאֵל – עלמפה" id="480" name="Google Shape;480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4896" y="3104878"/>
            <a:ext cx="4512366" cy="3379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יפתח וסביבתו – אתר תנ&quot;ך ממלכתי" id="485" name="Google Shape;485;p5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7475" y="143136"/>
            <a:ext cx="4310201" cy="6571728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0"/>
          <p:cNvSpPr txBox="1"/>
          <p:nvPr/>
        </p:nvSpPr>
        <p:spPr>
          <a:xfrm>
            <a:off x="7663069" y="711964"/>
            <a:ext cx="3945836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Narkisim"/>
              <a:buNone/>
            </a:pPr>
            <a:r>
              <a:rPr lang="iw-IL" sz="2000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יב</a:t>
            </a:r>
            <a:r>
              <a:rPr lang="iw-IL" sz="32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</a:t>
            </a:r>
            <a:r>
              <a:rPr b="0" i="0" lang="iw-IL" sz="1600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2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וַיָּנֻסוּ זֶבַח וְצַלְמֻנָּע וַיִּרְדֹּף אַחֲרֵיהֶם וַיִּלְכֹּד אֶת </a:t>
            </a:r>
            <a:r>
              <a:rPr lang="iw-IL" sz="3200">
                <a:solidFill>
                  <a:srgbClr val="FF0000"/>
                </a:solidFill>
                <a:latin typeface="Narkisim"/>
                <a:ea typeface="Narkisim"/>
                <a:cs typeface="Narkisim"/>
                <a:sym typeface="Narkisim"/>
              </a:rPr>
              <a:t>שְׁנֵי מַלְכֵי מִדְיָן אֶת זֶבַח וְאֶת צַלְמֻנָּע </a:t>
            </a:r>
            <a:r>
              <a:rPr lang="iw-IL" sz="32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וְכָל הַמַּחֲנֶה  הֶחֱרִיד</a:t>
            </a:r>
            <a:endParaRPr/>
          </a:p>
        </p:txBody>
      </p:sp>
      <p:sp>
        <p:nvSpPr>
          <p:cNvPr id="487" name="Google Shape;487;p50"/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8" name="Google Shape;488;p50"/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9" name="Google Shape;489;p50"/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0" name="Google Shape;490;p50"/>
          <p:cNvSpPr/>
          <p:nvPr/>
        </p:nvSpPr>
        <p:spPr>
          <a:xfrm rot="9882325">
            <a:off x="4946386" y="2574694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1" name="Google Shape;491;p50"/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2" name="Google Shape;492;p50"/>
          <p:cNvSpPr/>
          <p:nvPr/>
        </p:nvSpPr>
        <p:spPr>
          <a:xfrm>
            <a:off x="5056225" y="2627099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3" name="Google Shape;493;p50"/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סכּוֹת</a:t>
            </a:r>
            <a:endParaRPr/>
          </a:p>
        </p:txBody>
      </p:sp>
      <p:sp>
        <p:nvSpPr>
          <p:cNvPr id="494" name="Google Shape;494;p50"/>
          <p:cNvSpPr txBox="1"/>
          <p:nvPr/>
        </p:nvSpPr>
        <p:spPr>
          <a:xfrm>
            <a:off x="5119634" y="2467721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פְּנִיאֵל</a:t>
            </a:r>
            <a:endParaRPr b="1"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5" name="Google Shape;495;p50"/>
          <p:cNvSpPr/>
          <p:nvPr/>
        </p:nvSpPr>
        <p:spPr>
          <a:xfrm rot="9882325">
            <a:off x="5039859" y="2888213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6" name="Google Shape;496;p50"/>
          <p:cNvSpPr/>
          <p:nvPr/>
        </p:nvSpPr>
        <p:spPr>
          <a:xfrm rot="10592482">
            <a:off x="5087970" y="3227912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7" name="Google Shape;497;p50"/>
          <p:cNvSpPr/>
          <p:nvPr/>
        </p:nvSpPr>
        <p:spPr>
          <a:xfrm rot="9882325">
            <a:off x="5146279" y="3600997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8" name="Google Shape;498;p50"/>
          <p:cNvSpPr/>
          <p:nvPr/>
        </p:nvSpPr>
        <p:spPr>
          <a:xfrm rot="10552658">
            <a:off x="5213223" y="4377256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9" name="Google Shape;499;p50"/>
          <p:cNvSpPr/>
          <p:nvPr/>
        </p:nvSpPr>
        <p:spPr>
          <a:xfrm rot="10800000">
            <a:off x="5198627" y="3994812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0" name="Google Shape;500;p50"/>
          <p:cNvSpPr/>
          <p:nvPr/>
        </p:nvSpPr>
        <p:spPr>
          <a:xfrm rot="10552658">
            <a:off x="5238867" y="4727956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1" name="Google Shape;501;p50"/>
          <p:cNvSpPr/>
          <p:nvPr/>
        </p:nvSpPr>
        <p:spPr>
          <a:xfrm rot="10552658">
            <a:off x="5260633" y="5096827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2" name="Google Shape;502;p50"/>
          <p:cNvSpPr/>
          <p:nvPr/>
        </p:nvSpPr>
        <p:spPr>
          <a:xfrm rot="10552658">
            <a:off x="5277537" y="5486794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תוצאת תמונה עבור כתר איור" id="503" name="Google Shape;503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91092">
            <a:off x="9928915" y="4094126"/>
            <a:ext cx="991592" cy="6896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כתר איור" id="504" name="Google Shape;504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91092">
            <a:off x="8582329" y="4358222"/>
            <a:ext cx="971722" cy="67578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50"/>
          <p:cNvSpPr/>
          <p:nvPr/>
        </p:nvSpPr>
        <p:spPr>
          <a:xfrm rot="2307511">
            <a:off x="4851105" y="5618885"/>
            <a:ext cx="777950" cy="934428"/>
          </a:xfrm>
          <a:prstGeom prst="irregularSeal2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יפתח וסביבתו – אתר תנ&quot;ך ממלכתי" id="510" name="Google Shape;510;p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7475" y="143136"/>
            <a:ext cx="4310201" cy="6571728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51"/>
          <p:cNvSpPr txBox="1"/>
          <p:nvPr/>
        </p:nvSpPr>
        <p:spPr>
          <a:xfrm>
            <a:off x="7667005" y="711964"/>
            <a:ext cx="3945836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Narkisim"/>
              <a:buNone/>
            </a:pPr>
            <a:r>
              <a:rPr lang="iw-IL" sz="2000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טז</a:t>
            </a:r>
            <a:r>
              <a:rPr lang="iw-IL" sz="32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</a:t>
            </a:r>
            <a:r>
              <a:rPr b="0" i="0" lang="iw-IL" sz="1600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2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וַיָּנֻסוּ וַיִּקַּח אֶת זִקְנֵי הָעִיר, וְאֶת קוֹצֵי הַמִּדְבָּר וְאֶת הַבַּרְקֳנִים וַיֹּדַע בָּהֶם אֵת אַנְשֵׁי סֻכּוֹת: </a:t>
            </a:r>
            <a:r>
              <a:rPr lang="iw-IL" sz="2000">
                <a:solidFill>
                  <a:srgbClr val="0070C0"/>
                </a:solidFill>
                <a:latin typeface="Narkisim"/>
                <a:ea typeface="Narkisim"/>
                <a:cs typeface="Narkisim"/>
                <a:sym typeface="Narkisim"/>
              </a:rPr>
              <a:t>יז</a:t>
            </a:r>
            <a:r>
              <a:rPr lang="iw-IL" sz="3200">
                <a:solidFill>
                  <a:srgbClr val="262626"/>
                </a:solidFill>
                <a:latin typeface="Narkisim"/>
                <a:ea typeface="Narkisim"/>
                <a:cs typeface="Narkisim"/>
                <a:sym typeface="Narkisim"/>
              </a:rPr>
              <a:t> וְאֶת מִגְדַּל פְּנוּאֵל נָתָץ וַיַּהֲרֹג  אֶת אַנְשֵׁי הָעִיר:  </a:t>
            </a:r>
            <a:endParaRPr/>
          </a:p>
        </p:txBody>
      </p:sp>
      <p:sp>
        <p:nvSpPr>
          <p:cNvPr id="512" name="Google Shape;512;p51"/>
          <p:cNvSpPr/>
          <p:nvPr/>
        </p:nvSpPr>
        <p:spPr>
          <a:xfrm rot="-2467868">
            <a:off x="4746458" y="2025759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3" name="Google Shape;513;p51"/>
          <p:cNvSpPr/>
          <p:nvPr/>
        </p:nvSpPr>
        <p:spPr>
          <a:xfrm rot="-1859675">
            <a:off x="4868228" y="2276615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4" name="Google Shape;514;p51"/>
          <p:cNvSpPr/>
          <p:nvPr/>
        </p:nvSpPr>
        <p:spPr>
          <a:xfrm rot="-900899">
            <a:off x="4946386" y="2574694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5" name="Google Shape;515;p51"/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6" name="Google Shape;516;p51"/>
          <p:cNvSpPr/>
          <p:nvPr/>
        </p:nvSpPr>
        <p:spPr>
          <a:xfrm>
            <a:off x="5056225" y="2627099"/>
            <a:ext cx="168965" cy="175218"/>
          </a:xfrm>
          <a:prstGeom prst="ellipse">
            <a:avLst/>
          </a:prstGeom>
          <a:solidFill>
            <a:srgbClr val="7030A0"/>
          </a:solidFill>
          <a:ln cap="rnd" cmpd="sng" w="158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7" name="Google Shape;517;p51"/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סכּוֹת</a:t>
            </a:r>
            <a:endParaRPr/>
          </a:p>
        </p:txBody>
      </p:sp>
      <p:sp>
        <p:nvSpPr>
          <p:cNvPr id="518" name="Google Shape;518;p51"/>
          <p:cNvSpPr txBox="1"/>
          <p:nvPr/>
        </p:nvSpPr>
        <p:spPr>
          <a:xfrm>
            <a:off x="5119634" y="2467721"/>
            <a:ext cx="7156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פְּנִיאֵל</a:t>
            </a:r>
            <a:endParaRPr b="1"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9" name="Google Shape;519;p51"/>
          <p:cNvSpPr/>
          <p:nvPr/>
        </p:nvSpPr>
        <p:spPr>
          <a:xfrm rot="-712403">
            <a:off x="5039859" y="2888213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0" name="Google Shape;520;p51"/>
          <p:cNvSpPr/>
          <p:nvPr/>
        </p:nvSpPr>
        <p:spPr>
          <a:xfrm rot="-286892">
            <a:off x="5087970" y="3227912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1" name="Google Shape;521;p51"/>
          <p:cNvSpPr/>
          <p:nvPr/>
        </p:nvSpPr>
        <p:spPr>
          <a:xfrm rot="-174976">
            <a:off x="5146279" y="3600997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2" name="Google Shape;522;p51"/>
          <p:cNvSpPr/>
          <p:nvPr/>
        </p:nvSpPr>
        <p:spPr>
          <a:xfrm rot="-310476">
            <a:off x="5198627" y="3994812"/>
            <a:ext cx="157820" cy="22977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 cap="rnd" cmpd="sng" w="1587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לוקיישן לצילומים: מגדל בתל יבנה - לוקייט" id="523" name="Google Shape;523;p51"/>
          <p:cNvPicPr preferRelativeResize="0"/>
          <p:nvPr/>
        </p:nvPicPr>
        <p:blipFill rotWithShape="1">
          <a:blip r:embed="rId4">
            <a:alphaModFix/>
          </a:blip>
          <a:srcRect b="0" l="16846" r="19792" t="0"/>
          <a:stretch/>
        </p:blipFill>
        <p:spPr>
          <a:xfrm>
            <a:off x="8849247" y="4505870"/>
            <a:ext cx="2200582" cy="19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51"/>
          <p:cNvSpPr/>
          <p:nvPr/>
        </p:nvSpPr>
        <p:spPr>
          <a:xfrm rot="2307511">
            <a:off x="4938224" y="1965023"/>
            <a:ext cx="877225" cy="612630"/>
          </a:xfrm>
          <a:prstGeom prst="irregularSeal2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5" name="Google Shape;525;p51"/>
          <p:cNvSpPr/>
          <p:nvPr/>
        </p:nvSpPr>
        <p:spPr>
          <a:xfrm rot="4812991">
            <a:off x="9357517" y="5107693"/>
            <a:ext cx="1184041" cy="777711"/>
          </a:xfrm>
          <a:prstGeom prst="irregularSeal2">
            <a:avLst/>
          </a:prstGeom>
          <a:noFill/>
          <a:ln cap="flat" cmpd="sng" w="57150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2"/>
          <p:cNvSpPr txBox="1"/>
          <p:nvPr>
            <p:ph type="title"/>
          </p:nvPr>
        </p:nvSpPr>
        <p:spPr>
          <a:xfrm>
            <a:off x="1224068" y="2021986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</a:pPr>
            <a:r>
              <a:rPr b="1" lang="iw-IL" sz="5400"/>
              <a:t>האפוד</a:t>
            </a:r>
            <a:br>
              <a:rPr b="1" lang="iw-IL" sz="7200"/>
            </a:br>
            <a:r>
              <a:rPr b="1" lang="iw-IL"/>
              <a:t>שופטים פרק ח</a:t>
            </a:r>
            <a:endParaRPr b="1" sz="7200"/>
          </a:p>
        </p:txBody>
      </p:sp>
      <p:pic>
        <p:nvPicPr>
          <p:cNvPr descr="סהרונים – אתר תנ&quot;ך ממלכתי" id="531" name="Google Shape;53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4767" y="4004210"/>
            <a:ext cx="1652260" cy="16522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סהרונים – אתר תנ&quot;ך ממלכתי" id="532" name="Google Shape;53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7652" y="3716666"/>
            <a:ext cx="1652260" cy="1652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3"/>
          <p:cNvSpPr txBox="1"/>
          <p:nvPr>
            <p:ph idx="1" type="body"/>
          </p:nvPr>
        </p:nvSpPr>
        <p:spPr>
          <a:xfrm>
            <a:off x="3717516" y="1455615"/>
            <a:ext cx="7973135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0" i="0" lang="iw-IL" sz="4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וַיָּקָם גִּדְעוֹן וַיַּהֲרֹג אֶת זֶבַח וְאֶת צַלְמֻנָּע וַיִּקַּח אֶת הַשַּׂהֲרֹנִים אֲשֶׁר בְּצַוְּארֵי גְמַלֵּיהֶם:</a:t>
            </a:r>
            <a:endParaRPr sz="4000">
              <a:solidFill>
                <a:schemeClr val="dk1"/>
              </a:solidFill>
            </a:endParaRPr>
          </a:p>
        </p:txBody>
      </p:sp>
      <p:pic>
        <p:nvPicPr>
          <p:cNvPr descr="סהרונים – אתר תנ&quot;ך ממלכתי" id="538" name="Google Shape;53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5001" y="3665551"/>
            <a:ext cx="1652260" cy="16522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סהרונים – אתר תנ&quot;ך ממלכתי" id="539" name="Google Shape;53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60949" y="3609235"/>
            <a:ext cx="1652260" cy="16522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מרכז הודו: פושקאר וחגיגות מלה - GoTravel" id="540" name="Google Shape;540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6552" y="3513574"/>
            <a:ext cx="3886256" cy="2912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4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וַיֹּאמְרוּ אִישׁ יִשְׂרָאֵל אֶל גִּדְעוֹן             </a:t>
            </a:r>
            <a:r>
              <a:rPr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מְש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 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5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 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  <p:sp>
        <p:nvSpPr>
          <p:cNvPr id="551" name="Google Shape;551;p55"/>
          <p:cNvSpPr/>
          <p:nvPr/>
        </p:nvSpPr>
        <p:spPr>
          <a:xfrm>
            <a:off x="2554014" y="1324303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52" name="Google Shape;552;p55"/>
          <p:cNvSpPr/>
          <p:nvPr/>
        </p:nvSpPr>
        <p:spPr>
          <a:xfrm>
            <a:off x="2554014" y="2758965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53" name="Google Shape;553;p55"/>
          <p:cNvSpPr/>
          <p:nvPr/>
        </p:nvSpPr>
        <p:spPr>
          <a:xfrm>
            <a:off x="2554014" y="4204139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54" name="Google Shape;554;p55"/>
          <p:cNvSpPr/>
          <p:nvPr/>
        </p:nvSpPr>
        <p:spPr>
          <a:xfrm>
            <a:off x="3121572" y="2351412"/>
            <a:ext cx="283780" cy="302449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55643E"/>
          </a:solidFill>
          <a:ln cap="rnd" cmpd="sng" w="15875">
            <a:solidFill>
              <a:srgbClr val="5564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5" name="Google Shape;555;p55"/>
          <p:cNvSpPr/>
          <p:nvPr/>
        </p:nvSpPr>
        <p:spPr>
          <a:xfrm>
            <a:off x="3121572" y="3813802"/>
            <a:ext cx="283780" cy="302449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55643E"/>
          </a:solidFill>
          <a:ln cap="rnd" cmpd="sng" w="15875">
            <a:solidFill>
              <a:srgbClr val="5564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תוצאת תמונה עבור כתר איור" id="556" name="Google Shape;55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191092">
            <a:off x="3207444" y="898520"/>
            <a:ext cx="971722" cy="675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6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 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  <p:sp>
        <p:nvSpPr>
          <p:cNvPr id="562" name="Google Shape;562;p56"/>
          <p:cNvSpPr/>
          <p:nvPr/>
        </p:nvSpPr>
        <p:spPr>
          <a:xfrm>
            <a:off x="2554014" y="1324303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63" name="Google Shape;563;p56"/>
          <p:cNvSpPr/>
          <p:nvPr/>
        </p:nvSpPr>
        <p:spPr>
          <a:xfrm>
            <a:off x="2554014" y="2758965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64" name="Google Shape;564;p56"/>
          <p:cNvSpPr/>
          <p:nvPr/>
        </p:nvSpPr>
        <p:spPr>
          <a:xfrm>
            <a:off x="2554014" y="4204139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65" name="Google Shape;565;p56"/>
          <p:cNvSpPr/>
          <p:nvPr/>
        </p:nvSpPr>
        <p:spPr>
          <a:xfrm>
            <a:off x="3121572" y="2351412"/>
            <a:ext cx="283780" cy="302449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55643E"/>
          </a:solidFill>
          <a:ln cap="rnd" cmpd="sng" w="15875">
            <a:solidFill>
              <a:srgbClr val="5564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6" name="Google Shape;566;p56"/>
          <p:cNvSpPr/>
          <p:nvPr/>
        </p:nvSpPr>
        <p:spPr>
          <a:xfrm>
            <a:off x="3121572" y="3813802"/>
            <a:ext cx="283780" cy="302449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55643E"/>
          </a:solidFill>
          <a:ln cap="rnd" cmpd="sng" w="15875">
            <a:solidFill>
              <a:srgbClr val="5564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תוצאת תמונה עבור כתר איור" id="567" name="Google Shape;56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191092">
            <a:off x="3207444" y="2496323"/>
            <a:ext cx="971722" cy="675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7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 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  <p:sp>
        <p:nvSpPr>
          <p:cNvPr id="573" name="Google Shape;573;p57"/>
          <p:cNvSpPr/>
          <p:nvPr/>
        </p:nvSpPr>
        <p:spPr>
          <a:xfrm>
            <a:off x="2554014" y="1324303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74" name="Google Shape;574;p57"/>
          <p:cNvSpPr/>
          <p:nvPr/>
        </p:nvSpPr>
        <p:spPr>
          <a:xfrm>
            <a:off x="2554014" y="2758965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75" name="Google Shape;575;p57"/>
          <p:cNvSpPr/>
          <p:nvPr/>
        </p:nvSpPr>
        <p:spPr>
          <a:xfrm>
            <a:off x="2554014" y="4204139"/>
            <a:ext cx="1471448" cy="914400"/>
          </a:xfrm>
          <a:prstGeom prst="roundRect">
            <a:avLst>
              <a:gd fmla="val 16667" name="adj"/>
            </a:avLst>
          </a:prstGeom>
          <a:solidFill>
            <a:srgbClr val="E2E8D9"/>
          </a:solidFill>
          <a:ln cap="rnd" cmpd="sng" w="15875">
            <a:solidFill>
              <a:srgbClr val="ABBB9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מושל</a:t>
            </a:r>
            <a:endParaRPr/>
          </a:p>
        </p:txBody>
      </p:sp>
      <p:sp>
        <p:nvSpPr>
          <p:cNvPr id="576" name="Google Shape;576;p57"/>
          <p:cNvSpPr/>
          <p:nvPr/>
        </p:nvSpPr>
        <p:spPr>
          <a:xfrm>
            <a:off x="3121572" y="2351412"/>
            <a:ext cx="283780" cy="302449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55643E"/>
          </a:solidFill>
          <a:ln cap="rnd" cmpd="sng" w="15875">
            <a:solidFill>
              <a:srgbClr val="5564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7" name="Google Shape;577;p57"/>
          <p:cNvSpPr/>
          <p:nvPr/>
        </p:nvSpPr>
        <p:spPr>
          <a:xfrm>
            <a:off x="3121572" y="3813802"/>
            <a:ext cx="283780" cy="302449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55643E"/>
          </a:solidFill>
          <a:ln cap="rnd" cmpd="sng" w="15875">
            <a:solidFill>
              <a:srgbClr val="5564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תוצאת תמונה עבור כתר איור" id="578" name="Google Shape;57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191092">
            <a:off x="3349334" y="3840638"/>
            <a:ext cx="971722" cy="675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8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</a:t>
            </a:r>
            <a:r>
              <a:rPr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 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9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 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60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בָּכֶם!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61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בָּכֶם! </a:t>
            </a:r>
            <a:r>
              <a:rPr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וְלֹא יִמְשֹׁל בְּנִי בָּכֶם!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יִמְשֹׁל בָּכֶם:  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2"/>
          <p:cNvSpPr txBox="1"/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2438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וַיֹּאמְרוּ אִישׁ יִשְׂרָאֵל אֶל גִּדְעוֹן             מְשָׁל בָּנוּ!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גַּם אַתָּה גַּם בִּנְךָ גַּם בֶּן בְּנֶךָ!                    כִּי הוֹשַׁעְתָּנוּ מִיַּד מִדְיָן!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David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וַיֹּאמֶר אֲלֵהֶם גִּדְעוֹן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אֶמְשֹׁל אֲנִי בָּכֶם וְלֹא יִמְשֹׁל בְּנִי בָּכֶם </a:t>
            </a:r>
            <a:endParaRPr/>
          </a:p>
          <a:p>
            <a:pPr indent="0" lvl="0" marL="452438" marR="0" rtl="1" algn="r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David"/>
              <a:buNone/>
            </a:pP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ה' יִמְשֹׁל בָּכֶם!  </a:t>
            </a:r>
            <a:endParaRPr/>
          </a:p>
        </p:txBody>
      </p:sp>
      <p:pic>
        <p:nvPicPr>
          <p:cNvPr id="604" name="Google Shape;60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6082" y="4703379"/>
            <a:ext cx="3006222" cy="16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63"/>
          <p:cNvSpPr txBox="1"/>
          <p:nvPr/>
        </p:nvSpPr>
        <p:spPr>
          <a:xfrm>
            <a:off x="4487917" y="686085"/>
            <a:ext cx="7368324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</a:t>
            </a:r>
            <a:r>
              <a:rPr b="0"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אֶשְׁאֲלָה מִכֶּם שְׁאֵלָה 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וּתְנוּ לִי אִישׁ נֶזֶם שְׁלָלוֹ כִּי נִזְמֵי זָהָב לָהֶם כִּי יִשְׁמְעֵאלִים הֵם: 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כה 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נָתוֹן נִתֵּן וַיִּפְרְשׂוּ אֶת הַשִּׂמְלָה וַיַּשְׁלִיכוּ שָׁמָּה אִישׁ נֶזֶם שְׁלָלוֹ: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כו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וַיְהִי מִשְׁקַל נִזְמֵי הַזָּהָב אֲשֶׁר שָׁאָל אֶלֶף וּשְׁבַע מֵאוֹת, זָהָב לְבַד מִן הַשַּׂהֲרֹנִים וְהַנְּטִיפוֹת וּבִגְדֵי הָאַרְגָּמָן שֶׁעַל מַלְכֵי מִדְיָן וּלְבַד מִן הָעֲנָקוֹת אֲשֶׁר בְּצַוְּארֵי גְמַלֵּיהֶם: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כז 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וַיַּעַשׂ אוֹתוֹ גִדְעוֹן לְאֵפוֹד וַיַּצֵּג אוֹתוֹ בְעִירוֹ בְּעָפְרָה וַיִּזְנוּ כָל יִשְׂרָאֵל אַחֲרָיו שָׁם וַיְהִי לְגִדְעוֹן וּלְבֵיתוֹ לְמוֹקֵשׁ: 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כח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וַיִּכָּנַע מִדְיָן לִפְנֵי בְּנֵי יִשְׂרָאֵל וְלֹא יָסְפוּ לָשֵׂאת רֹאשָׁם וַתִּשְׁקֹט הָאָרֶץ אַרְבָּעִים שָׁנָה בִּימֵי גִדְעוֹן: </a:t>
            </a:r>
            <a:endParaRPr sz="4800">
              <a:solidFill>
                <a:schemeClr val="dk1"/>
              </a:solidFill>
              <a:latin typeface="Narkisim"/>
              <a:ea typeface="Narkisim"/>
              <a:cs typeface="Narkisim"/>
              <a:sym typeface="Narkisim"/>
            </a:endParaRPr>
          </a:p>
        </p:txBody>
      </p:sp>
      <p:pic>
        <p:nvPicPr>
          <p:cNvPr descr="ערבוב מתכות: טיפים לשילוב תכשיטים מכסף וזהב - FrostNYC" id="610" name="Google Shape;61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7887" y="4618162"/>
            <a:ext cx="2539398" cy="16898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כשיטים בתקופת המקרא" id="611" name="Google Shape;611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8153" y="2957077"/>
            <a:ext cx="1219132" cy="12918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כשיטים בתקופת המקרא" id="612" name="Google Shape;612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906" y="1975665"/>
            <a:ext cx="1364046" cy="1870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כשיטים במקרא - Wikiwand" id="613" name="Google Shape;613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27586" y="1261208"/>
            <a:ext cx="1647697" cy="1428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4"/>
          <p:cNvSpPr txBox="1"/>
          <p:nvPr/>
        </p:nvSpPr>
        <p:spPr>
          <a:xfrm>
            <a:off x="4487917" y="686085"/>
            <a:ext cx="7368324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אֶשְׁאֲלָה מִכֶּם שְׁאֵלָה וּתְנוּ לִי אִישׁ נֶזֶם שְׁלָלוֹ כִּי נִזְמֵי זָהָב לָהֶם כִּי יִשְׁמְעֵאלִים הֵם: 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כה 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נָתוֹן נִתֵּן וַיִּפְרְשׂוּ אֶת הַשִּׂמְלָה וַיַּשְׁלִיכוּ שָׁמָּה אִישׁ נֶזֶם שְׁלָלוֹ: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כו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וַיְהִי מִשְׁקַל נִזְמֵי הַזָּהָב אֲשֶׁר שָׁאָל אֶלֶף וּשְׁבַע מֵאוֹת, זָהָב לְבַד מִן הַשַּׂהֲרֹנִים וְהַנְּטִיפוֹת וּבִגְדֵי הָאַרְגָּמָן שֶׁעַל מַלְכֵי מִדְיָן וּלְבַד מִן הָעֲנָקוֹת אֲשֶׁר בְּצַוְּארֵי גְמַלֵּיהֶם: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כז </a:t>
            </a:r>
            <a:r>
              <a:rPr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וַיַּעַשׂ אוֹתוֹ גִדְעוֹן לְאֵפוֹד 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וַיַּצֵּג אוֹתוֹ בְעִירוֹ בְּעָפְרָה וַיִּזְנוּ כָל יִשְׂרָאֵל אַחֲרָיו שָׁם וַיְהִי לְגִדְעוֹן וּלְבֵיתוֹ לְמוֹקֵשׁ: 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כח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וַיִּכָּנַע מִדְיָן לִפְנֵי בְּנֵי יִשְׂרָאֵל וְלֹא יָסְפוּ לָשֵׂאת רֹאשָׁם וַתִּשְׁקֹט הָאָרֶץ אַרְבָּעִים שָׁנָה בִּימֵי גִדְעוֹן: </a:t>
            </a:r>
            <a:endParaRPr sz="4800">
              <a:solidFill>
                <a:schemeClr val="dk1"/>
              </a:solidFill>
              <a:latin typeface="Narkisim"/>
              <a:ea typeface="Narkisim"/>
              <a:cs typeface="Narkisim"/>
              <a:sym typeface="Narkisim"/>
            </a:endParaRPr>
          </a:p>
        </p:txBody>
      </p:sp>
      <p:pic>
        <p:nvPicPr>
          <p:cNvPr descr="ערבוב מתכות: טיפים לשילוב תכשיטים מכסף וזהב - FrostNYC" id="619" name="Google Shape;619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7887" y="4618162"/>
            <a:ext cx="2539398" cy="16898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כשיטים בתקופת המקרא" id="620" name="Google Shape;620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1868" y="4428526"/>
            <a:ext cx="1219132" cy="12918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כשיטים בתקופת המקרא" id="621" name="Google Shape;621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3540" y="4428526"/>
            <a:ext cx="1364046" cy="18706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כשיטים במקרא - Wikiwand" id="622" name="Google Shape;622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54620" y="5010300"/>
            <a:ext cx="1647697" cy="1428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פורטל הדף היומי: המעיל של הכהן הגדול (זבחים פח ע&quot;ב)" id="623" name="Google Shape;623;p64"/>
          <p:cNvPicPr preferRelativeResize="0"/>
          <p:nvPr/>
        </p:nvPicPr>
        <p:blipFill rotWithShape="1">
          <a:blip r:embed="rId7">
            <a:alphaModFix/>
          </a:blip>
          <a:srcRect b="25317" l="28938" r="32602" t="0"/>
          <a:stretch/>
        </p:blipFill>
        <p:spPr>
          <a:xfrm>
            <a:off x="498035" y="3681022"/>
            <a:ext cx="1578747" cy="265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5"/>
          <p:cNvSpPr txBox="1"/>
          <p:nvPr/>
        </p:nvSpPr>
        <p:spPr>
          <a:xfrm>
            <a:off x="4487917" y="686085"/>
            <a:ext cx="7368324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וַיֹּאמֶר אֲלֵהֶם גִּדְעוֹן אֶשְׁאֲלָה מִכֶּם שְׁאֵלָה וּתְנוּ לִי אִישׁ נֶזֶם שְׁלָלוֹ כִּי נִזְמֵי זָהָב לָהֶם כִּי יִשְׁמְעֵאלִים הֵם: 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כה 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וַיֹּאמְרוּ נָתוֹן נִתֵּן וַיִּפְרְשׂוּ אֶת הַשִּׂמְלָה וַיַּשְׁלִיכוּ שָׁמָּה אִישׁ נֶזֶם שְׁלָלוֹ: 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כו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וַיְהִי מִשְׁקַל נִזְמֵי הַזָּהָב אֲשֶׁר שָׁאָל אֶלֶף וּשְׁבַע מֵאוֹת, זָהָב לְבַד מִן הַשַּׂהֲרֹנִים וְהַנְּטִיפוֹת וּבִגְדֵי הָאַרְגָּמָן שֶׁעַל מַלְכֵי מִדְיָן וּלְבַד מִן הָעֲנָקוֹת אֲשֶׁר בְּצַוְּארֵי גְמַלֵּיהֶם: </a:t>
            </a: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כז </a:t>
            </a:r>
            <a:r>
              <a:rPr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וַיַּעַשׂ אוֹתוֹ גִדְעוֹן לְאֵפוֹד 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וַיַּצֵּג אוֹתוֹ בְעִירוֹ בְּעָפְרָה וַיִּזְנוּ כָל יִשְׂרָאֵל אַחֲרָיו שָׁם </a:t>
            </a:r>
            <a:r>
              <a:rPr b="0" i="0" lang="iw-IL" sz="28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וַיְהִי לְגִדְעוֹן וּלְבֵיתוֹ לְמוֹקֵשׁ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  </a:t>
            </a:r>
            <a:endParaRPr/>
          </a:p>
          <a:p>
            <a:pPr indent="0" lvl="0" marL="0" marR="0" rtl="1" algn="r">
              <a:lnSpc>
                <a:spcPct val="153571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David"/>
              <a:buNone/>
            </a:pPr>
            <a:r>
              <a:rPr b="1" lang="iw-IL" sz="20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כח</a:t>
            </a:r>
            <a:r>
              <a:rPr b="0" i="0"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וַיִּכָּנַע מִדְיָן לִפְנֵי בְּנֵי יִשְׂרָאֵל וְלֹא יָסְפוּ לָשֵׂאת רֹאשָׁם וַתִּשְׁקֹט הָאָרֶץ אַרְבָּעִים שָׁנָה בִּימֵי גִדְעוֹן: </a:t>
            </a:r>
            <a:endParaRPr sz="4800">
              <a:solidFill>
                <a:schemeClr val="dk1"/>
              </a:solidFill>
              <a:latin typeface="Narkisim"/>
              <a:ea typeface="Narkisim"/>
              <a:cs typeface="Narkisim"/>
              <a:sym typeface="Narkisim"/>
            </a:endParaRPr>
          </a:p>
        </p:txBody>
      </p:sp>
      <p:pic>
        <p:nvPicPr>
          <p:cNvPr descr="מצדה, ישראל, הריסות, מבצר. מצדה, ישראל, עתיק, judaean, עזוב, הריסות, מבצר.  | CanStock" id="629" name="Google Shape;629;p65"/>
          <p:cNvPicPr preferRelativeResize="0"/>
          <p:nvPr/>
        </p:nvPicPr>
        <p:blipFill rotWithShape="1">
          <a:blip r:embed="rId3">
            <a:alphaModFix/>
          </a:blip>
          <a:srcRect b="8549" l="0" r="0" t="0"/>
          <a:stretch/>
        </p:blipFill>
        <p:spPr>
          <a:xfrm>
            <a:off x="582010" y="4028525"/>
            <a:ext cx="3569576" cy="23617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טומאת עבודה זרה" id="630" name="Google Shape;630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2010" y="5002924"/>
            <a:ext cx="814427" cy="1387367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65"/>
          <p:cNvSpPr/>
          <p:nvPr/>
        </p:nvSpPr>
        <p:spPr>
          <a:xfrm>
            <a:off x="956441" y="3622345"/>
            <a:ext cx="1797269" cy="812359"/>
          </a:xfrm>
          <a:prstGeom prst="rect">
            <a:avLst/>
          </a:prstGeom>
          <a:solidFill>
            <a:srgbClr val="F5CB9D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עבודה זרה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6"/>
          <p:cNvSpPr txBox="1"/>
          <p:nvPr/>
        </p:nvSpPr>
        <p:spPr>
          <a:xfrm>
            <a:off x="5370785" y="1011906"/>
            <a:ext cx="5760241" cy="12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David"/>
              <a:buNone/>
            </a:pPr>
            <a:r>
              <a:rPr b="1" lang="iw-IL" sz="24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כח</a:t>
            </a:r>
            <a:r>
              <a:rPr b="0" i="0" lang="iw-IL" sz="4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וַיִּכָּנַע מִדְיָן לִפְנֵי בְּנֵי יִשְׂרָאֵל וְלֹא יָסְפוּ לָשֵׂאת רֹאשָׁם </a:t>
            </a:r>
            <a:r>
              <a:rPr b="0" i="0" lang="iw-IL" sz="40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וַתִּשְׁקֹט הָאָרֶץ אַרְבָּעִים שָׁנָה </a:t>
            </a:r>
            <a:r>
              <a:rPr b="0" i="0" lang="iw-IL" sz="4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בִּימֵי גִדְעוֹן: </a:t>
            </a:r>
            <a:endParaRPr sz="6600">
              <a:solidFill>
                <a:schemeClr val="dk1"/>
              </a:solidFill>
              <a:latin typeface="Narkisim"/>
              <a:ea typeface="Narkisim"/>
              <a:cs typeface="Narkisim"/>
              <a:sym typeface="Narkisim"/>
            </a:endParaRPr>
          </a:p>
        </p:txBody>
      </p:sp>
      <p:pic>
        <p:nvPicPr>
          <p:cNvPr id="637" name="Google Shape;637;p66"/>
          <p:cNvPicPr preferRelativeResize="0"/>
          <p:nvPr/>
        </p:nvPicPr>
        <p:blipFill rotWithShape="1">
          <a:blip r:embed="rId3">
            <a:alphaModFix/>
          </a:blip>
          <a:srcRect b="24026" l="28622" r="1038" t="30308"/>
          <a:stretch/>
        </p:blipFill>
        <p:spPr>
          <a:xfrm>
            <a:off x="550141" y="3981927"/>
            <a:ext cx="6975265" cy="2547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