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2" r:id="rId3"/>
    <p:sldId id="259" r:id="rId4"/>
    <p:sldId id="260" r:id="rId5"/>
    <p:sldId id="261" r:id="rId6"/>
    <p:sldId id="263" r:id="rId7"/>
    <p:sldId id="264" r:id="rId8"/>
    <p:sldId id="258" r:id="rId9"/>
    <p:sldId id="257" r:id="rId10"/>
    <p:sldId id="265" r:id="rId11"/>
    <p:sldId id="271" r:id="rId12"/>
    <p:sldId id="266" r:id="rId13"/>
    <p:sldId id="267" r:id="rId14"/>
    <p:sldId id="268" r:id="rId15"/>
    <p:sldId id="269" r:id="rId16"/>
    <p:sldId id="270" r:id="rId17"/>
    <p:sldId id="272" r:id="rId18"/>
    <p:sldId id="273" r:id="rId19"/>
    <p:sldId id="274" r:id="rId20"/>
    <p:sldId id="275" r:id="rId21"/>
    <p:sldId id="280" r:id="rId22"/>
    <p:sldId id="276" r:id="rId23"/>
    <p:sldId id="277" r:id="rId24"/>
    <p:sldId id="279" r:id="rId25"/>
    <p:sldId id="281" r:id="rId26"/>
    <p:sldId id="283" r:id="rId27"/>
    <p:sldId id="282" r:id="rId2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סגנון ביניים 4 - הדגשה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12C8C85-51F0-491E-9774-3900AFEF0FD7}" styleName="סגנון בהיר 2 - הדגשה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סגנון ערכת נושא 1 - הדגשה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סגנון ערכת נושא 1 - הדגשה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p:scale>
          <a:sx n="70" d="100"/>
          <a:sy n="70" d="100"/>
        </p:scale>
        <p:origin x="660"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531133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2059156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2295463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3757809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400312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209653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166856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626941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3884709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3538555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B96F601C-6F62-4489-8D87-6A951DD77AAB}" type="datetimeFigureOut">
              <a:rPr lang="he-IL" smtClean="0"/>
              <a:t>כ"א/כסלו/תשפ"ד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5FBD92FB-92E0-42CA-8429-0764880BA5F6}" type="slidenum">
              <a:rPr lang="he-IL" smtClean="0"/>
              <a:t>‹#›</a:t>
            </a:fld>
            <a:endParaRPr lang="he-IL"/>
          </a:p>
        </p:txBody>
      </p:sp>
    </p:spTree>
    <p:extLst>
      <p:ext uri="{BB962C8B-B14F-4D97-AF65-F5344CB8AC3E}">
        <p14:creationId xmlns:p14="http://schemas.microsoft.com/office/powerpoint/2010/main" val="3926587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96F601C-6F62-4489-8D87-6A951DD77AAB}" type="datetimeFigureOut">
              <a:rPr lang="he-IL" smtClean="0"/>
              <a:t>כ"א/כסלו/תשפ"ד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FBD92FB-92E0-42CA-8429-0764880BA5F6}" type="slidenum">
              <a:rPr lang="he-IL" smtClean="0"/>
              <a:t>‹#›</a:t>
            </a:fld>
            <a:endParaRPr lang="he-IL"/>
          </a:p>
        </p:txBody>
      </p:sp>
    </p:spTree>
    <p:extLst>
      <p:ext uri="{BB962C8B-B14F-4D97-AF65-F5344CB8AC3E}">
        <p14:creationId xmlns:p14="http://schemas.microsoft.com/office/powerpoint/2010/main" val="1685780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e.wikisource.org/wiki/%D7%A7%D7%98%D7%92%D7%95%D7%A8%D7%99%D7%94:%D7%A9%D7%95%D7%A4%D7%98%D7%99%D7%9D_%D7%94_%D7%96" TargetMode="External"/><Relationship Id="rId2" Type="http://schemas.openxmlformats.org/officeDocument/2006/relationships/hyperlink" Target="https://he.wikisource.org/wiki/%D7%A7%D7%98%D7%92%D7%95%D7%A8%D7%99%D7%94:%D7%A9%D7%95%D7%A4%D7%98%D7%99%D7%9D_%D7%94_%D7%95" TargetMode="Externa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he.wikisource.org/wiki/%D7%A7%D7%98%D7%92%D7%95%D7%A8%D7%99%D7%94:%D7%A9%D7%95%D7%A4%D7%98%D7%99%D7%9D_%D7%94_%D7%98" TargetMode="External"/><Relationship Id="rId7" Type="http://schemas.microsoft.com/office/2007/relationships/hdphoto" Target="../media/hdphoto2.wdp"/><Relationship Id="rId2" Type="http://schemas.openxmlformats.org/officeDocument/2006/relationships/hyperlink" Target="https://he.wikisource.org/wiki/%D7%A7%D7%98%D7%92%D7%95%D7%A8%D7%99%D7%94:%D7%A9%D7%95%D7%A4%D7%98%D7%99%D7%9D_%D7%94_%D7%97" TargetMode="External"/><Relationship Id="rId1" Type="http://schemas.openxmlformats.org/officeDocument/2006/relationships/slideLayout" Target="../slideLayouts/slideLayout7.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he.wikisource.org/wiki/%D7%A7%D7%98%D7%92%D7%95%D7%A8%D7%99%D7%94:%D7%A9%D7%95%D7%A4%D7%98%D7%99%D7%9D_%D7%94_%D7%99" TargetMode="External"/><Relationship Id="rId1" Type="http://schemas.openxmlformats.org/officeDocument/2006/relationships/slideLayout" Target="../slideLayouts/slideLayout7.xml"/><Relationship Id="rId5" Type="http://schemas.openxmlformats.org/officeDocument/2006/relationships/image" Target="../media/image17.png"/><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he.wikisource.org/wiki/%D7%A7%D7%98%D7%92%D7%95%D7%A8%D7%99%D7%94:%D7%A9%D7%95%D7%A4%D7%98%D7%99%D7%9D_%D7%94_%D7%99%D7%90" TargetMode="Externa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6" Type="http://schemas.microsoft.com/office/2007/relationships/hdphoto" Target="../media/hdphoto7.wdp"/><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4" Type="http://schemas.microsoft.com/office/2007/relationships/hdphoto" Target="../media/hdphoto8.wdp"/></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57098" y="818865"/>
            <a:ext cx="7301552" cy="830997"/>
          </a:xfrm>
          <a:prstGeom prst="rect">
            <a:avLst/>
          </a:prstGeom>
          <a:solidFill>
            <a:schemeClr val="accent2">
              <a:lumMod val="60000"/>
              <a:lumOff val="40000"/>
            </a:schemeClr>
          </a:solidFill>
          <a:ln>
            <a:solidFill>
              <a:schemeClr val="tx1"/>
            </a:solidFill>
            <a:prstDash val="dash"/>
          </a:ln>
        </p:spPr>
        <p:txBody>
          <a:bodyPr wrap="square" rtlCol="1">
            <a:spAutoFit/>
          </a:bodyPr>
          <a:lstStyle/>
          <a:p>
            <a:r>
              <a:rPr lang="he-IL" sz="4800" b="1" dirty="0" smtClean="0">
                <a:latin typeface="David" panose="020E0502060401010101" pitchFamily="34" charset="-79"/>
                <a:cs typeface="David" panose="020E0502060401010101" pitchFamily="34" charset="-79"/>
              </a:rPr>
              <a:t>שופטים פרק ה'- שירת דבורה:</a:t>
            </a:r>
            <a:endParaRPr lang="he-IL" sz="4800" b="1" dirty="0">
              <a:latin typeface="David" panose="020E0502060401010101" pitchFamily="34" charset="-79"/>
              <a:cs typeface="David" panose="020E0502060401010101" pitchFamily="34" charset="-79"/>
            </a:endParaRPr>
          </a:p>
        </p:txBody>
      </p:sp>
      <p:pic>
        <p:nvPicPr>
          <p:cNvPr id="5" name="Picture 7" descr="שירת דבורה בפנימיות מאת הרבי אברהם מרדכי גוטליב שליט&quot;א - על שלושה דברים"/>
          <p:cNvPicPr>
            <a:picLocks noChangeAspect="1" noChangeArrowheads="1"/>
          </p:cNvPicPr>
          <p:nvPr/>
        </p:nvPicPr>
        <p:blipFill>
          <a:blip r:embed="rId2" cstate="print">
            <a:clrChange>
              <a:clrFrom>
                <a:srgbClr val="F4F4F4"/>
              </a:clrFrom>
              <a:clrTo>
                <a:srgbClr val="F4F4F4">
                  <a:alpha val="0"/>
                </a:srgbClr>
              </a:clrTo>
            </a:clrChange>
            <a:extLst>
              <a:ext uri="{28A0092B-C50C-407E-A947-70E740481C1C}">
                <a14:useLocalDpi xmlns:a14="http://schemas.microsoft.com/office/drawing/2010/main" val="0"/>
              </a:ext>
            </a:extLst>
          </a:blip>
          <a:srcRect/>
          <a:stretch>
            <a:fillRect/>
          </a:stretch>
        </p:blipFill>
        <p:spPr bwMode="auto">
          <a:xfrm>
            <a:off x="4857693" y="1649862"/>
            <a:ext cx="3422848" cy="183006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024264" y="2778111"/>
            <a:ext cx="5089705" cy="2062103"/>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200" b="1" u="sng" dirty="0" smtClean="0">
                <a:latin typeface="David" panose="020E0502060401010101" pitchFamily="34" charset="-79"/>
                <a:cs typeface="David" panose="020E0502060401010101" pitchFamily="34" charset="-79"/>
              </a:rPr>
              <a:t>המילה "ישיר"- י' שיר ישנם 10 שירים בתנ"ך:</a:t>
            </a:r>
            <a:r>
              <a:rPr lang="he-IL" sz="3200" dirty="0" smtClean="0">
                <a:latin typeface="David" panose="020E0502060401010101" pitchFamily="34" charset="-79"/>
                <a:cs typeface="David" panose="020E0502060401010101" pitchFamily="34" charset="-79"/>
              </a:rPr>
              <a:t> ים, באר, האזינו, יהושע, דבורה, חנה, דוד, שלמה, חזקיה, ושירה לעתיד</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731266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תווים ונהנים - Home | Facebook"/>
          <p:cNvSpPr>
            <a:spLocks noChangeAspect="1" noChangeArrowheads="1"/>
          </p:cNvSpPr>
          <p:nvPr/>
        </p:nvSpPr>
        <p:spPr bwMode="auto">
          <a:xfrm>
            <a:off x="10447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6" name="מלבן 5"/>
          <p:cNvSpPr/>
          <p:nvPr/>
        </p:nvSpPr>
        <p:spPr>
          <a:xfrm>
            <a:off x="3961577" y="108494"/>
            <a:ext cx="4459815" cy="1015663"/>
          </a:xfrm>
          <a:prstGeom prst="rect">
            <a:avLst/>
          </a:prstGeom>
          <a:solidFill>
            <a:schemeClr val="accent2">
              <a:lumMod val="60000"/>
              <a:lumOff val="40000"/>
            </a:schemeClr>
          </a:solidFill>
        </p:spPr>
        <p:txBody>
          <a:bodyPr wrap="square" lIns="91440" tIns="45720" rIns="91440" bIns="45720">
            <a:spAutoFit/>
          </a:bodyPr>
          <a:lstStyle/>
          <a:p>
            <a:pPr algn="ctr"/>
            <a:r>
              <a:rPr lang="he-IL" sz="6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צורת כתיבה</a:t>
            </a:r>
          </a:p>
        </p:txBody>
      </p:sp>
      <p:pic>
        <p:nvPicPr>
          <p:cNvPr id="2050" name="Picture 2" descr="תוכן שירת דבורה – אתר תנ&quot;ך ממלכתי"/>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44" y="1385182"/>
            <a:ext cx="4355976" cy="51439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thumb/2/2c/Song_of_the_sea.jpg/800px-Song_of_the_se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1392" y="1385181"/>
            <a:ext cx="3656875" cy="4810903"/>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6" descr="שירת השים - סדר כתיבתה ואמירתה"/>
          <p:cNvSpPr>
            <a:spLocks noChangeAspect="1" noChangeArrowheads="1"/>
          </p:cNvSpPr>
          <p:nvPr/>
        </p:nvSpPr>
        <p:spPr bwMode="auto">
          <a:xfrm>
            <a:off x="10599738"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7585" y="1972036"/>
            <a:ext cx="3791841" cy="4712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9308145" y="690299"/>
            <a:ext cx="2005849" cy="584775"/>
          </a:xfrm>
          <a:prstGeom prst="rect">
            <a:avLst/>
          </a:prstGeom>
          <a:solidFill>
            <a:schemeClr val="accent5">
              <a:lumMod val="60000"/>
              <a:lumOff val="40000"/>
            </a:schemeClr>
          </a:solidFill>
          <a:ln>
            <a:solidFill>
              <a:schemeClr val="tx1"/>
            </a:solidFill>
            <a:prstDash val="dash"/>
          </a:ln>
        </p:spPr>
        <p:txBody>
          <a:bodyPr wrap="square" rtlCol="1">
            <a:spAutoFit/>
          </a:bodyPr>
          <a:lstStyle/>
          <a:p>
            <a:r>
              <a:rPr lang="he-IL" sz="3200" b="1" dirty="0" smtClean="0">
                <a:latin typeface="David" panose="020E0502060401010101" pitchFamily="34" charset="-79"/>
                <a:cs typeface="David" panose="020E0502060401010101" pitchFamily="34" charset="-79"/>
              </a:rPr>
              <a:t>שירת הים:</a:t>
            </a:r>
            <a:endParaRPr lang="he-IL" sz="3200" b="1" dirty="0">
              <a:latin typeface="David" panose="020E0502060401010101" pitchFamily="34" charset="-79"/>
              <a:cs typeface="David" panose="020E0502060401010101" pitchFamily="34" charset="-79"/>
            </a:endParaRPr>
          </a:p>
        </p:txBody>
      </p:sp>
      <p:sp>
        <p:nvSpPr>
          <p:cNvPr id="10" name="TextBox 9"/>
          <p:cNvSpPr txBox="1"/>
          <p:nvPr/>
        </p:nvSpPr>
        <p:spPr>
          <a:xfrm>
            <a:off x="714157" y="669894"/>
            <a:ext cx="2442949" cy="584775"/>
          </a:xfrm>
          <a:prstGeom prst="rect">
            <a:avLst/>
          </a:prstGeom>
          <a:solidFill>
            <a:schemeClr val="accent6">
              <a:lumMod val="60000"/>
              <a:lumOff val="40000"/>
            </a:schemeClr>
          </a:solidFill>
          <a:ln>
            <a:solidFill>
              <a:schemeClr val="tx1"/>
            </a:solidFill>
            <a:prstDash val="dash"/>
          </a:ln>
        </p:spPr>
        <p:txBody>
          <a:bodyPr wrap="square" rtlCol="1">
            <a:spAutoFit/>
          </a:bodyPr>
          <a:lstStyle/>
          <a:p>
            <a:r>
              <a:rPr lang="he-IL" sz="3200" b="1" dirty="0" smtClean="0">
                <a:latin typeface="David" panose="020E0502060401010101" pitchFamily="34" charset="-79"/>
                <a:cs typeface="David" panose="020E0502060401010101" pitchFamily="34" charset="-79"/>
              </a:rPr>
              <a:t>שירת דבורה:</a:t>
            </a:r>
            <a:endParaRPr lang="he-IL" sz="3200" b="1" dirty="0">
              <a:latin typeface="David" panose="020E0502060401010101" pitchFamily="34" charset="-79"/>
              <a:cs typeface="David" panose="020E0502060401010101" pitchFamily="34" charset="-79"/>
            </a:endParaRPr>
          </a:p>
        </p:txBody>
      </p:sp>
      <p:sp>
        <p:nvSpPr>
          <p:cNvPr id="11" name="TextBox 10"/>
          <p:cNvSpPr txBox="1"/>
          <p:nvPr/>
        </p:nvSpPr>
        <p:spPr>
          <a:xfrm>
            <a:off x="5079218" y="1275074"/>
            <a:ext cx="2442949" cy="584775"/>
          </a:xfrm>
          <a:prstGeom prst="rect">
            <a:avLst/>
          </a:prstGeom>
          <a:solidFill>
            <a:schemeClr val="accent4">
              <a:lumMod val="60000"/>
              <a:lumOff val="40000"/>
            </a:schemeClr>
          </a:solidFill>
          <a:ln>
            <a:solidFill>
              <a:schemeClr val="tx1"/>
            </a:solidFill>
            <a:prstDash val="dash"/>
          </a:ln>
        </p:spPr>
        <p:txBody>
          <a:bodyPr wrap="square" rtlCol="1">
            <a:spAutoFit/>
          </a:bodyPr>
          <a:lstStyle/>
          <a:p>
            <a:r>
              <a:rPr lang="he-IL" sz="3200" b="1" dirty="0" smtClean="0">
                <a:latin typeface="David" panose="020E0502060401010101" pitchFamily="34" charset="-79"/>
                <a:cs typeface="David" panose="020E0502060401010101" pitchFamily="34" charset="-79"/>
              </a:rPr>
              <a:t>שירת האזינו:</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86899643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barn(inVertical)">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2055"/>
                                        </p:tgtEl>
                                        <p:attrNameLst>
                                          <p:attrName>style.visibility</p:attrName>
                                        </p:attrNameLst>
                                      </p:cBhvr>
                                      <p:to>
                                        <p:strVal val="visible"/>
                                      </p:to>
                                    </p:set>
                                    <p:animEffect transition="in" filter="circle(in)">
                                      <p:cBhvr>
                                        <p:cTn id="23" dur="2000"/>
                                        <p:tgtEl>
                                          <p:spTgt spid="2055"/>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animEffect transition="in" filter="fade">
                                      <p:cBhvr>
                                        <p:cTn id="3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8490" y="2975213"/>
            <a:ext cx="6960358" cy="3662541"/>
          </a:xfrm>
          <a:prstGeom prst="rect">
            <a:avLst/>
          </a:prstGeom>
          <a:solidFill>
            <a:schemeClr val="accent2">
              <a:lumMod val="60000"/>
              <a:lumOff val="40000"/>
            </a:schemeClr>
          </a:solidFill>
          <a:ln>
            <a:solidFill>
              <a:schemeClr val="tx1"/>
            </a:solidFill>
            <a:prstDash val="dash"/>
          </a:ln>
        </p:spPr>
        <p:txBody>
          <a:bodyPr wrap="square" rtlCol="1">
            <a:spAutoFit/>
          </a:bodyPr>
          <a:lstStyle/>
          <a:p>
            <a:r>
              <a:rPr lang="he-IL" sz="2000" dirty="0">
                <a:latin typeface="Guttman Mantova" panose="02010401010101010101" pitchFamily="2" charset="-79"/>
                <a:cs typeface="Guttman Mantova" panose="02010401010101010101" pitchFamily="2" charset="-79"/>
              </a:rPr>
              <a:t>אמר רבי </a:t>
            </a:r>
            <a:r>
              <a:rPr lang="he-IL" sz="2000" dirty="0" err="1">
                <a:latin typeface="Guttman Mantova" panose="02010401010101010101" pitchFamily="2" charset="-79"/>
                <a:cs typeface="Guttman Mantova" panose="02010401010101010101" pitchFamily="2" charset="-79"/>
              </a:rPr>
              <a:t>חנינא</a:t>
            </a:r>
            <a:r>
              <a:rPr lang="he-IL" sz="2000" dirty="0">
                <a:latin typeface="Guttman Mantova" panose="02010401010101010101" pitchFamily="2" charset="-79"/>
                <a:cs typeface="Guttman Mantova" panose="02010401010101010101" pitchFamily="2" charset="-79"/>
              </a:rPr>
              <a:t> בר </a:t>
            </a:r>
            <a:r>
              <a:rPr lang="he-IL" sz="2000" dirty="0" err="1">
                <a:latin typeface="Guttman Mantova" panose="02010401010101010101" pitchFamily="2" charset="-79"/>
                <a:cs typeface="Guttman Mantova" panose="02010401010101010101" pitchFamily="2" charset="-79"/>
              </a:rPr>
              <a:t>פפא</a:t>
            </a:r>
            <a:r>
              <a:rPr lang="he-IL" sz="2000" dirty="0">
                <a:latin typeface="Guttman Mantova" panose="02010401010101010101" pitchFamily="2" charset="-79"/>
                <a:cs typeface="Guttman Mantova" panose="02010401010101010101" pitchFamily="2" charset="-79"/>
              </a:rPr>
              <a:t>, דרש רבי </a:t>
            </a:r>
            <a:r>
              <a:rPr lang="he-IL" sz="2000" dirty="0" err="1">
                <a:latin typeface="Guttman Mantova" panose="02010401010101010101" pitchFamily="2" charset="-79"/>
                <a:cs typeface="Guttman Mantova" panose="02010401010101010101" pitchFamily="2" charset="-79"/>
              </a:rPr>
              <a:t>שילא</a:t>
            </a:r>
            <a:r>
              <a:rPr lang="he-IL" sz="2000" dirty="0">
                <a:latin typeface="Guttman Mantova" panose="02010401010101010101" pitchFamily="2" charset="-79"/>
                <a:cs typeface="Guttman Mantova" panose="02010401010101010101" pitchFamily="2" charset="-79"/>
              </a:rPr>
              <a:t> איש כפר </a:t>
            </a:r>
            <a:r>
              <a:rPr lang="he-IL" sz="2000" dirty="0" err="1">
                <a:latin typeface="Guttman Mantova" panose="02010401010101010101" pitchFamily="2" charset="-79"/>
                <a:cs typeface="Guttman Mantova" panose="02010401010101010101" pitchFamily="2" charset="-79"/>
              </a:rPr>
              <a:t>תמרתא</a:t>
            </a:r>
            <a:r>
              <a:rPr lang="he-IL" sz="2000" dirty="0">
                <a:latin typeface="Guttman Mantova" panose="02010401010101010101" pitchFamily="2" charset="-79"/>
                <a:cs typeface="Guttman Mantova" panose="02010401010101010101" pitchFamily="2" charset="-79"/>
              </a:rPr>
              <a:t>: כל השירות כולן נכתבות אריח על גבי לבינה ולבינה על גבי אריח, חוץ משירה זו ומלכי כנען שאריח על גבי אריח ולבינה על גבי לבינה. מאי טעמא? שלא תהא תקומה למפלתן</a:t>
            </a:r>
            <a:r>
              <a:rPr lang="he-IL" sz="2000" dirty="0" smtClean="0">
                <a:latin typeface="Guttman Mantova" panose="02010401010101010101" pitchFamily="2" charset="-79"/>
                <a:cs typeface="Guttman Mantova" panose="02010401010101010101" pitchFamily="2" charset="-79"/>
              </a:rPr>
              <a:t>. (</a:t>
            </a:r>
            <a:r>
              <a:rPr lang="he-IL" sz="2000" dirty="0" err="1" smtClean="0">
                <a:latin typeface="Guttman Mantova" panose="02010401010101010101" pitchFamily="2" charset="-79"/>
                <a:cs typeface="Guttman Mantova" panose="02010401010101010101" pitchFamily="2" charset="-79"/>
              </a:rPr>
              <a:t>ג"מ</a:t>
            </a:r>
            <a:r>
              <a:rPr lang="he-IL" sz="2000" dirty="0" smtClean="0">
                <a:latin typeface="Guttman Mantova" panose="02010401010101010101" pitchFamily="2" charset="-79"/>
                <a:cs typeface="Guttman Mantova" panose="02010401010101010101" pitchFamily="2" charset="-79"/>
              </a:rPr>
              <a:t> מגילה)</a:t>
            </a:r>
          </a:p>
          <a:p>
            <a:r>
              <a:rPr lang="he-IL" sz="2400" dirty="0">
                <a:latin typeface="David" panose="020E0502060401010101" pitchFamily="34" charset="-79"/>
                <a:cs typeface="David" panose="020E0502060401010101" pitchFamily="34" charset="-79"/>
              </a:rPr>
              <a:t>שכל השירות נכתבות אריח על גבי לבינה </a:t>
            </a:r>
            <a:r>
              <a:rPr lang="he-IL" sz="2400" b="1" dirty="0">
                <a:latin typeface="David" panose="020E0502060401010101" pitchFamily="34" charset="-79"/>
                <a:cs typeface="David" panose="020E0502060401010101" pitchFamily="34" charset="-79"/>
              </a:rPr>
              <a:t>חוץ מכתיבת עשרת בני המן שבמגילה </a:t>
            </a:r>
            <a:r>
              <a:rPr lang="he-IL" sz="2400" dirty="0">
                <a:latin typeface="David" panose="020E0502060401010101" pitchFamily="34" charset="-79"/>
                <a:cs typeface="David" panose="020E0502060401010101" pitchFamily="34" charset="-79"/>
              </a:rPr>
              <a:t>שאף שהם נכתבים בצורת שירה, מכל מקום נכתבים אריח על גבי אריח ולבינה על גבי לבינה, </a:t>
            </a:r>
            <a:r>
              <a:rPr lang="he-IL" sz="2400" b="1" dirty="0">
                <a:latin typeface="David" panose="020E0502060401010101" pitchFamily="34" charset="-79"/>
                <a:cs typeface="David" panose="020E0502060401010101" pitchFamily="34" charset="-79"/>
              </a:rPr>
              <a:t>וכמו כן רשימת מלכי כנען המנויים שנכבשו על ידי יהושע </a:t>
            </a:r>
            <a:r>
              <a:rPr lang="he-IL" sz="2400" dirty="0">
                <a:latin typeface="David" panose="020E0502060401010101" pitchFamily="34" charset="-79"/>
                <a:cs typeface="David" panose="020E0502060401010101" pitchFamily="34" charset="-79"/>
              </a:rPr>
              <a:t>(יהושע פרק </a:t>
            </a:r>
            <a:r>
              <a:rPr lang="he-IL" sz="2400" dirty="0" err="1">
                <a:latin typeface="David" panose="020E0502060401010101" pitchFamily="34" charset="-79"/>
                <a:cs typeface="David" panose="020E0502060401010101" pitchFamily="34" charset="-79"/>
              </a:rPr>
              <a:t>יב</a:t>
            </a:r>
            <a:r>
              <a:rPr lang="he-IL" sz="2400" dirty="0">
                <a:latin typeface="David" panose="020E0502060401010101" pitchFamily="34" charset="-79"/>
                <a:cs typeface="David" panose="020E0502060401010101" pitchFamily="34" charset="-79"/>
              </a:rPr>
              <a:t>). הטעם לכך מובא בגמרא שזה </a:t>
            </a:r>
            <a:r>
              <a:rPr lang="he-IL" sz="2800" b="1" dirty="0">
                <a:solidFill>
                  <a:srgbClr val="C00000"/>
                </a:solidFill>
                <a:latin typeface="David" panose="020E0502060401010101" pitchFamily="34" charset="-79"/>
                <a:cs typeface="David" panose="020E0502060401010101" pitchFamily="34" charset="-79"/>
              </a:rPr>
              <a:t>כדי שלא תהא תקומה למפלתם.</a:t>
            </a:r>
            <a:endParaRPr lang="he-IL" sz="2800" b="1" dirty="0">
              <a:solidFill>
                <a:srgbClr val="C00000"/>
              </a:solidFill>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1208822" y="156007"/>
            <a:ext cx="5334284" cy="2667142"/>
          </a:xfrm>
          <a:prstGeom prst="rect">
            <a:avLst/>
          </a:prstGeom>
        </p:spPr>
      </p:pic>
      <p:pic>
        <p:nvPicPr>
          <p:cNvPr id="5" name="Picture 2" descr="תוכן שירת דבורה – אתר תנ&quot;ך ממלכתי"/>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2401" y="1489578"/>
            <a:ext cx="4355976" cy="53655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588915" y="709781"/>
            <a:ext cx="2442949" cy="584775"/>
          </a:xfrm>
          <a:prstGeom prst="rect">
            <a:avLst/>
          </a:prstGeom>
          <a:solidFill>
            <a:schemeClr val="accent6">
              <a:lumMod val="60000"/>
              <a:lumOff val="40000"/>
            </a:schemeClr>
          </a:solidFill>
          <a:ln>
            <a:solidFill>
              <a:schemeClr val="tx1"/>
            </a:solidFill>
            <a:prstDash val="dash"/>
          </a:ln>
        </p:spPr>
        <p:txBody>
          <a:bodyPr wrap="square" rtlCol="1">
            <a:spAutoFit/>
          </a:bodyPr>
          <a:lstStyle/>
          <a:p>
            <a:r>
              <a:rPr lang="he-IL" sz="3200" b="1" dirty="0" smtClean="0">
                <a:latin typeface="David" panose="020E0502060401010101" pitchFamily="34" charset="-79"/>
                <a:cs typeface="David" panose="020E0502060401010101" pitchFamily="34" charset="-79"/>
              </a:rPr>
              <a:t>שירת דבורה:</a:t>
            </a:r>
            <a:endParaRPr lang="he-IL" sz="3200" b="1" dirty="0">
              <a:latin typeface="David" panose="020E0502060401010101" pitchFamily="34" charset="-79"/>
              <a:cs typeface="David" panose="020E0502060401010101" pitchFamily="34" charset="-79"/>
            </a:endParaRPr>
          </a:p>
        </p:txBody>
      </p:sp>
      <p:sp>
        <p:nvSpPr>
          <p:cNvPr id="7" name="מלבן 6"/>
          <p:cNvSpPr/>
          <p:nvPr/>
        </p:nvSpPr>
        <p:spPr>
          <a:xfrm>
            <a:off x="5172502" y="1729433"/>
            <a:ext cx="2060811" cy="707886"/>
          </a:xfrm>
          <a:prstGeom prst="rect">
            <a:avLst/>
          </a:prstGeom>
          <a:solidFill>
            <a:schemeClr val="accent3">
              <a:lumMod val="60000"/>
              <a:lumOff val="40000"/>
            </a:schemeClr>
          </a:solidFill>
        </p:spPr>
        <p:txBody>
          <a:bodyPr wrap="square">
            <a:spAutoFit/>
          </a:bodyPr>
          <a:lstStyle/>
          <a:p>
            <a:r>
              <a:rPr lang="he-IL" sz="2000" b="0" i="0" dirty="0" smtClean="0">
                <a:effectLst/>
                <a:latin typeface="David" panose="020E0502060401010101" pitchFamily="34" charset="-79"/>
                <a:cs typeface="David" panose="020E0502060401010101" pitchFamily="34" charset="-79"/>
              </a:rPr>
              <a:t>'אריח' היה שמה של מחצית ה'</a:t>
            </a:r>
            <a:r>
              <a:rPr lang="he-IL" sz="2000" b="0" i="0" u="none" strike="noStrike" dirty="0" smtClean="0">
                <a:effectLst/>
                <a:latin typeface="David" panose="020E0502060401010101" pitchFamily="34" charset="-79"/>
                <a:cs typeface="David" panose="020E0502060401010101" pitchFamily="34" charset="-79"/>
              </a:rPr>
              <a:t>לבנה</a:t>
            </a:r>
            <a:r>
              <a:rPr lang="he-IL" sz="2000" b="0" i="0" dirty="0" smtClean="0">
                <a:effectLst/>
                <a:latin typeface="David" panose="020E0502060401010101" pitchFamily="34" charset="-79"/>
                <a:cs typeface="David" panose="020E0502060401010101" pitchFamily="34" charset="-79"/>
              </a:rPr>
              <a:t>',</a:t>
            </a:r>
            <a:endParaRPr lang="he-IL" sz="20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2009190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74" y="202637"/>
            <a:ext cx="5581935" cy="5447645"/>
          </a:xfrm>
          <a:prstGeom prst="rect">
            <a:avLst/>
          </a:prstGeom>
          <a:solidFill>
            <a:schemeClr val="accent2">
              <a:lumMod val="60000"/>
              <a:lumOff val="40000"/>
            </a:schemeClr>
          </a:solidFill>
          <a:ln>
            <a:solidFill>
              <a:schemeClr val="tx1"/>
            </a:solidFill>
            <a:prstDash val="dash"/>
          </a:ln>
        </p:spPr>
        <p:txBody>
          <a:bodyPr wrap="square" rtlCol="1">
            <a:spAutoFit/>
          </a:bodyPr>
          <a:lstStyle/>
          <a:p>
            <a:r>
              <a:rPr lang="he-IL" sz="3200" b="1" u="sng" dirty="0" smtClean="0">
                <a:latin typeface="David" panose="020E0502060401010101" pitchFamily="34" charset="-79"/>
                <a:cs typeface="David" panose="020E0502060401010101" pitchFamily="34" charset="-79"/>
              </a:rPr>
              <a:t>א. </a:t>
            </a:r>
            <a:r>
              <a:rPr lang="he-IL" sz="3200" dirty="0" smtClean="0">
                <a:latin typeface="David" panose="020E0502060401010101" pitchFamily="34" charset="-79"/>
                <a:cs typeface="David" panose="020E0502060401010101" pitchFamily="34" charset="-79"/>
              </a:rPr>
              <a:t>לאחר הניצחון דבורה הנביאה שרה לה' יחד עם ברק וכך הם הודו לו:</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כשבאו צרות על עם ישראל </a:t>
            </a:r>
            <a:r>
              <a:rPr lang="he-IL" sz="2800" dirty="0" smtClean="0">
                <a:latin typeface="David" panose="020E0502060401010101" pitchFamily="34" charset="-79"/>
                <a:cs typeface="David" panose="020E0502060401010101" pitchFamily="34" charset="-79"/>
              </a:rPr>
              <a:t>כמו יבין וסיסרא שהציקו לעם ישראל זה היה בגלל שבני ישראל </a:t>
            </a:r>
            <a:r>
              <a:rPr lang="he-IL" sz="3200" dirty="0" smtClean="0">
                <a:latin typeface="David" panose="020E0502060401010101" pitchFamily="34" charset="-79"/>
                <a:cs typeface="David" panose="020E0502060401010101" pitchFamily="34" charset="-79"/>
              </a:rPr>
              <a:t>עזבו את התורה ולא קיימו את המצוות. ואז באה דבורה וגרמה לעם לשוב בתשובה, </a:t>
            </a:r>
            <a:r>
              <a:rPr lang="he-IL" sz="3200" b="1" dirty="0" smtClean="0">
                <a:latin typeface="David" panose="020E0502060401010101" pitchFamily="34" charset="-79"/>
                <a:cs typeface="David" panose="020E0502060401010101" pitchFamily="34" charset="-79"/>
              </a:rPr>
              <a:t>להתנדב לעבוד את ה' אז באה להם הישועה ועל  " ברכו את ה'"</a:t>
            </a:r>
            <a:r>
              <a:rPr lang="he-IL" sz="3200" dirty="0" smtClean="0">
                <a:latin typeface="David" panose="020E0502060401010101" pitchFamily="34" charset="-79"/>
                <a:cs typeface="David" panose="020E0502060401010101" pitchFamily="34" charset="-79"/>
              </a:rPr>
              <a:t> מודים בני ישראל לה' שעשה להם ניסים גלויים</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5914029" y="150125"/>
            <a:ext cx="6096000" cy="2062103"/>
          </a:xfrm>
          <a:prstGeom prst="rect">
            <a:avLst/>
          </a:prstGeom>
          <a:solidFill>
            <a:schemeClr val="accent5">
              <a:lumMod val="40000"/>
              <a:lumOff val="60000"/>
            </a:schemeClr>
          </a:solidFill>
        </p:spPr>
        <p:txBody>
          <a:bodyPr>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וַתָּשַׁר דְּבוֹרָה, וּבָרָק בֶּן-אֲבִינֹעַם, בַּיּוֹם הַהוּא,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בִּפְרֹעַ פְּרָעוֹת בְּיִשְׂרָאֵל,  {ס}  בְּהִתְנַדֵּב  </a:t>
            </a:r>
          </a:p>
          <a:p>
            <a:r>
              <a:rPr lang="he-IL" sz="3200" dirty="0" smtClean="0">
                <a:latin typeface="David" panose="020E0502060401010101" pitchFamily="34" charset="-79"/>
                <a:cs typeface="David" panose="020E0502060401010101" pitchFamily="34" charset="-79"/>
              </a:rPr>
              <a:t>עָם, בָּרְכוּ, יְהוָה.  {ס}</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5914029" y="2212228"/>
            <a:ext cx="4230804" cy="2369250"/>
          </a:xfrm>
          <a:prstGeom prst="rect">
            <a:avLst/>
          </a:prstGeom>
        </p:spPr>
      </p:pic>
      <p:pic>
        <p:nvPicPr>
          <p:cNvPr id="5" name="תמונה 4"/>
          <p:cNvPicPr>
            <a:picLocks noChangeAspect="1"/>
          </p:cNvPicPr>
          <p:nvPr/>
        </p:nvPicPr>
        <p:blipFill>
          <a:blip r:embed="rId3"/>
          <a:stretch>
            <a:fillRect/>
          </a:stretch>
        </p:blipFill>
        <p:spPr>
          <a:xfrm>
            <a:off x="7627208" y="4508775"/>
            <a:ext cx="4382821" cy="2283013"/>
          </a:xfrm>
          <a:prstGeom prst="rect">
            <a:avLst/>
          </a:prstGeom>
        </p:spPr>
      </p:pic>
    </p:spTree>
    <p:extLst>
      <p:ext uri="{BB962C8B-B14F-4D97-AF65-F5344CB8AC3E}">
        <p14:creationId xmlns:p14="http://schemas.microsoft.com/office/powerpoint/2010/main" val="26060457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barn(inVertical)">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1069" y="245659"/>
            <a:ext cx="6332561" cy="6555641"/>
          </a:xfrm>
          <a:prstGeom prst="rect">
            <a:avLst/>
          </a:prstGeom>
          <a:solidFill>
            <a:schemeClr val="accent2">
              <a:lumMod val="60000"/>
              <a:lumOff val="40000"/>
            </a:schemeClr>
          </a:solidFill>
          <a:ln>
            <a:solidFill>
              <a:schemeClr val="tx1"/>
            </a:solidFill>
            <a:prstDash val="dash"/>
          </a:ln>
        </p:spPr>
        <p:txBody>
          <a:bodyPr wrap="square" rtlCol="1">
            <a:spAutoFit/>
          </a:bodyPr>
          <a:lstStyle/>
          <a:p>
            <a:r>
              <a:rPr lang="he-IL" sz="3000" b="1" u="sng" dirty="0" err="1" smtClean="0">
                <a:latin typeface="David" panose="020E0502060401010101" pitchFamily="34" charset="-79"/>
                <a:cs typeface="David" panose="020E0502060401010101" pitchFamily="34" charset="-79"/>
              </a:rPr>
              <a:t>פ"ס</a:t>
            </a:r>
            <a:r>
              <a:rPr lang="he-IL" sz="3000" b="1" u="sng" dirty="0" smtClean="0">
                <a:latin typeface="David" panose="020E0502060401010101" pitchFamily="34" charset="-79"/>
                <a:cs typeface="David" panose="020E0502060401010101" pitchFamily="34" charset="-79"/>
              </a:rPr>
              <a:t> ג': </a:t>
            </a:r>
            <a:r>
              <a:rPr lang="he-IL" sz="3000" dirty="0" smtClean="0">
                <a:latin typeface="David" panose="020E0502060401010101" pitchFamily="34" charset="-79"/>
                <a:cs typeface="David" panose="020E0502060401010101" pitchFamily="34" charset="-79"/>
              </a:rPr>
              <a:t>כל המלכים של כל העמים וכן הרוזנים בעל השררה תטו אוזניכם לשמוע את דברי השירה- עם כל העוצמה שלכם לא יכולתם לגבור ולנצח את עם ישראל משום: </a:t>
            </a:r>
            <a:r>
              <a:rPr lang="he-IL" sz="3000" b="1" u="sng" dirty="0" smtClean="0">
                <a:latin typeface="David" panose="020E0502060401010101" pitchFamily="34" charset="-79"/>
                <a:cs typeface="David" panose="020E0502060401010101" pitchFamily="34" charset="-79"/>
              </a:rPr>
              <a:t>"שאנוכי לה'" שאנו עובדי ה' ומאמינים בו ולכן עשה לנו ניסים </a:t>
            </a:r>
            <a:r>
              <a:rPr lang="he-IL" sz="3000" dirty="0" smtClean="0">
                <a:latin typeface="David" panose="020E0502060401010101" pitchFamily="34" charset="-79"/>
                <a:cs typeface="David" panose="020E0502060401010101" pitchFamily="34" charset="-79"/>
              </a:rPr>
              <a:t>ועל כך אנוכי אשיר ואזמר ואשבח את ה' שהושיע את עמו.</a:t>
            </a:r>
          </a:p>
          <a:p>
            <a:r>
              <a:rPr lang="he-IL" sz="3000" b="1" u="sng" dirty="0" err="1" smtClean="0">
                <a:latin typeface="David" panose="020E0502060401010101" pitchFamily="34" charset="-79"/>
                <a:cs typeface="David" panose="020E0502060401010101" pitchFamily="34" charset="-79"/>
              </a:rPr>
              <a:t>פ"ס</a:t>
            </a:r>
            <a:r>
              <a:rPr lang="he-IL" sz="3000" b="1" u="sng" dirty="0" smtClean="0">
                <a:latin typeface="David" panose="020E0502060401010101" pitchFamily="34" charset="-79"/>
                <a:cs typeface="David" panose="020E0502060401010101" pitchFamily="34" charset="-79"/>
              </a:rPr>
              <a:t> ד': </a:t>
            </a:r>
            <a:r>
              <a:rPr lang="he-IL" sz="3000" dirty="0" smtClean="0">
                <a:latin typeface="David" panose="020E0502060401010101" pitchFamily="34" charset="-79"/>
                <a:cs typeface="David" panose="020E0502060401010101" pitchFamily="34" charset="-79"/>
              </a:rPr>
              <a:t>לפני שנתן הקב"ה את התורה לעם ישראל </a:t>
            </a:r>
            <a:r>
              <a:rPr lang="he-IL" sz="3000" b="1" dirty="0" smtClean="0">
                <a:latin typeface="David" panose="020E0502060401010101" pitchFamily="34" charset="-79"/>
                <a:cs typeface="David" panose="020E0502060401010101" pitchFamily="34" charset="-79"/>
              </a:rPr>
              <a:t>הציע ה' את התורה לאדום שנמצאים בשעיר </a:t>
            </a:r>
            <a:r>
              <a:rPr lang="he-IL" sz="3000" dirty="0" smtClean="0">
                <a:latin typeface="David" panose="020E0502060401010101" pitchFamily="34" charset="-79"/>
                <a:cs typeface="David" panose="020E0502060401010101" pitchFamily="34" charset="-79"/>
              </a:rPr>
              <a:t>שהם יקבלו את התורה והם לא הסכימו </a:t>
            </a:r>
            <a:r>
              <a:rPr lang="he-IL" sz="3000" b="1" dirty="0" smtClean="0">
                <a:latin typeface="David" panose="020E0502060401010101" pitchFamily="34" charset="-79"/>
                <a:cs typeface="David" panose="020E0502060401010101" pitchFamily="34" charset="-79"/>
              </a:rPr>
              <a:t>ואז נתנה התורה לעם ישראל </a:t>
            </a:r>
            <a:r>
              <a:rPr lang="he-IL" sz="3000" dirty="0" smtClean="0">
                <a:latin typeface="David" panose="020E0502060401010101" pitchFamily="34" charset="-79"/>
                <a:cs typeface="David" panose="020E0502060401010101" pitchFamily="34" charset="-79"/>
              </a:rPr>
              <a:t>על הר סיני. ובעת קבלת התורה כל הארץ הזדעזעה וגם השמים רעדו ונטפו מהם מים וגם מהעננים ירדו מים. </a:t>
            </a:r>
            <a:endParaRPr lang="he-IL" sz="3000" dirty="0">
              <a:latin typeface="David" panose="020E0502060401010101" pitchFamily="34" charset="-79"/>
              <a:cs typeface="David" panose="020E0502060401010101" pitchFamily="34" charset="-79"/>
            </a:endParaRPr>
          </a:p>
        </p:txBody>
      </p:sp>
      <p:sp>
        <p:nvSpPr>
          <p:cNvPr id="2" name="מלבן 1"/>
          <p:cNvSpPr/>
          <p:nvPr/>
        </p:nvSpPr>
        <p:spPr>
          <a:xfrm>
            <a:off x="6755642" y="245659"/>
            <a:ext cx="5336274" cy="4031873"/>
          </a:xfrm>
          <a:prstGeom prst="rect">
            <a:avLst/>
          </a:prstGeom>
          <a:solidFill>
            <a:schemeClr val="accent6">
              <a:lumMod val="60000"/>
              <a:lumOff val="40000"/>
            </a:schemeClr>
          </a:solidFill>
        </p:spPr>
        <p:txBody>
          <a:bodyPr wrap="square">
            <a:spAutoFit/>
          </a:bodyPr>
          <a:lstStyle/>
          <a:p>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ג</a:t>
            </a:r>
            <a:r>
              <a:rPr lang="he-IL" sz="3200" b="0" i="0" dirty="0" smtClean="0">
                <a:solidFill>
                  <a:srgbClr val="000000"/>
                </a:solidFill>
                <a:effectLst/>
                <a:latin typeface="David" panose="020E0502060401010101" pitchFamily="34" charset="-79"/>
                <a:cs typeface="David" panose="020E0502060401010101" pitchFamily="34" charset="-79"/>
              </a:rPr>
              <a:t> שִׁמְעוּ מְלָכִים, הַאֲזִינוּ </a:t>
            </a:r>
            <a:r>
              <a:rPr lang="he-IL" sz="3200" dirty="0" smtClean="0">
                <a:latin typeface="David" panose="020E0502060401010101" pitchFamily="34" charset="-79"/>
                <a:cs typeface="David" panose="020E0502060401010101" pitchFamily="34" charset="-79"/>
              </a:rPr>
              <a:t/>
            </a:r>
            <a:br>
              <a:rPr lang="he-IL" sz="3200" dirty="0" smtClean="0">
                <a:latin typeface="David" panose="020E0502060401010101" pitchFamily="34" charset="-79"/>
                <a:cs typeface="David" panose="020E0502060401010101" pitchFamily="34" charset="-79"/>
              </a:rPr>
            </a:br>
            <a:r>
              <a:rPr lang="he-IL" sz="3200" b="0" i="0" dirty="0" err="1" smtClean="0">
                <a:solidFill>
                  <a:srgbClr val="000000"/>
                </a:solidFill>
                <a:effectLst/>
                <a:latin typeface="David" panose="020E0502060401010101" pitchFamily="34" charset="-79"/>
                <a:cs typeface="David" panose="020E0502060401010101" pitchFamily="34" charset="-79"/>
              </a:rPr>
              <a:t>רֹזְנִים</a:t>
            </a:r>
            <a:r>
              <a:rPr lang="he-IL" sz="3200" b="0" i="0" dirty="0" smtClean="0">
                <a:solidFill>
                  <a:srgbClr val="000000"/>
                </a:solidFill>
                <a:effectLst/>
                <a:latin typeface="David" panose="020E0502060401010101" pitchFamily="34" charset="-79"/>
                <a:cs typeface="David" panose="020E0502060401010101" pitchFamily="34" charset="-79"/>
              </a:rPr>
              <a:t>:    אָנֹכִי, לַיהוָה אָנֹכִי אָשִׁירָה,    אֲזַמֵּר,  לַיהוָה </a:t>
            </a:r>
            <a:r>
              <a:rPr lang="he-IL" sz="3200" b="0" i="0" dirty="0" err="1" smtClean="0">
                <a:solidFill>
                  <a:srgbClr val="000000"/>
                </a:solidFill>
                <a:effectLst/>
                <a:latin typeface="David" panose="020E0502060401010101" pitchFamily="34" charset="-79"/>
                <a:cs typeface="David" panose="020E0502060401010101" pitchFamily="34" charset="-79"/>
              </a:rPr>
              <a:t>אֱלֹהֵי</a:t>
            </a:r>
            <a:r>
              <a:rPr lang="he-IL" sz="3200" b="0" i="0" dirty="0" smtClean="0">
                <a:solidFill>
                  <a:srgbClr val="000000"/>
                </a:solidFill>
                <a:effectLst/>
                <a:latin typeface="David" panose="020E0502060401010101" pitchFamily="34" charset="-79"/>
                <a:cs typeface="David" panose="020E0502060401010101" pitchFamily="34" charset="-79"/>
              </a:rPr>
              <a:t> יִשְׂרָאֵל.   </a:t>
            </a:r>
          </a:p>
          <a:p>
            <a:r>
              <a:rPr lang="he-IL" sz="3200" b="0" i="0" dirty="0" smtClean="0">
                <a:solidFill>
                  <a:srgbClr val="000000"/>
                </a:solidFill>
                <a:effectLst/>
                <a:latin typeface="David" panose="020E0502060401010101" pitchFamily="34" charset="-79"/>
                <a:cs typeface="David" panose="020E0502060401010101" pitchFamily="34" charset="-79"/>
              </a:rPr>
              <a:t> </a:t>
            </a:r>
            <a:r>
              <a:rPr lang="he-IL" sz="3200" b="1" i="0" dirty="0" smtClean="0">
                <a:solidFill>
                  <a:srgbClr val="000000"/>
                </a:solidFill>
                <a:effectLst/>
                <a:latin typeface="David" panose="020E0502060401010101" pitchFamily="34" charset="-79"/>
                <a:cs typeface="David" panose="020E0502060401010101" pitchFamily="34" charset="-79"/>
              </a:rPr>
              <a:t>ד</a:t>
            </a:r>
            <a:r>
              <a:rPr lang="he-IL" sz="3200" b="0" i="0" dirty="0" smtClean="0">
                <a:solidFill>
                  <a:srgbClr val="000000"/>
                </a:solidFill>
                <a:effectLst/>
                <a:latin typeface="David" panose="020E0502060401010101" pitchFamily="34" charset="-79"/>
                <a:cs typeface="David" panose="020E0502060401010101" pitchFamily="34" charset="-79"/>
              </a:rPr>
              <a:t> יְהוָה, בְּצֵאתְךָ  </a:t>
            </a:r>
            <a:r>
              <a:rPr lang="he-IL" sz="3200" dirty="0" smtClean="0">
                <a:latin typeface="David" panose="020E0502060401010101" pitchFamily="34" charset="-79"/>
                <a:cs typeface="David" panose="020E0502060401010101" pitchFamily="34" charset="-79"/>
              </a:rPr>
              <a:t/>
            </a:r>
            <a:br>
              <a:rPr lang="he-IL" sz="3200" dirty="0" smtClean="0">
                <a:latin typeface="David" panose="020E0502060401010101" pitchFamily="34" charset="-79"/>
                <a:cs typeface="David" panose="020E0502060401010101" pitchFamily="34" charset="-79"/>
              </a:rPr>
            </a:br>
            <a:r>
              <a:rPr lang="he-IL" sz="3200" b="1" i="0" dirty="0" smtClean="0">
                <a:solidFill>
                  <a:srgbClr val="000000"/>
                </a:solidFill>
                <a:effectLst/>
                <a:latin typeface="David" panose="020E0502060401010101" pitchFamily="34" charset="-79"/>
                <a:cs typeface="David" panose="020E0502060401010101" pitchFamily="34" charset="-79"/>
              </a:rPr>
              <a:t>מִשֵּׂעִיר בְּצַעְדְּךָ מִשְּׂדֵה אֱדוֹם</a:t>
            </a:r>
            <a:r>
              <a:rPr lang="he-IL" sz="3200" b="0" i="0" dirty="0" smtClean="0">
                <a:solidFill>
                  <a:srgbClr val="000000"/>
                </a:solidFill>
                <a:effectLst/>
                <a:latin typeface="David" panose="020E0502060401010101" pitchFamily="34" charset="-79"/>
                <a:cs typeface="David" panose="020E0502060401010101" pitchFamily="34" charset="-79"/>
              </a:rPr>
              <a:t>,   אֶרֶץ  </a:t>
            </a:r>
            <a:r>
              <a:rPr lang="he-IL" sz="3200" dirty="0" smtClean="0">
                <a:latin typeface="David" panose="020E0502060401010101" pitchFamily="34" charset="-79"/>
                <a:cs typeface="David" panose="020E0502060401010101" pitchFamily="34" charset="-79"/>
              </a:rPr>
              <a:t/>
            </a:r>
            <a:br>
              <a:rPr lang="he-IL" sz="3200" dirty="0" smtClean="0">
                <a:latin typeface="David" panose="020E0502060401010101" pitchFamily="34" charset="-79"/>
                <a:cs typeface="David" panose="020E0502060401010101" pitchFamily="34" charset="-79"/>
              </a:rPr>
            </a:br>
            <a:r>
              <a:rPr lang="he-IL" sz="3200" b="0" i="0" dirty="0" smtClean="0">
                <a:solidFill>
                  <a:srgbClr val="000000"/>
                </a:solidFill>
                <a:effectLst/>
                <a:latin typeface="David" panose="020E0502060401010101" pitchFamily="34" charset="-79"/>
                <a:cs typeface="David" panose="020E0502060401010101" pitchFamily="34" charset="-79"/>
              </a:rPr>
              <a:t>רָעָשָׁה, גַּם-שָׁמַיִם נָטָפוּ;  גַּם-עָבִים, נָטְפוּ  מָיִם.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6755642" y="4146340"/>
            <a:ext cx="4240545" cy="2654960"/>
          </a:xfrm>
          <a:prstGeom prst="rect">
            <a:avLst/>
          </a:prstGeom>
        </p:spPr>
      </p:pic>
    </p:spTree>
    <p:extLst>
      <p:ext uri="{BB962C8B-B14F-4D97-AF65-F5344CB8AC3E}">
        <p14:creationId xmlns:p14="http://schemas.microsoft.com/office/powerpoint/2010/main" val="26981892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5535" y="150125"/>
            <a:ext cx="6332562" cy="5632311"/>
          </a:xfrm>
          <a:prstGeom prst="rect">
            <a:avLst/>
          </a:prstGeom>
          <a:solidFill>
            <a:schemeClr val="accent2">
              <a:lumMod val="60000"/>
              <a:lumOff val="40000"/>
            </a:schemeClr>
          </a:solidFill>
          <a:ln>
            <a:solidFill>
              <a:schemeClr val="tx1"/>
            </a:solidFill>
            <a:prstDash val="dash"/>
          </a:ln>
        </p:spPr>
        <p:txBody>
          <a:bodyPr wrap="square" rtlCol="1">
            <a:spAutoFit/>
          </a:bodyPr>
          <a:lstStyle/>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ו': </a:t>
            </a:r>
            <a:r>
              <a:rPr lang="he-IL" sz="3000" dirty="0">
                <a:latin typeface="David" panose="020E0502060401010101" pitchFamily="34" charset="-79"/>
                <a:cs typeface="David" panose="020E0502060401010101" pitchFamily="34" charset="-79"/>
              </a:rPr>
              <a:t>בימי שמגר בן ענת ובימי יעל </a:t>
            </a:r>
            <a:r>
              <a:rPr lang="he-IL" sz="3000" b="1" dirty="0">
                <a:latin typeface="David" panose="020E0502060401010101" pitchFamily="34" charset="-79"/>
                <a:cs typeface="David" panose="020E0502060401010101" pitchFamily="34" charset="-79"/>
              </a:rPr>
              <a:t>הפסיקו השיירות ללכת בדרכים </a:t>
            </a:r>
            <a:r>
              <a:rPr lang="he-IL" sz="3000" dirty="0">
                <a:latin typeface="David" panose="020E0502060401010101" pitchFamily="34" charset="-79"/>
                <a:cs typeface="David" panose="020E0502060401010101" pitchFamily="34" charset="-79"/>
              </a:rPr>
              <a:t>מרוב פחד וההולכים בדרכים </a:t>
            </a:r>
            <a:r>
              <a:rPr lang="he-IL" sz="3000" b="1" dirty="0">
                <a:latin typeface="David" panose="020E0502060401010101" pitchFamily="34" charset="-79"/>
                <a:cs typeface="David" panose="020E0502060401010101" pitchFamily="34" charset="-79"/>
              </a:rPr>
              <a:t>הלכו בדרכים נסתרות ועקיפות </a:t>
            </a:r>
            <a:r>
              <a:rPr lang="he-IL" sz="3000" dirty="0">
                <a:latin typeface="David" panose="020E0502060401010101" pitchFamily="34" charset="-79"/>
                <a:cs typeface="David" panose="020E0502060401010101" pitchFamily="34" charset="-79"/>
              </a:rPr>
              <a:t>כדי שלא יגלו אותם האויבים. </a:t>
            </a:r>
          </a:p>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ז': </a:t>
            </a:r>
            <a:r>
              <a:rPr lang="he-IL" sz="3000" dirty="0">
                <a:latin typeface="David" panose="020E0502060401010101" pitchFamily="34" charset="-79"/>
                <a:cs typeface="David" panose="020E0502060401010101" pitchFamily="34" charset="-79"/>
              </a:rPr>
              <a:t>עם ישראל באותה תקופה של שמגר ויעל בני ישראל </a:t>
            </a:r>
            <a:r>
              <a:rPr lang="he-IL" sz="3000" b="1" dirty="0">
                <a:latin typeface="David" panose="020E0502060401010101" pitchFamily="34" charset="-79"/>
                <a:cs typeface="David" panose="020E0502060401010101" pitchFamily="34" charset="-79"/>
              </a:rPr>
              <a:t>נמנעו מלשבת בערים פרזים ללא חומה </a:t>
            </a:r>
            <a:r>
              <a:rPr lang="he-IL" sz="3000" dirty="0">
                <a:latin typeface="David" panose="020E0502060401010101" pitchFamily="34" charset="-79"/>
                <a:cs typeface="David" panose="020E0502060401010101" pitchFamily="34" charset="-79"/>
              </a:rPr>
              <a:t>אלא רק בערים מבוצרים עם חומה משום שפחדו מהאויב. </a:t>
            </a:r>
            <a:r>
              <a:rPr lang="he-IL" sz="3000" b="1" u="sng" dirty="0">
                <a:latin typeface="David" panose="020E0502060401010101" pitchFamily="34" charset="-79"/>
                <a:cs typeface="David" panose="020E0502060401010101" pitchFamily="34" charset="-79"/>
              </a:rPr>
              <a:t>וכך היה המצב עד שאני דבורה קמתי והושעתי את בני ישראל </a:t>
            </a:r>
            <a:r>
              <a:rPr lang="he-IL" sz="3000" dirty="0">
                <a:latin typeface="David" panose="020E0502060401010101" pitchFamily="34" charset="-79"/>
                <a:cs typeface="David" panose="020E0502060401010101" pitchFamily="34" charset="-79"/>
              </a:rPr>
              <a:t>כמו אימא שדואגת לבנים שלה ואז החזרתי את המצב לקדמותו ולא היה עוד פחד.</a:t>
            </a:r>
            <a:endParaRPr lang="he-IL" sz="3000" dirty="0">
              <a:latin typeface="David" panose="020E0502060401010101" pitchFamily="34" charset="-79"/>
              <a:cs typeface="David" panose="020E0502060401010101" pitchFamily="34" charset="-79"/>
            </a:endParaRPr>
          </a:p>
        </p:txBody>
      </p:sp>
      <p:sp>
        <p:nvSpPr>
          <p:cNvPr id="2" name="מלבן 1"/>
          <p:cNvSpPr/>
          <p:nvPr/>
        </p:nvSpPr>
        <p:spPr>
          <a:xfrm>
            <a:off x="6564573" y="150125"/>
            <a:ext cx="5472752" cy="2554545"/>
          </a:xfrm>
          <a:prstGeom prst="rect">
            <a:avLst/>
          </a:prstGeom>
          <a:solidFill>
            <a:schemeClr val="accent2">
              <a:lumMod val="40000"/>
              <a:lumOff val="60000"/>
            </a:schemeClr>
          </a:solidFill>
        </p:spPr>
        <p:txBody>
          <a:bodyPr wrap="square">
            <a:spAutoFit/>
          </a:bodyPr>
          <a:lstStyle/>
          <a:p>
            <a:pPr lvl="0" defTabSz="457200" rtl="0"/>
            <a:r>
              <a:rPr lang="he-IL" sz="3200" dirty="0">
                <a:solidFill>
                  <a:prstClr val="black"/>
                </a:solidFill>
                <a:latin typeface="David" panose="020E0502060401010101" pitchFamily="34" charset="-79"/>
                <a:cs typeface="David" panose="020E0502060401010101" pitchFamily="34" charset="-79"/>
                <a:hlinkClick r:id="rId2" tooltip="קטגוריה:שופטים ה ו"/>
              </a:rPr>
              <a:t>ו</a:t>
            </a:r>
            <a:r>
              <a:rPr lang="he-IL" sz="3200" dirty="0">
                <a:solidFill>
                  <a:prstClr val="black"/>
                </a:solidFill>
                <a:latin typeface="David" panose="020E0502060401010101" pitchFamily="34" charset="-79"/>
                <a:cs typeface="David" panose="020E0502060401010101" pitchFamily="34" charset="-79"/>
              </a:rPr>
              <a:t> בִּימֵי שַׁמְגַּר בֶּן עֲנָת בִּימֵי יָעֵל </a:t>
            </a:r>
            <a:r>
              <a:rPr lang="he-IL" sz="3200" b="1" dirty="0">
                <a:solidFill>
                  <a:prstClr val="black"/>
                </a:solidFill>
                <a:highlight>
                  <a:srgbClr val="FFFF00"/>
                </a:highlight>
                <a:latin typeface="David" panose="020E0502060401010101" pitchFamily="34" charset="-79"/>
                <a:cs typeface="David" panose="020E0502060401010101" pitchFamily="34" charset="-79"/>
              </a:rPr>
              <a:t>חָדְלוּ </a:t>
            </a:r>
            <a:r>
              <a:rPr lang="he-IL" sz="3200" b="1" dirty="0" err="1">
                <a:solidFill>
                  <a:prstClr val="black"/>
                </a:solidFill>
                <a:highlight>
                  <a:srgbClr val="FFFF00"/>
                </a:highlight>
                <a:latin typeface="David" panose="020E0502060401010101" pitchFamily="34" charset="-79"/>
                <a:cs typeface="David" panose="020E0502060401010101" pitchFamily="34" charset="-79"/>
              </a:rPr>
              <a:t>אֳרָחוֹת</a:t>
            </a:r>
            <a:r>
              <a:rPr lang="he-IL" sz="3200" b="1" dirty="0">
                <a:solidFill>
                  <a:prstClr val="black"/>
                </a:solidFill>
                <a:highlight>
                  <a:srgbClr val="FFFF00"/>
                </a:highlight>
                <a:latin typeface="David" panose="020E0502060401010101" pitchFamily="34" charset="-79"/>
                <a:cs typeface="David" panose="020E0502060401010101" pitchFamily="34" charset="-79"/>
              </a:rPr>
              <a:t> וְהֹלְכֵי נְתִיבוֹת יֵלְכוּ </a:t>
            </a:r>
            <a:r>
              <a:rPr lang="he-IL" sz="3200" b="1" dirty="0" err="1">
                <a:solidFill>
                  <a:prstClr val="black"/>
                </a:solidFill>
                <a:highlight>
                  <a:srgbClr val="FFFF00"/>
                </a:highlight>
                <a:latin typeface="David" panose="020E0502060401010101" pitchFamily="34" charset="-79"/>
                <a:cs typeface="David" panose="020E0502060401010101" pitchFamily="34" charset="-79"/>
              </a:rPr>
              <a:t>אֳרָחוֹת</a:t>
            </a:r>
            <a:r>
              <a:rPr lang="he-IL" sz="3200" b="1" dirty="0">
                <a:solidFill>
                  <a:prstClr val="black"/>
                </a:solidFill>
                <a:highlight>
                  <a:srgbClr val="FFFF00"/>
                </a:highlight>
                <a:latin typeface="David" panose="020E0502060401010101" pitchFamily="34" charset="-79"/>
                <a:cs typeface="David" panose="020E0502060401010101" pitchFamily="34" charset="-79"/>
              </a:rPr>
              <a:t> עֲקַלְקַלּוֹת. </a:t>
            </a:r>
          </a:p>
          <a:p>
            <a:pPr lvl="0" defTabSz="457200" rtl="0"/>
            <a:r>
              <a:rPr lang="he-IL" sz="3200" dirty="0">
                <a:solidFill>
                  <a:prstClr val="black"/>
                </a:solidFill>
                <a:latin typeface="David" panose="020E0502060401010101" pitchFamily="34" charset="-79"/>
                <a:cs typeface="David" panose="020E0502060401010101" pitchFamily="34" charset="-79"/>
                <a:hlinkClick r:id="rId3" tooltip="קטגוריה:שופטים ה ז"/>
              </a:rPr>
              <a:t>ז</a:t>
            </a:r>
            <a:r>
              <a:rPr lang="he-IL" sz="3200" dirty="0">
                <a:solidFill>
                  <a:prstClr val="black"/>
                </a:solidFill>
                <a:latin typeface="David" panose="020E0502060401010101" pitchFamily="34" charset="-79"/>
                <a:cs typeface="David" panose="020E0502060401010101" pitchFamily="34" charset="-79"/>
              </a:rPr>
              <a:t> חָדְלוּ </a:t>
            </a:r>
            <a:r>
              <a:rPr lang="he-IL" sz="3200" b="1" dirty="0" err="1">
                <a:solidFill>
                  <a:prstClr val="black"/>
                </a:solidFill>
                <a:latin typeface="David" panose="020E0502060401010101" pitchFamily="34" charset="-79"/>
                <a:cs typeface="David" panose="020E0502060401010101" pitchFamily="34" charset="-79"/>
              </a:rPr>
              <a:t>פְרָזוֹן</a:t>
            </a:r>
            <a:r>
              <a:rPr lang="he-IL" sz="3200" dirty="0">
                <a:solidFill>
                  <a:prstClr val="black"/>
                </a:solidFill>
                <a:latin typeface="David" panose="020E0502060401010101" pitchFamily="34" charset="-79"/>
                <a:cs typeface="David" panose="020E0502060401010101" pitchFamily="34" charset="-79"/>
              </a:rPr>
              <a:t> בְּיִשְׂרָאֵל חָדֵלּוּ עַד שַׁקַּמְתִּי דְּבוֹרָה שַׁקַּמְתִּי אֵם בְּיִשְׂרָאֵל. </a:t>
            </a:r>
            <a:endParaRPr lang="he-IL" sz="3200" dirty="0">
              <a:solidFill>
                <a:prstClr val="black"/>
              </a:solidFill>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4"/>
          <a:stretch>
            <a:fillRect/>
          </a:stretch>
        </p:blipFill>
        <p:spPr>
          <a:xfrm>
            <a:off x="8843749" y="2704670"/>
            <a:ext cx="3193576" cy="2140559"/>
          </a:xfrm>
          <a:prstGeom prst="rect">
            <a:avLst/>
          </a:prstGeom>
        </p:spPr>
      </p:pic>
      <p:pic>
        <p:nvPicPr>
          <p:cNvPr id="5" name="תמונה 4"/>
          <p:cNvPicPr>
            <a:picLocks noChangeAspect="1"/>
          </p:cNvPicPr>
          <p:nvPr/>
        </p:nvPicPr>
        <p:blipFill>
          <a:blip r:embed="rId5"/>
          <a:stretch>
            <a:fillRect/>
          </a:stretch>
        </p:blipFill>
        <p:spPr>
          <a:xfrm>
            <a:off x="6564573" y="4529563"/>
            <a:ext cx="3499017" cy="2328437"/>
          </a:xfrm>
          <a:prstGeom prst="rect">
            <a:avLst/>
          </a:prstGeom>
        </p:spPr>
      </p:pic>
      <p:cxnSp>
        <p:nvCxnSpPr>
          <p:cNvPr id="7" name="מחבר חץ ישר 6"/>
          <p:cNvCxnSpPr/>
          <p:nvPr/>
        </p:nvCxnSpPr>
        <p:spPr>
          <a:xfrm flipH="1">
            <a:off x="10986448" y="1064525"/>
            <a:ext cx="423080" cy="242930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 name="מחבר חץ ישר 7"/>
          <p:cNvCxnSpPr/>
          <p:nvPr/>
        </p:nvCxnSpPr>
        <p:spPr>
          <a:xfrm flipH="1">
            <a:off x="8570796" y="1064525"/>
            <a:ext cx="941693" cy="462925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0" name="תמונה 9"/>
          <p:cNvPicPr>
            <a:picLocks noChangeAspect="1"/>
          </p:cNvPicPr>
          <p:nvPr/>
        </p:nvPicPr>
        <p:blipFill>
          <a:blip r:embed="rId6"/>
          <a:stretch>
            <a:fillRect/>
          </a:stretch>
        </p:blipFill>
        <p:spPr>
          <a:xfrm>
            <a:off x="95535" y="5281684"/>
            <a:ext cx="3944202" cy="1576316"/>
          </a:xfrm>
          <a:prstGeom prst="rect">
            <a:avLst/>
          </a:prstGeom>
        </p:spPr>
      </p:pic>
      <p:cxnSp>
        <p:nvCxnSpPr>
          <p:cNvPr id="12" name="מחבר חץ ישר 11"/>
          <p:cNvCxnSpPr/>
          <p:nvPr/>
        </p:nvCxnSpPr>
        <p:spPr>
          <a:xfrm flipH="1">
            <a:off x="3844441" y="2090382"/>
            <a:ext cx="6609742" cy="35052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867378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wipe(down)">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9182" y="232011"/>
            <a:ext cx="6619164" cy="5170646"/>
          </a:xfrm>
          <a:prstGeom prst="rect">
            <a:avLst/>
          </a:prstGeom>
          <a:solidFill>
            <a:schemeClr val="accent2">
              <a:lumMod val="60000"/>
              <a:lumOff val="40000"/>
            </a:schemeClr>
          </a:solidFill>
          <a:ln>
            <a:solidFill>
              <a:schemeClr val="tx1"/>
            </a:solidFill>
            <a:prstDash val="dash"/>
          </a:ln>
        </p:spPr>
        <p:txBody>
          <a:bodyPr wrap="square" rtlCol="1">
            <a:spAutoFit/>
          </a:bodyPr>
          <a:lstStyle/>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ח': </a:t>
            </a:r>
            <a:r>
              <a:rPr lang="he-IL" sz="3000" dirty="0">
                <a:latin typeface="David" panose="020E0502060401010101" pitchFamily="34" charset="-79"/>
                <a:cs typeface="David" panose="020E0502060401010101" pitchFamily="34" charset="-79"/>
              </a:rPr>
              <a:t>רק כאשר עם ישראל החליט לעזוב את ה' </a:t>
            </a:r>
            <a:r>
              <a:rPr lang="he-IL" sz="3000" b="1" dirty="0">
                <a:latin typeface="David" panose="020E0502060401010101" pitchFamily="34" charset="-79"/>
                <a:cs typeface="David" panose="020E0502060401010101" pitchFamily="34" charset="-79"/>
              </a:rPr>
              <a:t>ובחרו לעבוד אלוקים אחרים </a:t>
            </a:r>
            <a:r>
              <a:rPr lang="he-IL" sz="3000" dirty="0">
                <a:latin typeface="David" panose="020E0502060401010101" pitchFamily="34" charset="-79"/>
                <a:cs typeface="David" panose="020E0502060401010101" pitchFamily="34" charset="-79"/>
              </a:rPr>
              <a:t>אז הם הוזקקו למלחמה בשערים של העיר שלהם. </a:t>
            </a:r>
            <a:endParaRPr lang="he-IL" sz="3000" dirty="0" smtClean="0">
              <a:latin typeface="David" panose="020E0502060401010101" pitchFamily="34" charset="-79"/>
              <a:cs typeface="David" panose="020E0502060401010101" pitchFamily="34" charset="-79"/>
            </a:endParaRPr>
          </a:p>
          <a:p>
            <a:r>
              <a:rPr lang="he-IL" sz="3000" dirty="0" smtClean="0">
                <a:latin typeface="David" panose="020E0502060401010101" pitchFamily="34" charset="-79"/>
                <a:cs typeface="David" panose="020E0502060401010101" pitchFamily="34" charset="-79"/>
              </a:rPr>
              <a:t>אבל </a:t>
            </a:r>
            <a:r>
              <a:rPr lang="he-IL" sz="3000" dirty="0">
                <a:latin typeface="David" panose="020E0502060401010101" pitchFamily="34" charset="-79"/>
                <a:cs typeface="David" panose="020E0502060401010101" pitchFamily="34" charset="-79"/>
              </a:rPr>
              <a:t>לאחר ששבו בתשובה מיד הקב"ה נלחם להם </a:t>
            </a:r>
            <a:r>
              <a:rPr lang="he-IL" sz="3000" b="1" dirty="0">
                <a:latin typeface="David" panose="020E0502060401010101" pitchFamily="34" charset="-79"/>
                <a:cs typeface="David" panose="020E0502060401010101" pitchFamily="34" charset="-79"/>
              </a:rPr>
              <a:t>ולא היו זקוקים עוד למגן וחרב </a:t>
            </a:r>
            <a:r>
              <a:rPr lang="he-IL" sz="3000" dirty="0">
                <a:latin typeface="David" panose="020E0502060401010101" pitchFamily="34" charset="-79"/>
                <a:cs typeface="David" panose="020E0502060401010101" pitchFamily="34" charset="-79"/>
              </a:rPr>
              <a:t>להילחם מול 40 אלף חיילי סיסרא אלא ה' נלחם בשביל עם ישראל </a:t>
            </a:r>
          </a:p>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ט': </a:t>
            </a:r>
            <a:r>
              <a:rPr lang="he-IL" sz="3000" dirty="0">
                <a:latin typeface="David" panose="020E0502060401010101" pitchFamily="34" charset="-79"/>
                <a:cs typeface="David" panose="020E0502060401010101" pitchFamily="34" charset="-79"/>
              </a:rPr>
              <a:t>ממשיכה דבורה ואומרת ליבי מלא אהבה והערכה לחכמי ישראל שמתנדבים לחזק את העם ואומרים להם: </a:t>
            </a:r>
            <a:r>
              <a:rPr lang="he-IL" sz="3000" b="1" dirty="0">
                <a:latin typeface="David" panose="020E0502060401010101" pitchFamily="34" charset="-79"/>
                <a:cs typeface="David" panose="020E0502060401010101" pitchFamily="34" charset="-79"/>
              </a:rPr>
              <a:t>"ברכו את ה' ושובו אליו. המשיכו ללמד את עם ישראל</a:t>
            </a:r>
            <a:r>
              <a:rPr lang="he-IL" sz="3000" dirty="0">
                <a:latin typeface="David" panose="020E0502060401010101" pitchFamily="34" charset="-79"/>
                <a:cs typeface="David" panose="020E0502060401010101" pitchFamily="34" charset="-79"/>
              </a:rPr>
              <a:t>.</a:t>
            </a:r>
            <a:endParaRPr lang="he-IL" sz="3000" dirty="0">
              <a:latin typeface="David" panose="020E0502060401010101" pitchFamily="34" charset="-79"/>
              <a:cs typeface="David" panose="020E0502060401010101" pitchFamily="34" charset="-79"/>
            </a:endParaRPr>
          </a:p>
        </p:txBody>
      </p:sp>
      <p:sp>
        <p:nvSpPr>
          <p:cNvPr id="2" name="מלבן 1"/>
          <p:cNvSpPr/>
          <p:nvPr/>
        </p:nvSpPr>
        <p:spPr>
          <a:xfrm>
            <a:off x="6919415" y="232011"/>
            <a:ext cx="5117910" cy="2554545"/>
          </a:xfrm>
          <a:prstGeom prst="rect">
            <a:avLst/>
          </a:prstGeom>
          <a:solidFill>
            <a:schemeClr val="accent6">
              <a:lumMod val="40000"/>
              <a:lumOff val="60000"/>
            </a:schemeClr>
          </a:solidFill>
        </p:spPr>
        <p:txBody>
          <a:bodyPr wrap="square">
            <a:spAutoFit/>
          </a:bodyPr>
          <a:lstStyle/>
          <a:p>
            <a:pPr lvl="0" defTabSz="457200" rtl="0"/>
            <a:r>
              <a:rPr lang="he-IL" sz="3200" dirty="0">
                <a:solidFill>
                  <a:prstClr val="black"/>
                </a:solidFill>
                <a:latin typeface="David" panose="020E0502060401010101" pitchFamily="34" charset="-79"/>
                <a:cs typeface="David" panose="020E0502060401010101" pitchFamily="34" charset="-79"/>
                <a:hlinkClick r:id="rId2" tooltip="קטגוריה:שופטים ה ח"/>
              </a:rPr>
              <a:t>ח</a:t>
            </a:r>
            <a:r>
              <a:rPr lang="he-IL" sz="3200" dirty="0">
                <a:solidFill>
                  <a:prstClr val="black"/>
                </a:solidFill>
                <a:latin typeface="David" panose="020E0502060401010101" pitchFamily="34" charset="-79"/>
                <a:cs typeface="David" panose="020E0502060401010101" pitchFamily="34" charset="-79"/>
              </a:rPr>
              <a:t> יִבְחַר </a:t>
            </a:r>
            <a:r>
              <a:rPr lang="he-IL" sz="3200" dirty="0" err="1">
                <a:solidFill>
                  <a:prstClr val="black"/>
                </a:solidFill>
                <a:latin typeface="David" panose="020E0502060401010101" pitchFamily="34" charset="-79"/>
                <a:cs typeface="David" panose="020E0502060401010101" pitchFamily="34" charset="-79"/>
              </a:rPr>
              <a:t>אֱלֹהִים</a:t>
            </a:r>
            <a:r>
              <a:rPr lang="he-IL" sz="3200" dirty="0">
                <a:solidFill>
                  <a:prstClr val="black"/>
                </a:solidFill>
                <a:latin typeface="David" panose="020E0502060401010101" pitchFamily="34" charset="-79"/>
                <a:cs typeface="David" panose="020E0502060401010101" pitchFamily="34" charset="-79"/>
              </a:rPr>
              <a:t> חֲדָשִׁים אָז לָחֶם שְׁעָרִים </a:t>
            </a:r>
            <a:r>
              <a:rPr lang="he-IL" sz="3200" b="1" dirty="0">
                <a:solidFill>
                  <a:prstClr val="black"/>
                </a:solidFill>
                <a:latin typeface="David" panose="020E0502060401010101" pitchFamily="34" charset="-79"/>
                <a:cs typeface="David" panose="020E0502060401010101" pitchFamily="34" charset="-79"/>
              </a:rPr>
              <a:t>מָגֵן אִם יֵרָאֶה </a:t>
            </a:r>
            <a:r>
              <a:rPr lang="he-IL" sz="3200" b="1" dirty="0" err="1">
                <a:solidFill>
                  <a:prstClr val="black"/>
                </a:solidFill>
                <a:latin typeface="David" panose="020E0502060401010101" pitchFamily="34" charset="-79"/>
                <a:cs typeface="David" panose="020E0502060401010101" pitchFamily="34" charset="-79"/>
              </a:rPr>
              <a:t>וָרֹמַח</a:t>
            </a:r>
            <a:r>
              <a:rPr lang="he-IL" sz="3200" b="1" dirty="0">
                <a:solidFill>
                  <a:prstClr val="black"/>
                </a:solidFill>
                <a:latin typeface="David" panose="020E0502060401010101" pitchFamily="34" charset="-79"/>
                <a:cs typeface="David" panose="020E0502060401010101" pitchFamily="34" charset="-79"/>
              </a:rPr>
              <a:t> </a:t>
            </a:r>
            <a:r>
              <a:rPr lang="he-IL" sz="3200" dirty="0">
                <a:solidFill>
                  <a:prstClr val="black"/>
                </a:solidFill>
                <a:latin typeface="David" panose="020E0502060401010101" pitchFamily="34" charset="-79"/>
                <a:cs typeface="David" panose="020E0502060401010101" pitchFamily="34" charset="-79"/>
              </a:rPr>
              <a:t>בְּאַרְבָּעִים אֶלֶף בְּיִשְׂרָאֵל. </a:t>
            </a:r>
          </a:p>
          <a:p>
            <a:pPr lvl="0" defTabSz="457200" rtl="0"/>
            <a:r>
              <a:rPr lang="he-IL" sz="3200" dirty="0">
                <a:latin typeface="David" panose="020E0502060401010101" pitchFamily="34" charset="-79"/>
                <a:cs typeface="David" panose="020E0502060401010101" pitchFamily="34" charset="-79"/>
                <a:hlinkClick r:id="rId3" tooltip="קטגוריה:שופטים ה ט"/>
              </a:rPr>
              <a:t>ט</a:t>
            </a:r>
            <a:r>
              <a:rPr lang="he-IL" sz="3200" dirty="0">
                <a:solidFill>
                  <a:prstClr val="black"/>
                </a:solidFill>
                <a:latin typeface="David" panose="020E0502060401010101" pitchFamily="34" charset="-79"/>
                <a:cs typeface="David" panose="020E0502060401010101" pitchFamily="34" charset="-79"/>
              </a:rPr>
              <a:t> לִבִּי </a:t>
            </a:r>
            <a:r>
              <a:rPr lang="he-IL" sz="3200" dirty="0" err="1">
                <a:solidFill>
                  <a:prstClr val="black"/>
                </a:solidFill>
                <a:latin typeface="David" panose="020E0502060401010101" pitchFamily="34" charset="-79"/>
                <a:cs typeface="David" panose="020E0502060401010101" pitchFamily="34" charset="-79"/>
              </a:rPr>
              <a:t>לְחוֹקְקֵי</a:t>
            </a:r>
            <a:r>
              <a:rPr lang="he-IL" sz="3200" dirty="0">
                <a:solidFill>
                  <a:prstClr val="black"/>
                </a:solidFill>
                <a:latin typeface="David" panose="020E0502060401010101" pitchFamily="34" charset="-79"/>
                <a:cs typeface="David" panose="020E0502060401010101" pitchFamily="34" charset="-79"/>
              </a:rPr>
              <a:t> יִשְׂרָאֵל הַמִּתְנַדְּבִים בָּעָם בָּרֲכוּ יְהוָה</a:t>
            </a:r>
            <a:endParaRPr lang="he-IL" sz="3200" dirty="0">
              <a:solidFill>
                <a:prstClr val="black"/>
              </a:solidFill>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4">
            <a:extLst>
              <a:ext uri="{BEBA8EAE-BF5A-486C-A8C5-ECC9F3942E4B}">
                <a14:imgProps xmlns:a14="http://schemas.microsoft.com/office/drawing/2010/main">
                  <a14:imgLayer r:embed="rId5">
                    <a14:imgEffect>
                      <a14:backgroundRemoval t="3556" b="93778" l="12000" r="85333"/>
                    </a14:imgEffect>
                  </a14:imgLayer>
                </a14:imgProps>
              </a:ext>
            </a:extLst>
          </a:blip>
          <a:stretch>
            <a:fillRect/>
          </a:stretch>
        </p:blipFill>
        <p:spPr>
          <a:xfrm>
            <a:off x="6211793" y="2343790"/>
            <a:ext cx="3614596" cy="3614596"/>
          </a:xfrm>
          <a:prstGeom prst="rect">
            <a:avLst/>
          </a:prstGeom>
        </p:spPr>
      </p:pic>
      <p:pic>
        <p:nvPicPr>
          <p:cNvPr id="5" name="תמונה 4"/>
          <p:cNvPicPr>
            <a:picLocks noChangeAspect="1"/>
          </p:cNvPicPr>
          <p:nvPr/>
        </p:nvPicPr>
        <p:blipFill>
          <a:blip r:embed="rId6">
            <a:extLst>
              <a:ext uri="{BEBA8EAE-BF5A-486C-A8C5-ECC9F3942E4B}">
                <a14:imgProps xmlns:a14="http://schemas.microsoft.com/office/drawing/2010/main">
                  <a14:imgLayer r:embed="rId7">
                    <a14:imgEffect>
                      <a14:backgroundRemoval t="10227" b="100000" l="0" r="97909"/>
                    </a14:imgEffect>
                  </a14:imgLayer>
                </a14:imgProps>
              </a:ext>
            </a:extLst>
          </a:blip>
          <a:stretch>
            <a:fillRect/>
          </a:stretch>
        </p:blipFill>
        <p:spPr>
          <a:xfrm>
            <a:off x="9199622" y="2266103"/>
            <a:ext cx="3225421" cy="2819666"/>
          </a:xfrm>
          <a:prstGeom prst="rect">
            <a:avLst/>
          </a:prstGeom>
        </p:spPr>
      </p:pic>
      <p:cxnSp>
        <p:nvCxnSpPr>
          <p:cNvPr id="7" name="מחבר חץ ישר 6"/>
          <p:cNvCxnSpPr/>
          <p:nvPr/>
        </p:nvCxnSpPr>
        <p:spPr>
          <a:xfrm>
            <a:off x="8572855" y="1121391"/>
            <a:ext cx="1253534" cy="21604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מחבר חץ ישר 7"/>
          <p:cNvCxnSpPr/>
          <p:nvPr/>
        </p:nvCxnSpPr>
        <p:spPr>
          <a:xfrm flipH="1">
            <a:off x="8463887" y="1121391"/>
            <a:ext cx="2361062" cy="20471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0" name="תמונה 9"/>
          <p:cNvPicPr>
            <a:picLocks noChangeAspect="1"/>
          </p:cNvPicPr>
          <p:nvPr/>
        </p:nvPicPr>
        <p:blipFill>
          <a:blip r:embed="rId8"/>
          <a:stretch>
            <a:fillRect/>
          </a:stretch>
        </p:blipFill>
        <p:spPr>
          <a:xfrm>
            <a:off x="9102328" y="3993797"/>
            <a:ext cx="1809572" cy="2799608"/>
          </a:xfrm>
          <a:prstGeom prst="rect">
            <a:avLst/>
          </a:prstGeom>
        </p:spPr>
      </p:pic>
    </p:spTree>
    <p:extLst>
      <p:ext uri="{BB962C8B-B14F-4D97-AF65-F5344CB8AC3E}">
        <p14:creationId xmlns:p14="http://schemas.microsoft.com/office/powerpoint/2010/main" val="19415356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wipe(down)">
                                      <p:cBhvr>
                                        <p:cTn id="3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2509" y="178130"/>
            <a:ext cx="5391397" cy="5632311"/>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י': </a:t>
            </a:r>
            <a:r>
              <a:rPr lang="he-IL" sz="3000" dirty="0">
                <a:latin typeface="David" panose="020E0502060401010101" pitchFamily="34" charset="-79"/>
                <a:cs typeface="David" panose="020E0502060401010101" pitchFamily="34" charset="-79"/>
              </a:rPr>
              <a:t>והשרים שרוכבים על </a:t>
            </a:r>
            <a:r>
              <a:rPr lang="he-IL" sz="3000" b="1" dirty="0">
                <a:latin typeface="David" panose="020E0502060401010101" pitchFamily="34" charset="-79"/>
                <a:cs typeface="David" panose="020E0502060401010101" pitchFamily="34" charset="-79"/>
              </a:rPr>
              <a:t>אתונות לבנים </a:t>
            </a:r>
            <a:r>
              <a:rPr lang="he-IL" sz="3000" dirty="0">
                <a:latin typeface="David" panose="020E0502060401010101" pitchFamily="34" charset="-79"/>
                <a:cs typeface="David" panose="020E0502060401010101" pitchFamily="34" charset="-79"/>
              </a:rPr>
              <a:t>צריכים להודות לה' על </a:t>
            </a:r>
            <a:r>
              <a:rPr lang="he-IL" sz="3000" dirty="0" smtClean="0">
                <a:latin typeface="David" panose="020E0502060401010101" pitchFamily="34" charset="-79"/>
                <a:cs typeface="David" panose="020E0502060401010101" pitchFamily="34" charset="-79"/>
              </a:rPr>
              <a:t>הישועה. </a:t>
            </a:r>
            <a:r>
              <a:rPr lang="he-IL" sz="3000" dirty="0">
                <a:latin typeface="David" panose="020E0502060401010101" pitchFamily="34" charset="-79"/>
                <a:cs typeface="David" panose="020E0502060401010101" pitchFamily="34" charset="-79"/>
              </a:rPr>
              <a:t>שעכשיו לאחר הישועה הם יוכלו להמשיך בתפקידם . </a:t>
            </a:r>
            <a:endParaRPr lang="he-IL" sz="3000" dirty="0" smtClean="0">
              <a:latin typeface="David" panose="020E0502060401010101" pitchFamily="34" charset="-79"/>
              <a:cs typeface="David" panose="020E0502060401010101" pitchFamily="34" charset="-79"/>
            </a:endParaRPr>
          </a:p>
          <a:p>
            <a:r>
              <a:rPr lang="he-IL" sz="3000" b="1" dirty="0" smtClean="0">
                <a:latin typeface="David" panose="020E0502060401010101" pitchFamily="34" charset="-79"/>
                <a:cs typeface="David" panose="020E0502060401010101" pitchFamily="34" charset="-79"/>
              </a:rPr>
              <a:t>וכן </a:t>
            </a:r>
            <a:r>
              <a:rPr lang="he-IL" sz="3000" b="1" dirty="0">
                <a:latin typeface="David" panose="020E0502060401010101" pitchFamily="34" charset="-79"/>
                <a:cs typeface="David" panose="020E0502060401010101" pitchFamily="34" charset="-79"/>
              </a:rPr>
              <a:t>תלמידי חכמים </a:t>
            </a:r>
            <a:r>
              <a:rPr lang="he-IL" sz="3000" dirty="0">
                <a:latin typeface="David" panose="020E0502060401010101" pitchFamily="34" charset="-79"/>
                <a:cs typeface="David" panose="020E0502060401010101" pitchFamily="34" charset="-79"/>
              </a:rPr>
              <a:t>שמלמדים תורה בעם ומורים הלכה בעם (דיינים). </a:t>
            </a:r>
            <a:endParaRPr lang="he-IL" sz="3000" dirty="0" smtClean="0">
              <a:latin typeface="David" panose="020E0502060401010101" pitchFamily="34" charset="-79"/>
              <a:cs typeface="David" panose="020E0502060401010101" pitchFamily="34" charset="-79"/>
            </a:endParaRPr>
          </a:p>
          <a:p>
            <a:r>
              <a:rPr lang="he-IL" sz="3000" b="1" dirty="0" smtClean="0">
                <a:latin typeface="David" panose="020E0502060401010101" pitchFamily="34" charset="-79"/>
                <a:cs typeface="David" panose="020E0502060401010101" pitchFamily="34" charset="-79"/>
              </a:rPr>
              <a:t>וכן </a:t>
            </a:r>
            <a:r>
              <a:rPr lang="he-IL" sz="3000" b="1" dirty="0">
                <a:latin typeface="David" panose="020E0502060401010101" pitchFamily="34" charset="-79"/>
                <a:cs typeface="David" panose="020E0502060401010101" pitchFamily="34" charset="-79"/>
              </a:rPr>
              <a:t>הסוחרים </a:t>
            </a:r>
            <a:r>
              <a:rPr lang="he-IL" sz="3000" dirty="0">
                <a:latin typeface="David" panose="020E0502060401010101" pitchFamily="34" charset="-79"/>
                <a:cs typeface="David" panose="020E0502060401010101" pitchFamily="34" charset="-79"/>
              </a:rPr>
              <a:t>שהולכים  בדרכים גם צריכים להודות משום שהם יוכלו להמשיך ולהוביל סחורות בדרכים. </a:t>
            </a:r>
            <a:r>
              <a:rPr lang="he-IL" sz="3000" b="1" u="sng" dirty="0">
                <a:latin typeface="David" panose="020E0502060401010101" pitchFamily="34" charset="-79"/>
                <a:cs typeface="David" panose="020E0502060401010101" pitchFamily="34" charset="-79"/>
              </a:rPr>
              <a:t>"שיחו"- </a:t>
            </a:r>
            <a:r>
              <a:rPr lang="he-IL" sz="3000" dirty="0">
                <a:latin typeface="David" panose="020E0502060401010101" pitchFamily="34" charset="-79"/>
                <a:cs typeface="David" panose="020E0502060401010101" pitchFamily="34" charset="-79"/>
              </a:rPr>
              <a:t>כולכם תדברו ותספרו על ישועות ה' שהושיע אתכם ותודו לו על כך.</a:t>
            </a:r>
          </a:p>
        </p:txBody>
      </p:sp>
      <p:sp>
        <p:nvSpPr>
          <p:cNvPr id="4" name="מלבן 3"/>
          <p:cNvSpPr/>
          <p:nvPr/>
        </p:nvSpPr>
        <p:spPr>
          <a:xfrm>
            <a:off x="5949536" y="178130"/>
            <a:ext cx="5985163" cy="1200329"/>
          </a:xfrm>
          <a:prstGeom prst="rect">
            <a:avLst/>
          </a:prstGeom>
          <a:solidFill>
            <a:schemeClr val="accent4">
              <a:lumMod val="40000"/>
              <a:lumOff val="60000"/>
            </a:schemeClr>
          </a:solidFill>
        </p:spPr>
        <p:txBody>
          <a:bodyPr wrap="square">
            <a:spAutoFit/>
          </a:bodyPr>
          <a:lstStyle/>
          <a:p>
            <a:pPr lvl="0" defTabSz="457200" rtl="0"/>
            <a:r>
              <a:rPr lang="he-IL" sz="3600" dirty="0">
                <a:solidFill>
                  <a:prstClr val="black"/>
                </a:solidFill>
                <a:latin typeface="David" panose="020E0502060401010101" pitchFamily="34" charset="-79"/>
                <a:cs typeface="David" panose="020E0502060401010101" pitchFamily="34" charset="-79"/>
                <a:hlinkClick r:id="rId2" tooltip="קטגוריה:שופטים ה י"/>
              </a:rPr>
              <a:t>י</a:t>
            </a:r>
            <a:r>
              <a:rPr lang="he-IL" sz="3600" dirty="0">
                <a:solidFill>
                  <a:prstClr val="black"/>
                </a:solidFill>
                <a:latin typeface="David" panose="020E0502060401010101" pitchFamily="34" charset="-79"/>
                <a:cs typeface="David" panose="020E0502060401010101" pitchFamily="34" charset="-79"/>
              </a:rPr>
              <a:t> רֹכְבֵי </a:t>
            </a:r>
            <a:r>
              <a:rPr lang="he-IL" sz="3600" b="1" dirty="0" err="1">
                <a:solidFill>
                  <a:prstClr val="black"/>
                </a:solidFill>
                <a:latin typeface="David" panose="020E0502060401010101" pitchFamily="34" charset="-79"/>
                <a:cs typeface="David" panose="020E0502060401010101" pitchFamily="34" charset="-79"/>
              </a:rPr>
              <a:t>אֲתֹנוֹת</a:t>
            </a:r>
            <a:r>
              <a:rPr lang="he-IL" sz="3600" b="1" dirty="0">
                <a:solidFill>
                  <a:prstClr val="black"/>
                </a:solidFill>
                <a:latin typeface="David" panose="020E0502060401010101" pitchFamily="34" charset="-79"/>
                <a:cs typeface="David" panose="020E0502060401010101" pitchFamily="34" charset="-79"/>
              </a:rPr>
              <a:t> </a:t>
            </a:r>
            <a:r>
              <a:rPr lang="he-IL" sz="3600" b="1" dirty="0" err="1">
                <a:solidFill>
                  <a:prstClr val="black"/>
                </a:solidFill>
                <a:latin typeface="David" panose="020E0502060401010101" pitchFamily="34" charset="-79"/>
                <a:cs typeface="David" panose="020E0502060401010101" pitchFamily="34" charset="-79"/>
              </a:rPr>
              <a:t>צְחֹרוֹת</a:t>
            </a:r>
            <a:r>
              <a:rPr lang="he-IL" sz="3600" b="1" dirty="0">
                <a:solidFill>
                  <a:prstClr val="black"/>
                </a:solidFill>
                <a:latin typeface="David" panose="020E0502060401010101" pitchFamily="34" charset="-79"/>
                <a:cs typeface="David" panose="020E0502060401010101" pitchFamily="34" charset="-79"/>
              </a:rPr>
              <a:t> </a:t>
            </a:r>
            <a:r>
              <a:rPr lang="he-IL" sz="3600" dirty="0">
                <a:solidFill>
                  <a:prstClr val="black"/>
                </a:solidFill>
                <a:latin typeface="David" panose="020E0502060401010101" pitchFamily="34" charset="-79"/>
                <a:cs typeface="David" panose="020E0502060401010101" pitchFamily="34" charset="-79"/>
              </a:rPr>
              <a:t>יֹשְׁבֵי עַל מִדִּין וְהֹלְכֵי עַל דֶּרֶךְ שִׂיחוּ. </a:t>
            </a:r>
            <a:endParaRPr lang="he-IL" sz="3600" dirty="0">
              <a:solidFill>
                <a:prstClr val="black"/>
              </a:solidFill>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extLst>
              <a:ext uri="{BEBA8EAE-BF5A-486C-A8C5-ECC9F3942E4B}">
                <a14:imgProps xmlns:a14="http://schemas.microsoft.com/office/drawing/2010/main">
                  <a14:imgLayer r:embed="rId4">
                    <a14:imgEffect>
                      <a14:backgroundRemoval t="575" b="96552" l="2759" r="85517"/>
                    </a14:imgEffect>
                  </a14:imgLayer>
                </a14:imgProps>
              </a:ext>
            </a:extLst>
          </a:blip>
          <a:stretch>
            <a:fillRect/>
          </a:stretch>
        </p:blipFill>
        <p:spPr>
          <a:xfrm>
            <a:off x="5949536" y="973405"/>
            <a:ext cx="3998645" cy="2826699"/>
          </a:xfrm>
          <a:prstGeom prst="rect">
            <a:avLst/>
          </a:prstGeom>
        </p:spPr>
      </p:pic>
      <p:pic>
        <p:nvPicPr>
          <p:cNvPr id="6" name="תמונה 5"/>
          <p:cNvPicPr>
            <a:picLocks noChangeAspect="1"/>
          </p:cNvPicPr>
          <p:nvPr/>
        </p:nvPicPr>
        <p:blipFill>
          <a:blip r:embed="rId5"/>
          <a:stretch>
            <a:fillRect/>
          </a:stretch>
        </p:blipFill>
        <p:spPr>
          <a:xfrm>
            <a:off x="5811252" y="3800104"/>
            <a:ext cx="3776651" cy="1690997"/>
          </a:xfrm>
          <a:prstGeom prst="rect">
            <a:avLst/>
          </a:prstGeom>
        </p:spPr>
      </p:pic>
      <p:cxnSp>
        <p:nvCxnSpPr>
          <p:cNvPr id="8" name="מחבר חץ ישר 7"/>
          <p:cNvCxnSpPr/>
          <p:nvPr/>
        </p:nvCxnSpPr>
        <p:spPr>
          <a:xfrm flipH="1">
            <a:off x="8085221" y="649705"/>
            <a:ext cx="529390" cy="107081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מחבר חץ ישר 9"/>
          <p:cNvCxnSpPr/>
          <p:nvPr/>
        </p:nvCxnSpPr>
        <p:spPr>
          <a:xfrm>
            <a:off x="7016346" y="768990"/>
            <a:ext cx="102909" cy="29367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2" name="TextBox 11"/>
          <p:cNvSpPr txBox="1"/>
          <p:nvPr/>
        </p:nvSpPr>
        <p:spPr>
          <a:xfrm>
            <a:off x="9709483" y="1801979"/>
            <a:ext cx="2334127" cy="4832092"/>
          </a:xfrm>
          <a:prstGeom prst="rect">
            <a:avLst/>
          </a:prstGeom>
          <a:solidFill>
            <a:schemeClr val="tx2">
              <a:lumMod val="40000"/>
              <a:lumOff val="6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עניין נוסף: </a:t>
            </a:r>
            <a:r>
              <a:rPr lang="he-IL" sz="2800" dirty="0" smtClean="0">
                <a:latin typeface="David" panose="020E0502060401010101" pitchFamily="34" charset="-79"/>
                <a:cs typeface="David" panose="020E0502060401010101" pitchFamily="34" charset="-79"/>
              </a:rPr>
              <a:t>בימי סיסרא היו ישראל מפחדים לצאת עם אתון לבן בלילה שאז היו רואים אותם. וכעת שנושעו ישראל יכולים לרכב על אתון לבן בלילה ללא פחד</a:t>
            </a:r>
            <a:endParaRPr lang="he-IL" sz="2800" dirty="0">
              <a:latin typeface="David" panose="020E0502060401010101" pitchFamily="34" charset="-79"/>
              <a:cs typeface="David" panose="020E0502060401010101" pitchFamily="34" charset="-79"/>
            </a:endParaRPr>
          </a:p>
        </p:txBody>
      </p:sp>
      <p:cxnSp>
        <p:nvCxnSpPr>
          <p:cNvPr id="13" name="מחבר חץ ישר 12"/>
          <p:cNvCxnSpPr/>
          <p:nvPr/>
        </p:nvCxnSpPr>
        <p:spPr>
          <a:xfrm>
            <a:off x="10199024" y="731168"/>
            <a:ext cx="477721" cy="115779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89456844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412" y="234070"/>
            <a:ext cx="5867662" cy="652486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יא': </a:t>
            </a:r>
            <a:r>
              <a:rPr lang="he-IL" sz="3000" b="1" dirty="0">
                <a:latin typeface="David" panose="020E0502060401010101" pitchFamily="34" charset="-79"/>
                <a:cs typeface="David" panose="020E0502060401010101" pitchFamily="34" charset="-79"/>
              </a:rPr>
              <a:t>"מקול </a:t>
            </a:r>
            <a:r>
              <a:rPr lang="he-IL" sz="3000" b="1" dirty="0" err="1">
                <a:latin typeface="David" panose="020E0502060401010101" pitchFamily="34" charset="-79"/>
                <a:cs typeface="David" panose="020E0502060401010101" pitchFamily="34" charset="-79"/>
              </a:rPr>
              <a:t>מחצצים</a:t>
            </a:r>
            <a:r>
              <a:rPr lang="he-IL" sz="3000" b="1" dirty="0">
                <a:latin typeface="David" panose="020E0502060401010101" pitchFamily="34" charset="-79"/>
                <a:cs typeface="David" panose="020E0502060401010101" pitchFamily="34" charset="-79"/>
              </a:rPr>
              <a:t> בין משאבים"- </a:t>
            </a:r>
            <a:r>
              <a:rPr lang="he-IL" sz="3000" dirty="0">
                <a:latin typeface="David" panose="020E0502060401010101" pitchFamily="34" charset="-79"/>
                <a:cs typeface="David" panose="020E0502060401010101" pitchFamily="34" charset="-79"/>
              </a:rPr>
              <a:t>במקום שבו פחדו בני ישראל לעמוד בגלל רעש </a:t>
            </a:r>
            <a:r>
              <a:rPr lang="he-IL" sz="3000" b="1" dirty="0">
                <a:latin typeface="David" panose="020E0502060401010101" pitchFamily="34" charset="-79"/>
                <a:cs typeface="David" panose="020E0502060401010101" pitchFamily="34" charset="-79"/>
              </a:rPr>
              <a:t>החיצים</a:t>
            </a:r>
            <a:r>
              <a:rPr lang="he-IL" sz="3000" dirty="0">
                <a:latin typeface="David" panose="020E0502060401010101" pitchFamily="34" charset="-79"/>
                <a:cs typeface="David" panose="020E0502060401010101" pitchFamily="34" charset="-79"/>
              </a:rPr>
              <a:t> שירו עליהם חיילי סיסרא בעת שירדו </a:t>
            </a:r>
            <a:r>
              <a:rPr lang="he-IL" sz="3000" b="1" dirty="0">
                <a:latin typeface="David" panose="020E0502060401010101" pitchFamily="34" charset="-79"/>
                <a:cs typeface="David" panose="020E0502060401010101" pitchFamily="34" charset="-79"/>
              </a:rPr>
              <a:t>לשאוב מים </a:t>
            </a:r>
            <a:r>
              <a:rPr lang="he-IL" sz="3000" dirty="0">
                <a:latin typeface="David" panose="020E0502060401010101" pitchFamily="34" charset="-79"/>
                <a:cs typeface="David" panose="020E0502060401010101" pitchFamily="34" charset="-79"/>
              </a:rPr>
              <a:t>(</a:t>
            </a:r>
            <a:r>
              <a:rPr lang="he-IL" sz="2800" dirty="0">
                <a:latin typeface="David" panose="020E0502060401010101" pitchFamily="34" charset="-79"/>
                <a:cs typeface="David" panose="020E0502060401010101" pitchFamily="34" charset="-79"/>
              </a:rPr>
              <a:t>יורי החיצים היו נוהגים להשמיע קולות כדי להפחיד את מי שהם ירו עליו חיצים</a:t>
            </a:r>
            <a:r>
              <a:rPr lang="he-IL" sz="3000" dirty="0">
                <a:latin typeface="David" panose="020E0502060401010101" pitchFamily="34" charset="-79"/>
                <a:cs typeface="David" panose="020E0502060401010101" pitchFamily="34" charset="-79"/>
              </a:rPr>
              <a:t>). </a:t>
            </a:r>
            <a:endParaRPr lang="he-IL" sz="3000" dirty="0" smtClean="0">
              <a:latin typeface="David" panose="020E0502060401010101" pitchFamily="34" charset="-79"/>
              <a:cs typeface="David" panose="020E0502060401010101" pitchFamily="34" charset="-79"/>
            </a:endParaRPr>
          </a:p>
          <a:p>
            <a:r>
              <a:rPr lang="he-IL" sz="3000" b="1" u="sng" dirty="0" smtClean="0">
                <a:latin typeface="David" panose="020E0502060401010101" pitchFamily="34" charset="-79"/>
                <a:cs typeface="David" panose="020E0502060401010101" pitchFamily="34" charset="-79"/>
              </a:rPr>
              <a:t>"</a:t>
            </a:r>
            <a:r>
              <a:rPr lang="he-IL" sz="3000" b="1" u="sng" dirty="0">
                <a:latin typeface="David" panose="020E0502060401010101" pitchFamily="34" charset="-79"/>
                <a:cs typeface="David" panose="020E0502060401010101" pitchFamily="34" charset="-79"/>
              </a:rPr>
              <a:t>שם יתנו צדקות ה'"- </a:t>
            </a:r>
            <a:r>
              <a:rPr lang="he-IL" sz="3000" dirty="0">
                <a:latin typeface="David" panose="020E0502060401010101" pitchFamily="34" charset="-79"/>
                <a:cs typeface="David" panose="020E0502060401010101" pitchFamily="34" charset="-79"/>
              </a:rPr>
              <a:t>ועכשיו שם במקום הזה ליד המעיינות ששואבים מים ידברו ויספרו,  וייספרו על הצדקה שעשה ה' והצילם. וכן אותם ערים פרזים ללא חומה חזרו שוב להתמלא בתושבים. ועכשיו שאין יותר אויב יוכלו שוב תלמידי החכמים לשבת בשערי העיר ללא פחד וללמד תורה.</a:t>
            </a:r>
          </a:p>
        </p:txBody>
      </p:sp>
      <p:sp>
        <p:nvSpPr>
          <p:cNvPr id="5" name="מלבן 4"/>
          <p:cNvSpPr/>
          <p:nvPr/>
        </p:nvSpPr>
        <p:spPr>
          <a:xfrm>
            <a:off x="6404812" y="113754"/>
            <a:ext cx="5678904" cy="2308324"/>
          </a:xfrm>
          <a:prstGeom prst="rect">
            <a:avLst/>
          </a:prstGeom>
          <a:solidFill>
            <a:schemeClr val="accent2"/>
          </a:solidFill>
        </p:spPr>
        <p:txBody>
          <a:bodyPr wrap="square">
            <a:spAutoFit/>
          </a:bodyPr>
          <a:lstStyle/>
          <a:p>
            <a:pPr lvl="0" defTabSz="457200" rtl="0"/>
            <a:r>
              <a:rPr lang="he-IL" sz="3600" dirty="0">
                <a:solidFill>
                  <a:prstClr val="black"/>
                </a:solidFill>
                <a:latin typeface="David" panose="020E0502060401010101" pitchFamily="34" charset="-79"/>
                <a:cs typeface="David" panose="020E0502060401010101" pitchFamily="34" charset="-79"/>
                <a:hlinkClick r:id="rId2" tooltip="קטגוריה:שופטים ה יא"/>
              </a:rPr>
              <a:t>יא</a:t>
            </a:r>
            <a:r>
              <a:rPr lang="he-IL" sz="3600" dirty="0">
                <a:solidFill>
                  <a:prstClr val="black"/>
                </a:solidFill>
                <a:latin typeface="David" panose="020E0502060401010101" pitchFamily="34" charset="-79"/>
                <a:cs typeface="David" panose="020E0502060401010101" pitchFamily="34" charset="-79"/>
              </a:rPr>
              <a:t> מִקּוֹל </a:t>
            </a:r>
            <a:r>
              <a:rPr lang="he-IL" sz="3600" dirty="0" err="1">
                <a:solidFill>
                  <a:prstClr val="black"/>
                </a:solidFill>
                <a:latin typeface="David" panose="020E0502060401010101" pitchFamily="34" charset="-79"/>
                <a:cs typeface="David" panose="020E0502060401010101" pitchFamily="34" charset="-79"/>
              </a:rPr>
              <a:t>מ</a:t>
            </a:r>
            <a:r>
              <a:rPr lang="he-IL" sz="3600" b="1" dirty="0" err="1">
                <a:solidFill>
                  <a:prstClr val="black"/>
                </a:solidFill>
                <a:latin typeface="David" panose="020E0502060401010101" pitchFamily="34" charset="-79"/>
                <a:cs typeface="David" panose="020E0502060401010101" pitchFamily="34" charset="-79"/>
              </a:rPr>
              <a:t>ְחַצְצִים</a:t>
            </a:r>
            <a:r>
              <a:rPr lang="he-IL" sz="3600" dirty="0">
                <a:solidFill>
                  <a:prstClr val="black"/>
                </a:solidFill>
                <a:latin typeface="David" panose="020E0502060401010101" pitchFamily="34" charset="-79"/>
                <a:cs typeface="David" panose="020E0502060401010101" pitchFamily="34" charset="-79"/>
              </a:rPr>
              <a:t> בֵּין </a:t>
            </a:r>
            <a:r>
              <a:rPr lang="he-IL" sz="3600" b="1" dirty="0" smtClean="0">
                <a:solidFill>
                  <a:prstClr val="black"/>
                </a:solidFill>
                <a:latin typeface="David" panose="020E0502060401010101" pitchFamily="34" charset="-79"/>
                <a:cs typeface="David" panose="020E0502060401010101" pitchFamily="34" charset="-79"/>
              </a:rPr>
              <a:t>מַשְׁאַבִּים</a:t>
            </a:r>
            <a:r>
              <a:rPr lang="he-IL" sz="3600" dirty="0" smtClean="0">
                <a:solidFill>
                  <a:prstClr val="black"/>
                </a:solidFill>
                <a:latin typeface="David" panose="020E0502060401010101" pitchFamily="34" charset="-79"/>
                <a:cs typeface="David" panose="020E0502060401010101" pitchFamily="34" charset="-79"/>
              </a:rPr>
              <a:t> שָׁם יְתַנּוּ צִדְקוֹת יְהוָה צִדְקֹת פִּרְזֹנוֹ </a:t>
            </a:r>
            <a:r>
              <a:rPr lang="he-IL" sz="3600" dirty="0">
                <a:solidFill>
                  <a:prstClr val="black"/>
                </a:solidFill>
                <a:latin typeface="David" panose="020E0502060401010101" pitchFamily="34" charset="-79"/>
                <a:cs typeface="David" panose="020E0502060401010101" pitchFamily="34" charset="-79"/>
              </a:rPr>
              <a:t>בְּיִשְׂרָאֵל אָז יָרְדוּ לַשְּׁעָרִים עַם יְהוָה.</a:t>
            </a:r>
            <a:endParaRPr lang="he-IL" sz="3600" dirty="0">
              <a:solidFill>
                <a:prstClr val="black"/>
              </a:solidFill>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3"/>
          <a:stretch>
            <a:fillRect/>
          </a:stretch>
        </p:blipFill>
        <p:spPr>
          <a:xfrm>
            <a:off x="6316579" y="4249325"/>
            <a:ext cx="2839453" cy="2543927"/>
          </a:xfrm>
          <a:prstGeom prst="rect">
            <a:avLst/>
          </a:prstGeom>
        </p:spPr>
      </p:pic>
      <p:pic>
        <p:nvPicPr>
          <p:cNvPr id="7" name="תמונה 6"/>
          <p:cNvPicPr>
            <a:picLocks noChangeAspect="1"/>
          </p:cNvPicPr>
          <p:nvPr/>
        </p:nvPicPr>
        <p:blipFill>
          <a:blip r:embed="rId4"/>
          <a:stretch>
            <a:fillRect/>
          </a:stretch>
        </p:blipFill>
        <p:spPr>
          <a:xfrm>
            <a:off x="9244264" y="2710835"/>
            <a:ext cx="2863515" cy="2810453"/>
          </a:xfrm>
          <a:prstGeom prst="rect">
            <a:avLst/>
          </a:prstGeom>
        </p:spPr>
      </p:pic>
    </p:spTree>
    <p:extLst>
      <p:ext uri="{BB962C8B-B14F-4D97-AF65-F5344CB8AC3E}">
        <p14:creationId xmlns:p14="http://schemas.microsoft.com/office/powerpoint/2010/main" val="2439284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2196" y="128284"/>
            <a:ext cx="5384678" cy="649408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"עורי </a:t>
            </a:r>
            <a:r>
              <a:rPr lang="he-IL" sz="3200" b="1" u="sng" dirty="0">
                <a:latin typeface="David" panose="020E0502060401010101" pitchFamily="34" charset="-79"/>
                <a:cs typeface="David" panose="020E0502060401010101" pitchFamily="34" charset="-79"/>
              </a:rPr>
              <a:t>עורי דבורה- </a:t>
            </a:r>
            <a:r>
              <a:rPr lang="he-IL" sz="3200" dirty="0">
                <a:latin typeface="David" panose="020E0502060401010101" pitchFamily="34" charset="-79"/>
                <a:cs typeface="David" panose="020E0502060401010101" pitchFamily="34" charset="-79"/>
              </a:rPr>
              <a:t>תתחזקי יותר לשבח את ה' . וכן ברק קום ותשבח את ה' כי לא נצרכת להילחם בחיילי סיסרא כי ה' המם אותם והם ברחו ונהרגו בקלות ולא נותר לך אלא לקחת את כל </a:t>
            </a:r>
            <a:r>
              <a:rPr lang="he-IL" sz="3200" b="1" dirty="0">
                <a:latin typeface="David" panose="020E0502060401010101" pitchFamily="34" charset="-79"/>
                <a:cs typeface="David" panose="020E0502060401010101" pitchFamily="34" charset="-79"/>
              </a:rPr>
              <a:t>השלל</a:t>
            </a:r>
            <a:r>
              <a:rPr lang="he-IL" sz="3200" dirty="0">
                <a:latin typeface="David" panose="020E0502060401010101" pitchFamily="34" charset="-79"/>
                <a:cs typeface="David" panose="020E0502060401010101" pitchFamily="34" charset="-79"/>
              </a:rPr>
              <a:t> של סיסרא וחייליו</a:t>
            </a:r>
            <a:r>
              <a:rPr lang="he-IL" sz="3200" dirty="0" smtClean="0">
                <a:latin typeface="David" panose="020E0502060401010101" pitchFamily="34" charset="-79"/>
                <a:cs typeface="David" panose="020E0502060401010101" pitchFamily="34" charset="-79"/>
              </a:rPr>
              <a:t>.</a:t>
            </a:r>
          </a:p>
          <a:p>
            <a:r>
              <a:rPr lang="he-IL" sz="3200" b="1" u="sng" dirty="0" err="1" smtClean="0">
                <a:latin typeface="David" panose="020E0502060401010101" pitchFamily="34" charset="-79"/>
                <a:cs typeface="David" panose="020E0502060401010101" pitchFamily="34" charset="-79"/>
              </a:rPr>
              <a:t>יג</a:t>
            </a:r>
            <a:r>
              <a:rPr lang="he-IL" sz="3200" dirty="0">
                <a:latin typeface="David" panose="020E0502060401010101" pitchFamily="34" charset="-79"/>
                <a:cs typeface="David" panose="020E0502060401010101" pitchFamily="34" charset="-79"/>
              </a:rPr>
              <a:t>. אז כשברק ועשרת אלפים איש שירדו </a:t>
            </a:r>
            <a:r>
              <a:rPr lang="he-IL" sz="3200" dirty="0" smtClean="0">
                <a:latin typeface="David" panose="020E0502060401010101" pitchFamily="34" charset="-79"/>
                <a:cs typeface="David" panose="020E0502060401010101" pitchFamily="34" charset="-79"/>
              </a:rPr>
              <a:t>אתו </a:t>
            </a:r>
            <a:r>
              <a:rPr lang="he-IL" sz="3200" dirty="0">
                <a:latin typeface="David" panose="020E0502060401010101" pitchFamily="34" charset="-79"/>
                <a:cs typeface="David" panose="020E0502060401010101" pitchFamily="34" charset="-79"/>
              </a:rPr>
              <a:t>מהר תבור, </a:t>
            </a:r>
            <a:r>
              <a:rPr lang="he-IL" sz="3200" b="1" dirty="0">
                <a:latin typeface="David" panose="020E0502060401010101" pitchFamily="34" charset="-79"/>
                <a:cs typeface="David" panose="020E0502060401010101" pitchFamily="34" charset="-79"/>
              </a:rPr>
              <a:t>ירד ברק מההר עם שרידי בני ישראל  </a:t>
            </a:r>
            <a:r>
              <a:rPr lang="he-IL" sz="3200" dirty="0">
                <a:latin typeface="David" panose="020E0502060401010101" pitchFamily="34" charset="-79"/>
                <a:cs typeface="David" panose="020E0502060401010101" pitchFamily="34" charset="-79"/>
              </a:rPr>
              <a:t>ושאר המתנדבים מהשבטים המתינו למטה למרגלות ההר וה' ירד לפני ברק והמם את מחנה סיסרא.</a:t>
            </a:r>
          </a:p>
        </p:txBody>
      </p:sp>
      <p:sp>
        <p:nvSpPr>
          <p:cNvPr id="5" name="מלבן 4"/>
          <p:cNvSpPr/>
          <p:nvPr/>
        </p:nvSpPr>
        <p:spPr>
          <a:xfrm>
            <a:off x="6761747" y="254078"/>
            <a:ext cx="5269831" cy="2554545"/>
          </a:xfrm>
          <a:prstGeom prst="rect">
            <a:avLst/>
          </a:prstGeom>
          <a:solidFill>
            <a:schemeClr val="accent2">
              <a:lumMod val="40000"/>
              <a:lumOff val="6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יב</a:t>
            </a:r>
            <a:r>
              <a:rPr lang="he-IL" sz="3200" dirty="0">
                <a:solidFill>
                  <a:srgbClr val="000000"/>
                </a:solidFill>
                <a:latin typeface="David" panose="020E0502060401010101" pitchFamily="34" charset="-79"/>
                <a:cs typeface="David" panose="020E0502060401010101" pitchFamily="34" charset="-79"/>
              </a:rPr>
              <a:t> עוּרִי </a:t>
            </a:r>
            <a:r>
              <a:rPr lang="he-IL" sz="3200" dirty="0" err="1">
                <a:solidFill>
                  <a:srgbClr val="000000"/>
                </a:solidFill>
                <a:latin typeface="David" panose="020E0502060401010101" pitchFamily="34" charset="-79"/>
                <a:cs typeface="David" panose="020E0502060401010101" pitchFamily="34" charset="-79"/>
              </a:rPr>
              <a:t>עוּרִי</a:t>
            </a:r>
            <a:r>
              <a:rPr lang="he-IL" sz="3200" dirty="0">
                <a:solidFill>
                  <a:srgbClr val="000000"/>
                </a:solidFill>
                <a:latin typeface="David" panose="020E0502060401010101" pitchFamily="34" charset="-79"/>
                <a:cs typeface="David" panose="020E0502060401010101" pitchFamily="34" charset="-79"/>
              </a:rPr>
              <a:t> דְּבוֹרָה</a:t>
            </a:r>
            <a:r>
              <a:rPr lang="he-IL" sz="3200" dirty="0" smtClean="0">
                <a:solidFill>
                  <a:srgbClr val="000000"/>
                </a:solidFill>
                <a:latin typeface="David" panose="020E0502060401010101" pitchFamily="34" charset="-79"/>
                <a:cs typeface="David" panose="020E0502060401010101" pitchFamily="34" charset="-79"/>
              </a:rPr>
              <a:t>,</a:t>
            </a:r>
            <a:r>
              <a:rPr lang="he-IL" sz="3200" dirty="0">
                <a:solidFill>
                  <a:srgbClr val="000000"/>
                </a:solidFill>
                <a:latin typeface="David" panose="020E0502060401010101" pitchFamily="34" charset="-79"/>
                <a:cs typeface="David" panose="020E0502060401010101" pitchFamily="34" charset="-79"/>
              </a:rPr>
              <a:t>  עוּרִי </a:t>
            </a:r>
            <a:r>
              <a:rPr lang="he-IL" sz="3200" dirty="0">
                <a:latin typeface="David" panose="020E0502060401010101" pitchFamily="34" charset="-79"/>
                <a:cs typeface="David" panose="020E0502060401010101" pitchFamily="34" charset="-79"/>
              </a:rPr>
              <a:t/>
            </a:r>
            <a:br>
              <a:rPr lang="he-IL" sz="3200" dirty="0">
                <a:latin typeface="David" panose="020E0502060401010101" pitchFamily="34" charset="-79"/>
                <a:cs typeface="David" panose="020E0502060401010101" pitchFamily="34" charset="-79"/>
              </a:rPr>
            </a:br>
            <a:r>
              <a:rPr lang="he-IL" sz="3200" dirty="0">
                <a:solidFill>
                  <a:srgbClr val="000000"/>
                </a:solidFill>
                <a:latin typeface="David" panose="020E0502060401010101" pitchFamily="34" charset="-79"/>
                <a:cs typeface="David" panose="020E0502060401010101" pitchFamily="34" charset="-79"/>
              </a:rPr>
              <a:t>עוּרִי דַּבְּרִי-שִׁיר</a:t>
            </a:r>
            <a:r>
              <a:rPr lang="he-IL" sz="3200" dirty="0" smtClean="0">
                <a:solidFill>
                  <a:srgbClr val="000000"/>
                </a:solidFill>
                <a:latin typeface="David" panose="020E0502060401010101" pitchFamily="34" charset="-79"/>
                <a:cs typeface="David" panose="020E0502060401010101" pitchFamily="34" charset="-79"/>
              </a:rPr>
              <a:t>;</a:t>
            </a:r>
            <a:r>
              <a:rPr lang="he-IL" sz="3200" dirty="0">
                <a:solidFill>
                  <a:srgbClr val="000000"/>
                </a:solidFill>
                <a:latin typeface="David" panose="020E0502060401010101" pitchFamily="34" charset="-79"/>
                <a:cs typeface="David" panose="020E0502060401010101" pitchFamily="34" charset="-79"/>
              </a:rPr>
              <a:t>  קוּם בָּרָק </a:t>
            </a:r>
            <a:r>
              <a:rPr lang="he-IL" sz="3200" b="1" dirty="0">
                <a:solidFill>
                  <a:srgbClr val="000000"/>
                </a:solidFill>
                <a:latin typeface="David" panose="020E0502060401010101" pitchFamily="34" charset="-79"/>
                <a:cs typeface="David" panose="020E0502060401010101" pitchFamily="34" charset="-79"/>
              </a:rPr>
              <a:t>וּשְׁבֵה שֶׁבְיְך</a:t>
            </a:r>
            <a:r>
              <a:rPr lang="he-IL" sz="3200" dirty="0">
                <a:solidFill>
                  <a:srgbClr val="000000"/>
                </a:solidFill>
                <a:latin typeface="David" panose="020E0502060401010101" pitchFamily="34" charset="-79"/>
                <a:cs typeface="David" panose="020E0502060401010101" pitchFamily="34" charset="-79"/>
              </a:rPr>
              <a:t>ָ, </a:t>
            </a:r>
            <a:r>
              <a:rPr lang="he-IL" sz="3200" dirty="0" smtClean="0">
                <a:solidFill>
                  <a:srgbClr val="000000"/>
                </a:solidFill>
                <a:latin typeface="David" panose="020E0502060401010101" pitchFamily="34" charset="-79"/>
                <a:cs typeface="David" panose="020E0502060401010101" pitchFamily="34" charset="-79"/>
              </a:rPr>
              <a:t>בֶּן-אֲבִינֹעַם.</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יג</a:t>
            </a:r>
            <a:r>
              <a:rPr lang="he-IL" sz="3200" dirty="0">
                <a:solidFill>
                  <a:srgbClr val="000000"/>
                </a:solidFill>
                <a:latin typeface="David" panose="020E0502060401010101" pitchFamily="34" charset="-79"/>
                <a:cs typeface="David" panose="020E0502060401010101" pitchFamily="34" charset="-79"/>
              </a:rPr>
              <a:t> אָז יְרַד שָׂרִיד, לְאַדִּירִים עָם</a:t>
            </a:r>
            <a:r>
              <a:rPr lang="he-IL" sz="3200" dirty="0" smtClean="0">
                <a:solidFill>
                  <a:srgbClr val="000000"/>
                </a:solidFill>
                <a:latin typeface="David" panose="020E0502060401010101" pitchFamily="34" charset="-79"/>
                <a:cs typeface="David" panose="020E0502060401010101" pitchFamily="34" charset="-79"/>
              </a:rPr>
              <a:t>;</a:t>
            </a:r>
            <a:r>
              <a:rPr lang="he-IL" sz="3200" dirty="0">
                <a:solidFill>
                  <a:srgbClr val="000000"/>
                </a:solidFill>
                <a:latin typeface="David" panose="020E0502060401010101" pitchFamily="34" charset="-79"/>
                <a:cs typeface="David" panose="020E0502060401010101" pitchFamily="34" charset="-79"/>
              </a:rPr>
              <a:t>  יְהוָה, </a:t>
            </a:r>
            <a:r>
              <a:rPr lang="he-IL" sz="3200" dirty="0" smtClean="0">
                <a:solidFill>
                  <a:srgbClr val="000000"/>
                </a:solidFill>
                <a:latin typeface="David" panose="020E0502060401010101" pitchFamily="34" charset="-79"/>
                <a:cs typeface="David" panose="020E0502060401010101" pitchFamily="34" charset="-79"/>
              </a:rPr>
              <a:t>יְרַד-לִי </a:t>
            </a:r>
            <a:r>
              <a:rPr lang="he-IL" sz="3200" dirty="0" err="1">
                <a:solidFill>
                  <a:srgbClr val="000000"/>
                </a:solidFill>
                <a:latin typeface="David" panose="020E0502060401010101" pitchFamily="34" charset="-79"/>
                <a:cs typeface="David" panose="020E0502060401010101" pitchFamily="34" charset="-79"/>
              </a:rPr>
              <a:t>בַּגִּבּוֹרִים</a:t>
            </a:r>
            <a:r>
              <a:rPr lang="he-IL" sz="3200" dirty="0">
                <a:solidFill>
                  <a:srgbClr val="000000"/>
                </a:solidFill>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6" name="מלבן 5"/>
          <p:cNvSpPr/>
          <p:nvPr/>
        </p:nvSpPr>
        <p:spPr>
          <a:xfrm>
            <a:off x="8395035" y="2784560"/>
            <a:ext cx="3636543" cy="3970318"/>
          </a:xfrm>
          <a:prstGeom prst="rect">
            <a:avLst/>
          </a:prstGeom>
          <a:solidFill>
            <a:srgbClr val="FFFF00"/>
          </a:solidFill>
        </p:spPr>
        <p:txBody>
          <a:bodyPr wrap="square">
            <a:spAutoFit/>
          </a:bodyPr>
          <a:lstStyle/>
          <a:p>
            <a:r>
              <a:rPr lang="he-IL" sz="2800" b="1" dirty="0">
                <a:latin typeface="David" panose="020E0502060401010101" pitchFamily="34" charset="-79"/>
                <a:cs typeface="David" panose="020E0502060401010101" pitchFamily="34" charset="-79"/>
              </a:rPr>
              <a:t>אמרו חכמים </a:t>
            </a:r>
            <a:r>
              <a:rPr lang="he-IL" sz="2800" b="1" dirty="0" err="1">
                <a:latin typeface="David" panose="020E0502060401010101" pitchFamily="34" charset="-79"/>
                <a:cs typeface="David" panose="020E0502060401010101" pitchFamily="34" charset="-79"/>
              </a:rPr>
              <a:t>בג"מ</a:t>
            </a:r>
            <a:r>
              <a:rPr lang="he-IL" sz="2800" b="1" dirty="0">
                <a:latin typeface="David" panose="020E0502060401010101" pitchFamily="34" charset="-79"/>
                <a:cs typeface="David" panose="020E0502060401010101" pitchFamily="34" charset="-79"/>
              </a:rPr>
              <a:t>- </a:t>
            </a:r>
            <a:r>
              <a:rPr lang="he-IL" sz="2800" b="1" u="sng" dirty="0">
                <a:latin typeface="David" panose="020E0502060401010101" pitchFamily="34" charset="-79"/>
                <a:cs typeface="David" panose="020E0502060401010101" pitchFamily="34" charset="-79"/>
              </a:rPr>
              <a:t>"כל המתייהר אם נביא הוא- נבואתו מסתלקת ממנו" </a:t>
            </a:r>
            <a:r>
              <a:rPr lang="he-IL" sz="2800" dirty="0">
                <a:latin typeface="David" panose="020E0502060401010101" pitchFamily="34" charset="-79"/>
                <a:cs typeface="David" panose="020E0502060401010101" pitchFamily="34" charset="-79"/>
              </a:rPr>
              <a:t>ברגע שדבורה שבחה את עצמה שבזכותה המצב השתפר- הסתלקה ממנה רוח הקודש לכן חזרה וביקשה על </a:t>
            </a:r>
            <a:r>
              <a:rPr lang="he-IL" sz="2800" dirty="0" smtClean="0">
                <a:latin typeface="David" panose="020E0502060401010101" pitchFamily="34" charset="-79"/>
                <a:cs typeface="David" panose="020E0502060401010101" pitchFamily="34" charset="-79"/>
              </a:rPr>
              <a:t>עצמה, עורי </a:t>
            </a:r>
            <a:r>
              <a:rPr lang="he-IL" sz="2800" dirty="0" err="1" smtClean="0">
                <a:latin typeface="David" panose="020E0502060401010101" pitchFamily="34" charset="-79"/>
                <a:cs typeface="David" panose="020E0502060401010101" pitchFamily="34" charset="-79"/>
              </a:rPr>
              <a:t>עורי</a:t>
            </a:r>
            <a:r>
              <a:rPr lang="he-IL" sz="2800" dirty="0" smtClean="0">
                <a:latin typeface="David" panose="020E0502060401010101" pitchFamily="34" charset="-79"/>
                <a:cs typeface="David" panose="020E0502060401010101" pitchFamily="34" charset="-79"/>
              </a:rPr>
              <a:t> דבורה.</a:t>
            </a:r>
            <a:endParaRPr lang="he-IL" sz="28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stretch>
            <a:fillRect/>
          </a:stretch>
        </p:blipFill>
        <p:spPr>
          <a:xfrm>
            <a:off x="5666874" y="2904824"/>
            <a:ext cx="2857500" cy="2304850"/>
          </a:xfrm>
          <a:prstGeom prst="rect">
            <a:avLst/>
          </a:prstGeom>
        </p:spPr>
      </p:pic>
    </p:spTree>
    <p:extLst>
      <p:ext uri="{BB962C8B-B14F-4D97-AF65-F5344CB8AC3E}">
        <p14:creationId xmlns:p14="http://schemas.microsoft.com/office/powerpoint/2010/main" val="41630339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wipe(down)">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659479" y="2657806"/>
            <a:ext cx="5342192" cy="3970318"/>
          </a:xfrm>
          <a:prstGeom prst="rect">
            <a:avLst/>
          </a:prstGeom>
          <a:solidFill>
            <a:schemeClr val="accent4">
              <a:lumMod val="40000"/>
              <a:lumOff val="60000"/>
            </a:schemeClr>
          </a:solidFill>
          <a:ln>
            <a:solidFill>
              <a:schemeClr val="tx1"/>
            </a:solidFill>
            <a:prstDash val="dash"/>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פ"ס</a:t>
            </a:r>
            <a:r>
              <a:rPr kumimoji="0" lang="he-IL" sz="2800" b="1" i="0" u="sng"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יד': </a:t>
            </a:r>
            <a:r>
              <a:rPr kumimoji="0" lang="he-IL" sz="2800" b="1" i="0" u="sng" strike="noStrike" kern="1200" cap="none" spc="0" normalizeH="0" baseline="0" noProof="0" dirty="0">
                <a:ln>
                  <a:noFill/>
                </a:ln>
                <a:solidFill>
                  <a:srgbClr val="C00000"/>
                </a:solidFill>
                <a:effectLst/>
                <a:uLnTx/>
                <a:uFillTx/>
                <a:latin typeface="David" panose="020E0502060401010101" pitchFamily="34" charset="-79"/>
                <a:ea typeface="+mn-ea"/>
                <a:cs typeface="David" panose="020E0502060401010101" pitchFamily="34" charset="-79"/>
              </a:rPr>
              <a:t>משבט אפרים </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באו לעזור במלחמה וכבר ביהושע שיצא מאפרים עמד בראשם </a:t>
            </a:r>
            <a:r>
              <a:rPr kumimoji="0" lang="he-IL" sz="2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והכה בעמלק ברפידים</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2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ואחריו יהיה שאול שבא </a:t>
            </a:r>
            <a:r>
              <a:rPr kumimoji="0" lang="he-IL" sz="2800" b="1" i="0" u="sng" strike="noStrike" kern="1200" cap="none" spc="0" normalizeH="0" baseline="0" noProof="0" dirty="0">
                <a:ln>
                  <a:noFill/>
                </a:ln>
                <a:solidFill>
                  <a:srgbClr val="C00000"/>
                </a:solidFill>
                <a:effectLst/>
                <a:uLnTx/>
                <a:uFillTx/>
                <a:latin typeface="David" panose="020E0502060401010101" pitchFamily="34" charset="-79"/>
                <a:ea typeface="+mn-ea"/>
                <a:cs typeface="David" panose="020E0502060401010101" pitchFamily="34" charset="-79"/>
              </a:rPr>
              <a:t>משבט בנימין </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שגם יעמוד בראש ישראל ויכה בעמלק. וכן </a:t>
            </a:r>
            <a:r>
              <a:rPr kumimoji="0" lang="he-IL" sz="2800" b="1" i="0" u="sng" strike="noStrike" kern="1200" cap="none" spc="0" normalizeH="0" baseline="0" noProof="0" dirty="0">
                <a:ln>
                  <a:noFill/>
                </a:ln>
                <a:solidFill>
                  <a:srgbClr val="C00000"/>
                </a:solidFill>
                <a:effectLst/>
                <a:uLnTx/>
                <a:uFillTx/>
                <a:latin typeface="David" panose="020E0502060401010101" pitchFamily="34" charset="-79"/>
                <a:ea typeface="+mn-ea"/>
                <a:cs typeface="David" panose="020E0502060401010101" pitchFamily="34" charset="-79"/>
              </a:rPr>
              <a:t>מבני </a:t>
            </a:r>
            <a:r>
              <a:rPr kumimoji="0" lang="he-IL" sz="2800" b="1" i="0" u="sng" strike="noStrike" kern="1200" cap="none" spc="0" normalizeH="0" baseline="0" noProof="0" dirty="0" smtClean="0">
                <a:ln>
                  <a:noFill/>
                </a:ln>
                <a:solidFill>
                  <a:srgbClr val="C00000"/>
                </a:solidFill>
                <a:effectLst/>
                <a:uLnTx/>
                <a:uFillTx/>
                <a:latin typeface="David" panose="020E0502060401010101" pitchFamily="34" charset="-79"/>
                <a:ea typeface="+mn-ea"/>
                <a:cs typeface="David" panose="020E0502060401010101" pitchFamily="34" charset="-79"/>
              </a:rPr>
              <a:t>מכיר (מנשה</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כבשו את </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האמורי </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בגלעד </a:t>
            </a:r>
            <a:r>
              <a:rPr kumimoji="0" lang="he-IL" sz="2800" b="1" i="0" u="sng" strike="noStrike" kern="1200" cap="none" spc="0" normalizeH="0" baseline="0" noProof="0" dirty="0">
                <a:ln>
                  <a:noFill/>
                </a:ln>
                <a:solidFill>
                  <a:srgbClr val="C00000"/>
                </a:solidFill>
                <a:effectLst/>
                <a:uLnTx/>
                <a:uFillTx/>
                <a:latin typeface="David" panose="020E0502060401010101" pitchFamily="34" charset="-79"/>
                <a:ea typeface="+mn-ea"/>
                <a:cs typeface="David" panose="020E0502060401010101" pitchFamily="34" charset="-79"/>
              </a:rPr>
              <a:t>ומשבט זבולון </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יצאו ונלחמו גם הסופרים שכותבים בקולמוס יצאו להילחם בחרב.</a:t>
            </a:r>
          </a:p>
        </p:txBody>
      </p:sp>
      <p:sp>
        <p:nvSpPr>
          <p:cNvPr id="2" name="מלבן 1"/>
          <p:cNvSpPr/>
          <p:nvPr/>
        </p:nvSpPr>
        <p:spPr>
          <a:xfrm>
            <a:off x="6978140" y="728533"/>
            <a:ext cx="5041231" cy="1815882"/>
          </a:xfrm>
          <a:prstGeom prst="rect">
            <a:avLst/>
          </a:prstGeom>
          <a:solidFill>
            <a:schemeClr val="accent6">
              <a:lumMod val="40000"/>
              <a:lumOff val="60000"/>
            </a:schemeClr>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יד</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מִנִּי </a:t>
            </a:r>
            <a:r>
              <a:rPr kumimoji="0" lang="he-IL" sz="2800" b="1"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אֶפְרַיִם</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800" b="0"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שָׁרְשָׁם</a:t>
            </a:r>
            <a:r>
              <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2800" b="0"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בַּעֲמָלֵק,</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800" b="0"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אַחֲרֶיךָ </a:t>
            </a:r>
            <a:r>
              <a:rPr kumimoji="0" lang="he-IL" sz="2800" b="1"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בִנְיָמִין</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800" b="0" i="0" u="none" strike="noStrike" kern="1200" cap="none" spc="0" normalizeH="0" baseline="0" noProof="0" dirty="0" err="1">
                <a:ln>
                  <a:noFill/>
                </a:ln>
                <a:solidFill>
                  <a:srgbClr val="000000"/>
                </a:solidFill>
                <a:effectLst/>
                <a:uLnTx/>
                <a:uFillTx/>
                <a:latin typeface="David" panose="020E0502060401010101" pitchFamily="34" charset="-79"/>
                <a:ea typeface="+mn-ea"/>
                <a:cs typeface="David" panose="020E0502060401010101" pitchFamily="34" charset="-79"/>
              </a:rPr>
              <a:t>בַּעֲמָמֶיך</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a:t>
            </a:r>
            <a:r>
              <a:rPr kumimoji="0" lang="he-IL" sz="2800" b="1"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800" b="1"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מִנִּי</a:t>
            </a:r>
            <a:r>
              <a:rPr kumimoji="0" lang="he-IL" sz="2800" b="1"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800" b="1"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מָכִיר</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יָרְדוּ </a:t>
            </a:r>
            <a:r>
              <a:rPr kumimoji="0" lang="he-IL" sz="2800" b="0" i="0" u="none" strike="noStrike" kern="1200" cap="none" spc="0" normalizeH="0" baseline="0" noProof="0" dirty="0" err="1" smtClean="0">
                <a:ln>
                  <a:noFill/>
                </a:ln>
                <a:solidFill>
                  <a:srgbClr val="000000"/>
                </a:solidFill>
                <a:effectLst/>
                <a:uLnTx/>
                <a:uFillTx/>
                <a:latin typeface="David" panose="020E0502060401010101" pitchFamily="34" charset="-79"/>
                <a:ea typeface="+mn-ea"/>
                <a:cs typeface="David" panose="020E0502060401010101" pitchFamily="34" charset="-79"/>
              </a:rPr>
              <a:t>מְחֹקְקִים</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800" b="1"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a:t>
            </a:r>
            <a:r>
              <a:rPr kumimoji="0" lang="he-IL" sz="2800" b="1" i="0" u="none" strike="noStrike" kern="1200" cap="none" spc="0" normalizeH="0" baseline="0" noProof="0" dirty="0" err="1">
                <a:ln>
                  <a:noFill/>
                </a:ln>
                <a:solidFill>
                  <a:srgbClr val="000000"/>
                </a:solidFill>
                <a:effectLst/>
                <a:uLnTx/>
                <a:uFillTx/>
                <a:latin typeface="David" panose="020E0502060401010101" pitchFamily="34" charset="-79"/>
                <a:ea typeface="+mn-ea"/>
                <a:cs typeface="David" panose="020E0502060401010101" pitchFamily="34" charset="-79"/>
              </a:rPr>
              <a:t>וּמִזְּבוּלֻן</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מֹשְׁכִים בְּשֵׁבֶט </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a:r>
            <a:b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b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סֹפֵר. </a:t>
            </a:r>
            <a:endPar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252662" y="728533"/>
            <a:ext cx="6063915" cy="1384995"/>
          </a:xfrm>
          <a:prstGeom prst="rect">
            <a:avLst/>
          </a:prstGeom>
          <a:solidFill>
            <a:schemeClr val="accent4">
              <a:lumMod val="60000"/>
              <a:lumOff val="40000"/>
            </a:schemeClr>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טו</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וְשָׂרַי</a:t>
            </a:r>
            <a:r>
              <a:rPr kumimoji="0" lang="he-IL" sz="2800" b="1"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בְּיִשָּׂשכָר</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עִם-דְּבֹרָה</a:t>
            </a:r>
            <a:r>
              <a:rPr kumimoji="0" lang="he-IL" sz="2800" b="0"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וְיִשָּׂשכָר </a:t>
            </a:r>
            <a:b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b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כֵּן בָּרָק, בָּעֵמֶק שֻׁלַּח בְּרַגְלָיו;   </a:t>
            </a:r>
            <a:r>
              <a:rPr kumimoji="0" lang="he-IL" sz="2800" b="1" i="0" u="none" strike="noStrike" kern="1200" cap="none" spc="0" normalizeH="0" baseline="0" noProof="0" dirty="0" err="1">
                <a:ln>
                  <a:noFill/>
                </a:ln>
                <a:solidFill>
                  <a:srgbClr val="000000"/>
                </a:solidFill>
                <a:effectLst/>
                <a:uLnTx/>
                <a:uFillTx/>
                <a:latin typeface="David" panose="020E0502060401010101" pitchFamily="34" charset="-79"/>
                <a:ea typeface="+mn-ea"/>
                <a:cs typeface="David" panose="020E0502060401010101" pitchFamily="34" charset="-79"/>
              </a:rPr>
              <a:t>בִּפְלַגּוֹת</a:t>
            </a:r>
            <a:r>
              <a:rPr kumimoji="0" lang="he-IL" sz="2800" b="1"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רְאוּבֵן</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גְּדֹלִים חִקְקֵי- </a:t>
            </a:r>
            <a:r>
              <a:rPr kumimoji="0" lang="he-IL" sz="2800" b="0"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לֵב</a:t>
            </a:r>
            <a:r>
              <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rPr>
              <a:t>. </a:t>
            </a:r>
          </a:p>
        </p:txBody>
      </p:sp>
      <p:sp>
        <p:nvSpPr>
          <p:cNvPr id="6" name="TextBox 5"/>
          <p:cNvSpPr txBox="1"/>
          <p:nvPr/>
        </p:nvSpPr>
        <p:spPr>
          <a:xfrm>
            <a:off x="252662" y="2252027"/>
            <a:ext cx="5907506" cy="3847207"/>
          </a:xfrm>
          <a:prstGeom prst="rect">
            <a:avLst/>
          </a:prstGeom>
          <a:solidFill>
            <a:schemeClr val="accent4">
              <a:lumMod val="40000"/>
              <a:lumOff val="60000"/>
            </a:schemeClr>
          </a:solidFill>
          <a:ln>
            <a:solidFill>
              <a:schemeClr val="tx1"/>
            </a:solidFill>
            <a:prstDash val="dash"/>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err="1">
                <a:ln>
                  <a:noFill/>
                </a:ln>
                <a:solidFill>
                  <a:prstClr val="black"/>
                </a:solidFill>
                <a:effectLst/>
                <a:uLnTx/>
                <a:uFillTx/>
                <a:latin typeface="David" panose="020E0502060401010101" pitchFamily="34" charset="-79"/>
                <a:ea typeface="+mn-ea"/>
                <a:cs typeface="David" panose="020E0502060401010101" pitchFamily="34" charset="-79"/>
              </a:rPr>
              <a:t>פ"ס</a:t>
            </a:r>
            <a:r>
              <a:rPr kumimoji="0" lang="he-IL" sz="2800" b="1" i="0" u="sng"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טו': וכן שבט יששכר</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 השרים החכמים יודעי הבינה בשבט הלכו לעזור לדבורה כששפטה את ישראל, ושאר שבט יששכר הלכו עם ברק להילחם מול סיסרא . </a:t>
            </a:r>
            <a:endParaRPr kumimoji="0" lang="he-IL" sz="28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2800" b="1" i="0" u="sng"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אבל </a:t>
            </a:r>
            <a:r>
              <a:rPr kumimoji="0" lang="he-IL" sz="2800" b="1" i="0" u="sng"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שבט ראובן נפלגו ונחלקו מהשבטים </a:t>
            </a:r>
            <a:r>
              <a:rPr kumimoji="0" lang="he-IL" sz="28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ולא באו לעזרת אחיהם למלחמה והם פעלו בערמומיות ולא באו </a:t>
            </a:r>
            <a:r>
              <a:rPr kumimoji="0" lang="he-IL" sz="24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(בעורמה התחמקו, הן בני ראובן עברו חלוצים ונלחמו בכיבוש הארץ, ואיך נעלמה לו האחריות לאחיו הנלחמים. </a:t>
            </a:r>
          </a:p>
        </p:txBody>
      </p:sp>
      <p:sp>
        <p:nvSpPr>
          <p:cNvPr id="4" name="מלבן 3"/>
          <p:cNvSpPr/>
          <p:nvPr/>
        </p:nvSpPr>
        <p:spPr>
          <a:xfrm>
            <a:off x="2237874" y="127636"/>
            <a:ext cx="8843210" cy="487506"/>
          </a:xfrm>
          <a:prstGeom prst="rect">
            <a:avLst/>
          </a:prstGeom>
          <a:solidFill>
            <a:schemeClr val="accent2">
              <a:lumMod val="40000"/>
              <a:lumOff val="60000"/>
            </a:schemeClr>
          </a:solidFill>
        </p:spPr>
        <p:txBody>
          <a:bodyPr wrap="square">
            <a:spAutoFit/>
          </a:bodyPr>
          <a:lstStyle/>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1" u="none" strike="noStrike" kern="1200" cap="none" spc="0" normalizeH="0" baseline="0" noProof="0" dirty="0" smtClean="0">
                <a:ln>
                  <a:noFill/>
                </a:ln>
                <a:solidFill>
                  <a:prstClr val="black"/>
                </a:solidFill>
                <a:effectLst/>
                <a:uLnTx/>
                <a:uFillTx/>
                <a:latin typeface="Guttman Mantova" panose="02010401010101010101" pitchFamily="2" charset="-79"/>
                <a:ea typeface="Calibri" panose="020F0502020204030204" pitchFamily="34" charset="0"/>
                <a:cs typeface="Guttman Mantova" panose="02010401010101010101" pitchFamily="2" charset="-79"/>
              </a:rPr>
              <a:t> </a:t>
            </a:r>
            <a:r>
              <a:rPr kumimoji="0" lang="he-IL" sz="2400" b="0" i="1" u="none" strike="noStrike" kern="1200" cap="none" spc="0" normalizeH="0" baseline="0" noProof="0" dirty="0">
                <a:ln>
                  <a:noFill/>
                </a:ln>
                <a:solidFill>
                  <a:prstClr val="black"/>
                </a:solidFill>
                <a:effectLst/>
                <a:uLnTx/>
                <a:uFillTx/>
                <a:latin typeface="Guttman Mantova" panose="02010401010101010101" pitchFamily="2" charset="-79"/>
                <a:ea typeface="Calibri" panose="020F0502020204030204" pitchFamily="34" charset="0"/>
                <a:cs typeface="Guttman Mantova" panose="02010401010101010101" pitchFamily="2" charset="-79"/>
              </a:rPr>
              <a:t>דבורה מתחילה לשבח את השבטים שירדו ובאו לעזור לברק בלחימה:  </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Guttman Mantova" panose="02010401010101010101" pitchFamily="2" charset="-79"/>
            </a:endParaRPr>
          </a:p>
        </p:txBody>
      </p:sp>
      <p:pic>
        <p:nvPicPr>
          <p:cNvPr id="7" name="תמונה 6"/>
          <p:cNvPicPr>
            <a:picLocks noChangeAspect="1"/>
          </p:cNvPicPr>
          <p:nvPr/>
        </p:nvPicPr>
        <p:blipFill>
          <a:blip r:embed="rId2"/>
          <a:stretch>
            <a:fillRect/>
          </a:stretch>
        </p:blipFill>
        <p:spPr>
          <a:xfrm>
            <a:off x="9067166" y="2657806"/>
            <a:ext cx="2952205" cy="2211304"/>
          </a:xfrm>
          <a:prstGeom prst="rect">
            <a:avLst/>
          </a:prstGeom>
        </p:spPr>
      </p:pic>
      <p:pic>
        <p:nvPicPr>
          <p:cNvPr id="8" name="תמונה 7"/>
          <p:cNvPicPr>
            <a:picLocks noChangeAspect="1"/>
          </p:cNvPicPr>
          <p:nvPr/>
        </p:nvPicPr>
        <p:blipFill>
          <a:blip r:embed="rId3"/>
          <a:stretch>
            <a:fillRect/>
          </a:stretch>
        </p:blipFill>
        <p:spPr>
          <a:xfrm>
            <a:off x="6719461" y="4452220"/>
            <a:ext cx="2845644" cy="2131486"/>
          </a:xfrm>
          <a:prstGeom prst="rect">
            <a:avLst/>
          </a:prstGeom>
        </p:spPr>
      </p:pic>
      <p:pic>
        <p:nvPicPr>
          <p:cNvPr id="9" name="תמונה 8"/>
          <p:cNvPicPr>
            <a:picLocks noChangeAspect="1"/>
          </p:cNvPicPr>
          <p:nvPr/>
        </p:nvPicPr>
        <p:blipFill>
          <a:blip r:embed="rId4"/>
          <a:stretch>
            <a:fillRect/>
          </a:stretch>
        </p:blipFill>
        <p:spPr>
          <a:xfrm>
            <a:off x="768854" y="2544415"/>
            <a:ext cx="2938039" cy="2857500"/>
          </a:xfrm>
          <a:prstGeom prst="rect">
            <a:avLst/>
          </a:prstGeom>
        </p:spPr>
      </p:pic>
    </p:spTree>
    <p:extLst>
      <p:ext uri="{BB962C8B-B14F-4D97-AF65-F5344CB8AC3E}">
        <p14:creationId xmlns:p14="http://schemas.microsoft.com/office/powerpoint/2010/main" val="5759550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ircle(in)">
                                      <p:cBhvr>
                                        <p:cTn id="24" dur="20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inVertical)">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down)">
                                      <p:cBhvr>
                                        <p:cTn id="41" dur="580">
                                          <p:stCondLst>
                                            <p:cond delay="0"/>
                                          </p:stCondLst>
                                        </p:cTn>
                                        <p:tgtEl>
                                          <p:spTgt spid="3"/>
                                        </p:tgtEl>
                                      </p:cBhvr>
                                    </p:animEffect>
                                    <p:anim calcmode="lin" valueType="num">
                                      <p:cBhvr>
                                        <p:cTn id="4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gtEl>
                                      </p:cBhvr>
                                      <p:to x="100000" y="60000"/>
                                    </p:animScale>
                                    <p:animScale>
                                      <p:cBhvr>
                                        <p:cTn id="48" dur="166" decel="50000">
                                          <p:stCondLst>
                                            <p:cond delay="676"/>
                                          </p:stCondLst>
                                        </p:cTn>
                                        <p:tgtEl>
                                          <p:spTgt spid="3"/>
                                        </p:tgtEl>
                                      </p:cBhvr>
                                      <p:to x="100000" y="100000"/>
                                    </p:animScale>
                                    <p:animScale>
                                      <p:cBhvr>
                                        <p:cTn id="49" dur="26">
                                          <p:stCondLst>
                                            <p:cond delay="1312"/>
                                          </p:stCondLst>
                                        </p:cTn>
                                        <p:tgtEl>
                                          <p:spTgt spid="3"/>
                                        </p:tgtEl>
                                      </p:cBhvr>
                                      <p:to x="100000" y="80000"/>
                                    </p:animScale>
                                    <p:animScale>
                                      <p:cBhvr>
                                        <p:cTn id="50" dur="166" decel="50000">
                                          <p:stCondLst>
                                            <p:cond delay="1338"/>
                                          </p:stCondLst>
                                        </p:cTn>
                                        <p:tgtEl>
                                          <p:spTgt spid="3"/>
                                        </p:tgtEl>
                                      </p:cBhvr>
                                      <p:to x="100000" y="100000"/>
                                    </p:animScale>
                                    <p:animScale>
                                      <p:cBhvr>
                                        <p:cTn id="51" dur="26">
                                          <p:stCondLst>
                                            <p:cond delay="1642"/>
                                          </p:stCondLst>
                                        </p:cTn>
                                        <p:tgtEl>
                                          <p:spTgt spid="3"/>
                                        </p:tgtEl>
                                      </p:cBhvr>
                                      <p:to x="100000" y="90000"/>
                                    </p:animScale>
                                    <p:animScale>
                                      <p:cBhvr>
                                        <p:cTn id="52" dur="166" decel="50000">
                                          <p:stCondLst>
                                            <p:cond delay="1668"/>
                                          </p:stCondLst>
                                        </p:cTn>
                                        <p:tgtEl>
                                          <p:spTgt spid="3"/>
                                        </p:tgtEl>
                                      </p:cBhvr>
                                      <p:to x="100000" y="100000"/>
                                    </p:animScale>
                                    <p:animScale>
                                      <p:cBhvr>
                                        <p:cTn id="53" dur="26">
                                          <p:stCondLst>
                                            <p:cond delay="1808"/>
                                          </p:stCondLst>
                                        </p:cTn>
                                        <p:tgtEl>
                                          <p:spTgt spid="3"/>
                                        </p:tgtEl>
                                      </p:cBhvr>
                                      <p:to x="100000" y="95000"/>
                                    </p:animScale>
                                    <p:animScale>
                                      <p:cBhvr>
                                        <p:cTn id="54" dur="166" decel="50000">
                                          <p:stCondLst>
                                            <p:cond delay="1834"/>
                                          </p:stCondLst>
                                        </p:cTn>
                                        <p:tgtEl>
                                          <p:spTgt spid="3"/>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down)">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animBg="1"/>
      <p:bldP spid="6"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55937"/>
            <a:ext cx="6223378" cy="6124754"/>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a:t>
            </a:r>
            <a:r>
              <a:rPr lang="he-IL" sz="3000" b="1" u="sng" dirty="0" err="1">
                <a:latin typeface="David" panose="020E0502060401010101" pitchFamily="34" charset="-79"/>
                <a:cs typeface="David" panose="020E0502060401010101" pitchFamily="34" charset="-79"/>
              </a:rPr>
              <a:t>טז</a:t>
            </a:r>
            <a:r>
              <a:rPr lang="he-IL" sz="3000" b="1" u="sng" dirty="0">
                <a:latin typeface="David" panose="020E0502060401010101" pitchFamily="34" charset="-79"/>
                <a:cs typeface="David" panose="020E0502060401010101" pitchFamily="34" charset="-79"/>
              </a:rPr>
              <a:t>': </a:t>
            </a:r>
            <a:r>
              <a:rPr lang="he-IL" sz="3000" dirty="0">
                <a:latin typeface="David" panose="020E0502060401010101" pitchFamily="34" charset="-79"/>
                <a:cs typeface="David" panose="020E0502060401010101" pitchFamily="34" charset="-79"/>
              </a:rPr>
              <a:t>למה ישבת בין המשפתיים </a:t>
            </a:r>
            <a:r>
              <a:rPr lang="he-IL" sz="3000" b="1" dirty="0">
                <a:latin typeface="David" panose="020E0502060401010101" pitchFamily="34" charset="-79"/>
                <a:cs typeface="David" panose="020E0502060401010101" pitchFamily="34" charset="-79"/>
              </a:rPr>
              <a:t>(הגבולות) </a:t>
            </a:r>
            <a:r>
              <a:rPr lang="he-IL" sz="3000" dirty="0">
                <a:latin typeface="David" panose="020E0502060401010101" pitchFamily="34" charset="-79"/>
                <a:cs typeface="David" panose="020E0502060401010101" pitchFamily="34" charset="-79"/>
              </a:rPr>
              <a:t>וחיכית לשמוע מי ישרוק את שריקות הניצחון- כדי להצטרף עמו, הייתם צריכים לדעת שה' בוחן ליבות וכליות ויודע מחשבות</a:t>
            </a:r>
            <a:r>
              <a:rPr lang="he-IL" sz="3000" dirty="0" smtClean="0">
                <a:latin typeface="David" panose="020E0502060401010101" pitchFamily="34" charset="-79"/>
                <a:cs typeface="David" panose="020E0502060401010101" pitchFamily="34" charset="-79"/>
              </a:rPr>
              <a:t>.</a:t>
            </a:r>
          </a:p>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a:t>
            </a:r>
            <a:r>
              <a:rPr lang="he-IL" sz="3000" b="1" u="sng" dirty="0" err="1">
                <a:latin typeface="David" panose="020E0502060401010101" pitchFamily="34" charset="-79"/>
                <a:cs typeface="David" panose="020E0502060401010101" pitchFamily="34" charset="-79"/>
              </a:rPr>
              <a:t>יז</a:t>
            </a:r>
            <a:r>
              <a:rPr lang="he-IL" sz="3000" b="1" u="sng" dirty="0">
                <a:latin typeface="David" panose="020E0502060401010101" pitchFamily="34" charset="-79"/>
                <a:cs typeface="David" panose="020E0502060401010101" pitchFamily="34" charset="-79"/>
              </a:rPr>
              <a:t>': </a:t>
            </a:r>
            <a:r>
              <a:rPr lang="he-IL" sz="3000" b="1" u="sng" dirty="0">
                <a:solidFill>
                  <a:srgbClr val="C00000"/>
                </a:solidFill>
                <a:latin typeface="David" panose="020E0502060401010101" pitchFamily="34" charset="-79"/>
                <a:cs typeface="David" panose="020E0502060401010101" pitchFamily="34" charset="-79"/>
              </a:rPr>
              <a:t>וכן שבט מנשה </a:t>
            </a:r>
            <a:r>
              <a:rPr lang="he-IL" sz="3000" dirty="0">
                <a:latin typeface="David" panose="020E0502060401010101" pitchFamily="34" charset="-79"/>
                <a:cs typeface="David" panose="020E0502060401010101" pitchFamily="34" charset="-79"/>
              </a:rPr>
              <a:t>שיושב בגלעד ושוכן בעבר הירדן ולא בא לעזור במלחמה. </a:t>
            </a:r>
            <a:r>
              <a:rPr lang="he-IL" sz="3000" b="1" u="sng" dirty="0">
                <a:solidFill>
                  <a:srgbClr val="C00000"/>
                </a:solidFill>
                <a:latin typeface="David" panose="020E0502060401010101" pitchFamily="34" charset="-79"/>
                <a:cs typeface="David" panose="020E0502060401010101" pitchFamily="34" charset="-79"/>
              </a:rPr>
              <a:t>וכן שבט דן </a:t>
            </a:r>
            <a:r>
              <a:rPr lang="he-IL" sz="3000" dirty="0">
                <a:latin typeface="David" panose="020E0502060401010101" pitchFamily="34" charset="-79"/>
                <a:cs typeface="David" panose="020E0502060401010101" pitchFamily="34" charset="-79"/>
              </a:rPr>
              <a:t>הכניס את ממונו </a:t>
            </a:r>
            <a:r>
              <a:rPr lang="he-IL" sz="3000" dirty="0" err="1">
                <a:latin typeface="David" panose="020E0502060401010101" pitchFamily="34" charset="-79"/>
                <a:cs typeface="David" panose="020E0502060401010101" pitchFamily="34" charset="-79"/>
              </a:rPr>
              <a:t>באוניות</a:t>
            </a:r>
            <a:r>
              <a:rPr lang="he-IL" sz="3000" dirty="0">
                <a:latin typeface="David" panose="020E0502060401010101" pitchFamily="34" charset="-79"/>
                <a:cs typeface="David" panose="020E0502060401010101" pitchFamily="34" charset="-79"/>
              </a:rPr>
              <a:t> שיוכל להימלט בקלות אם סיסרא יגבר על בני נפתלי,</a:t>
            </a:r>
            <a:r>
              <a:rPr lang="he-IL" sz="3000" b="1" u="sng" dirty="0">
                <a:solidFill>
                  <a:srgbClr val="C00000"/>
                </a:solidFill>
                <a:latin typeface="David" panose="020E0502060401010101" pitchFamily="34" charset="-79"/>
                <a:cs typeface="David" panose="020E0502060401010101" pitchFamily="34" charset="-79"/>
              </a:rPr>
              <a:t> וגם אשר </a:t>
            </a:r>
            <a:r>
              <a:rPr lang="he-IL" sz="3000" dirty="0">
                <a:latin typeface="David" panose="020E0502060401010101" pitchFamily="34" charset="-79"/>
                <a:cs typeface="David" panose="020E0502060401010101" pitchFamily="34" charset="-79"/>
              </a:rPr>
              <a:t>נשאר לשמור על מפרציו ששוכן על חוף הים מהכרמל צפונה, שבאויב יכול להיכנס מהם אל נחלתו, לכן נאלץ להישאר ולשמור על נחלתו</a:t>
            </a:r>
            <a:r>
              <a:rPr lang="he-IL" sz="3200" dirty="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6" name="מלבן 5"/>
          <p:cNvSpPr/>
          <p:nvPr/>
        </p:nvSpPr>
        <p:spPr>
          <a:xfrm>
            <a:off x="6373504" y="114452"/>
            <a:ext cx="5663821" cy="3046988"/>
          </a:xfrm>
          <a:prstGeom prst="rect">
            <a:avLst/>
          </a:prstGeom>
          <a:solidFill>
            <a:schemeClr val="accent3">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לָמָּה יָשַׁבְתָּ, בֵּין הַמִּשְׁפְּתַיִם</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לִשְׁמֹעַ,  </a:t>
            </a:r>
          </a:p>
          <a:p>
            <a:r>
              <a:rPr lang="he-IL" sz="3200" dirty="0">
                <a:latin typeface="David" panose="020E0502060401010101" pitchFamily="34" charset="-79"/>
                <a:cs typeface="David" panose="020E0502060401010101" pitchFamily="34" charset="-79"/>
              </a:rPr>
              <a:t>שְׁרִקוֹת </a:t>
            </a:r>
            <a:r>
              <a:rPr lang="he-IL" sz="3200" dirty="0" smtClean="0">
                <a:latin typeface="David" panose="020E0502060401010101" pitchFamily="34" charset="-79"/>
                <a:cs typeface="David" panose="020E0502060401010101" pitchFamily="34" charset="-79"/>
              </a:rPr>
              <a:t>עֲדָרִים;  </a:t>
            </a:r>
            <a:r>
              <a:rPr lang="he-IL" sz="3200" dirty="0" err="1">
                <a:latin typeface="David" panose="020E0502060401010101" pitchFamily="34" charset="-79"/>
                <a:cs typeface="David" panose="020E0502060401010101" pitchFamily="34" charset="-79"/>
              </a:rPr>
              <a:t>לִפְלַגּוֹת</a:t>
            </a:r>
            <a:r>
              <a:rPr lang="he-IL" sz="3200" b="1" dirty="0">
                <a:latin typeface="David" panose="020E0502060401010101" pitchFamily="34" charset="-79"/>
                <a:cs typeface="David" panose="020E0502060401010101" pitchFamily="34" charset="-79"/>
              </a:rPr>
              <a:t> רְאוּבֵן</a:t>
            </a:r>
            <a:r>
              <a:rPr lang="he-IL" sz="3200" dirty="0">
                <a:latin typeface="David" panose="020E0502060401010101" pitchFamily="34" charset="-79"/>
                <a:cs typeface="David" panose="020E0502060401010101" pitchFamily="34" charset="-79"/>
              </a:rPr>
              <a:t>, גְּדוֹלִים חִקְרֵי- </a:t>
            </a:r>
            <a:r>
              <a:rPr lang="he-IL" sz="3200" dirty="0" smtClean="0">
                <a:latin typeface="David" panose="020E0502060401010101" pitchFamily="34" charset="-79"/>
                <a:cs typeface="David" panose="020E0502060401010101" pitchFamily="34" charset="-79"/>
              </a:rPr>
              <a:t>לֵב</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err="1">
                <a:latin typeface="David" panose="020E0502060401010101" pitchFamily="34" charset="-79"/>
                <a:cs typeface="David" panose="020E0502060401010101" pitchFamily="34" charset="-79"/>
              </a:rPr>
              <a:t>יז</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גִּלְעָד</a:t>
            </a:r>
            <a:r>
              <a:rPr lang="he-IL" sz="3200" dirty="0">
                <a:latin typeface="David" panose="020E0502060401010101" pitchFamily="34" charset="-79"/>
                <a:cs typeface="David" panose="020E0502060401010101" pitchFamily="34" charset="-79"/>
              </a:rPr>
              <a:t>, בְּעֵבֶר הַיַּרְדֵּן </a:t>
            </a:r>
            <a:r>
              <a:rPr lang="he-IL" sz="3200" dirty="0" smtClean="0">
                <a:latin typeface="David" panose="020E0502060401010101" pitchFamily="34" charset="-79"/>
                <a:cs typeface="David" panose="020E0502060401010101" pitchFamily="34" charset="-79"/>
              </a:rPr>
              <a:t>שָׁכֵן,</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 וְדָן</a:t>
            </a:r>
            <a:r>
              <a:rPr lang="he-IL" sz="3200" dirty="0">
                <a:latin typeface="David" panose="020E0502060401010101" pitchFamily="34" charset="-79"/>
                <a:cs typeface="David" panose="020E0502060401010101" pitchFamily="34" charset="-79"/>
              </a:rPr>
              <a:t>, </a:t>
            </a:r>
            <a:br>
              <a:rPr lang="he-IL" sz="3200" dirty="0">
                <a:latin typeface="David" panose="020E0502060401010101" pitchFamily="34" charset="-79"/>
                <a:cs typeface="David" panose="020E0502060401010101" pitchFamily="34" charset="-79"/>
              </a:rPr>
            </a:br>
            <a:r>
              <a:rPr lang="he-IL" sz="3200" dirty="0">
                <a:latin typeface="David" panose="020E0502060401010101" pitchFamily="34" charset="-79"/>
                <a:cs typeface="David" panose="020E0502060401010101" pitchFamily="34" charset="-79"/>
              </a:rPr>
              <a:t>לָמָּה יָגוּר אֳנִיּוֹת; </a:t>
            </a:r>
            <a:r>
              <a:rPr lang="he-IL" sz="3200" b="1" dirty="0" smtClean="0">
                <a:latin typeface="David" panose="020E0502060401010101" pitchFamily="34" charset="-79"/>
                <a:cs typeface="David" panose="020E0502060401010101" pitchFamily="34" charset="-79"/>
              </a:rPr>
              <a:t>אָשֵׁר</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יָשַׁב לְחוֹף </a:t>
            </a:r>
            <a:br>
              <a:rPr lang="he-IL" sz="3200" dirty="0">
                <a:latin typeface="David" panose="020E0502060401010101" pitchFamily="34" charset="-79"/>
                <a:cs typeface="David" panose="020E0502060401010101" pitchFamily="34" charset="-79"/>
              </a:rPr>
            </a:br>
            <a:r>
              <a:rPr lang="he-IL" sz="3200" dirty="0">
                <a:latin typeface="David" panose="020E0502060401010101" pitchFamily="34" charset="-79"/>
                <a:cs typeface="David" panose="020E0502060401010101" pitchFamily="34" charset="-79"/>
              </a:rPr>
              <a:t>יַמִּים, </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וְעַל מִפְרָצָיו, יִשְׁכּוֹן. </a:t>
            </a:r>
          </a:p>
        </p:txBody>
      </p:sp>
      <p:pic>
        <p:nvPicPr>
          <p:cNvPr id="7" name="תמונה 6"/>
          <p:cNvPicPr>
            <a:picLocks noChangeAspect="1"/>
          </p:cNvPicPr>
          <p:nvPr/>
        </p:nvPicPr>
        <p:blipFill>
          <a:blip r:embed="rId2">
            <a:extLst>
              <a:ext uri="{BEBA8EAE-BF5A-486C-A8C5-ECC9F3942E4B}">
                <a14:imgProps xmlns:a14="http://schemas.microsoft.com/office/drawing/2010/main">
                  <a14:imgLayer r:embed="rId3">
                    <a14:imgEffect>
                      <a14:backgroundRemoval t="9524" b="89881" l="30333" r="90000"/>
                    </a14:imgEffect>
                  </a14:imgLayer>
                </a14:imgProps>
              </a:ext>
            </a:extLst>
          </a:blip>
          <a:stretch>
            <a:fillRect/>
          </a:stretch>
        </p:blipFill>
        <p:spPr>
          <a:xfrm>
            <a:off x="7587749" y="2751729"/>
            <a:ext cx="4972741" cy="3007625"/>
          </a:xfrm>
          <a:prstGeom prst="rect">
            <a:avLst/>
          </a:prstGeom>
        </p:spPr>
      </p:pic>
      <p:pic>
        <p:nvPicPr>
          <p:cNvPr id="8" name="תמונה 7"/>
          <p:cNvPicPr>
            <a:picLocks noChangeAspect="1"/>
          </p:cNvPicPr>
          <p:nvPr/>
        </p:nvPicPr>
        <p:blipFill>
          <a:blip r:embed="rId4"/>
          <a:stretch>
            <a:fillRect/>
          </a:stretch>
        </p:blipFill>
        <p:spPr>
          <a:xfrm>
            <a:off x="6373504" y="3218314"/>
            <a:ext cx="2888640" cy="3441794"/>
          </a:xfrm>
          <a:prstGeom prst="rect">
            <a:avLst/>
          </a:prstGeom>
        </p:spPr>
      </p:pic>
    </p:spTree>
    <p:extLst>
      <p:ext uri="{BB962C8B-B14F-4D97-AF65-F5344CB8AC3E}">
        <p14:creationId xmlns:p14="http://schemas.microsoft.com/office/powerpoint/2010/main" val="23308347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circle(in)">
                                      <p:cBhvr>
                                        <p:cTn id="21" dur="20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anim calcmode="lin" valueType="num">
                                      <p:cBhvr>
                                        <p:cTn id="32" dur="2000" fill="hold"/>
                                        <p:tgtEl>
                                          <p:spTgt spid="8"/>
                                        </p:tgtEl>
                                        <p:attrNameLst>
                                          <p:attrName>ppt_w</p:attrName>
                                        </p:attrNameLst>
                                      </p:cBhvr>
                                      <p:tavLst>
                                        <p:tav tm="0" fmla="#ppt_w*sin(2.5*pi*$)">
                                          <p:val>
                                            <p:fltVal val="0"/>
                                          </p:val>
                                        </p:tav>
                                        <p:tav tm="100000">
                                          <p:val>
                                            <p:fltVal val="1"/>
                                          </p:val>
                                        </p:tav>
                                      </p:tavLst>
                                    </p:anim>
                                    <p:anim calcmode="lin" valueType="num">
                                      <p:cBhvr>
                                        <p:cTn id="33"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28649"/>
            <a:ext cx="6810231" cy="6370975"/>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יח</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לעומת השבטים שראינו שלא באו. מספרת ומשבחת דבורה את שבט זבולון </a:t>
            </a:r>
            <a:r>
              <a:rPr lang="he-IL" sz="2800" dirty="0" smtClean="0">
                <a:latin typeface="David" panose="020E0502060401010101" pitchFamily="34" charset="-79"/>
                <a:cs typeface="David" panose="020E0502060401010101" pitchFamily="34" charset="-79"/>
              </a:rPr>
              <a:t>(שנילחם וסכן נפשו למות) </a:t>
            </a:r>
            <a:r>
              <a:rPr lang="he-IL" sz="3200" dirty="0" smtClean="0">
                <a:latin typeface="David" panose="020E0502060401010101" pitchFamily="34" charset="-79"/>
                <a:cs typeface="David" panose="020E0502060401010101" pitchFamily="34" charset="-79"/>
              </a:rPr>
              <a:t>ונפתלי </a:t>
            </a:r>
            <a:r>
              <a:rPr lang="he-IL" sz="2800" dirty="0" smtClean="0">
                <a:latin typeface="David" panose="020E0502060401010101" pitchFamily="34" charset="-79"/>
                <a:cs typeface="David" panose="020E0502060401010101" pitchFamily="34" charset="-79"/>
              </a:rPr>
              <a:t>(שנילחם בתנאי שטח הרריים) </a:t>
            </a:r>
            <a:r>
              <a:rPr lang="he-IL" sz="3200" dirty="0" smtClean="0">
                <a:latin typeface="David" panose="020E0502060401010101" pitchFamily="34" charset="-79"/>
                <a:cs typeface="David" panose="020E0502060401010101" pitchFamily="34" charset="-79"/>
              </a:rPr>
              <a:t>שבאו לעזרת המלחמה ועזרו לברק להילחם.</a:t>
            </a:r>
          </a:p>
          <a:p>
            <a:r>
              <a:rPr lang="he-IL" sz="3200" b="1" i="1" u="sng" dirty="0" err="1">
                <a:latin typeface="David" panose="020E0502060401010101" pitchFamily="34" charset="-79"/>
                <a:cs typeface="David" panose="020E0502060401010101" pitchFamily="34" charset="-79"/>
              </a:rPr>
              <a:t>פ"ס</a:t>
            </a:r>
            <a:r>
              <a:rPr lang="he-IL" sz="3200" b="1" i="1" u="sng" dirty="0">
                <a:latin typeface="David" panose="020E0502060401010101" pitchFamily="34" charset="-79"/>
                <a:cs typeface="David" panose="020E0502060401010101" pitchFamily="34" charset="-79"/>
              </a:rPr>
              <a:t> </a:t>
            </a:r>
            <a:r>
              <a:rPr lang="he-IL" sz="3200" b="1" i="1" u="sng" dirty="0" err="1">
                <a:latin typeface="David" panose="020E0502060401010101" pitchFamily="34" charset="-79"/>
                <a:cs typeface="David" panose="020E0502060401010101" pitchFamily="34" charset="-79"/>
              </a:rPr>
              <a:t>יט</a:t>
            </a:r>
            <a:r>
              <a:rPr lang="he-IL" sz="3200" b="1" i="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מלכים נוספים מכנען באו לעזור לסיסרא במלחמה והם התפרסו בשטח עצום </a:t>
            </a:r>
            <a:r>
              <a:rPr lang="he-IL" sz="3200" dirty="0" err="1">
                <a:latin typeface="David" panose="020E0502060401010101" pitchFamily="34" charset="-79"/>
                <a:cs typeface="David" panose="020E0502060401010101" pitchFamily="34" charset="-79"/>
              </a:rPr>
              <a:t>מתענך</a:t>
            </a:r>
            <a:r>
              <a:rPr lang="he-IL" sz="3200" dirty="0">
                <a:latin typeface="David" panose="020E0502060401010101" pitchFamily="34" charset="-79"/>
                <a:cs typeface="David" panose="020E0502060401010101" pitchFamily="34" charset="-79"/>
              </a:rPr>
              <a:t> עד מי מגידו. </a:t>
            </a:r>
            <a:r>
              <a:rPr lang="he-IL" sz="3200" b="1" u="sng" dirty="0">
                <a:latin typeface="David" panose="020E0502060401010101" pitchFamily="34" charset="-79"/>
                <a:cs typeface="David" panose="020E0502060401010101" pitchFamily="34" charset="-79"/>
              </a:rPr>
              <a:t>"בצע כסף לא לקחו"- </a:t>
            </a:r>
            <a:r>
              <a:rPr lang="he-IL" sz="3200" dirty="0">
                <a:latin typeface="David" panose="020E0502060401010101" pitchFamily="34" charset="-79"/>
                <a:cs typeface="David" panose="020E0502060401010101" pitchFamily="34" charset="-79"/>
              </a:rPr>
              <a:t>אותם מלכים לא ביקשו מסיסרא תשלום עבור זה שבאו להילחם, כי באו לעזור מפני שנאתם לישראל . </a:t>
            </a:r>
            <a:r>
              <a:rPr lang="he-IL" sz="2800" dirty="0">
                <a:latin typeface="David" panose="020E0502060401010101" pitchFamily="34" charset="-79"/>
                <a:cs typeface="David" panose="020E0502060401010101" pitchFamily="34" charset="-79"/>
              </a:rPr>
              <a:t>(דבורה מתרעמת על השבטים שלא באו להילחם ברק והיה </a:t>
            </a:r>
            <a:r>
              <a:rPr lang="he-IL" sz="2800" dirty="0" smtClean="0">
                <a:latin typeface="David" panose="020E0502060401010101" pitchFamily="34" charset="-79"/>
                <a:cs typeface="David" panose="020E0502060401010101" pitchFamily="34" charset="-79"/>
              </a:rPr>
              <a:t>עליהם לבוא </a:t>
            </a:r>
            <a:r>
              <a:rPr lang="he-IL" sz="2800" dirty="0">
                <a:latin typeface="David" panose="020E0502060401010101" pitchFamily="34" charset="-79"/>
                <a:cs typeface="David" panose="020E0502060401010101" pitchFamily="34" charset="-79"/>
              </a:rPr>
              <a:t>כמו שבאו שאר המלכים ועזרו לסיסרא ואף לא ביקשו כסף) </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7028597" y="128649"/>
            <a:ext cx="4995079" cy="2554545"/>
          </a:xfrm>
          <a:prstGeom prst="rect">
            <a:avLst/>
          </a:prstGeom>
          <a:solidFill>
            <a:schemeClr val="accent6">
              <a:lumMod val="60000"/>
              <a:lumOff val="40000"/>
            </a:schemeClr>
          </a:solidFill>
        </p:spPr>
        <p:txBody>
          <a:bodyPr wrap="square">
            <a:spAutoFit/>
          </a:bodyPr>
          <a:lstStyle/>
          <a:p>
            <a:r>
              <a:rPr lang="he-IL" sz="3200" b="1" u="sng" dirty="0" err="1">
                <a:solidFill>
                  <a:srgbClr val="000000"/>
                </a:solidFill>
                <a:latin typeface="David" panose="020E0502060401010101" pitchFamily="34" charset="-79"/>
                <a:cs typeface="David" panose="020E0502060401010101" pitchFamily="34" charset="-79"/>
              </a:rPr>
              <a:t>יח</a:t>
            </a:r>
            <a:r>
              <a:rPr lang="he-IL" sz="3200" dirty="0">
                <a:solidFill>
                  <a:srgbClr val="000000"/>
                </a:solidFill>
                <a:latin typeface="David" panose="020E0502060401010101" pitchFamily="34" charset="-79"/>
                <a:cs typeface="David" panose="020E0502060401010101" pitchFamily="34" charset="-79"/>
              </a:rPr>
              <a:t> </a:t>
            </a:r>
            <a:r>
              <a:rPr lang="he-IL" sz="3200" b="1" u="sng" dirty="0">
                <a:solidFill>
                  <a:srgbClr val="000000"/>
                </a:solidFill>
                <a:latin typeface="David" panose="020E0502060401010101" pitchFamily="34" charset="-79"/>
                <a:cs typeface="David" panose="020E0502060401010101" pitchFamily="34" charset="-79"/>
              </a:rPr>
              <a:t>זְבֻלוּן,</a:t>
            </a:r>
            <a:r>
              <a:rPr lang="he-IL" sz="3200" dirty="0">
                <a:solidFill>
                  <a:srgbClr val="000000"/>
                </a:solidFill>
                <a:latin typeface="David" panose="020E0502060401010101" pitchFamily="34" charset="-79"/>
                <a:cs typeface="David" panose="020E0502060401010101" pitchFamily="34" charset="-79"/>
              </a:rPr>
              <a:t> </a:t>
            </a:r>
            <a:r>
              <a:rPr lang="he-IL" sz="3200" dirty="0" smtClean="0">
                <a:solidFill>
                  <a:srgbClr val="000000"/>
                </a:solidFill>
                <a:latin typeface="David" panose="020E0502060401010101" pitchFamily="34" charset="-79"/>
                <a:cs typeface="David" panose="020E0502060401010101" pitchFamily="34" charset="-79"/>
              </a:rPr>
              <a:t>עַם </a:t>
            </a:r>
            <a:r>
              <a:rPr lang="he-IL" sz="3200" dirty="0">
                <a:solidFill>
                  <a:srgbClr val="000000"/>
                </a:solidFill>
                <a:latin typeface="David" panose="020E0502060401010101" pitchFamily="34" charset="-79"/>
                <a:cs typeface="David" panose="020E0502060401010101" pitchFamily="34" charset="-79"/>
              </a:rPr>
              <a:t>חֵרֵף נַפְשׁוֹ </a:t>
            </a:r>
            <a:r>
              <a:rPr lang="he-IL" sz="3200" dirty="0" smtClean="0">
                <a:solidFill>
                  <a:srgbClr val="000000"/>
                </a:solidFill>
                <a:latin typeface="David" panose="020E0502060401010101" pitchFamily="34" charset="-79"/>
                <a:cs typeface="David" panose="020E0502060401010101" pitchFamily="34" charset="-79"/>
              </a:rPr>
              <a:t>לָמוּת </a:t>
            </a:r>
            <a:r>
              <a:rPr lang="he-IL" sz="3200" b="1" u="sng" dirty="0">
                <a:solidFill>
                  <a:srgbClr val="000000"/>
                </a:solidFill>
                <a:latin typeface="David" panose="020E0502060401010101" pitchFamily="34" charset="-79"/>
                <a:cs typeface="David" panose="020E0502060401010101" pitchFamily="34" charset="-79"/>
              </a:rPr>
              <a:t>וְנַפְתָּלִי:</a:t>
            </a:r>
            <a:r>
              <a:rPr lang="he-IL" sz="3200" dirty="0">
                <a:solidFill>
                  <a:srgbClr val="000000"/>
                </a:solidFill>
                <a:latin typeface="David" panose="020E0502060401010101" pitchFamily="34" charset="-79"/>
                <a:cs typeface="David" panose="020E0502060401010101" pitchFamily="34" charset="-79"/>
              </a:rPr>
              <a:t>  עַל, מְרוֹמֵי </a:t>
            </a:r>
            <a:r>
              <a:rPr lang="he-IL" sz="3200" dirty="0" smtClean="0">
                <a:solidFill>
                  <a:srgbClr val="000000"/>
                </a:solidFill>
                <a:latin typeface="David" panose="020E0502060401010101" pitchFamily="34" charset="-79"/>
                <a:cs typeface="David" panose="020E0502060401010101" pitchFamily="34" charset="-79"/>
              </a:rPr>
              <a:t>שָׂדֶה.</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r>
              <a:rPr lang="he-IL" sz="3200" b="1" u="sng" dirty="0" err="1" smtClean="0">
                <a:solidFill>
                  <a:srgbClr val="000000"/>
                </a:solidFill>
                <a:latin typeface="David" panose="020E0502060401010101" pitchFamily="34" charset="-79"/>
                <a:cs typeface="David" panose="020E0502060401010101" pitchFamily="34" charset="-79"/>
              </a:rPr>
              <a:t>יט</a:t>
            </a:r>
            <a:r>
              <a:rPr lang="he-IL" sz="3200" dirty="0">
                <a:solidFill>
                  <a:srgbClr val="000000"/>
                </a:solidFill>
                <a:latin typeface="David" panose="020E0502060401010101" pitchFamily="34" charset="-79"/>
                <a:cs typeface="David" panose="020E0502060401010101" pitchFamily="34" charset="-79"/>
              </a:rPr>
              <a:t> בָּאוּ מְלָכִים, נִלְחָמוּ, </a:t>
            </a:r>
            <a:r>
              <a:rPr lang="he-IL" sz="3200" dirty="0" smtClean="0">
                <a:solidFill>
                  <a:srgbClr val="000000"/>
                </a:solidFill>
                <a:latin typeface="David" panose="020E0502060401010101" pitchFamily="34" charset="-79"/>
                <a:cs typeface="David" panose="020E0502060401010101" pitchFamily="34" charset="-79"/>
              </a:rPr>
              <a:t> </a:t>
            </a:r>
            <a:r>
              <a:rPr lang="he-IL" sz="3200" dirty="0">
                <a:solidFill>
                  <a:srgbClr val="000000"/>
                </a:solidFill>
                <a:latin typeface="David" panose="020E0502060401010101" pitchFamily="34" charset="-79"/>
                <a:cs typeface="David" panose="020E0502060401010101" pitchFamily="34" charset="-79"/>
              </a:rPr>
              <a:t>אָז  </a:t>
            </a:r>
            <a:r>
              <a:rPr lang="he-IL" sz="3200" dirty="0">
                <a:latin typeface="David" panose="020E0502060401010101" pitchFamily="34" charset="-79"/>
                <a:cs typeface="David" panose="020E0502060401010101" pitchFamily="34" charset="-79"/>
              </a:rPr>
              <a:t/>
            </a:r>
            <a:br>
              <a:rPr lang="he-IL" sz="3200" dirty="0">
                <a:latin typeface="David" panose="020E0502060401010101" pitchFamily="34" charset="-79"/>
                <a:cs typeface="David" panose="020E0502060401010101" pitchFamily="34" charset="-79"/>
              </a:rPr>
            </a:br>
            <a:r>
              <a:rPr lang="he-IL" sz="3200" dirty="0">
                <a:solidFill>
                  <a:srgbClr val="000000"/>
                </a:solidFill>
                <a:latin typeface="David" panose="020E0502060401010101" pitchFamily="34" charset="-79"/>
                <a:cs typeface="David" panose="020E0502060401010101" pitchFamily="34" charset="-79"/>
              </a:rPr>
              <a:t>נִלְחֲמוּ מַלְכֵי כְנַעַן,   </a:t>
            </a:r>
            <a:r>
              <a:rPr lang="he-IL" sz="3200" dirty="0" err="1">
                <a:solidFill>
                  <a:srgbClr val="000000"/>
                </a:solidFill>
                <a:latin typeface="David" panose="020E0502060401010101" pitchFamily="34" charset="-79"/>
                <a:cs typeface="David" panose="020E0502060401010101" pitchFamily="34" charset="-79"/>
              </a:rPr>
              <a:t>בְּתַעְנַך</a:t>
            </a:r>
            <a:r>
              <a:rPr lang="he-IL" sz="3200" dirty="0">
                <a:solidFill>
                  <a:srgbClr val="000000"/>
                </a:solidFill>
                <a:latin typeface="David" panose="020E0502060401010101" pitchFamily="34" charset="-79"/>
                <a:cs typeface="David" panose="020E0502060401010101" pitchFamily="34" charset="-79"/>
              </a:rPr>
              <a:t>ְ עַל-מֵי </a:t>
            </a:r>
            <a:r>
              <a:rPr lang="he-IL" sz="3200" dirty="0">
                <a:latin typeface="David" panose="020E0502060401010101" pitchFamily="34" charset="-79"/>
                <a:cs typeface="David" panose="020E0502060401010101" pitchFamily="34" charset="-79"/>
              </a:rPr>
              <a:t/>
            </a:r>
            <a:br>
              <a:rPr lang="he-IL" sz="3200" dirty="0">
                <a:latin typeface="David" panose="020E0502060401010101" pitchFamily="34" charset="-79"/>
                <a:cs typeface="David" panose="020E0502060401010101" pitchFamily="34" charset="-79"/>
              </a:rPr>
            </a:br>
            <a:r>
              <a:rPr lang="he-IL" sz="3200" dirty="0">
                <a:solidFill>
                  <a:srgbClr val="000000"/>
                </a:solidFill>
                <a:latin typeface="David" panose="020E0502060401010101" pitchFamily="34" charset="-79"/>
                <a:cs typeface="David" panose="020E0502060401010101" pitchFamily="34" charset="-79"/>
              </a:rPr>
              <a:t>מְגִדּוֹ</a:t>
            </a:r>
            <a:r>
              <a:rPr lang="he-IL" sz="3200" dirty="0" smtClean="0">
                <a:solidFill>
                  <a:srgbClr val="000000"/>
                </a:solidFill>
                <a:latin typeface="David" panose="020E0502060401010101" pitchFamily="34" charset="-79"/>
                <a:cs typeface="David" panose="020E0502060401010101" pitchFamily="34" charset="-79"/>
              </a:rPr>
              <a:t>; </a:t>
            </a:r>
            <a:r>
              <a:rPr lang="he-IL" sz="3200" dirty="0">
                <a:solidFill>
                  <a:srgbClr val="000000"/>
                </a:solidFill>
                <a:latin typeface="David" panose="020E0502060401010101" pitchFamily="34" charset="-79"/>
                <a:cs typeface="David" panose="020E0502060401010101" pitchFamily="34" charset="-79"/>
              </a:rPr>
              <a:t>בֶּצַע כֶּסֶף, לֹא לָקָחוּ.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7462976" y="3046137"/>
            <a:ext cx="4394527" cy="2876992"/>
          </a:xfrm>
          <a:prstGeom prst="rect">
            <a:avLst/>
          </a:prstGeom>
        </p:spPr>
      </p:pic>
      <p:pic>
        <p:nvPicPr>
          <p:cNvPr id="4" name="תמונה 3"/>
          <p:cNvPicPr>
            <a:picLocks noChangeAspect="1"/>
          </p:cNvPicPr>
          <p:nvPr/>
        </p:nvPicPr>
        <p:blipFill>
          <a:blip r:embed="rId3"/>
          <a:stretch>
            <a:fillRect/>
          </a:stretch>
        </p:blipFill>
        <p:spPr>
          <a:xfrm>
            <a:off x="45016" y="128649"/>
            <a:ext cx="6874398" cy="6094730"/>
          </a:xfrm>
          <a:prstGeom prst="rect">
            <a:avLst/>
          </a:prstGeom>
        </p:spPr>
      </p:pic>
      <p:sp>
        <p:nvSpPr>
          <p:cNvPr id="6" name="אליפסה 5"/>
          <p:cNvSpPr/>
          <p:nvPr/>
        </p:nvSpPr>
        <p:spPr>
          <a:xfrm>
            <a:off x="2006220" y="3897779"/>
            <a:ext cx="914400" cy="586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p:cNvSpPr/>
          <p:nvPr/>
        </p:nvSpPr>
        <p:spPr>
          <a:xfrm>
            <a:off x="2371957" y="4609737"/>
            <a:ext cx="914400" cy="586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455423031"/>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circle(in)">
                                      <p:cBhvr>
                                        <p:cTn id="21" dur="20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circle(in)">
                                      <p:cBhvr>
                                        <p:cTn id="4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303" y="30024"/>
            <a:ext cx="6405679" cy="6124754"/>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2800" b="1" u="sng" dirty="0" err="1">
                <a:latin typeface="David" panose="020E0502060401010101" pitchFamily="34" charset="-79"/>
                <a:cs typeface="David" panose="020E0502060401010101" pitchFamily="34" charset="-79"/>
              </a:rPr>
              <a:t>פ"ס</a:t>
            </a:r>
            <a:r>
              <a:rPr lang="he-IL" sz="2800" b="1" u="sng" dirty="0">
                <a:latin typeface="David" panose="020E0502060401010101" pitchFamily="34" charset="-79"/>
                <a:cs typeface="David" panose="020E0502060401010101" pitchFamily="34" charset="-79"/>
              </a:rPr>
              <a:t> כ': </a:t>
            </a:r>
            <a:r>
              <a:rPr lang="he-IL" sz="2800" dirty="0">
                <a:latin typeface="David" panose="020E0502060401010101" pitchFamily="34" charset="-79"/>
                <a:cs typeface="David" panose="020E0502060401010101" pitchFamily="34" charset="-79"/>
              </a:rPr>
              <a:t>גם ה' שלח עליהם חיילים שנלחמים בחינם, </a:t>
            </a:r>
            <a:r>
              <a:rPr lang="he-IL" sz="2800" b="1" dirty="0">
                <a:latin typeface="David" panose="020E0502060401010101" pitchFamily="34" charset="-79"/>
                <a:cs typeface="David" panose="020E0502060401010101" pitchFamily="34" charset="-79"/>
              </a:rPr>
              <a:t>ה' הזיז את הכוכבים מהמסילה הרגילה שלהם </a:t>
            </a:r>
            <a:r>
              <a:rPr lang="he-IL" sz="2800" dirty="0">
                <a:latin typeface="David" panose="020E0502060401010101" pitchFamily="34" charset="-79"/>
                <a:cs typeface="David" panose="020E0502060401010101" pitchFamily="34" charset="-79"/>
              </a:rPr>
              <a:t>והם התקרבו למחנה סיסרא </a:t>
            </a:r>
            <a:r>
              <a:rPr lang="he-IL" sz="2800" dirty="0" smtClean="0">
                <a:latin typeface="David" panose="020E0502060401010101" pitchFamily="34" charset="-79"/>
                <a:cs typeface="David" panose="020E0502060401010101" pitchFamily="34" charset="-79"/>
              </a:rPr>
              <a:t>(וחיממו </a:t>
            </a:r>
            <a:r>
              <a:rPr lang="he-IL" sz="2800" dirty="0">
                <a:latin typeface="David" panose="020E0502060401010101" pitchFamily="34" charset="-79"/>
                <a:cs typeface="David" panose="020E0502060401010101" pitchFamily="34" charset="-79"/>
              </a:rPr>
              <a:t>את האזור האדמה התחילה לרתוח ונעשתה כמו טיט רותח והפרסות של הסוסים החלו לנשור ולא הצליחו לדהור וכן נשמעו קולות וירד גשם </a:t>
            </a:r>
            <a:r>
              <a:rPr lang="he-IL" sz="2800" dirty="0" smtClean="0">
                <a:latin typeface="David" panose="020E0502060401010101" pitchFamily="34" charset="-79"/>
                <a:cs typeface="David" panose="020E0502060401010101" pitchFamily="34" charset="-79"/>
              </a:rPr>
              <a:t>חזק).</a:t>
            </a:r>
          </a:p>
          <a:p>
            <a:r>
              <a:rPr lang="he-IL" sz="2800" b="1" u="sng" dirty="0">
                <a:latin typeface="David" panose="020E0502060401010101" pitchFamily="34" charset="-79"/>
                <a:cs typeface="David" panose="020E0502060401010101" pitchFamily="34" charset="-79"/>
              </a:rPr>
              <a:t> </a:t>
            </a:r>
            <a:r>
              <a:rPr lang="he-IL" sz="2800" b="1" u="sng" dirty="0" err="1">
                <a:latin typeface="David" panose="020E0502060401010101" pitchFamily="34" charset="-79"/>
                <a:cs typeface="David" panose="020E0502060401010101" pitchFamily="34" charset="-79"/>
              </a:rPr>
              <a:t>פ"ס</a:t>
            </a:r>
            <a:r>
              <a:rPr lang="he-IL" sz="2800" b="1" u="sng" dirty="0">
                <a:latin typeface="David" panose="020E0502060401010101" pitchFamily="34" charset="-79"/>
                <a:cs typeface="David" panose="020E0502060401010101" pitchFamily="34" charset="-79"/>
              </a:rPr>
              <a:t> </a:t>
            </a:r>
            <a:r>
              <a:rPr lang="he-IL" sz="2800" b="1" u="sng" dirty="0" err="1">
                <a:latin typeface="David" panose="020E0502060401010101" pitchFamily="34" charset="-79"/>
                <a:cs typeface="David" panose="020E0502060401010101" pitchFamily="34" charset="-79"/>
              </a:rPr>
              <a:t>כא</a:t>
            </a:r>
            <a:r>
              <a:rPr lang="he-IL" sz="2800" b="1" u="sng"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חיילי סיסרא היו לבושים בשריון על גופם ובגלל שהיה אטום החלו להרגיש חם בגופם עד שכמעט נשרפו בתוך השריון ואז החליטו להיכנס לתוך נחל קישון על מנת להתקרר בתוכו, ואז פתאום הנחל החל להתרבות במים רבים ושטפו בעוצמה את מחנה סיסרא</a:t>
            </a:r>
            <a:r>
              <a:rPr lang="he-IL" sz="2800" dirty="0" smtClean="0">
                <a:latin typeface="David" panose="020E0502060401010101" pitchFamily="34" charset="-79"/>
                <a:cs typeface="David" panose="020E0502060401010101" pitchFamily="34" charset="-79"/>
              </a:rPr>
              <a:t>, (ולמרות </a:t>
            </a:r>
            <a:r>
              <a:rPr lang="he-IL" sz="2800" dirty="0">
                <a:latin typeface="David" panose="020E0502060401010101" pitchFamily="34" charset="-79"/>
                <a:cs typeface="David" panose="020E0502060401010101" pitchFamily="34" charset="-79"/>
              </a:rPr>
              <a:t>שנחל קישון הוא קדום ולא זורמים בו מים ובאותו רגע התרבו המים וגרפו </a:t>
            </a:r>
            <a:r>
              <a:rPr lang="he-IL" sz="2800" dirty="0" smtClean="0">
                <a:latin typeface="David" panose="020E0502060401010101" pitchFamily="34" charset="-79"/>
                <a:cs typeface="David" panose="020E0502060401010101" pitchFamily="34" charset="-79"/>
              </a:rPr>
              <a:t>אותם). </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769290" y="251479"/>
            <a:ext cx="5227092" cy="2554545"/>
          </a:xfrm>
          <a:prstGeom prst="rect">
            <a:avLst/>
          </a:prstGeom>
          <a:solidFill>
            <a:schemeClr val="accent1">
              <a:lumMod val="40000"/>
              <a:lumOff val="60000"/>
            </a:schemeClr>
          </a:solidFill>
        </p:spPr>
        <p:txBody>
          <a:bodyPr wrap="square">
            <a:spAutoFit/>
          </a:bodyPr>
          <a:lstStyle/>
          <a:p>
            <a:r>
              <a:rPr lang="he-IL" sz="3200" b="1" u="sng" dirty="0">
                <a:solidFill>
                  <a:srgbClr val="000000"/>
                </a:solidFill>
                <a:latin typeface="David" panose="020E0502060401010101" pitchFamily="34" charset="-79"/>
                <a:cs typeface="David" panose="020E0502060401010101" pitchFamily="34" charset="-79"/>
              </a:rPr>
              <a:t> כ </a:t>
            </a:r>
            <a:r>
              <a:rPr lang="he-IL" sz="3200" dirty="0">
                <a:solidFill>
                  <a:srgbClr val="000000"/>
                </a:solidFill>
                <a:latin typeface="David" panose="020E0502060401010101" pitchFamily="34" charset="-79"/>
                <a:cs typeface="David" panose="020E0502060401010101" pitchFamily="34" charset="-79"/>
              </a:rPr>
              <a:t>מִן- </a:t>
            </a:r>
            <a:r>
              <a:rPr lang="he-IL" sz="3200" dirty="0" smtClean="0">
                <a:solidFill>
                  <a:srgbClr val="000000"/>
                </a:solidFill>
                <a:latin typeface="David" panose="020E0502060401010101" pitchFamily="34" charset="-79"/>
                <a:cs typeface="David" panose="020E0502060401010101" pitchFamily="34" charset="-79"/>
              </a:rPr>
              <a:t>שָׁמַיִם</a:t>
            </a:r>
            <a:r>
              <a:rPr lang="he-IL" sz="3200" dirty="0">
                <a:solidFill>
                  <a:srgbClr val="000000"/>
                </a:solidFill>
                <a:latin typeface="David" panose="020E0502060401010101" pitchFamily="34" charset="-79"/>
                <a:cs typeface="David" panose="020E0502060401010101" pitchFamily="34" charset="-79"/>
              </a:rPr>
              <a:t>, נִלְחָמוּ; </a:t>
            </a:r>
            <a:r>
              <a:rPr lang="he-IL" sz="3200" b="1" dirty="0" smtClean="0">
                <a:solidFill>
                  <a:srgbClr val="000000"/>
                </a:solidFill>
                <a:latin typeface="David" panose="020E0502060401010101" pitchFamily="34" charset="-79"/>
                <a:cs typeface="David" panose="020E0502060401010101" pitchFamily="34" charset="-79"/>
              </a:rPr>
              <a:t>הַכּוֹכָבִים</a:t>
            </a:r>
            <a:r>
              <a:rPr lang="he-IL" sz="3200" b="1"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latin typeface="David" panose="020E0502060401010101" pitchFamily="34" charset="-79"/>
                <a:cs typeface="David" panose="020E0502060401010101" pitchFamily="34" charset="-79"/>
              </a:rPr>
              <a:t>מִמְּסִלּוֹתָם</a:t>
            </a:r>
            <a:r>
              <a:rPr lang="he-IL" sz="3200" b="1" dirty="0">
                <a:solidFill>
                  <a:srgbClr val="000000"/>
                </a:solidFill>
                <a:latin typeface="David" panose="020E0502060401010101" pitchFamily="34" charset="-79"/>
                <a:cs typeface="David" panose="020E0502060401010101" pitchFamily="34" charset="-79"/>
              </a:rPr>
              <a:t>,</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נִלְחֲמוּ</a:t>
            </a:r>
            <a:r>
              <a:rPr lang="he-IL" sz="3200" dirty="0">
                <a:solidFill>
                  <a:srgbClr val="000000"/>
                </a:solidFill>
                <a:latin typeface="David" panose="020E0502060401010101" pitchFamily="34" charset="-79"/>
                <a:cs typeface="David" panose="020E0502060401010101" pitchFamily="34" charset="-79"/>
              </a:rPr>
              <a:t>, </a:t>
            </a:r>
            <a:r>
              <a:rPr lang="he-IL" sz="3200" dirty="0" smtClean="0">
                <a:solidFill>
                  <a:srgbClr val="000000"/>
                </a:solidFill>
                <a:latin typeface="David" panose="020E0502060401010101" pitchFamily="34" charset="-79"/>
                <a:cs typeface="David" panose="020E0502060401010101" pitchFamily="34" charset="-79"/>
              </a:rPr>
              <a:t>עִם-סִיסְרָא</a:t>
            </a:r>
            <a:r>
              <a:rPr lang="he-IL" sz="3200" dirty="0">
                <a:solidFill>
                  <a:srgbClr val="000000"/>
                </a:solidFill>
                <a:latin typeface="David" panose="020E0502060401010101" pitchFamily="34" charset="-79"/>
                <a:cs typeface="David" panose="020E0502060401010101" pitchFamily="34" charset="-79"/>
              </a:rPr>
              <a:t>. </a:t>
            </a:r>
            <a:endParaRPr lang="he-IL" sz="3200" dirty="0" smtClean="0">
              <a:solidFill>
                <a:srgbClr val="000000"/>
              </a:solidFill>
              <a:latin typeface="David" panose="020E0502060401010101" pitchFamily="34" charset="-79"/>
              <a:cs typeface="David" panose="020E0502060401010101" pitchFamily="34" charset="-79"/>
            </a:endParaRPr>
          </a:p>
          <a:p>
            <a:r>
              <a:rPr lang="he-IL" sz="3200" b="1" u="sng" dirty="0">
                <a:solidFill>
                  <a:srgbClr val="000000"/>
                </a:solidFill>
                <a:latin typeface="David" panose="020E0502060401010101" pitchFamily="34" charset="-79"/>
                <a:cs typeface="David" panose="020E0502060401010101" pitchFamily="34" charset="-79"/>
              </a:rPr>
              <a:t> </a:t>
            </a:r>
            <a:r>
              <a:rPr lang="he-IL" sz="3200" b="1" u="sng" dirty="0" err="1">
                <a:solidFill>
                  <a:srgbClr val="000000"/>
                </a:solidFill>
                <a:latin typeface="David" panose="020E0502060401010101" pitchFamily="34" charset="-79"/>
                <a:cs typeface="David" panose="020E0502060401010101" pitchFamily="34" charset="-79"/>
              </a:rPr>
              <a:t>כא</a:t>
            </a:r>
            <a:r>
              <a:rPr lang="he-IL" sz="3200" dirty="0">
                <a:solidFill>
                  <a:srgbClr val="000000"/>
                </a:solidFill>
                <a:latin typeface="David" panose="020E0502060401010101" pitchFamily="34" charset="-79"/>
                <a:cs typeface="David" panose="020E0502060401010101" pitchFamily="34" charset="-79"/>
              </a:rPr>
              <a:t> נַחַל קִישׁוֹן גְּרָפָם, </a:t>
            </a:r>
            <a:r>
              <a:rPr lang="he-IL" sz="3200" dirty="0" smtClean="0">
                <a:solidFill>
                  <a:srgbClr val="000000"/>
                </a:solidFill>
                <a:latin typeface="David" panose="020E0502060401010101" pitchFamily="34" charset="-79"/>
                <a:cs typeface="David" panose="020E0502060401010101" pitchFamily="34" charset="-79"/>
              </a:rPr>
              <a:t> </a:t>
            </a:r>
            <a:r>
              <a:rPr lang="he-IL" sz="3200" dirty="0">
                <a:solidFill>
                  <a:srgbClr val="000000"/>
                </a:solidFill>
                <a:latin typeface="David" panose="020E0502060401010101" pitchFamily="34" charset="-79"/>
                <a:cs typeface="David" panose="020E0502060401010101" pitchFamily="34" charset="-79"/>
              </a:rPr>
              <a:t>נַחַל </a:t>
            </a:r>
            <a:r>
              <a:rPr lang="he-IL" sz="3200" dirty="0">
                <a:latin typeface="David" panose="020E0502060401010101" pitchFamily="34" charset="-79"/>
                <a:cs typeface="David" panose="020E0502060401010101" pitchFamily="34" charset="-79"/>
              </a:rPr>
              <a:t/>
            </a:r>
            <a:br>
              <a:rPr lang="he-IL" sz="3200" dirty="0">
                <a:latin typeface="David" panose="020E0502060401010101" pitchFamily="34" charset="-79"/>
                <a:cs typeface="David" panose="020E0502060401010101" pitchFamily="34" charset="-79"/>
              </a:rPr>
            </a:br>
            <a:r>
              <a:rPr lang="he-IL" sz="3200" dirty="0">
                <a:solidFill>
                  <a:srgbClr val="000000"/>
                </a:solidFill>
                <a:latin typeface="David" panose="020E0502060401010101" pitchFamily="34" charset="-79"/>
                <a:cs typeface="David" panose="020E0502060401010101" pitchFamily="34" charset="-79"/>
              </a:rPr>
              <a:t>קְדוּמִים נַחַל קִישׁוֹן; </a:t>
            </a:r>
            <a:r>
              <a:rPr lang="he-IL" sz="3200" dirty="0" smtClean="0">
                <a:solidFill>
                  <a:srgbClr val="000000"/>
                </a:solidFill>
                <a:latin typeface="David" panose="020E0502060401010101" pitchFamily="34" charset="-79"/>
                <a:cs typeface="David" panose="020E0502060401010101" pitchFamily="34" charset="-79"/>
              </a:rPr>
              <a:t> </a:t>
            </a:r>
            <a:r>
              <a:rPr lang="he-IL" sz="3200" dirty="0">
                <a:solidFill>
                  <a:srgbClr val="000000"/>
                </a:solidFill>
                <a:latin typeface="David" panose="020E0502060401010101" pitchFamily="34" charset="-79"/>
                <a:cs typeface="David" panose="020E0502060401010101" pitchFamily="34" charset="-79"/>
              </a:rPr>
              <a:t>תִּדְרְכִי נַפְשִׁי, </a:t>
            </a:r>
            <a:r>
              <a:rPr lang="he-IL" sz="3200" dirty="0">
                <a:latin typeface="David" panose="020E0502060401010101" pitchFamily="34" charset="-79"/>
                <a:cs typeface="David" panose="020E0502060401010101" pitchFamily="34" charset="-79"/>
              </a:rPr>
              <a:t/>
            </a:r>
            <a:br>
              <a:rPr lang="he-IL" sz="3200" dirty="0">
                <a:latin typeface="David" panose="020E0502060401010101" pitchFamily="34" charset="-79"/>
                <a:cs typeface="David" panose="020E0502060401010101" pitchFamily="34" charset="-79"/>
              </a:rPr>
            </a:br>
            <a:r>
              <a:rPr lang="he-IL" sz="3200" dirty="0">
                <a:solidFill>
                  <a:srgbClr val="000000"/>
                </a:solidFill>
                <a:latin typeface="David" panose="020E0502060401010101" pitchFamily="34" charset="-79"/>
                <a:cs typeface="David" panose="020E0502060401010101" pitchFamily="34" charset="-79"/>
              </a:rPr>
              <a:t>עֹז.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611091" y="3348340"/>
            <a:ext cx="4022181" cy="3012753"/>
          </a:xfrm>
          <a:prstGeom prst="rect">
            <a:avLst/>
          </a:prstGeom>
        </p:spPr>
      </p:pic>
      <p:pic>
        <p:nvPicPr>
          <p:cNvPr id="6" name="תמונה 5"/>
          <p:cNvPicPr>
            <a:picLocks noChangeAspect="1"/>
          </p:cNvPicPr>
          <p:nvPr/>
        </p:nvPicPr>
        <p:blipFill>
          <a:blip r:embed="rId3"/>
          <a:stretch>
            <a:fillRect/>
          </a:stretch>
        </p:blipFill>
        <p:spPr>
          <a:xfrm>
            <a:off x="104303" y="63941"/>
            <a:ext cx="6405984" cy="3395307"/>
          </a:xfrm>
          <a:prstGeom prst="rect">
            <a:avLst/>
          </a:prstGeom>
        </p:spPr>
      </p:pic>
      <p:cxnSp>
        <p:nvCxnSpPr>
          <p:cNvPr id="8" name="מחבר חץ ישר 7"/>
          <p:cNvCxnSpPr/>
          <p:nvPr/>
        </p:nvCxnSpPr>
        <p:spPr>
          <a:xfrm flipV="1">
            <a:off x="1160060" y="2374710"/>
            <a:ext cx="1856095" cy="240200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אליפסה 8"/>
          <p:cNvSpPr/>
          <p:nvPr/>
        </p:nvSpPr>
        <p:spPr>
          <a:xfrm>
            <a:off x="1337479" y="2796507"/>
            <a:ext cx="1255596" cy="58685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solidFill>
                  <a:schemeClr val="tx1"/>
                </a:solidFill>
              </a:rPr>
              <a:t>נחל קישון</a:t>
            </a:r>
            <a:endParaRPr lang="he-IL" b="1" dirty="0">
              <a:solidFill>
                <a:schemeClr val="tx1"/>
              </a:solidFill>
            </a:endParaRPr>
          </a:p>
        </p:txBody>
      </p:sp>
      <p:pic>
        <p:nvPicPr>
          <p:cNvPr id="11" name="תמונה 10"/>
          <p:cNvPicPr>
            <a:picLocks noChangeAspect="1"/>
          </p:cNvPicPr>
          <p:nvPr/>
        </p:nvPicPr>
        <p:blipFill>
          <a:blip r:embed="rId4"/>
          <a:stretch>
            <a:fillRect/>
          </a:stretch>
        </p:blipFill>
        <p:spPr>
          <a:xfrm>
            <a:off x="6509982" y="2931362"/>
            <a:ext cx="1590675" cy="2876550"/>
          </a:xfrm>
          <a:prstGeom prst="rect">
            <a:avLst/>
          </a:prstGeom>
        </p:spPr>
      </p:pic>
      <p:pic>
        <p:nvPicPr>
          <p:cNvPr id="12" name="תמונה 11"/>
          <p:cNvPicPr>
            <a:picLocks noChangeAspect="1"/>
          </p:cNvPicPr>
          <p:nvPr/>
        </p:nvPicPr>
        <p:blipFill>
          <a:blip r:embed="rId5"/>
          <a:stretch>
            <a:fillRect/>
          </a:stretch>
        </p:blipFill>
        <p:spPr>
          <a:xfrm>
            <a:off x="8281543" y="3348340"/>
            <a:ext cx="3910457" cy="3346948"/>
          </a:xfrm>
          <a:prstGeom prst="rect">
            <a:avLst/>
          </a:prstGeom>
        </p:spPr>
      </p:pic>
    </p:spTree>
    <p:extLst>
      <p:ext uri="{BB962C8B-B14F-4D97-AF65-F5344CB8AC3E}">
        <p14:creationId xmlns:p14="http://schemas.microsoft.com/office/powerpoint/2010/main" val="401568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circle(in)">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barn(inVertical)">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15904" y="251479"/>
            <a:ext cx="9130353" cy="2185214"/>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200" dirty="0">
                <a:solidFill>
                  <a:srgbClr val="000000"/>
                </a:solidFill>
                <a:latin typeface="David" panose="020E0502060401010101" pitchFamily="34" charset="-79"/>
                <a:cs typeface="David" panose="020E0502060401010101" pitchFamily="34" charset="-79"/>
              </a:rPr>
              <a:t>מִן- שָׁמַיִם, נִלְחָמוּ; </a:t>
            </a:r>
            <a:r>
              <a:rPr lang="he-IL" sz="3200" b="1" dirty="0">
                <a:solidFill>
                  <a:srgbClr val="000000"/>
                </a:solidFill>
                <a:latin typeface="David" panose="020E0502060401010101" pitchFamily="34" charset="-79"/>
                <a:cs typeface="David" panose="020E0502060401010101" pitchFamily="34" charset="-79"/>
              </a:rPr>
              <a:t>הַכּוֹכָבִים, </a:t>
            </a:r>
            <a:r>
              <a:rPr lang="he-IL" sz="3200" b="1" dirty="0" err="1">
                <a:solidFill>
                  <a:srgbClr val="000000"/>
                </a:solidFill>
                <a:latin typeface="David" panose="020E0502060401010101" pitchFamily="34" charset="-79"/>
                <a:cs typeface="David" panose="020E0502060401010101" pitchFamily="34" charset="-79"/>
              </a:rPr>
              <a:t>מִמְּסִלּוֹתָם</a:t>
            </a:r>
            <a:r>
              <a:rPr lang="he-IL" sz="3200" b="1" dirty="0">
                <a:solidFill>
                  <a:srgbClr val="000000"/>
                </a:solidFill>
                <a:latin typeface="David" panose="020E0502060401010101" pitchFamily="34" charset="-79"/>
                <a:cs typeface="David" panose="020E0502060401010101" pitchFamily="34" charset="-79"/>
              </a:rPr>
              <a:t>,</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נִלְחֲמוּ</a:t>
            </a:r>
            <a:r>
              <a:rPr lang="he-IL" sz="3200" dirty="0">
                <a:solidFill>
                  <a:srgbClr val="000000"/>
                </a:solidFill>
                <a:latin typeface="David" panose="020E0502060401010101" pitchFamily="34" charset="-79"/>
                <a:cs typeface="David" panose="020E0502060401010101" pitchFamily="34" charset="-79"/>
              </a:rPr>
              <a:t>, </a:t>
            </a:r>
            <a:r>
              <a:rPr lang="he-IL" sz="3200" dirty="0" smtClean="0">
                <a:solidFill>
                  <a:srgbClr val="000000"/>
                </a:solidFill>
                <a:latin typeface="David" panose="020E0502060401010101" pitchFamily="34" charset="-79"/>
                <a:cs typeface="David" panose="020E0502060401010101" pitchFamily="34" charset="-79"/>
              </a:rPr>
              <a:t>עִם-סִיסְרָא</a:t>
            </a:r>
          </a:p>
          <a:p>
            <a:r>
              <a:rPr lang="he-IL" sz="3200" dirty="0" smtClean="0">
                <a:solidFill>
                  <a:srgbClr val="000000"/>
                </a:solidFill>
                <a:latin typeface="David" panose="020E0502060401010101" pitchFamily="34" charset="-79"/>
                <a:cs typeface="David" panose="020E0502060401010101" pitchFamily="34" charset="-79"/>
              </a:rPr>
              <a:t>המן הרשע הוא גלגול של סיסרא, ואסתר גלגול של יעל אשת חבר הקיני. וביד אישה נמכר סיסרא. וכן המן ביד אסתר . ור"ת המילים פה </a:t>
            </a:r>
            <a:r>
              <a:rPr lang="he-IL" sz="3200" dirty="0" err="1" smtClean="0">
                <a:solidFill>
                  <a:srgbClr val="000000"/>
                </a:solidFill>
                <a:latin typeface="David" panose="020E0502060401010101" pitchFamily="34" charset="-79"/>
                <a:cs typeface="David" panose="020E0502060401010101" pitchFamily="34" charset="-79"/>
              </a:rPr>
              <a:t>בפ"ס</a:t>
            </a:r>
            <a:r>
              <a:rPr lang="he-IL" sz="3200" dirty="0" smtClean="0">
                <a:solidFill>
                  <a:srgbClr val="000000"/>
                </a:solidFill>
                <a:latin typeface="David" panose="020E0502060401010101" pitchFamily="34" charset="-79"/>
                <a:cs typeface="David" panose="020E0502060401010101" pitchFamily="34" charset="-79"/>
              </a:rPr>
              <a:t> "</a:t>
            </a:r>
            <a:r>
              <a:rPr lang="he-IL" sz="4000" b="1" dirty="0" smtClean="0">
                <a:solidFill>
                  <a:srgbClr val="000000"/>
                </a:solidFill>
                <a:latin typeface="David" panose="020E0502060401010101" pitchFamily="34" charset="-79"/>
                <a:cs typeface="David" panose="020E0502060401010101" pitchFamily="34" charset="-79"/>
              </a:rPr>
              <a:t>ה</a:t>
            </a:r>
            <a:r>
              <a:rPr lang="he-IL" sz="3200" dirty="0" smtClean="0">
                <a:solidFill>
                  <a:srgbClr val="000000"/>
                </a:solidFill>
                <a:latin typeface="David" panose="020E0502060401010101" pitchFamily="34" charset="-79"/>
                <a:cs typeface="David" panose="020E0502060401010101" pitchFamily="34" charset="-79"/>
              </a:rPr>
              <a:t>כוכבים </a:t>
            </a:r>
            <a:r>
              <a:rPr lang="he-IL" sz="4000" b="1" dirty="0" err="1" smtClean="0">
                <a:solidFill>
                  <a:srgbClr val="000000"/>
                </a:solidFill>
                <a:latin typeface="David" panose="020E0502060401010101" pitchFamily="34" charset="-79"/>
                <a:cs typeface="David" panose="020E0502060401010101" pitchFamily="34" charset="-79"/>
              </a:rPr>
              <a:t>מ</a:t>
            </a:r>
            <a:r>
              <a:rPr lang="he-IL" sz="3200" dirty="0" err="1" smtClean="0">
                <a:solidFill>
                  <a:srgbClr val="000000"/>
                </a:solidFill>
                <a:latin typeface="David" panose="020E0502060401010101" pitchFamily="34" charset="-79"/>
                <a:cs typeface="David" panose="020E0502060401010101" pitchFamily="34" charset="-79"/>
              </a:rPr>
              <a:t>מסילותם</a:t>
            </a:r>
            <a:r>
              <a:rPr lang="he-IL" sz="3200" dirty="0" smtClean="0">
                <a:solidFill>
                  <a:srgbClr val="000000"/>
                </a:solidFill>
                <a:latin typeface="David" panose="020E0502060401010101" pitchFamily="34" charset="-79"/>
                <a:cs typeface="David" panose="020E0502060401010101" pitchFamily="34" charset="-79"/>
              </a:rPr>
              <a:t> </a:t>
            </a:r>
            <a:r>
              <a:rPr lang="he-IL" sz="4000" b="1" dirty="0" smtClean="0">
                <a:solidFill>
                  <a:srgbClr val="000000"/>
                </a:solidFill>
                <a:latin typeface="David" panose="020E0502060401010101" pitchFamily="34" charset="-79"/>
                <a:cs typeface="David" panose="020E0502060401010101" pitchFamily="34" charset="-79"/>
              </a:rPr>
              <a:t>נ</a:t>
            </a:r>
            <a:r>
              <a:rPr lang="he-IL" sz="3200" dirty="0" smtClean="0">
                <a:solidFill>
                  <a:srgbClr val="000000"/>
                </a:solidFill>
                <a:latin typeface="David" panose="020E0502060401010101" pitchFamily="34" charset="-79"/>
                <a:cs typeface="David" panose="020E0502060401010101" pitchFamily="34" charset="-79"/>
              </a:rPr>
              <a:t>לחמו" (המן).</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1006901" y="2942275"/>
            <a:ext cx="4930622" cy="3281104"/>
          </a:xfrm>
          <a:prstGeom prst="rect">
            <a:avLst/>
          </a:prstGeom>
        </p:spPr>
      </p:pic>
      <p:pic>
        <p:nvPicPr>
          <p:cNvPr id="4" name="תמונה 3"/>
          <p:cNvPicPr>
            <a:picLocks noChangeAspect="1"/>
          </p:cNvPicPr>
          <p:nvPr/>
        </p:nvPicPr>
        <p:blipFill>
          <a:blip r:embed="rId3"/>
          <a:stretch>
            <a:fillRect/>
          </a:stretch>
        </p:blipFill>
        <p:spPr>
          <a:xfrm>
            <a:off x="7281080" y="2573786"/>
            <a:ext cx="4427846" cy="2759608"/>
          </a:xfrm>
          <a:prstGeom prst="rect">
            <a:avLst/>
          </a:prstGeom>
        </p:spPr>
      </p:pic>
    </p:spTree>
    <p:extLst>
      <p:ext uri="{BB962C8B-B14F-4D97-AF65-F5344CB8AC3E}">
        <p14:creationId xmlns:p14="http://schemas.microsoft.com/office/powerpoint/2010/main" val="32026632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6190" y="236089"/>
            <a:ext cx="5477631" cy="6001643"/>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כב</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כאשר ברחו גיבורי סיסרא על גבי הסוסים, פרסות הסוסים נשברו כתוצאה ממה שהאבירים שרוכבים על הסוסים האיצו והדהירו את הסוסים. </a:t>
            </a:r>
          </a:p>
          <a:p>
            <a:r>
              <a:rPr lang="he-IL" sz="3200" b="1" u="sng" dirty="0" err="1" smtClean="0">
                <a:latin typeface="David" panose="020E0502060401010101" pitchFamily="34" charset="-79"/>
                <a:cs typeface="David" panose="020E0502060401010101" pitchFamily="34" charset="-79"/>
              </a:rPr>
              <a:t>כג</a:t>
            </a:r>
            <a:r>
              <a:rPr lang="he-IL" sz="3200" dirty="0">
                <a:latin typeface="David" panose="020E0502060401010101" pitchFamily="34" charset="-79"/>
                <a:cs typeface="David" panose="020E0502060401010101" pitchFamily="34" charset="-79"/>
              </a:rPr>
              <a:t>. מקולל הוא </a:t>
            </a:r>
            <a:r>
              <a:rPr lang="he-IL" sz="3200" b="1" dirty="0">
                <a:latin typeface="David" panose="020E0502060401010101" pitchFamily="34" charset="-79"/>
                <a:cs typeface="David" panose="020E0502060401010101" pitchFamily="34" charset="-79"/>
              </a:rPr>
              <a:t>"מרוז"- </a:t>
            </a:r>
            <a:r>
              <a:rPr lang="he-IL" sz="3200" dirty="0">
                <a:latin typeface="David" panose="020E0502060401010101" pitchFamily="34" charset="-79"/>
                <a:cs typeface="David" panose="020E0502060401010101" pitchFamily="34" charset="-79"/>
              </a:rPr>
              <a:t>יש אומרים שהוא </a:t>
            </a:r>
            <a:r>
              <a:rPr lang="he-IL" sz="3200" b="1" u="sng" dirty="0">
                <a:latin typeface="David" panose="020E0502060401010101" pitchFamily="34" charset="-79"/>
                <a:cs typeface="David" panose="020E0502060401010101" pitchFamily="34" charset="-79"/>
              </a:rPr>
              <a:t>כוכב </a:t>
            </a:r>
            <a:r>
              <a:rPr lang="he-IL" sz="3200" dirty="0">
                <a:latin typeface="David" panose="020E0502060401010101" pitchFamily="34" charset="-79"/>
                <a:cs typeface="David" panose="020E0502060401010101" pitchFamily="34" charset="-79"/>
              </a:rPr>
              <a:t>שלא בא לעזור לשאר הכוכבים ויש אומרים </a:t>
            </a:r>
            <a:r>
              <a:rPr lang="he-IL" sz="3200" b="1" u="sng" dirty="0">
                <a:latin typeface="David" panose="020E0502060401010101" pitchFamily="34" charset="-79"/>
                <a:cs typeface="David" panose="020E0502060401010101" pitchFamily="34" charset="-79"/>
              </a:rPr>
              <a:t>שהיה ישוב שקרוב למקום המלחמה </a:t>
            </a:r>
            <a:r>
              <a:rPr lang="he-IL" sz="3200" dirty="0">
                <a:latin typeface="David" panose="020E0502060401010101" pitchFamily="34" charset="-79"/>
                <a:cs typeface="David" panose="020E0502060401010101" pitchFamily="34" charset="-79"/>
              </a:rPr>
              <a:t>ולא באו להילחם. מקוללים הם ויושביה שלא באו לעזרת ה' שנלחם עם גיבורי ישראל.</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5914030" y="236089"/>
            <a:ext cx="6096000" cy="2554545"/>
          </a:xfrm>
          <a:prstGeom prst="rect">
            <a:avLst/>
          </a:prstGeom>
          <a:solidFill>
            <a:schemeClr val="accent2">
              <a:lumMod val="60000"/>
              <a:lumOff val="40000"/>
            </a:schemeClr>
          </a:solidFill>
        </p:spPr>
        <p:txBody>
          <a:bodyPr>
            <a:spAutoFit/>
          </a:bodyPr>
          <a:lstStyle/>
          <a:p>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כב</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אָז הָלְמוּ, </a:t>
            </a:r>
            <a:r>
              <a:rPr lang="he-IL" sz="3200" b="1" dirty="0">
                <a:latin typeface="David" panose="020E0502060401010101" pitchFamily="34" charset="-79"/>
                <a:cs typeface="David" panose="020E0502060401010101" pitchFamily="34" charset="-79"/>
              </a:rPr>
              <a:t>עִקְּבֵי-סוּס</a:t>
            </a:r>
            <a:r>
              <a:rPr lang="he-IL" sz="3200" dirty="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ִדַּהֲרוֹת</a:t>
            </a:r>
            <a:r>
              <a:rPr lang="he-IL" sz="3200" dirty="0">
                <a:latin typeface="David" panose="020E0502060401010101" pitchFamily="34" charset="-79"/>
                <a:cs typeface="David" panose="020E0502060401010101" pitchFamily="34" charset="-79"/>
              </a:rPr>
              <a:t>,  </a:t>
            </a:r>
          </a:p>
          <a:p>
            <a:r>
              <a:rPr lang="he-IL" sz="3200" dirty="0">
                <a:latin typeface="David" panose="020E0502060401010101" pitchFamily="34" charset="-79"/>
                <a:cs typeface="David" panose="020E0502060401010101" pitchFamily="34" charset="-79"/>
              </a:rPr>
              <a:t>דַּהֲרוֹת אַבִּירָיו</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b="1" dirty="0">
                <a:solidFill>
                  <a:srgbClr val="C00000"/>
                </a:solidFill>
                <a:latin typeface="David" panose="020E0502060401010101" pitchFamily="34" charset="-79"/>
                <a:cs typeface="David" panose="020E0502060401010101" pitchFamily="34" charset="-79"/>
              </a:rPr>
              <a:t>אוֹרוּ מֵרוֹז, </a:t>
            </a:r>
            <a:r>
              <a:rPr lang="he-IL" sz="3200" dirty="0">
                <a:latin typeface="David" panose="020E0502060401010101" pitchFamily="34" charset="-79"/>
                <a:cs typeface="David" panose="020E0502060401010101" pitchFamily="34" charset="-79"/>
              </a:rPr>
              <a:t>אָמַר מַלְאַךְ יְהוָה--</a:t>
            </a:r>
            <a:r>
              <a:rPr lang="he-IL" sz="3200" dirty="0" err="1">
                <a:latin typeface="David" panose="020E0502060401010101" pitchFamily="34" charset="-79"/>
                <a:cs typeface="David" panose="020E0502060401010101" pitchFamily="34" charset="-79"/>
              </a:rPr>
              <a:t>אֹרו</a:t>
            </a:r>
            <a:r>
              <a:rPr lang="he-IL" sz="3200" dirty="0">
                <a:latin typeface="David" panose="020E0502060401010101" pitchFamily="34" charset="-79"/>
                <a:cs typeface="David" panose="020E0502060401010101" pitchFamily="34" charset="-79"/>
              </a:rPr>
              <a:t>ּ אָרוֹר, </a:t>
            </a:r>
            <a:r>
              <a:rPr lang="he-IL" sz="3200" dirty="0" smtClean="0">
                <a:latin typeface="David" panose="020E0502060401010101" pitchFamily="34" charset="-79"/>
                <a:cs typeface="David" panose="020E0502060401010101" pitchFamily="34" charset="-79"/>
              </a:rPr>
              <a:t>יֹשְׁבֶיהָ</a:t>
            </a:r>
            <a:r>
              <a:rPr lang="he-IL" sz="3200" dirty="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כִּי לֹא-בָאוּ לְעֶזְרַת יְהוָה,  </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לְעֶזְרַת  </a:t>
            </a:r>
            <a:r>
              <a:rPr lang="he-IL" sz="3200" dirty="0" smtClean="0">
                <a:latin typeface="David" panose="020E0502060401010101" pitchFamily="34" charset="-79"/>
                <a:cs typeface="David" panose="020E0502060401010101" pitchFamily="34" charset="-79"/>
              </a:rPr>
              <a:t>יְהוָה </a:t>
            </a:r>
            <a:r>
              <a:rPr lang="he-IL" sz="3200" dirty="0" err="1">
                <a:latin typeface="David" panose="020E0502060401010101" pitchFamily="34" charset="-79"/>
                <a:cs typeface="David" panose="020E0502060401010101" pitchFamily="34" charset="-79"/>
              </a:rPr>
              <a:t>בַּגִּבּוֹרִים</a:t>
            </a:r>
            <a:r>
              <a:rPr lang="he-IL" sz="3200" dirty="0">
                <a:latin typeface="David" panose="020E0502060401010101" pitchFamily="34" charset="-79"/>
                <a:cs typeface="David" panose="020E0502060401010101" pitchFamily="34" charset="-79"/>
              </a:rPr>
              <a:t>. </a:t>
            </a:r>
          </a:p>
        </p:txBody>
      </p:sp>
      <p:pic>
        <p:nvPicPr>
          <p:cNvPr id="3" name="תמונה 2"/>
          <p:cNvPicPr>
            <a:picLocks noChangeAspect="1"/>
          </p:cNvPicPr>
          <p:nvPr/>
        </p:nvPicPr>
        <p:blipFill>
          <a:blip r:embed="rId2">
            <a:extLst>
              <a:ext uri="{BEBA8EAE-BF5A-486C-A8C5-ECC9F3942E4B}">
                <a14:imgProps xmlns:a14="http://schemas.microsoft.com/office/drawing/2010/main">
                  <a14:imgLayer r:embed="rId3">
                    <a14:imgEffect>
                      <a14:backgroundRemoval t="7104" b="97268" l="9455" r="93091"/>
                    </a14:imgEffect>
                  </a14:imgLayer>
                </a14:imgProps>
              </a:ext>
            </a:extLst>
          </a:blip>
          <a:stretch>
            <a:fillRect/>
          </a:stretch>
        </p:blipFill>
        <p:spPr>
          <a:xfrm>
            <a:off x="8305924" y="2920621"/>
            <a:ext cx="3704106" cy="3317111"/>
          </a:xfrm>
          <a:prstGeom prst="rect">
            <a:avLst/>
          </a:prstGeom>
          <a:ln w="88900" cap="sq" cmpd="thickThin">
            <a:solidFill>
              <a:srgbClr val="000000"/>
            </a:solidFill>
            <a:prstDash val="solid"/>
            <a:miter lim="800000"/>
          </a:ln>
          <a:effectLst>
            <a:innerShdw blurRad="76200">
              <a:srgbClr val="000000"/>
            </a:innerShdw>
          </a:effectLst>
        </p:spPr>
      </p:pic>
      <p:pic>
        <p:nvPicPr>
          <p:cNvPr id="4" name="תמונה 3"/>
          <p:cNvPicPr>
            <a:picLocks noChangeAspect="1"/>
          </p:cNvPicPr>
          <p:nvPr/>
        </p:nvPicPr>
        <p:blipFill>
          <a:blip r:embed="rId4">
            <a:extLst>
              <a:ext uri="{BEBA8EAE-BF5A-486C-A8C5-ECC9F3942E4B}">
                <a14:imgProps xmlns:a14="http://schemas.microsoft.com/office/drawing/2010/main">
                  <a14:imgLayer r:embed="rId5">
                    <a14:imgEffect>
                      <a14:backgroundRemoval t="0" b="99438" l="6714" r="92933"/>
                    </a14:imgEffect>
                  </a14:imgLayer>
                </a14:imgProps>
              </a:ext>
            </a:extLst>
          </a:blip>
          <a:stretch>
            <a:fillRect/>
          </a:stretch>
        </p:blipFill>
        <p:spPr>
          <a:xfrm>
            <a:off x="5502181" y="5162550"/>
            <a:ext cx="2695575" cy="1695450"/>
          </a:xfrm>
          <a:prstGeom prst="rect">
            <a:avLst/>
          </a:prstGeom>
        </p:spPr>
      </p:pic>
      <p:cxnSp>
        <p:nvCxnSpPr>
          <p:cNvPr id="7" name="מחבר חץ ישר 6"/>
          <p:cNvCxnSpPr/>
          <p:nvPr/>
        </p:nvCxnSpPr>
        <p:spPr>
          <a:xfrm flipH="1">
            <a:off x="7192372" y="791570"/>
            <a:ext cx="1897037" cy="430413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10540573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5">
                                            <p:txEl>
                                              <p:pRg st="1" end="1"/>
                                            </p:txEl>
                                          </p:spTgt>
                                        </p:tgtEl>
                                        <p:attrNameLst>
                                          <p:attrName>style.visibility</p:attrName>
                                        </p:attrNameLst>
                                      </p:cBhvr>
                                      <p:to>
                                        <p:strVal val="visible"/>
                                      </p:to>
                                    </p:set>
                                    <p:anim calcmode="lin" valueType="num">
                                      <p:cBhvr additive="base">
                                        <p:cTn id="3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6190" y="146038"/>
            <a:ext cx="6255553" cy="3477875"/>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תבורך </a:t>
            </a:r>
            <a:r>
              <a:rPr lang="he-IL" sz="3200" dirty="0">
                <a:latin typeface="David" panose="020E0502060401010101" pitchFamily="34" charset="-79"/>
                <a:cs typeface="David" panose="020E0502060401010101" pitchFamily="34" charset="-79"/>
              </a:rPr>
              <a:t>יעל ע"י נשות ישראל שיברכו אותה, כי אם היא לא הייתה הורגת את סיסרא, הוא היה יכול להשמיד את העם. </a:t>
            </a:r>
            <a:r>
              <a:rPr lang="he-IL" sz="2800" dirty="0">
                <a:latin typeface="David" panose="020E0502060401010101" pitchFamily="34" charset="-79"/>
                <a:cs typeface="David" panose="020E0502060401010101" pitchFamily="34" charset="-79"/>
              </a:rPr>
              <a:t>(ולמה יעל זכתה לזה? כי עשתה רצון בעלה</a:t>
            </a:r>
            <a:r>
              <a:rPr lang="he-IL" sz="2800" dirty="0" smtClean="0">
                <a:latin typeface="David" panose="020E0502060401010101" pitchFamily="34" charset="-79"/>
                <a:cs typeface="David" panose="020E0502060401010101" pitchFamily="34" charset="-79"/>
              </a:rPr>
              <a:t>).</a:t>
            </a:r>
          </a:p>
          <a:p>
            <a:r>
              <a:rPr lang="he-IL" sz="3200" b="1" u="sng" dirty="0" smtClean="0">
                <a:latin typeface="David" panose="020E0502060401010101" pitchFamily="34" charset="-79"/>
                <a:cs typeface="David" panose="020E0502060401010101" pitchFamily="34" charset="-79"/>
              </a:rPr>
              <a:t>כה</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סיסרא ביקש מיעל מים לשתות והיא שינתה ונתנה לו לשתות חלב, ונתנה לו בכוס גדולה ושמה לו חלב שומני (חמאה)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741993" y="128650"/>
            <a:ext cx="5199797" cy="2062103"/>
          </a:xfrm>
          <a:prstGeom prst="rect">
            <a:avLst/>
          </a:prstGeom>
          <a:solidFill>
            <a:schemeClr val="accent4">
              <a:lumMod val="60000"/>
              <a:lumOff val="40000"/>
            </a:schemeClr>
          </a:solidFill>
        </p:spPr>
        <p:txBody>
          <a:bodyPr wrap="square">
            <a:spAutoFit/>
          </a:bodyPr>
          <a:lstStyle/>
          <a:p>
            <a:r>
              <a:rPr lang="he-IL" sz="3200" b="1" u="sng" dirty="0">
                <a:latin typeface="David" panose="020E0502060401010101" pitchFamily="34" charset="-79"/>
                <a:cs typeface="David" panose="020E0502060401010101" pitchFamily="34" charset="-79"/>
              </a:rPr>
              <a:t>כד </a:t>
            </a:r>
            <a:r>
              <a:rPr lang="he-IL" sz="3200" dirty="0">
                <a:latin typeface="David" panose="020E0502060401010101" pitchFamily="34" charset="-79"/>
                <a:cs typeface="David" panose="020E0502060401010101" pitchFamily="34" charset="-79"/>
              </a:rPr>
              <a:t>תְּבֹרַךְ, מִנָּשִׁים--יָעֵל, אֵשֶׁת חֶבֶר  </a:t>
            </a:r>
          </a:p>
          <a:p>
            <a:r>
              <a:rPr lang="he-IL" sz="3200" dirty="0">
                <a:latin typeface="David" panose="020E0502060401010101" pitchFamily="34" charset="-79"/>
                <a:cs typeface="David" panose="020E0502060401010101" pitchFamily="34" charset="-79"/>
              </a:rPr>
              <a:t>הַקֵּינִי</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מִנָּשִׁים בָּאֹהֶל, תְּבֹרָךְ. </a:t>
            </a:r>
            <a:endParaRPr lang="he-IL" sz="3200" dirty="0" smtClean="0">
              <a:latin typeface="David" panose="020E0502060401010101" pitchFamily="34" charset="-79"/>
              <a:cs typeface="David" panose="020E0502060401010101" pitchFamily="34" charset="-79"/>
            </a:endParaRPr>
          </a:p>
          <a:p>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 </a:t>
            </a:r>
            <a:r>
              <a:rPr lang="he-IL" sz="3200" b="1" u="sng" dirty="0">
                <a:latin typeface="David" panose="020E0502060401010101" pitchFamily="34" charset="-79"/>
                <a:cs typeface="David" panose="020E0502060401010101" pitchFamily="34" charset="-79"/>
              </a:rPr>
              <a:t>כה </a:t>
            </a:r>
            <a:r>
              <a:rPr lang="he-IL" sz="3200" dirty="0">
                <a:latin typeface="David" panose="020E0502060401010101" pitchFamily="34" charset="-79"/>
                <a:cs typeface="David" panose="020E0502060401010101" pitchFamily="34" charset="-79"/>
              </a:rPr>
              <a:t>מַיִם </a:t>
            </a:r>
            <a:r>
              <a:rPr lang="he-IL" sz="3200" dirty="0" smtClean="0">
                <a:latin typeface="David" panose="020E0502060401010101" pitchFamily="34" charset="-79"/>
                <a:cs typeface="David" panose="020E0502060401010101" pitchFamily="34" charset="-79"/>
              </a:rPr>
              <a:t>שָׁאַל, חָלָב נָתָנָה;   בְּסֵפֶל אַדִּירִים, הִקְרִיבָה חֶמְאָה</a:t>
            </a:r>
            <a:r>
              <a:rPr lang="he-IL" sz="3200" dirty="0">
                <a:latin typeface="David" panose="020E0502060401010101" pitchFamily="34" charset="-79"/>
                <a:cs typeface="David" panose="020E0502060401010101" pitchFamily="34" charset="-79"/>
              </a:rPr>
              <a:t>. </a:t>
            </a:r>
          </a:p>
        </p:txBody>
      </p:sp>
      <p:sp>
        <p:nvSpPr>
          <p:cNvPr id="4" name="TextBox 3"/>
          <p:cNvSpPr txBox="1"/>
          <p:nvPr/>
        </p:nvSpPr>
        <p:spPr>
          <a:xfrm>
            <a:off x="239434" y="4011516"/>
            <a:ext cx="5841241" cy="2554545"/>
          </a:xfrm>
          <a:prstGeom prst="rect">
            <a:avLst/>
          </a:prstGeom>
          <a:solidFill>
            <a:schemeClr val="accent2">
              <a:lumMod val="60000"/>
              <a:lumOff val="40000"/>
            </a:schemeClr>
          </a:solidFill>
          <a:ln>
            <a:solidFill>
              <a:schemeClr val="tx1"/>
            </a:solidFill>
            <a:prstDash val="dash"/>
          </a:ln>
        </p:spPr>
        <p:txBody>
          <a:bodyPr wrap="square" rtlCol="1">
            <a:spAutoFit/>
          </a:bodyPr>
          <a:lstStyle/>
          <a:p>
            <a:r>
              <a:rPr lang="he-IL" sz="3200" b="1" u="sng" dirty="0" smtClean="0">
                <a:latin typeface="David" panose="020E0502060401010101" pitchFamily="34" charset="-79"/>
                <a:cs typeface="David" panose="020E0502060401010101" pitchFamily="34" charset="-79"/>
              </a:rPr>
              <a:t>עלי הכהן היה גלגול של יעל</a:t>
            </a:r>
            <a:r>
              <a:rPr lang="he-IL" sz="3200" dirty="0" smtClean="0">
                <a:latin typeface="David" panose="020E0502060401010101" pitchFamily="34" charset="-79"/>
                <a:cs typeface="David" panose="020E0502060401010101" pitchFamily="34" charset="-79"/>
              </a:rPr>
              <a:t>, אותם אותיות. תבורך מנשים יעל שתעלה במדרגת איש, מה שלא זכו שום אישה. "מנשים באוהל תבורך" שתשמש באוהל שילה במקום כהן בגלגול עלי.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7756038" y="2306115"/>
            <a:ext cx="4185752" cy="2810870"/>
          </a:xfrm>
          <a:prstGeom prst="rect">
            <a:avLst/>
          </a:prstGeom>
        </p:spPr>
      </p:pic>
      <p:pic>
        <p:nvPicPr>
          <p:cNvPr id="6" name="תמונה 5"/>
          <p:cNvPicPr>
            <a:picLocks noChangeAspect="1"/>
          </p:cNvPicPr>
          <p:nvPr/>
        </p:nvPicPr>
        <p:blipFill>
          <a:blip r:embed="rId3"/>
          <a:stretch>
            <a:fillRect/>
          </a:stretch>
        </p:blipFill>
        <p:spPr>
          <a:xfrm>
            <a:off x="9341891" y="5288789"/>
            <a:ext cx="2457450" cy="1412262"/>
          </a:xfrm>
          <a:prstGeom prst="rect">
            <a:avLst/>
          </a:prstGeom>
        </p:spPr>
      </p:pic>
      <p:pic>
        <p:nvPicPr>
          <p:cNvPr id="7" name="תמונה 6"/>
          <p:cNvPicPr>
            <a:picLocks noChangeAspect="1"/>
          </p:cNvPicPr>
          <p:nvPr/>
        </p:nvPicPr>
        <p:blipFill>
          <a:blip r:embed="rId4"/>
          <a:stretch>
            <a:fillRect/>
          </a:stretch>
        </p:blipFill>
        <p:spPr>
          <a:xfrm>
            <a:off x="6374913" y="5288789"/>
            <a:ext cx="2762250" cy="1412262"/>
          </a:xfrm>
          <a:prstGeom prst="rect">
            <a:avLst/>
          </a:prstGeom>
        </p:spPr>
      </p:pic>
      <p:pic>
        <p:nvPicPr>
          <p:cNvPr id="8" name="תמונה 7"/>
          <p:cNvPicPr>
            <a:picLocks noChangeAspect="1"/>
          </p:cNvPicPr>
          <p:nvPr/>
        </p:nvPicPr>
        <p:blipFill>
          <a:blip r:embed="rId5">
            <a:extLst>
              <a:ext uri="{BEBA8EAE-BF5A-486C-A8C5-ECC9F3942E4B}">
                <a14:imgProps xmlns:a14="http://schemas.microsoft.com/office/drawing/2010/main">
                  <a14:imgLayer r:embed="rId6">
                    <a14:imgEffect>
                      <a14:backgroundRemoval t="889" b="89778" l="0" r="96000"/>
                    </a14:imgEffect>
                  </a14:imgLayer>
                </a14:imgProps>
              </a:ext>
            </a:extLst>
          </a:blip>
          <a:stretch>
            <a:fillRect/>
          </a:stretch>
        </p:blipFill>
        <p:spPr>
          <a:xfrm>
            <a:off x="9499053" y="5116985"/>
            <a:ext cx="2143125" cy="1741015"/>
          </a:xfrm>
          <a:prstGeom prst="rect">
            <a:avLst/>
          </a:prstGeom>
        </p:spPr>
      </p:pic>
    </p:spTree>
    <p:extLst>
      <p:ext uri="{BB962C8B-B14F-4D97-AF65-F5344CB8AC3E}">
        <p14:creationId xmlns:p14="http://schemas.microsoft.com/office/powerpoint/2010/main" val="745742760"/>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barn(inVertical)">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circle(in)">
                                      <p:cBhvr>
                                        <p:cTn id="33" dur="2000"/>
                                        <p:tgtEl>
                                          <p:spTgt spid="5">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down)">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6190" y="251479"/>
            <a:ext cx="5545870" cy="4524315"/>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כו</a:t>
            </a:r>
            <a:r>
              <a:rPr lang="he-IL" sz="3200" b="1" u="sng"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לאחר שסיסרא נרדם, שלחה את </a:t>
            </a:r>
            <a:r>
              <a:rPr lang="he-IL" sz="3200" b="1" dirty="0">
                <a:latin typeface="David" panose="020E0502060401010101" pitchFamily="34" charset="-79"/>
                <a:cs typeface="David" panose="020E0502060401010101" pitchFamily="34" charset="-79"/>
              </a:rPr>
              <a:t>ידה השמאלית ליתד </a:t>
            </a:r>
            <a:r>
              <a:rPr lang="he-IL" sz="3200" dirty="0">
                <a:latin typeface="David" panose="020E0502060401010101" pitchFamily="34" charset="-79"/>
                <a:cs typeface="David" panose="020E0502060401010101" pitchFamily="34" charset="-79"/>
              </a:rPr>
              <a:t>של האוהל, </a:t>
            </a:r>
            <a:r>
              <a:rPr lang="he-IL" sz="3200" b="1" dirty="0">
                <a:latin typeface="David" panose="020E0502060401010101" pitchFamily="34" charset="-79"/>
                <a:cs typeface="David" panose="020E0502060401010101" pitchFamily="34" charset="-79"/>
              </a:rPr>
              <a:t>ויד ימין שלחה </a:t>
            </a:r>
            <a:r>
              <a:rPr lang="he-IL" sz="3200" b="1" dirty="0" smtClean="0">
                <a:latin typeface="David" panose="020E0502060401010101" pitchFamily="34" charset="-79"/>
                <a:cs typeface="David" panose="020E0502060401010101" pitchFamily="34" charset="-79"/>
              </a:rPr>
              <a:t>לפטיש הכבד של בעלי מלאכה </a:t>
            </a:r>
            <a:r>
              <a:rPr lang="he-IL" sz="3200" dirty="0">
                <a:latin typeface="David" panose="020E0502060401010101" pitchFamily="34" charset="-79"/>
                <a:cs typeface="David" panose="020E0502060401010101" pitchFamily="34" charset="-79"/>
              </a:rPr>
              <a:t>כדי להכות בו את סיסרא העייף ונתנה מכה והיתד נכנס ועבר לצד השני של רקתו</a:t>
            </a:r>
          </a:p>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כז</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לבין רגליה נפל וקרס סיסרא על הרצפה ונרדם ומת ולא זז ממקומו.</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5886734" y="251479"/>
            <a:ext cx="6096000" cy="2554545"/>
          </a:xfrm>
          <a:prstGeom prst="rect">
            <a:avLst/>
          </a:prstGeom>
          <a:solidFill>
            <a:schemeClr val="accent2">
              <a:lumMod val="40000"/>
              <a:lumOff val="60000"/>
            </a:schemeClr>
          </a:solidFill>
        </p:spPr>
        <p:txBody>
          <a:bodyPr>
            <a:spAutoFit/>
          </a:bodyPr>
          <a:lstStyle/>
          <a:p>
            <a:r>
              <a:rPr lang="he-IL" sz="3200" b="1" u="sng" dirty="0" err="1">
                <a:latin typeface="David" panose="020E0502060401010101" pitchFamily="34" charset="-79"/>
                <a:cs typeface="David" panose="020E0502060401010101" pitchFamily="34" charset="-79"/>
              </a:rPr>
              <a:t>כו</a:t>
            </a:r>
            <a:r>
              <a:rPr lang="he-IL" sz="3200" dirty="0">
                <a:latin typeface="David" panose="020E0502060401010101" pitchFamily="34" charset="-79"/>
                <a:cs typeface="David" panose="020E0502060401010101" pitchFamily="34" charset="-79"/>
              </a:rPr>
              <a:t> יָדָהּ לַיָּתֵד תִּשְׁלַחְנָה</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וִימִינָהּ </a:t>
            </a:r>
          </a:p>
          <a:p>
            <a:r>
              <a:rPr lang="he-IL" sz="3200" b="1" dirty="0">
                <a:solidFill>
                  <a:srgbClr val="C00000"/>
                </a:solidFill>
                <a:latin typeface="David" panose="020E0502060401010101" pitchFamily="34" charset="-79"/>
                <a:cs typeface="David" panose="020E0502060401010101" pitchFamily="34" charset="-79"/>
              </a:rPr>
              <a:t>לְהַלְמוּת עֲמֵלִים</a:t>
            </a:r>
            <a:r>
              <a:rPr lang="he-IL" sz="3200" dirty="0" smtClean="0">
                <a:latin typeface="David" panose="020E0502060401010101" pitchFamily="34" charset="-79"/>
                <a:cs typeface="David" panose="020E0502060401010101" pitchFamily="34" charset="-79"/>
              </a:rPr>
              <a:t>;  </a:t>
            </a:r>
            <a:r>
              <a:rPr lang="he-IL" sz="3200" b="1" dirty="0">
                <a:solidFill>
                  <a:srgbClr val="C00000"/>
                </a:solidFill>
                <a:latin typeface="David" panose="020E0502060401010101" pitchFamily="34" charset="-79"/>
                <a:cs typeface="David" panose="020E0502060401010101" pitchFamily="34" charset="-79"/>
              </a:rPr>
              <a:t>וְהָלְמָה </a:t>
            </a:r>
            <a:r>
              <a:rPr lang="he-IL" sz="3200" dirty="0">
                <a:latin typeface="David" panose="020E0502060401010101" pitchFamily="34" charset="-79"/>
                <a:cs typeface="David" panose="020E0502060401010101" pitchFamily="34" charset="-79"/>
              </a:rPr>
              <a:t>סִיסְרָא </a:t>
            </a:r>
            <a:r>
              <a:rPr lang="he-IL" sz="3200" b="1" dirty="0">
                <a:solidFill>
                  <a:srgbClr val="C00000"/>
                </a:solidFill>
                <a:latin typeface="David" panose="020E0502060401010101" pitchFamily="34" charset="-79"/>
                <a:cs typeface="David" panose="020E0502060401010101" pitchFamily="34" charset="-79"/>
              </a:rPr>
              <a:t>מָחֲקָה</a:t>
            </a:r>
            <a:r>
              <a:rPr lang="he-IL" sz="3200" dirty="0">
                <a:latin typeface="David" panose="020E0502060401010101" pitchFamily="34" charset="-79"/>
                <a:cs typeface="David" panose="020E0502060401010101" pitchFamily="34" charset="-79"/>
              </a:rPr>
              <a:t> </a:t>
            </a:r>
          </a:p>
          <a:p>
            <a:r>
              <a:rPr lang="he-IL" sz="3200" dirty="0">
                <a:latin typeface="David" panose="020E0502060401010101" pitchFamily="34" charset="-79"/>
                <a:cs typeface="David" panose="020E0502060401010101" pitchFamily="34" charset="-79"/>
              </a:rPr>
              <a:t>רֹאשׁוֹ, </a:t>
            </a:r>
            <a:r>
              <a:rPr lang="he-IL" sz="3200" dirty="0" smtClean="0">
                <a:latin typeface="David" panose="020E0502060401010101" pitchFamily="34" charset="-79"/>
                <a:cs typeface="David" panose="020E0502060401010101" pitchFamily="34" charset="-79"/>
              </a:rPr>
              <a:t>וּמָחֲצָה </a:t>
            </a:r>
            <a:r>
              <a:rPr lang="he-IL" sz="3200" dirty="0">
                <a:latin typeface="David" panose="020E0502060401010101" pitchFamily="34" charset="-79"/>
                <a:cs typeface="David" panose="020E0502060401010101" pitchFamily="34" charset="-79"/>
              </a:rPr>
              <a:t>וְחָלְפָה רַקָּתוֹ. </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בֵּין </a:t>
            </a:r>
            <a:r>
              <a:rPr lang="he-IL" sz="3200" dirty="0" smtClean="0">
                <a:latin typeface="David" panose="020E0502060401010101" pitchFamily="34" charset="-79"/>
                <a:cs typeface="David" panose="020E0502060401010101" pitchFamily="34" charset="-79"/>
              </a:rPr>
              <a:t>רַגְלֶיהָ</a:t>
            </a:r>
            <a:r>
              <a:rPr lang="he-IL" sz="3200" dirty="0">
                <a:latin typeface="David" panose="020E0502060401010101" pitchFamily="34" charset="-79"/>
                <a:cs typeface="David" panose="020E0502060401010101" pitchFamily="34" charset="-79"/>
              </a:rPr>
              <a:t>, כָּרַע נָפַל שָׁכָב</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בֵּין רַגְלֶיהָ, כָּרַע </a:t>
            </a:r>
            <a:r>
              <a:rPr lang="he-IL" sz="3200" dirty="0" smtClean="0">
                <a:latin typeface="David" panose="020E0502060401010101" pitchFamily="34" charset="-79"/>
                <a:cs typeface="David" panose="020E0502060401010101" pitchFamily="34" charset="-79"/>
              </a:rPr>
              <a:t>נָפָל, </a:t>
            </a:r>
            <a:r>
              <a:rPr lang="he-IL" sz="3200" dirty="0">
                <a:latin typeface="David" panose="020E0502060401010101" pitchFamily="34" charset="-79"/>
                <a:cs typeface="David" panose="020E0502060401010101" pitchFamily="34" charset="-79"/>
              </a:rPr>
              <a:t>בַּאֲשֶׁר כָּרַע, שָׁם נָפַל שָׁדוּד. </a:t>
            </a:r>
          </a:p>
        </p:txBody>
      </p:sp>
      <p:graphicFrame>
        <p:nvGraphicFramePr>
          <p:cNvPr id="3" name="טבלה 2"/>
          <p:cNvGraphicFramePr>
            <a:graphicFrameLocks noGrp="1"/>
          </p:cNvGraphicFramePr>
          <p:nvPr>
            <p:extLst>
              <p:ext uri="{D42A27DB-BD31-4B8C-83A1-F6EECF244321}">
                <p14:modId xmlns:p14="http://schemas.microsoft.com/office/powerpoint/2010/main" val="3470629451"/>
              </p:ext>
            </p:extLst>
          </p:nvPr>
        </p:nvGraphicFramePr>
        <p:xfrm>
          <a:off x="186190" y="4923176"/>
          <a:ext cx="5404516" cy="1828800"/>
        </p:xfrm>
        <a:graphic>
          <a:graphicData uri="http://schemas.openxmlformats.org/drawingml/2006/table">
            <a:tbl>
              <a:tblPr rtl="1" firstRow="1" bandRow="1">
                <a:tableStyleId>{5C22544A-7EE6-4342-B048-85BDC9FD1C3A}</a:tableStyleId>
              </a:tblPr>
              <a:tblGrid>
                <a:gridCol w="2702258">
                  <a:extLst>
                    <a:ext uri="{9D8B030D-6E8A-4147-A177-3AD203B41FA5}">
                      <a16:colId xmlns:a16="http://schemas.microsoft.com/office/drawing/2014/main" val="1524034142"/>
                    </a:ext>
                  </a:extLst>
                </a:gridCol>
                <a:gridCol w="2702258">
                  <a:extLst>
                    <a:ext uri="{9D8B030D-6E8A-4147-A177-3AD203B41FA5}">
                      <a16:colId xmlns:a16="http://schemas.microsoft.com/office/drawing/2014/main" val="3783546113"/>
                    </a:ext>
                  </a:extLst>
                </a:gridCol>
              </a:tblGrid>
              <a:tr h="370840">
                <a:tc>
                  <a:txBody>
                    <a:bodyPr/>
                    <a:lstStyle/>
                    <a:p>
                      <a:pPr rtl="1"/>
                      <a:r>
                        <a:rPr lang="he-IL" sz="2400" dirty="0" smtClean="0">
                          <a:latin typeface="David" panose="020E0502060401010101" pitchFamily="34" charset="-79"/>
                          <a:cs typeface="David" panose="020E0502060401010101" pitchFamily="34" charset="-79"/>
                        </a:rPr>
                        <a:t>מילה:</a:t>
                      </a:r>
                      <a:endParaRPr lang="he-IL" sz="2400" dirty="0">
                        <a:latin typeface="David" panose="020E0502060401010101" pitchFamily="34" charset="-79"/>
                        <a:cs typeface="David" panose="020E0502060401010101" pitchFamily="34" charset="-79"/>
                      </a:endParaRPr>
                    </a:p>
                  </a:txBody>
                  <a:tcPr/>
                </a:tc>
                <a:tc>
                  <a:txBody>
                    <a:bodyPr/>
                    <a:lstStyle/>
                    <a:p>
                      <a:pPr rtl="1"/>
                      <a:r>
                        <a:rPr lang="he-IL" sz="2400" dirty="0" smtClean="0">
                          <a:latin typeface="David" panose="020E0502060401010101" pitchFamily="34" charset="-79"/>
                          <a:cs typeface="David" panose="020E0502060401010101" pitchFamily="34" charset="-79"/>
                        </a:rPr>
                        <a:t>ביאורה:</a:t>
                      </a:r>
                      <a:endParaRPr lang="he-IL" sz="2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985720645"/>
                  </a:ext>
                </a:extLst>
              </a:tr>
              <a:tr h="370840">
                <a:tc>
                  <a:txBody>
                    <a:bodyPr/>
                    <a:lstStyle/>
                    <a:p>
                      <a:pPr rtl="1"/>
                      <a:r>
                        <a:rPr lang="he-IL" sz="2400" dirty="0" smtClean="0">
                          <a:latin typeface="David" panose="020E0502060401010101" pitchFamily="34" charset="-79"/>
                          <a:cs typeface="David" panose="020E0502060401010101" pitchFamily="34" charset="-79"/>
                        </a:rPr>
                        <a:t>עמלים</a:t>
                      </a:r>
                      <a:endParaRPr lang="he-IL" sz="2400" dirty="0">
                        <a:latin typeface="David" panose="020E0502060401010101" pitchFamily="34" charset="-79"/>
                        <a:cs typeface="David" panose="020E0502060401010101" pitchFamily="34" charset="-79"/>
                      </a:endParaRPr>
                    </a:p>
                  </a:txBody>
                  <a:tcPr/>
                </a:tc>
                <a:tc>
                  <a:txBody>
                    <a:bodyPr/>
                    <a:lstStyle/>
                    <a:p>
                      <a:pPr rtl="1"/>
                      <a:r>
                        <a:rPr lang="he-IL" sz="2400" dirty="0" smtClean="0">
                          <a:latin typeface="David" panose="020E0502060401010101" pitchFamily="34" charset="-79"/>
                          <a:cs typeface="David" panose="020E0502060401010101" pitchFamily="34" charset="-79"/>
                        </a:rPr>
                        <a:t>בעלי מלאכה</a:t>
                      </a:r>
                      <a:endParaRPr lang="he-IL" sz="2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819065001"/>
                  </a:ext>
                </a:extLst>
              </a:tr>
              <a:tr h="370840">
                <a:tc>
                  <a:txBody>
                    <a:bodyPr/>
                    <a:lstStyle/>
                    <a:p>
                      <a:pPr rtl="1"/>
                      <a:r>
                        <a:rPr lang="he-IL" sz="2400" dirty="0" smtClean="0">
                          <a:latin typeface="David" panose="020E0502060401010101" pitchFamily="34" charset="-79"/>
                          <a:cs typeface="David" panose="020E0502060401010101" pitchFamily="34" charset="-79"/>
                        </a:rPr>
                        <a:t>הלמה</a:t>
                      </a:r>
                      <a:endParaRPr lang="he-IL" sz="2400" dirty="0">
                        <a:latin typeface="David" panose="020E0502060401010101" pitchFamily="34" charset="-79"/>
                        <a:cs typeface="David" panose="020E0502060401010101" pitchFamily="34" charset="-79"/>
                      </a:endParaRPr>
                    </a:p>
                  </a:txBody>
                  <a:tcPr/>
                </a:tc>
                <a:tc>
                  <a:txBody>
                    <a:bodyPr/>
                    <a:lstStyle/>
                    <a:p>
                      <a:pPr rtl="1"/>
                      <a:r>
                        <a:rPr lang="he-IL" sz="2400" dirty="0" smtClean="0">
                          <a:latin typeface="David" panose="020E0502060401010101" pitchFamily="34" charset="-79"/>
                          <a:cs typeface="David" panose="020E0502060401010101" pitchFamily="34" charset="-79"/>
                        </a:rPr>
                        <a:t>חבטה</a:t>
                      </a:r>
                      <a:endParaRPr lang="he-IL" sz="2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3260547879"/>
                  </a:ext>
                </a:extLst>
              </a:tr>
              <a:tr h="370840">
                <a:tc>
                  <a:txBody>
                    <a:bodyPr/>
                    <a:lstStyle/>
                    <a:p>
                      <a:pPr rtl="1"/>
                      <a:r>
                        <a:rPr lang="he-IL" sz="2400" dirty="0" smtClean="0">
                          <a:latin typeface="David" panose="020E0502060401010101" pitchFamily="34" charset="-79"/>
                          <a:cs typeface="David" panose="020E0502060401010101" pitchFamily="34" charset="-79"/>
                        </a:rPr>
                        <a:t>מחקה</a:t>
                      </a:r>
                      <a:endParaRPr lang="he-IL" sz="2400" dirty="0">
                        <a:latin typeface="David" panose="020E0502060401010101" pitchFamily="34" charset="-79"/>
                        <a:cs typeface="David" panose="020E0502060401010101" pitchFamily="34" charset="-79"/>
                      </a:endParaRPr>
                    </a:p>
                  </a:txBody>
                  <a:tcPr/>
                </a:tc>
                <a:tc>
                  <a:txBody>
                    <a:bodyPr/>
                    <a:lstStyle/>
                    <a:p>
                      <a:pPr rtl="1"/>
                      <a:r>
                        <a:rPr lang="he-IL" sz="2400" dirty="0" smtClean="0">
                          <a:latin typeface="David" panose="020E0502060401010101" pitchFamily="34" charset="-79"/>
                          <a:cs typeface="David" panose="020E0502060401010101" pitchFamily="34" charset="-79"/>
                        </a:rPr>
                        <a:t>רצצה</a:t>
                      </a:r>
                      <a:endParaRPr lang="he-IL" sz="24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175144466"/>
                  </a:ext>
                </a:extLst>
              </a:tr>
            </a:tbl>
          </a:graphicData>
        </a:graphic>
      </p:graphicFrame>
      <p:pic>
        <p:nvPicPr>
          <p:cNvPr id="4" name="תמונה 3"/>
          <p:cNvPicPr>
            <a:picLocks noChangeAspect="1"/>
          </p:cNvPicPr>
          <p:nvPr/>
        </p:nvPicPr>
        <p:blipFill>
          <a:blip r:embed="rId2"/>
          <a:stretch>
            <a:fillRect/>
          </a:stretch>
        </p:blipFill>
        <p:spPr>
          <a:xfrm>
            <a:off x="5732060" y="3835020"/>
            <a:ext cx="3438343" cy="2916955"/>
          </a:xfrm>
          <a:prstGeom prst="rect">
            <a:avLst/>
          </a:prstGeom>
        </p:spPr>
      </p:pic>
      <p:pic>
        <p:nvPicPr>
          <p:cNvPr id="6" name="תמונה 5"/>
          <p:cNvPicPr>
            <a:picLocks noChangeAspect="1"/>
          </p:cNvPicPr>
          <p:nvPr/>
        </p:nvPicPr>
        <p:blipFill>
          <a:blip r:embed="rId3"/>
          <a:stretch>
            <a:fillRect/>
          </a:stretch>
        </p:blipFill>
        <p:spPr>
          <a:xfrm>
            <a:off x="9311757" y="2944291"/>
            <a:ext cx="2880243" cy="2880243"/>
          </a:xfrm>
          <a:prstGeom prst="rect">
            <a:avLst/>
          </a:prstGeom>
        </p:spPr>
      </p:pic>
      <p:sp>
        <p:nvSpPr>
          <p:cNvPr id="7" name="אליפסה 6"/>
          <p:cNvSpPr/>
          <p:nvPr/>
        </p:nvSpPr>
        <p:spPr>
          <a:xfrm>
            <a:off x="9608024" y="4525558"/>
            <a:ext cx="1023583" cy="7952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94583535"/>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barn(inVertical)">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circle(in)">
                                      <p:cBhvr>
                                        <p:cTn id="26" dur="2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5"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2000"/>
                                        <p:tgtEl>
                                          <p:spTgt spid="7"/>
                                        </p:tgtEl>
                                      </p:cBhvr>
                                    </p:animEffect>
                                    <p:anim calcmode="lin" valueType="num">
                                      <p:cBhvr>
                                        <p:cTn id="39" dur="2000" fill="hold"/>
                                        <p:tgtEl>
                                          <p:spTgt spid="7"/>
                                        </p:tgtEl>
                                        <p:attrNameLst>
                                          <p:attrName>ppt_w</p:attrName>
                                        </p:attrNameLst>
                                      </p:cBhvr>
                                      <p:tavLst>
                                        <p:tav tm="0" fmla="#ppt_w*sin(2.5*pi*$)">
                                          <p:val>
                                            <p:fltVal val="0"/>
                                          </p:val>
                                        </p:tav>
                                        <p:tav tm="100000">
                                          <p:val>
                                            <p:fltVal val="1"/>
                                          </p:val>
                                        </p:tav>
                                      </p:tavLst>
                                    </p:anim>
                                    <p:anim calcmode="lin" valueType="num">
                                      <p:cBhvr>
                                        <p:cTn id="40"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5">
                                            <p:txEl>
                                              <p:pRg st="1" end="1"/>
                                            </p:txEl>
                                          </p:spTgt>
                                        </p:tgtEl>
                                        <p:attrNameLst>
                                          <p:attrName>style.visibility</p:attrName>
                                        </p:attrNameLst>
                                      </p:cBhvr>
                                      <p:to>
                                        <p:strVal val="visible"/>
                                      </p:to>
                                    </p:set>
                                    <p:animEffect transition="in" filter="fade">
                                      <p:cBhvr>
                                        <p:cTn id="45" dur="1000"/>
                                        <p:tgtEl>
                                          <p:spTgt spid="5">
                                            <p:txEl>
                                              <p:pRg st="1" end="1"/>
                                            </p:txEl>
                                          </p:spTgt>
                                        </p:tgtEl>
                                      </p:cBhvr>
                                    </p:animEffect>
                                    <p:anim calcmode="lin" valueType="num">
                                      <p:cBhvr>
                                        <p:cTn id="4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01152"/>
            <a:ext cx="5736938" cy="5016758"/>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200" b="1" u="sng" dirty="0" err="1">
                <a:latin typeface="David" panose="020E0502060401010101" pitchFamily="34" charset="-79"/>
                <a:cs typeface="David" panose="020E0502060401010101" pitchFamily="34" charset="-79"/>
              </a:rPr>
              <a:t>פ"ס</a:t>
            </a:r>
            <a:r>
              <a:rPr lang="he-IL" sz="3200" b="1" u="sng"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כח</a:t>
            </a:r>
            <a:r>
              <a:rPr lang="he-IL" sz="3200" b="1" u="sng"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בינתיים אימא של סיסרא (שקראו לה "</a:t>
            </a:r>
            <a:r>
              <a:rPr lang="he-IL" sz="3200" dirty="0" err="1">
                <a:latin typeface="David" panose="020E0502060401010101" pitchFamily="34" charset="-79"/>
                <a:cs typeface="David" panose="020E0502060401010101" pitchFamily="34" charset="-79"/>
              </a:rPr>
              <a:t>תמח</a:t>
            </a:r>
            <a:r>
              <a:rPr lang="he-IL" sz="3200" dirty="0">
                <a:latin typeface="David" panose="020E0502060401010101" pitchFamily="34" charset="-79"/>
                <a:cs typeface="David" panose="020E0502060401010101" pitchFamily="34" charset="-79"/>
              </a:rPr>
              <a:t>") הייתה גאה בבנה שניצח הרבה עמים, ועכשיו רואה שלא מגיע, </a:t>
            </a:r>
            <a:r>
              <a:rPr lang="he-IL" sz="3200" dirty="0" smtClean="0">
                <a:latin typeface="David" panose="020E0502060401010101" pitchFamily="34" charset="-79"/>
                <a:cs typeface="David" panose="020E0502060401010101" pitchFamily="34" charset="-79"/>
              </a:rPr>
              <a:t>הסתכלה בחלון ונאנחה מדאגה </a:t>
            </a:r>
            <a:r>
              <a:rPr lang="he-IL" sz="3200" b="1" dirty="0" smtClean="0">
                <a:latin typeface="David" panose="020E0502060401010101" pitchFamily="34" charset="-79"/>
                <a:cs typeface="David" panose="020E0502060401010101" pitchFamily="34" charset="-79"/>
              </a:rPr>
              <a:t>למה </a:t>
            </a:r>
            <a:r>
              <a:rPr lang="he-IL" sz="3200" b="1" dirty="0">
                <a:latin typeface="David" panose="020E0502060401010101" pitchFamily="34" charset="-79"/>
                <a:cs typeface="David" panose="020E0502060401010101" pitchFamily="34" charset="-79"/>
              </a:rPr>
              <a:t>הוא מאחר</a:t>
            </a:r>
            <a:r>
              <a:rPr lang="he-IL" sz="3200" dirty="0">
                <a:latin typeface="David" panose="020E0502060401010101" pitchFamily="34" charset="-79"/>
                <a:cs typeface="David" panose="020E0502060401010101" pitchFamily="34" charset="-79"/>
              </a:rPr>
              <a:t>? מדוע מתאחרים מלשוב כל מרכבותיו (900 רכב) והיא יבבה וגונחת מעצב.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פ"ס</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כט</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החכמות שבין שרותיה מרגיעות אותה וגם היא מפיגה את חששותיה וחושבת בליבה..</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100548" y="251479"/>
            <a:ext cx="5882185" cy="2554545"/>
          </a:xfrm>
          <a:prstGeom prst="rect">
            <a:avLst/>
          </a:prstGeom>
          <a:solidFill>
            <a:schemeClr val="accent6">
              <a:lumMod val="40000"/>
              <a:lumOff val="60000"/>
            </a:schemeClr>
          </a:solidFill>
        </p:spPr>
        <p:txBody>
          <a:bodyPr wrap="square">
            <a:spAutoFit/>
          </a:bodyPr>
          <a:lstStyle/>
          <a:p>
            <a:r>
              <a:rPr lang="he-IL" sz="3200" b="1" u="sng" dirty="0" err="1">
                <a:latin typeface="David" panose="020E0502060401010101" pitchFamily="34" charset="-79"/>
                <a:cs typeface="David" panose="020E0502060401010101" pitchFamily="34" charset="-79"/>
              </a:rPr>
              <a:t>כח</a:t>
            </a:r>
            <a:r>
              <a:rPr lang="he-IL" sz="3200" dirty="0">
                <a:latin typeface="David" panose="020E0502060401010101" pitchFamily="34" charset="-79"/>
                <a:cs typeface="David" panose="020E0502060401010101" pitchFamily="34" charset="-79"/>
              </a:rPr>
              <a:t> בְּעַד </a:t>
            </a:r>
            <a:r>
              <a:rPr lang="he-IL" sz="3200" dirty="0" smtClean="0">
                <a:latin typeface="David" panose="020E0502060401010101" pitchFamily="34" charset="-79"/>
                <a:cs typeface="David" panose="020E0502060401010101" pitchFamily="34" charset="-79"/>
              </a:rPr>
              <a:t>הַחַלּוֹן </a:t>
            </a:r>
            <a:r>
              <a:rPr lang="he-IL" sz="3200" dirty="0">
                <a:latin typeface="David" panose="020E0502060401010101" pitchFamily="34" charset="-79"/>
                <a:cs typeface="David" panose="020E0502060401010101" pitchFamily="34" charset="-79"/>
              </a:rPr>
              <a:t>נִשְׁקְפָה </a:t>
            </a:r>
            <a:r>
              <a:rPr lang="he-IL" sz="3200" b="1" dirty="0" err="1">
                <a:latin typeface="David" panose="020E0502060401010101" pitchFamily="34" charset="-79"/>
                <a:cs typeface="David" panose="020E0502060401010101" pitchFamily="34" charset="-79"/>
              </a:rPr>
              <a:t>וַתְּיַבֵּב</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אֵם סִיסְרָא, </a:t>
            </a:r>
            <a:r>
              <a:rPr lang="he-IL" sz="3200" b="1" dirty="0">
                <a:latin typeface="David" panose="020E0502060401010101" pitchFamily="34" charset="-79"/>
                <a:cs typeface="David" panose="020E0502060401010101" pitchFamily="34" charset="-79"/>
              </a:rPr>
              <a:t>בְּעַד הָאֶשְׁנָב</a:t>
            </a:r>
            <a:r>
              <a:rPr lang="he-IL" sz="3200" dirty="0" smtClean="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מַדּוּעַ, בֹּשֵׁשׁ </a:t>
            </a:r>
            <a:r>
              <a:rPr lang="he-IL" sz="3200" dirty="0" smtClean="0">
                <a:latin typeface="David" panose="020E0502060401010101" pitchFamily="34" charset="-79"/>
                <a:cs typeface="David" panose="020E0502060401010101" pitchFamily="34" charset="-79"/>
              </a:rPr>
              <a:t>רִכְבּוֹ</a:t>
            </a:r>
            <a:endParaRPr lang="he-IL" sz="3200" dirty="0">
              <a:latin typeface="David" panose="020E0502060401010101" pitchFamily="34" charset="-79"/>
              <a:cs typeface="David" panose="020E0502060401010101" pitchFamily="34" charset="-79"/>
            </a:endParaRPr>
          </a:p>
          <a:p>
            <a:r>
              <a:rPr lang="he-IL" sz="3200" dirty="0">
                <a:latin typeface="David" panose="020E0502060401010101" pitchFamily="34" charset="-79"/>
                <a:cs typeface="David" panose="020E0502060401010101" pitchFamily="34" charset="-79"/>
              </a:rPr>
              <a:t>לָבוֹא-</a:t>
            </a:r>
            <a:r>
              <a:rPr lang="he-IL" sz="3200" dirty="0" smtClean="0">
                <a:latin typeface="David" panose="020E0502060401010101" pitchFamily="34" charset="-79"/>
                <a:cs typeface="David" panose="020E0502060401010101" pitchFamily="34" charset="-79"/>
              </a:rPr>
              <a:t>- מַדּוּע </a:t>
            </a:r>
            <a:r>
              <a:rPr lang="he-IL" sz="3200" dirty="0">
                <a:latin typeface="David" panose="020E0502060401010101" pitchFamily="34" charset="-79"/>
                <a:cs typeface="David" panose="020E0502060401010101" pitchFamily="34" charset="-79"/>
              </a:rPr>
              <a:t>אֶחֱרוּ, פַּעֲמֵי מַרְכְּבוֹתָיו.  </a:t>
            </a:r>
            <a:r>
              <a:rPr lang="he-IL" sz="3200"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חַכְמוֹת שָׂרוֹתֶיהָ</a:t>
            </a:r>
            <a:r>
              <a:rPr lang="he-IL" sz="3200" dirty="0">
                <a:latin typeface="David" panose="020E0502060401010101" pitchFamily="34" charset="-79"/>
                <a:cs typeface="David" panose="020E0502060401010101" pitchFamily="34" charset="-79"/>
              </a:rPr>
              <a:t>, תַּעֲנֶינָּה</a:t>
            </a:r>
            <a:r>
              <a:rPr lang="he-IL" sz="3200" dirty="0" smtClean="0">
                <a:latin typeface="David" panose="020E0502060401010101" pitchFamily="34" charset="-79"/>
                <a:cs typeface="David" panose="020E0502060401010101" pitchFamily="34" charset="-79"/>
              </a:rPr>
              <a:t>; אַף-הִיא</a:t>
            </a:r>
            <a:r>
              <a:rPr lang="he-IL" sz="3200" dirty="0">
                <a:latin typeface="David" panose="020E0502060401010101" pitchFamily="34" charset="-79"/>
                <a:cs typeface="David" panose="020E0502060401010101" pitchFamily="34" charset="-79"/>
              </a:rPr>
              <a:t>, תָּשִׁיב אֲמָרֶיהָ </a:t>
            </a:r>
            <a:r>
              <a:rPr lang="he-IL" sz="3200" dirty="0" smtClean="0">
                <a:latin typeface="David" panose="020E0502060401010101" pitchFamily="34" charset="-79"/>
                <a:cs typeface="David" panose="020E0502060401010101" pitchFamily="34" charset="-79"/>
              </a:rPr>
              <a:t>לָהּ</a:t>
            </a:r>
            <a:r>
              <a:rPr lang="he-IL" sz="3200" dirty="0">
                <a:latin typeface="David" panose="020E0502060401010101" pitchFamily="34" charset="-79"/>
                <a:cs typeface="David" panose="020E0502060401010101" pitchFamily="34" charset="-79"/>
              </a:rPr>
              <a:t>. </a:t>
            </a:r>
          </a:p>
        </p:txBody>
      </p:sp>
      <p:pic>
        <p:nvPicPr>
          <p:cNvPr id="3" name="תמונה 2"/>
          <p:cNvPicPr>
            <a:picLocks noChangeAspect="1"/>
          </p:cNvPicPr>
          <p:nvPr/>
        </p:nvPicPr>
        <p:blipFill>
          <a:blip r:embed="rId2"/>
          <a:stretch>
            <a:fillRect/>
          </a:stretch>
        </p:blipFill>
        <p:spPr>
          <a:xfrm>
            <a:off x="8062817" y="2806024"/>
            <a:ext cx="4129183" cy="264077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isometricOffAxis2Left"/>
            <a:lightRig rig="twoPt" dir="t">
              <a:rot lat="0" lon="0" rev="7800000"/>
            </a:lightRig>
          </a:scene3d>
          <a:sp3d contourW="6350">
            <a:bevelT w="50800" h="16510"/>
            <a:contourClr>
              <a:srgbClr val="C0C0C0"/>
            </a:contourClr>
          </a:sp3d>
        </p:spPr>
      </p:pic>
      <p:pic>
        <p:nvPicPr>
          <p:cNvPr id="4" name="תמונה 3"/>
          <p:cNvPicPr>
            <a:picLocks noChangeAspect="1"/>
          </p:cNvPicPr>
          <p:nvPr/>
        </p:nvPicPr>
        <p:blipFill>
          <a:blip r:embed="rId3"/>
          <a:stretch>
            <a:fillRect/>
          </a:stretch>
        </p:blipFill>
        <p:spPr>
          <a:xfrm>
            <a:off x="5377218" y="4749421"/>
            <a:ext cx="3408930" cy="16888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scene3d>
            <a:camera prst="perspectiveHeroicExtremeLeftFacing"/>
            <a:lightRig rig="threePt" dir="t"/>
          </a:scene3d>
        </p:spPr>
      </p:pic>
    </p:spTree>
    <p:extLst>
      <p:ext uri="{BB962C8B-B14F-4D97-AF65-F5344CB8AC3E}">
        <p14:creationId xmlns:p14="http://schemas.microsoft.com/office/powerpoint/2010/main" val="4269191799"/>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wipe(down)">
                                      <p:cBhvr>
                                        <p:cTn id="33"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1685" y="210536"/>
            <a:ext cx="11305225" cy="3293209"/>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2600" u="sng" dirty="0">
                <a:latin typeface="David" panose="020E0502060401010101" pitchFamily="34" charset="-79"/>
                <a:cs typeface="David" panose="020E0502060401010101" pitchFamily="34" charset="-79"/>
              </a:rPr>
              <a:t>"מדוע בושש רכבו לבוא"- </a:t>
            </a:r>
            <a:r>
              <a:rPr lang="he-IL" sz="2600" dirty="0">
                <a:latin typeface="David" panose="020E0502060401010101" pitchFamily="34" charset="-79"/>
                <a:cs typeface="David" panose="020E0502060401010101" pitchFamily="34" charset="-79"/>
              </a:rPr>
              <a:t>מדרש בראשית רבה- אמר רבי אליעזר: </a:t>
            </a:r>
            <a:r>
              <a:rPr lang="he-IL" sz="2600" b="1" dirty="0">
                <a:latin typeface="David" panose="020E0502060401010101" pitchFamily="34" charset="-79"/>
                <a:cs typeface="David" panose="020E0502060401010101" pitchFamily="34" charset="-79"/>
              </a:rPr>
              <a:t>שלושה הן שלא המתינו בשלוותן שש שעות</a:t>
            </a:r>
            <a:r>
              <a:rPr lang="he-IL" sz="2600" dirty="0">
                <a:latin typeface="David" panose="020E0502060401010101" pitchFamily="34" charset="-79"/>
                <a:cs typeface="David" panose="020E0502060401010101" pitchFamily="34" charset="-79"/>
              </a:rPr>
              <a:t> (שלאחר שש שעות הסתיימה שלוותן) </a:t>
            </a:r>
            <a:r>
              <a:rPr lang="he-IL" sz="2600" b="1" dirty="0">
                <a:solidFill>
                  <a:srgbClr val="C00000"/>
                </a:solidFill>
                <a:latin typeface="David" panose="020E0502060401010101" pitchFamily="34" charset="-79"/>
                <a:cs typeface="David" panose="020E0502060401010101" pitchFamily="34" charset="-79"/>
              </a:rPr>
              <a:t>אדם הראשון, ישראל </a:t>
            </a:r>
            <a:r>
              <a:rPr lang="he-IL" sz="2600" dirty="0">
                <a:latin typeface="David" panose="020E0502060401010101" pitchFamily="34" charset="-79"/>
                <a:cs typeface="David" panose="020E0502060401010101" pitchFamily="34" charset="-79"/>
              </a:rPr>
              <a:t>וסיסרא.</a:t>
            </a:r>
            <a:r>
              <a:rPr lang="he-IL" sz="2600" u="sng" dirty="0">
                <a:latin typeface="David" panose="020E0502060401010101" pitchFamily="34" charset="-79"/>
                <a:cs typeface="David" panose="020E0502060401010101" pitchFamily="34" charset="-79"/>
              </a:rPr>
              <a:t> </a:t>
            </a:r>
            <a:endParaRPr lang="he-IL" sz="2600" u="sng" dirty="0" smtClean="0">
              <a:latin typeface="David" panose="020E0502060401010101" pitchFamily="34" charset="-79"/>
              <a:cs typeface="David" panose="020E0502060401010101" pitchFamily="34" charset="-79"/>
            </a:endParaRPr>
          </a:p>
          <a:p>
            <a:r>
              <a:rPr lang="he-IL" sz="2600" u="sng" dirty="0" smtClean="0">
                <a:latin typeface="David" panose="020E0502060401010101" pitchFamily="34" charset="-79"/>
                <a:cs typeface="David" panose="020E0502060401010101" pitchFamily="34" charset="-79"/>
              </a:rPr>
              <a:t>אדם </a:t>
            </a:r>
            <a:r>
              <a:rPr lang="he-IL" sz="2600" dirty="0">
                <a:latin typeface="David" panose="020E0502060401010101" pitchFamily="34" charset="-79"/>
                <a:cs typeface="David" panose="020E0502060401010101" pitchFamily="34" charset="-79"/>
              </a:rPr>
              <a:t>נאמר אצלו </a:t>
            </a:r>
            <a:r>
              <a:rPr lang="he-IL" sz="2600" b="1" dirty="0">
                <a:latin typeface="David" panose="020E0502060401010101" pitchFamily="34" charset="-79"/>
                <a:cs typeface="David" panose="020E0502060401010101" pitchFamily="34" charset="-79"/>
              </a:rPr>
              <a:t>"ולא יתבוששו</a:t>
            </a:r>
            <a:r>
              <a:rPr lang="he-IL" sz="2600" dirty="0">
                <a:latin typeface="David" panose="020E0502060401010101" pitchFamily="34" charset="-79"/>
                <a:cs typeface="David" panose="020E0502060401010101" pitchFamily="34" charset="-79"/>
              </a:rPr>
              <a:t>" לא באו שש שעות והוא בשלוותו (שגורש כבר בשעה השישית מגן עדן לאחר חטאו) </a:t>
            </a:r>
            <a:endParaRPr lang="he-IL" sz="2600" dirty="0" smtClean="0">
              <a:latin typeface="David" panose="020E0502060401010101" pitchFamily="34" charset="-79"/>
              <a:cs typeface="David" panose="020E0502060401010101" pitchFamily="34" charset="-79"/>
            </a:endParaRPr>
          </a:p>
          <a:p>
            <a:r>
              <a:rPr lang="he-IL" sz="2600" u="sng" dirty="0" smtClean="0">
                <a:latin typeface="David" panose="020E0502060401010101" pitchFamily="34" charset="-79"/>
                <a:cs typeface="David" panose="020E0502060401010101" pitchFamily="34" charset="-79"/>
              </a:rPr>
              <a:t>ישראל-</a:t>
            </a:r>
            <a:r>
              <a:rPr lang="he-IL" sz="2600" dirty="0" smtClean="0">
                <a:latin typeface="David" panose="020E0502060401010101" pitchFamily="34" charset="-79"/>
                <a:cs typeface="David" panose="020E0502060401010101" pitchFamily="34" charset="-79"/>
              </a:rPr>
              <a:t> </a:t>
            </a:r>
            <a:r>
              <a:rPr lang="he-IL" sz="2600" dirty="0">
                <a:latin typeface="David" panose="020E0502060401010101" pitchFamily="34" charset="-79"/>
                <a:cs typeface="David" panose="020E0502060401010101" pitchFamily="34" charset="-79"/>
              </a:rPr>
              <a:t>בחטא העגל  "וירא העם כי </a:t>
            </a:r>
            <a:r>
              <a:rPr lang="he-IL" sz="2600" b="1" dirty="0">
                <a:latin typeface="David" panose="020E0502060401010101" pitchFamily="34" charset="-79"/>
                <a:cs typeface="David" panose="020E0502060401010101" pitchFamily="34" charset="-79"/>
              </a:rPr>
              <a:t>בושש</a:t>
            </a:r>
            <a:r>
              <a:rPr lang="he-IL" sz="2600" dirty="0">
                <a:latin typeface="David" panose="020E0502060401010101" pitchFamily="34" charset="-79"/>
                <a:cs typeface="David" panose="020E0502060401010101" pitchFamily="34" charset="-79"/>
              </a:rPr>
              <a:t> משה לבוא" באו שש שעות ומשה לא חזר ואז חטאו בעגל.</a:t>
            </a:r>
            <a:r>
              <a:rPr lang="he-IL" sz="2600" u="sng" dirty="0">
                <a:latin typeface="David" panose="020E0502060401010101" pitchFamily="34" charset="-79"/>
                <a:cs typeface="David" panose="020E0502060401010101" pitchFamily="34" charset="-79"/>
              </a:rPr>
              <a:t> </a:t>
            </a:r>
            <a:endParaRPr lang="he-IL" sz="2600" u="sng" dirty="0" smtClean="0">
              <a:latin typeface="David" panose="020E0502060401010101" pitchFamily="34" charset="-79"/>
              <a:cs typeface="David" panose="020E0502060401010101" pitchFamily="34" charset="-79"/>
            </a:endParaRPr>
          </a:p>
          <a:p>
            <a:r>
              <a:rPr lang="he-IL" sz="2600" u="sng" dirty="0" smtClean="0">
                <a:latin typeface="David" panose="020E0502060401010101" pitchFamily="34" charset="-79"/>
                <a:cs typeface="David" panose="020E0502060401010101" pitchFamily="34" charset="-79"/>
              </a:rPr>
              <a:t>סיסרא- </a:t>
            </a:r>
            <a:r>
              <a:rPr lang="he-IL" sz="2600" dirty="0">
                <a:latin typeface="David" panose="020E0502060401010101" pitchFamily="34" charset="-79"/>
                <a:cs typeface="David" panose="020E0502060401010101" pitchFamily="34" charset="-79"/>
              </a:rPr>
              <a:t>שנאמר "מדוע </a:t>
            </a:r>
            <a:r>
              <a:rPr lang="he-IL" sz="2600" b="1" dirty="0">
                <a:latin typeface="David" panose="020E0502060401010101" pitchFamily="34" charset="-79"/>
                <a:cs typeface="David" panose="020E0502060401010101" pitchFamily="34" charset="-79"/>
              </a:rPr>
              <a:t>בושש </a:t>
            </a:r>
            <a:r>
              <a:rPr lang="he-IL" sz="2600" dirty="0">
                <a:latin typeface="David" panose="020E0502060401010101" pitchFamily="34" charset="-79"/>
                <a:cs typeface="David" panose="020E0502060401010101" pitchFamily="34" charset="-79"/>
              </a:rPr>
              <a:t>רכבו לבוא" בכל יום היה למוד לבוא מהמלחמה בשלוש או ארבע שעות, ועכשיו באו שש שעות ולא בא (נפל במלחמה)</a:t>
            </a:r>
            <a:endParaRPr lang="he-IL" sz="26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4309052" y="4058523"/>
            <a:ext cx="3758036" cy="27994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 name="תמונה 2"/>
          <p:cNvPicPr>
            <a:picLocks noChangeAspect="1"/>
          </p:cNvPicPr>
          <p:nvPr/>
        </p:nvPicPr>
        <p:blipFill>
          <a:blip r:embed="rId3"/>
          <a:stretch>
            <a:fillRect/>
          </a:stretch>
        </p:blipFill>
        <p:spPr>
          <a:xfrm>
            <a:off x="202939" y="3712191"/>
            <a:ext cx="3754373" cy="283951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435931430"/>
      </p:ext>
    </p:extLst>
  </p:cSld>
  <p:clrMapOvr>
    <a:masterClrMapping/>
  </p:clrMapOvr>
  <mc:AlternateContent xmlns:mc="http://schemas.openxmlformats.org/markup-compatibility/2006">
    <mc:Choice xmlns:p14="http://schemas.microsoft.com/office/powerpoint/2010/main" Requires="p14">
      <p:transition spd="slow" p14:dur="1600">
        <p14:prism dir="r"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2668" y="278774"/>
            <a:ext cx="5089705" cy="2739211"/>
          </a:xfrm>
          <a:prstGeom prst="rect">
            <a:avLst/>
          </a:prstGeom>
          <a:solidFill>
            <a:schemeClr val="accent4">
              <a:lumMod val="40000"/>
              <a:lumOff val="60000"/>
            </a:schemeClr>
          </a:solidFill>
          <a:ln>
            <a:solidFill>
              <a:schemeClr val="tx1"/>
            </a:solidFill>
            <a:prstDash val="dash"/>
          </a:ln>
        </p:spPr>
        <p:txBody>
          <a:bodyPr wrap="square" rtlCol="1">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1" i="0" u="sng"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תשר"ת</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a:t>
            </a:r>
            <a:r>
              <a:rPr kumimoji="0" lang="he-IL" sz="3200" b="0" i="0" u="none" strike="noStrike" kern="1200" cap="none" spc="0" normalizeH="0" baseline="0" noProof="0" dirty="0" err="1" smtClean="0">
                <a:ln>
                  <a:noFill/>
                </a:ln>
                <a:solidFill>
                  <a:prstClr val="black"/>
                </a:solidFill>
                <a:effectLst/>
                <a:uLnTx/>
                <a:uFillTx/>
                <a:latin typeface="David" panose="020E0502060401010101" pitchFamily="34" charset="-79"/>
                <a:ea typeface="+mn-ea"/>
                <a:cs typeface="David" panose="020E0502060401010101" pitchFamily="34" charset="-79"/>
              </a:rPr>
              <a:t>תקיעהה</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שברים תרועה תקיעה.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3600" b="1" u="sng" dirty="0" err="1">
                <a:solidFill>
                  <a:prstClr val="black"/>
                </a:solidFill>
                <a:latin typeface="David" panose="020E0502060401010101" pitchFamily="34" charset="-79"/>
                <a:cs typeface="David" panose="020E0502060401010101" pitchFamily="34" charset="-79"/>
              </a:rPr>
              <a:t>תש"ת</a:t>
            </a:r>
            <a:r>
              <a:rPr lang="he-IL" sz="3200" dirty="0" smtClean="0">
                <a:solidFill>
                  <a:prstClr val="black"/>
                </a:solidFill>
                <a:latin typeface="David" panose="020E0502060401010101" pitchFamily="34" charset="-79"/>
                <a:cs typeface="David" panose="020E0502060401010101" pitchFamily="34" charset="-79"/>
              </a:rPr>
              <a:t>-תקיעה שברים תקיעה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3600" b="1" u="sng" dirty="0" err="1">
                <a:solidFill>
                  <a:prstClr val="black"/>
                </a:solidFill>
                <a:latin typeface="David" panose="020E0502060401010101" pitchFamily="34" charset="-79"/>
                <a:cs typeface="David" panose="020E0502060401010101" pitchFamily="34" charset="-79"/>
              </a:rPr>
              <a:t>תר"ת</a:t>
            </a:r>
            <a:r>
              <a:rPr kumimoji="0" lang="he-IL" sz="3200" b="0" i="0" u="none" strike="noStrike" kern="1200" cap="none" spc="0" normalizeH="0" baseline="0" noProof="0" dirty="0" smtClean="0">
                <a:ln>
                  <a:noFill/>
                </a:ln>
                <a:solidFill>
                  <a:prstClr val="black"/>
                </a:solidFill>
                <a:effectLst/>
                <a:uLnTx/>
                <a:uFillTx/>
                <a:latin typeface="David" panose="020E0502060401010101" pitchFamily="34" charset="-79"/>
                <a:ea typeface="+mn-ea"/>
                <a:cs typeface="David" panose="020E0502060401010101" pitchFamily="34" charset="-79"/>
              </a:rPr>
              <a:t>- תקיעה שברים תקיעה.</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sz="3200" b="0"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endParaRPr>
          </a:p>
        </p:txBody>
      </p:sp>
      <p:sp>
        <p:nvSpPr>
          <p:cNvPr id="3" name="מלבן 2"/>
          <p:cNvSpPr/>
          <p:nvPr/>
        </p:nvSpPr>
        <p:spPr>
          <a:xfrm>
            <a:off x="5800299" y="278774"/>
            <a:ext cx="6165083" cy="4031873"/>
          </a:xfrm>
          <a:prstGeom prst="rect">
            <a:avLst/>
          </a:prstGeom>
          <a:solidFill>
            <a:schemeClr val="accent4">
              <a:lumMod val="60000"/>
              <a:lumOff val="40000"/>
            </a:schemeClr>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"בעד החלון נשקפה </a:t>
            </a:r>
            <a:r>
              <a:rPr kumimoji="0" lang="he-IL" sz="3200" b="1" i="0" u="none" strike="noStrike" kern="1200" cap="none" spc="0" normalizeH="0" baseline="0" noProof="0" dirty="0" err="1" smtClean="0">
                <a:ln>
                  <a:noFill/>
                </a:ln>
                <a:solidFill>
                  <a:srgbClr val="000000"/>
                </a:solidFill>
                <a:effectLst/>
                <a:uLnTx/>
                <a:uFillTx/>
                <a:latin typeface="David" panose="020E0502060401010101" pitchFamily="34" charset="-79"/>
                <a:ea typeface="+mn-ea"/>
                <a:cs typeface="David" panose="020E0502060401010101" pitchFamily="34" charset="-79"/>
              </a:rPr>
              <a:t>ותיבב</a:t>
            </a:r>
            <a:r>
              <a:rPr kumimoji="0" lang="he-IL" sz="3200" b="1"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 אם סיסרא"</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2800" dirty="0" err="1" smtClean="0">
                <a:solidFill>
                  <a:srgbClr val="000000"/>
                </a:solidFill>
                <a:latin typeface="David" panose="020E0502060401010101" pitchFamily="34" charset="-79"/>
                <a:cs typeface="David" panose="020E0502060401010101" pitchFamily="34" charset="-79"/>
              </a:rPr>
              <a:t>ותיבב</a:t>
            </a:r>
            <a:r>
              <a:rPr lang="he-IL" sz="2800" dirty="0" smtClean="0">
                <a:solidFill>
                  <a:srgbClr val="000000"/>
                </a:solidFill>
                <a:latin typeface="David" panose="020E0502060401010101" pitchFamily="34" charset="-79"/>
                <a:cs typeface="David" panose="020E0502060401010101" pitchFamily="34" charset="-79"/>
              </a:rPr>
              <a:t>= יללה לשון גניחה.</a:t>
            </a:r>
          </a:p>
          <a:p>
            <a:pPr lvl="0"/>
            <a:r>
              <a:rPr lang="he-IL" sz="2800" dirty="0">
                <a:solidFill>
                  <a:srgbClr val="000000"/>
                </a:solidFill>
                <a:latin typeface="David" panose="020E0502060401010101" pitchFamily="34" charset="-79"/>
                <a:cs typeface="David" panose="020E0502060401010101" pitchFamily="34" charset="-79"/>
              </a:rPr>
              <a:t>היא אמרה "אוי אוי.... 100 פעמים, וזכר ליבבות הללו אנחנו תוקעים בראש השנה 100 תקיעות. </a:t>
            </a:r>
            <a:r>
              <a:rPr lang="he-IL" sz="2800" dirty="0" smtClean="0">
                <a:solidFill>
                  <a:srgbClr val="000000"/>
                </a:solidFill>
                <a:latin typeface="David" panose="020E0502060401010101" pitchFamily="34" charset="-79"/>
                <a:cs typeface="David" panose="020E0502060401010101" pitchFamily="34" charset="-79"/>
              </a:rPr>
              <a:t>(</a:t>
            </a:r>
            <a:r>
              <a:rPr lang="he-IL" sz="2800" dirty="0" err="1" smtClean="0">
                <a:solidFill>
                  <a:srgbClr val="000000"/>
                </a:solidFill>
                <a:latin typeface="David" panose="020E0502060401010101" pitchFamily="34" charset="-79"/>
                <a:cs typeface="David" panose="020E0502060401010101" pitchFamily="34" charset="-79"/>
              </a:rPr>
              <a:t>תשר"ת</a:t>
            </a:r>
            <a:r>
              <a:rPr lang="he-IL" sz="2800" dirty="0" smtClean="0">
                <a:solidFill>
                  <a:srgbClr val="000000"/>
                </a:solidFill>
                <a:latin typeface="David" panose="020E0502060401010101" pitchFamily="34" charset="-79"/>
                <a:cs typeface="David" panose="020E0502060401010101" pitchFamily="34" charset="-79"/>
              </a:rPr>
              <a:t>, </a:t>
            </a:r>
            <a:r>
              <a:rPr lang="he-IL" sz="2800" dirty="0" err="1" smtClean="0">
                <a:solidFill>
                  <a:srgbClr val="000000"/>
                </a:solidFill>
                <a:latin typeface="David" panose="020E0502060401010101" pitchFamily="34" charset="-79"/>
                <a:cs typeface="David" panose="020E0502060401010101" pitchFamily="34" charset="-79"/>
              </a:rPr>
              <a:t>תש"ת</a:t>
            </a:r>
            <a:r>
              <a:rPr lang="he-IL" sz="2800" dirty="0" smtClean="0">
                <a:solidFill>
                  <a:srgbClr val="000000"/>
                </a:solidFill>
                <a:latin typeface="David" panose="020E0502060401010101" pitchFamily="34" charset="-79"/>
                <a:cs typeface="David" panose="020E0502060401010101" pitchFamily="34" charset="-79"/>
              </a:rPr>
              <a:t>, </a:t>
            </a:r>
            <a:r>
              <a:rPr lang="he-IL" sz="2800" dirty="0" err="1" smtClean="0">
                <a:solidFill>
                  <a:srgbClr val="000000"/>
                </a:solidFill>
                <a:latin typeface="David" panose="020E0502060401010101" pitchFamily="34" charset="-79"/>
                <a:cs typeface="David" panose="020E0502060401010101" pitchFamily="34" charset="-79"/>
              </a:rPr>
              <a:t>תר"ת</a:t>
            </a:r>
            <a:r>
              <a:rPr lang="he-IL" sz="2800" dirty="0" smtClean="0">
                <a:solidFill>
                  <a:srgbClr val="000000"/>
                </a:solidFill>
                <a:latin typeface="David" panose="020E0502060401010101" pitchFamily="34" charset="-79"/>
                <a:cs typeface="David" panose="020E0502060401010101" pitchFamily="34" charset="-79"/>
              </a:rPr>
              <a:t> שלוש פעמים כל אחד).</a:t>
            </a:r>
          </a:p>
          <a:p>
            <a:pPr lvl="0"/>
            <a:r>
              <a:rPr kumimoji="0" lang="he-IL" sz="2800" b="1" i="0" u="sng"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בתרגום אונקלוס מביא למילה "תרועה"= </a:t>
            </a:r>
            <a:r>
              <a:rPr kumimoji="0" lang="he-IL" sz="2800" b="1" i="0" u="sng" strike="noStrike" kern="1200" cap="none" spc="0" normalizeH="0" baseline="0" noProof="0" dirty="0" err="1" smtClean="0">
                <a:ln>
                  <a:noFill/>
                </a:ln>
                <a:solidFill>
                  <a:srgbClr val="000000"/>
                </a:solidFill>
                <a:effectLst/>
                <a:uLnTx/>
                <a:uFillTx/>
                <a:latin typeface="David" panose="020E0502060401010101" pitchFamily="34" charset="-79"/>
                <a:ea typeface="+mn-ea"/>
                <a:cs typeface="David" panose="020E0502060401010101" pitchFamily="34" charset="-79"/>
              </a:rPr>
              <a:t>יבבא</a:t>
            </a:r>
            <a:r>
              <a:rPr kumimoji="0" lang="he-IL" sz="2800" b="0" i="0" u="none" strike="noStrike" kern="1200" cap="none" spc="0" normalizeH="0" baseline="0" noProof="0" dirty="0" smtClean="0">
                <a:ln>
                  <a:noFill/>
                </a:ln>
                <a:solidFill>
                  <a:srgbClr val="000000"/>
                </a:solidFill>
                <a:effectLst/>
                <a:uLnTx/>
                <a:uFillTx/>
                <a:latin typeface="David" panose="020E0502060401010101" pitchFamily="34" charset="-79"/>
                <a:ea typeface="+mn-ea"/>
                <a:cs typeface="David" panose="020E0502060401010101" pitchFamily="34" charset="-79"/>
              </a:rPr>
              <a:t>, ופה</a:t>
            </a:r>
            <a:r>
              <a:rPr kumimoji="0" lang="he-IL" sz="2800" b="0" i="0" u="none" strike="noStrike" kern="1200" cap="none" spc="0" normalizeH="0" noProof="0" dirty="0" smtClean="0">
                <a:ln>
                  <a:noFill/>
                </a:ln>
                <a:solidFill>
                  <a:srgbClr val="000000"/>
                </a:solidFill>
                <a:effectLst/>
                <a:uLnTx/>
                <a:uFillTx/>
                <a:latin typeface="David" panose="020E0502060401010101" pitchFamily="34" charset="-79"/>
                <a:ea typeface="+mn-ea"/>
                <a:cs typeface="David" panose="020E0502060401010101" pitchFamily="34" charset="-79"/>
              </a:rPr>
              <a:t> כתוב שאם סיסרא </a:t>
            </a:r>
            <a:r>
              <a:rPr kumimoji="0" lang="he-IL" sz="2800" b="0" i="0" u="none" strike="noStrike" kern="1200" cap="none" spc="0" normalizeH="0" noProof="0" dirty="0" err="1" smtClean="0">
                <a:ln>
                  <a:noFill/>
                </a:ln>
                <a:solidFill>
                  <a:srgbClr val="000000"/>
                </a:solidFill>
                <a:effectLst/>
                <a:uLnTx/>
                <a:uFillTx/>
                <a:latin typeface="David" panose="020E0502060401010101" pitchFamily="34" charset="-79"/>
                <a:ea typeface="+mn-ea"/>
                <a:cs typeface="David" panose="020E0502060401010101" pitchFamily="34" charset="-79"/>
              </a:rPr>
              <a:t>יבבא</a:t>
            </a:r>
            <a:r>
              <a:rPr kumimoji="0" lang="he-IL" sz="2800" b="0" i="0" u="none" strike="noStrike" kern="1200" cap="none" spc="0" normalizeH="0" noProof="0" dirty="0" smtClean="0">
                <a:ln>
                  <a:noFill/>
                </a:ln>
                <a:solidFill>
                  <a:srgbClr val="000000"/>
                </a:solidFill>
                <a:effectLst/>
                <a:uLnTx/>
                <a:uFillTx/>
                <a:latin typeface="David" panose="020E0502060401010101" pitchFamily="34" charset="-79"/>
                <a:ea typeface="+mn-ea"/>
                <a:cs typeface="David" panose="020E0502060401010101" pitchFamily="34" charset="-79"/>
              </a:rPr>
              <a:t> ולכן מכאן למדו על קולות השופר. </a:t>
            </a:r>
            <a:endParaRPr kumimoji="0" lang="he-IL" sz="2800" b="0" i="0" u="none" strike="noStrike" kern="1200" cap="none" spc="0" normalizeH="0" baseline="0" noProof="0" dirty="0">
              <a:ln>
                <a:noFill/>
              </a:ln>
              <a:solidFill>
                <a:srgbClr val="000000"/>
              </a:solidFill>
              <a:effectLst/>
              <a:uLnTx/>
              <a:uFillTx/>
              <a:latin typeface="David" panose="020E0502060401010101" pitchFamily="34" charset="-79"/>
              <a:ea typeface="+mn-ea"/>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227134" y="2606722"/>
            <a:ext cx="3966665" cy="41138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perspectiveRight"/>
            <a:lightRig rig="threePt" dir="t"/>
          </a:scene3d>
        </p:spPr>
      </p:pic>
      <p:pic>
        <p:nvPicPr>
          <p:cNvPr id="6" name="תמונה 5"/>
          <p:cNvPicPr>
            <a:picLocks noChangeAspect="1"/>
          </p:cNvPicPr>
          <p:nvPr/>
        </p:nvPicPr>
        <p:blipFill>
          <a:blip r:embed="rId3"/>
          <a:stretch>
            <a:fillRect/>
          </a:stretch>
        </p:blipFill>
        <p:spPr>
          <a:xfrm>
            <a:off x="4513487" y="3963551"/>
            <a:ext cx="3747372" cy="2796116"/>
          </a:xfrm>
          <a:prstGeom prst="rect">
            <a:avLst/>
          </a:prstGeom>
        </p:spPr>
      </p:pic>
      <p:sp>
        <p:nvSpPr>
          <p:cNvPr id="7" name="אליפסה 6"/>
          <p:cNvSpPr/>
          <p:nvPr/>
        </p:nvSpPr>
        <p:spPr>
          <a:xfrm>
            <a:off x="5609250" y="5925321"/>
            <a:ext cx="1555846" cy="7952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5800299" y="6272417"/>
            <a:ext cx="1132764" cy="369332"/>
          </a:xfrm>
          <a:prstGeom prst="rect">
            <a:avLst/>
          </a:prstGeom>
          <a:noFill/>
        </p:spPr>
        <p:txBody>
          <a:bodyPr wrap="square" rtlCol="1">
            <a:spAutoFit/>
          </a:bodyPr>
          <a:lstStyle/>
          <a:p>
            <a:r>
              <a:rPr lang="he-IL" dirty="0" smtClean="0"/>
              <a:t>אדן החלון</a:t>
            </a:r>
            <a:endParaRPr lang="he-IL" dirty="0"/>
          </a:p>
        </p:txBody>
      </p:sp>
    </p:spTree>
    <p:extLst>
      <p:ext uri="{BB962C8B-B14F-4D97-AF65-F5344CB8AC3E}">
        <p14:creationId xmlns:p14="http://schemas.microsoft.com/office/powerpoint/2010/main" val="3864293513"/>
      </p:ext>
    </p:extLst>
  </p:cSld>
  <p:clrMapOvr>
    <a:masterClrMapping/>
  </p:clrMapOvr>
  <mc:AlternateContent xmlns:mc="http://schemas.openxmlformats.org/markup-compatibility/2006">
    <mc:Choice xmlns:p14="http://schemas.microsoft.com/office/powerpoint/2010/main" Requires="p14">
      <p:transition spd="slow" p14:dur="4000">
        <p14:vortex/>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5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circle(in)">
                                      <p:cBhvr>
                                        <p:cTn id="48" dur="20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ppt_x"/>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239" y="155944"/>
            <a:ext cx="6496334" cy="6555641"/>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000" b="1" u="sng" dirty="0" err="1" smtClean="0">
                <a:latin typeface="David" panose="020E0502060401010101" pitchFamily="34" charset="-79"/>
                <a:cs typeface="David" panose="020E0502060401010101" pitchFamily="34" charset="-79"/>
              </a:rPr>
              <a:t>פ"ס</a:t>
            </a:r>
            <a:r>
              <a:rPr lang="he-IL" sz="3000" b="1" u="sng" dirty="0" smtClean="0">
                <a:latin typeface="David" panose="020E0502060401010101" pitchFamily="34" charset="-79"/>
                <a:cs typeface="David" panose="020E0502060401010101" pitchFamily="34" charset="-79"/>
              </a:rPr>
              <a:t> ל': </a:t>
            </a:r>
            <a:r>
              <a:rPr lang="he-IL" sz="3000" dirty="0" smtClean="0">
                <a:latin typeface="David" panose="020E0502060401010101" pitchFamily="34" charset="-79"/>
                <a:cs typeface="David" panose="020E0502060401010101" pitchFamily="34" charset="-79"/>
              </a:rPr>
              <a:t>וכך אמרו לה- הרי בטח לקחו הון ושלל רב מישראל והם מחלקים אותו וזו סיבת עיכובם. ומה השלל? כל אחד לקח עמו </a:t>
            </a:r>
            <a:r>
              <a:rPr lang="he-IL" sz="3000" b="1" dirty="0" smtClean="0">
                <a:latin typeface="David" panose="020E0502060401010101" pitchFamily="34" charset="-79"/>
                <a:cs typeface="David" panose="020E0502060401010101" pitchFamily="34" charset="-79"/>
              </a:rPr>
              <a:t>בת ישראל אחת (=רחם) או שתי בנות ישראל (=</a:t>
            </a:r>
            <a:r>
              <a:rPr lang="he-IL" sz="3000" b="1" dirty="0" err="1" smtClean="0">
                <a:latin typeface="David" panose="020E0502060401010101" pitchFamily="34" charset="-79"/>
                <a:cs typeface="David" panose="020E0502060401010101" pitchFamily="34" charset="-79"/>
              </a:rPr>
              <a:t>רחמתיים</a:t>
            </a:r>
            <a:r>
              <a:rPr lang="he-IL" sz="3000" b="1" dirty="0" smtClean="0">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וכן בגדי צבעוניים יקרים לסיסרא שייקח ראשון, ובגדי צבעוניים שרקומים משני ציידיהם. </a:t>
            </a:r>
          </a:p>
          <a:p>
            <a:r>
              <a:rPr lang="he-IL" sz="3000" b="1" u="sng" dirty="0" err="1">
                <a:latin typeface="David" panose="020E0502060401010101" pitchFamily="34" charset="-79"/>
                <a:cs typeface="David" panose="020E0502060401010101" pitchFamily="34" charset="-79"/>
              </a:rPr>
              <a:t>פ"ס</a:t>
            </a:r>
            <a:r>
              <a:rPr lang="he-IL" sz="3000" b="1" u="sng" dirty="0">
                <a:latin typeface="David" panose="020E0502060401010101" pitchFamily="34" charset="-79"/>
                <a:cs typeface="David" panose="020E0502060401010101" pitchFamily="34" charset="-79"/>
              </a:rPr>
              <a:t> לא': </a:t>
            </a:r>
            <a:r>
              <a:rPr lang="he-IL" sz="3000" dirty="0">
                <a:latin typeface="David" panose="020E0502060401010101" pitchFamily="34" charset="-79"/>
                <a:cs typeface="David" panose="020E0502060401010101" pitchFamily="34" charset="-79"/>
              </a:rPr>
              <a:t>דבורה מתפללת שכמו שנאבדו סיסרא וחייליו כך </a:t>
            </a:r>
            <a:r>
              <a:rPr lang="he-IL" sz="3000" dirty="0" smtClean="0">
                <a:latin typeface="David" panose="020E0502060401010101" pitchFamily="34" charset="-79"/>
                <a:cs typeface="David" panose="020E0502060401010101" pitchFamily="34" charset="-79"/>
              </a:rPr>
              <a:t>יאבדו </a:t>
            </a:r>
            <a:r>
              <a:rPr lang="he-IL" sz="3000" dirty="0">
                <a:latin typeface="David" panose="020E0502060401010101" pitchFamily="34" charset="-79"/>
                <a:cs typeface="David" panose="020E0502060401010101" pitchFamily="34" charset="-79"/>
              </a:rPr>
              <a:t>כל אויבי ה' המתנכלים בעם ישראל. ואת אוהבי ה' ועובדיו ה' יחזק אותם ויברך אותם כמו השמש שמביאה אור וחיים לעולם לאחר הלילה החשוך. ובהשפעת דבורה עבדו את ה' במשך 40 שנה ולא באו אויבים להילחם מול ישראל . </a:t>
            </a:r>
            <a:endParaRPr lang="he-IL" sz="3000" dirty="0" smtClean="0">
              <a:latin typeface="David" panose="020E0502060401010101" pitchFamily="34" charset="-79"/>
              <a:cs typeface="David" panose="020E0502060401010101" pitchFamily="34" charset="-79"/>
            </a:endParaRPr>
          </a:p>
        </p:txBody>
      </p:sp>
      <p:sp>
        <p:nvSpPr>
          <p:cNvPr id="2" name="מלבן 1"/>
          <p:cNvSpPr/>
          <p:nvPr/>
        </p:nvSpPr>
        <p:spPr>
          <a:xfrm>
            <a:off x="6632812" y="155944"/>
            <a:ext cx="5349921" cy="3108543"/>
          </a:xfrm>
          <a:prstGeom prst="rect">
            <a:avLst/>
          </a:prstGeom>
          <a:solidFill>
            <a:schemeClr val="accent2">
              <a:lumMod val="40000"/>
              <a:lumOff val="60000"/>
            </a:schemeClr>
          </a:solidFill>
        </p:spPr>
        <p:txBody>
          <a:bodyPr wrap="square">
            <a:spAutoFit/>
          </a:bodyPr>
          <a:lstStyle/>
          <a:p>
            <a:r>
              <a:rPr lang="he-IL" sz="2800" b="1" u="sng" dirty="0">
                <a:latin typeface="David" panose="020E0502060401010101" pitchFamily="34" charset="-79"/>
                <a:cs typeface="David" panose="020E0502060401010101" pitchFamily="34" charset="-79"/>
              </a:rPr>
              <a:t>ל</a:t>
            </a:r>
            <a:r>
              <a:rPr lang="he-IL" sz="2800" dirty="0">
                <a:latin typeface="David" panose="020E0502060401010101" pitchFamily="34" charset="-79"/>
                <a:cs typeface="David" panose="020E0502060401010101" pitchFamily="34" charset="-79"/>
              </a:rPr>
              <a:t> הֲלֹא יִמְצְאוּ יְחַלְּקוּ שָׁלָל,  </a:t>
            </a:r>
            <a:r>
              <a:rPr lang="he-IL" sz="2800" dirty="0" smtClean="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רַחַם </a:t>
            </a:r>
          </a:p>
          <a:p>
            <a:r>
              <a:rPr lang="he-IL" sz="2800" b="1" dirty="0" err="1">
                <a:latin typeface="David" panose="020E0502060401010101" pitchFamily="34" charset="-79"/>
                <a:cs typeface="David" panose="020E0502060401010101" pitchFamily="34" charset="-79"/>
              </a:rPr>
              <a:t>רַחֲמָתַיִם</a:t>
            </a:r>
            <a:r>
              <a:rPr lang="he-IL" sz="2800" dirty="0">
                <a:latin typeface="David" panose="020E0502060401010101" pitchFamily="34" charset="-79"/>
                <a:cs typeface="David" panose="020E0502060401010101" pitchFamily="34" charset="-79"/>
              </a:rPr>
              <a:t> לְרֹאשׁ גֶּבֶר-- </a:t>
            </a:r>
            <a:r>
              <a:rPr lang="he-IL" sz="2800" dirty="0" smtClean="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שְׁלַל צְבָעִים </a:t>
            </a:r>
          </a:p>
          <a:p>
            <a:r>
              <a:rPr lang="he-IL" sz="2800" dirty="0">
                <a:latin typeface="David" panose="020E0502060401010101" pitchFamily="34" charset="-79"/>
                <a:cs typeface="David" panose="020E0502060401010101" pitchFamily="34" charset="-79"/>
              </a:rPr>
              <a:t>לְסִיסְרָא, </a:t>
            </a:r>
            <a:r>
              <a:rPr lang="he-IL" sz="2800" dirty="0" smtClean="0">
                <a:latin typeface="David" panose="020E0502060401010101" pitchFamily="34" charset="-79"/>
                <a:cs typeface="David" panose="020E0502060401010101" pitchFamily="34" charset="-79"/>
              </a:rPr>
              <a:t> שְׁלַל </a:t>
            </a:r>
            <a:r>
              <a:rPr lang="he-IL" sz="2800" dirty="0">
                <a:latin typeface="David" panose="020E0502060401010101" pitchFamily="34" charset="-79"/>
                <a:cs typeface="David" panose="020E0502060401010101" pitchFamily="34" charset="-79"/>
              </a:rPr>
              <a:t>צְבָעִים רִקְמָה: </a:t>
            </a:r>
            <a:r>
              <a:rPr lang="he-IL" sz="2800" dirty="0" smtClean="0">
                <a:latin typeface="David" panose="020E0502060401010101" pitchFamily="34" charset="-79"/>
                <a:cs typeface="David" panose="020E0502060401010101" pitchFamily="34" charset="-79"/>
              </a:rPr>
              <a:t>צֶבַע </a:t>
            </a:r>
            <a:endParaRPr lang="he-IL" sz="2800" dirty="0">
              <a:latin typeface="David" panose="020E0502060401010101" pitchFamily="34" charset="-79"/>
              <a:cs typeface="David" panose="020E0502060401010101" pitchFamily="34" charset="-79"/>
            </a:endParaRPr>
          </a:p>
          <a:p>
            <a:r>
              <a:rPr lang="he-IL" sz="2800" dirty="0">
                <a:latin typeface="David" panose="020E0502060401010101" pitchFamily="34" charset="-79"/>
                <a:cs typeface="David" panose="020E0502060401010101" pitchFamily="34" charset="-79"/>
              </a:rPr>
              <a:t>רִקְמָתַיִם, </a:t>
            </a:r>
            <a:r>
              <a:rPr lang="he-IL" sz="2800" dirty="0" err="1">
                <a:latin typeface="David" panose="020E0502060401010101" pitchFamily="34" charset="-79"/>
                <a:cs typeface="David" panose="020E0502060401010101" pitchFamily="34" charset="-79"/>
              </a:rPr>
              <a:t>לְצַוְּארֵי</a:t>
            </a:r>
            <a:r>
              <a:rPr lang="he-IL" sz="2800" dirty="0">
                <a:latin typeface="David" panose="020E0502060401010101" pitchFamily="34" charset="-79"/>
                <a:cs typeface="David" panose="020E0502060401010101" pitchFamily="34" charset="-79"/>
              </a:rPr>
              <a:t> שָׁלָל.  </a:t>
            </a:r>
            <a:r>
              <a:rPr lang="he-IL" sz="2800" dirty="0" smtClean="0">
                <a:latin typeface="David" panose="020E0502060401010101" pitchFamily="34" charset="-79"/>
                <a:cs typeface="David" panose="020E0502060401010101" pitchFamily="34" charset="-79"/>
              </a:rPr>
              <a:t> </a:t>
            </a:r>
          </a:p>
          <a:p>
            <a:r>
              <a:rPr lang="he-IL" sz="2800" b="1" u="sng" dirty="0" smtClean="0">
                <a:latin typeface="David" panose="020E0502060401010101" pitchFamily="34" charset="-79"/>
                <a:cs typeface="David" panose="020E0502060401010101" pitchFamily="34" charset="-79"/>
              </a:rPr>
              <a:t>לא</a:t>
            </a:r>
            <a:r>
              <a:rPr lang="he-IL" sz="2800" dirty="0" smtClean="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כֵּן יֹאבְדוּ כָל-אוֹיְבֶיךָ, יְהוָה, </a:t>
            </a:r>
          </a:p>
          <a:p>
            <a:r>
              <a:rPr lang="he-IL" sz="2800" dirty="0">
                <a:latin typeface="David" panose="020E0502060401010101" pitchFamily="34" charset="-79"/>
                <a:cs typeface="David" panose="020E0502060401010101" pitchFamily="34" charset="-79"/>
              </a:rPr>
              <a:t>וְאֹהֲבָיו, כְּצֵאת הַשֶּׁמֶשׁ בִּגְבֻרָתוֹ; </a:t>
            </a:r>
            <a:r>
              <a:rPr lang="he-IL" sz="2800" dirty="0" smtClean="0">
                <a:latin typeface="David" panose="020E0502060401010101" pitchFamily="34" charset="-79"/>
                <a:cs typeface="David" panose="020E0502060401010101" pitchFamily="34" charset="-79"/>
              </a:rPr>
              <a:t> </a:t>
            </a:r>
            <a:r>
              <a:rPr lang="he-IL" sz="2800" b="1" dirty="0" err="1" smtClean="0">
                <a:latin typeface="David" panose="020E0502060401010101" pitchFamily="34" charset="-79"/>
                <a:cs typeface="David" panose="020E0502060401010101" pitchFamily="34" charset="-79"/>
              </a:rPr>
              <a:t>וַתִּשְׁקֹט</a:t>
            </a:r>
            <a:r>
              <a:rPr lang="he-IL" sz="2800" b="1" dirty="0" smtClean="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הָאָרֶץ, אַרְבָּעִים שָׁנָה. </a:t>
            </a:r>
          </a:p>
        </p:txBody>
      </p:sp>
      <p:pic>
        <p:nvPicPr>
          <p:cNvPr id="3" name="תמונה 2"/>
          <p:cNvPicPr>
            <a:picLocks noChangeAspect="1"/>
          </p:cNvPicPr>
          <p:nvPr/>
        </p:nvPicPr>
        <p:blipFill>
          <a:blip r:embed="rId2"/>
          <a:stretch>
            <a:fillRect/>
          </a:stretch>
        </p:blipFill>
        <p:spPr>
          <a:xfrm>
            <a:off x="6564573" y="2922663"/>
            <a:ext cx="3462466" cy="23041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4" name="תמונה 3"/>
          <p:cNvPicPr>
            <a:picLocks noChangeAspect="1"/>
          </p:cNvPicPr>
          <p:nvPr/>
        </p:nvPicPr>
        <p:blipFill>
          <a:blip r:embed="rId3">
            <a:extLst>
              <a:ext uri="{BEBA8EAE-BF5A-486C-A8C5-ECC9F3942E4B}">
                <a14:imgProps xmlns:a14="http://schemas.microsoft.com/office/drawing/2010/main">
                  <a14:imgLayer r:embed="rId4">
                    <a14:imgEffect>
                      <a14:backgroundRemoval t="5224" b="92164" l="5431" r="94569"/>
                    </a14:imgEffect>
                  </a14:imgLayer>
                </a14:imgProps>
              </a:ext>
            </a:extLst>
          </a:blip>
          <a:stretch>
            <a:fillRect/>
          </a:stretch>
        </p:blipFill>
        <p:spPr>
          <a:xfrm>
            <a:off x="9245165" y="4462817"/>
            <a:ext cx="2942769" cy="2519687"/>
          </a:xfrm>
          <a:prstGeom prst="rect">
            <a:avLst/>
          </a:prstGeom>
        </p:spPr>
      </p:pic>
    </p:spTree>
    <p:extLst>
      <p:ext uri="{BB962C8B-B14F-4D97-AF65-F5344CB8AC3E}">
        <p14:creationId xmlns:p14="http://schemas.microsoft.com/office/powerpoint/2010/main" val="3482576950"/>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wipe(down)">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 calcmode="lin" valueType="num">
                                      <p:cBhvr additive="base">
                                        <p:cTn id="24"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80">
                                          <p:stCondLst>
                                            <p:cond delay="0"/>
                                          </p:stCondLst>
                                        </p:cTn>
                                        <p:tgtEl>
                                          <p:spTgt spid="4"/>
                                        </p:tgtEl>
                                      </p:cBhvr>
                                    </p:animEffect>
                                    <p:anim calcmode="lin" valueType="num">
                                      <p:cBhvr>
                                        <p:cTn id="3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6" dur="26">
                                          <p:stCondLst>
                                            <p:cond delay="650"/>
                                          </p:stCondLst>
                                        </p:cTn>
                                        <p:tgtEl>
                                          <p:spTgt spid="4"/>
                                        </p:tgtEl>
                                      </p:cBhvr>
                                      <p:to x="100000" y="60000"/>
                                    </p:animScale>
                                    <p:animScale>
                                      <p:cBhvr>
                                        <p:cTn id="37" dur="166" decel="50000">
                                          <p:stCondLst>
                                            <p:cond delay="676"/>
                                          </p:stCondLst>
                                        </p:cTn>
                                        <p:tgtEl>
                                          <p:spTgt spid="4"/>
                                        </p:tgtEl>
                                      </p:cBhvr>
                                      <p:to x="100000" y="100000"/>
                                    </p:animScale>
                                    <p:animScale>
                                      <p:cBhvr>
                                        <p:cTn id="38" dur="26">
                                          <p:stCondLst>
                                            <p:cond delay="1312"/>
                                          </p:stCondLst>
                                        </p:cTn>
                                        <p:tgtEl>
                                          <p:spTgt spid="4"/>
                                        </p:tgtEl>
                                      </p:cBhvr>
                                      <p:to x="100000" y="80000"/>
                                    </p:animScale>
                                    <p:animScale>
                                      <p:cBhvr>
                                        <p:cTn id="39" dur="166" decel="50000">
                                          <p:stCondLst>
                                            <p:cond delay="1338"/>
                                          </p:stCondLst>
                                        </p:cTn>
                                        <p:tgtEl>
                                          <p:spTgt spid="4"/>
                                        </p:tgtEl>
                                      </p:cBhvr>
                                      <p:to x="100000" y="100000"/>
                                    </p:animScale>
                                    <p:animScale>
                                      <p:cBhvr>
                                        <p:cTn id="40" dur="26">
                                          <p:stCondLst>
                                            <p:cond delay="1642"/>
                                          </p:stCondLst>
                                        </p:cTn>
                                        <p:tgtEl>
                                          <p:spTgt spid="4"/>
                                        </p:tgtEl>
                                      </p:cBhvr>
                                      <p:to x="100000" y="90000"/>
                                    </p:animScale>
                                    <p:animScale>
                                      <p:cBhvr>
                                        <p:cTn id="41" dur="166" decel="50000">
                                          <p:stCondLst>
                                            <p:cond delay="1668"/>
                                          </p:stCondLst>
                                        </p:cTn>
                                        <p:tgtEl>
                                          <p:spTgt spid="4"/>
                                        </p:tgtEl>
                                      </p:cBhvr>
                                      <p:to x="100000" y="100000"/>
                                    </p:animScale>
                                    <p:animScale>
                                      <p:cBhvr>
                                        <p:cTn id="42" dur="26">
                                          <p:stCondLst>
                                            <p:cond delay="1808"/>
                                          </p:stCondLst>
                                        </p:cTn>
                                        <p:tgtEl>
                                          <p:spTgt spid="4"/>
                                        </p:tgtEl>
                                      </p:cBhvr>
                                      <p:to x="100000" y="95000"/>
                                    </p:animScale>
                                    <p:animScale>
                                      <p:cBhvr>
                                        <p:cTn id="43"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77056" y="251478"/>
            <a:ext cx="6337439" cy="6299447"/>
          </a:xfrm>
          <a:prstGeom prst="verticalScroll">
            <a:avLst/>
          </a:prstGeom>
          <a:solidFill>
            <a:schemeClr val="accent4">
              <a:lumMod val="40000"/>
              <a:lumOff val="60000"/>
            </a:schemeClr>
          </a:solidFill>
          <a:ln>
            <a:solidFill>
              <a:schemeClr val="tx1"/>
            </a:solidFill>
            <a:prstDash val="dash"/>
          </a:ln>
        </p:spPr>
        <p:txBody>
          <a:bodyPr wrap="square" rtlCol="1">
            <a:spAutoFit/>
          </a:bodyPr>
          <a:lstStyle/>
          <a:p>
            <a:r>
              <a:rPr lang="he-IL" sz="3200" dirty="0">
                <a:latin typeface="David" panose="020E0502060401010101" pitchFamily="34" charset="-79"/>
                <a:cs typeface="David" panose="020E0502060401010101" pitchFamily="34" charset="-79"/>
              </a:rPr>
              <a:t>" </a:t>
            </a:r>
            <a:r>
              <a:rPr lang="he-IL" sz="3600" b="1" dirty="0">
                <a:latin typeface="David" panose="020E0502060401010101" pitchFamily="34" charset="-79"/>
                <a:cs typeface="David" panose="020E0502060401010101" pitchFamily="34" charset="-79"/>
              </a:rPr>
              <a:t>אהביו</a:t>
            </a:r>
            <a:r>
              <a:rPr lang="he-IL" sz="3200" dirty="0">
                <a:latin typeface="David" panose="020E0502060401010101" pitchFamily="34" charset="-79"/>
                <a:cs typeface="David" panose="020E0502060401010101" pitchFamily="34" charset="-79"/>
              </a:rPr>
              <a:t> כצאת השמש.."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-אברהם </a:t>
            </a:r>
            <a:r>
              <a:rPr lang="he-IL" sz="3200" dirty="0">
                <a:latin typeface="David" panose="020E0502060401010101" pitchFamily="34" charset="-79"/>
                <a:cs typeface="David" panose="020E0502060401010101" pitchFamily="34" charset="-79"/>
              </a:rPr>
              <a:t>(הביטו אל אברהם אביכם.. כי </a:t>
            </a:r>
            <a:r>
              <a:rPr lang="he-IL" sz="3200" b="1" dirty="0">
                <a:latin typeface="David" panose="020E0502060401010101" pitchFamily="34" charset="-79"/>
                <a:cs typeface="David" panose="020E0502060401010101" pitchFamily="34" charset="-79"/>
              </a:rPr>
              <a:t>אחד</a:t>
            </a:r>
            <a:r>
              <a:rPr lang="he-IL" sz="3200" dirty="0">
                <a:latin typeface="David" panose="020E0502060401010101" pitchFamily="34" charset="-79"/>
                <a:cs typeface="David" panose="020E0502060401010101" pitchFamily="34" charset="-79"/>
              </a:rPr>
              <a:t> קראתיו" )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יצחק, כמו שברא ה' את העולם בהא שנאמר "</a:t>
            </a:r>
            <a:r>
              <a:rPr lang="he-IL" sz="3200" dirty="0" err="1">
                <a:latin typeface="David" panose="020E0502060401010101" pitchFamily="34" charset="-79"/>
                <a:cs typeface="David" panose="020E0502060401010101" pitchFamily="34" charset="-79"/>
              </a:rPr>
              <a:t>ב</a:t>
            </a:r>
            <a:r>
              <a:rPr lang="he-IL" sz="3200" b="1" dirty="0" err="1">
                <a:latin typeface="David" panose="020E0502060401010101" pitchFamily="34" charset="-79"/>
                <a:cs typeface="David" panose="020E0502060401010101" pitchFamily="34" charset="-79"/>
              </a:rPr>
              <a:t>ה</a:t>
            </a:r>
            <a:r>
              <a:rPr lang="he-IL" sz="3200" dirty="0" err="1">
                <a:latin typeface="David" panose="020E0502060401010101" pitchFamily="34" charset="-79"/>
                <a:cs typeface="David" panose="020E0502060401010101" pitchFamily="34" charset="-79"/>
              </a:rPr>
              <a:t>בראם</a:t>
            </a:r>
            <a:r>
              <a:rPr lang="he-IL" sz="3200" dirty="0">
                <a:latin typeface="David" panose="020E0502060401010101" pitchFamily="34" charset="-79"/>
                <a:cs typeface="David" panose="020E0502060401010101" pitchFamily="34" charset="-79"/>
              </a:rPr>
              <a:t>" כך ע"י יצחק מעמיד קב"ה את המתים </a:t>
            </a:r>
            <a:r>
              <a:rPr lang="he-IL" sz="3200" dirty="0" smtClean="0">
                <a:latin typeface="David" panose="020E0502060401010101" pitchFamily="34" charset="-79"/>
                <a:cs typeface="David" panose="020E0502060401010101" pitchFamily="34" charset="-79"/>
              </a:rPr>
              <a:t>לעוה"ב</a:t>
            </a:r>
            <a:r>
              <a:rPr lang="he-IL" sz="3200" dirty="0">
                <a:latin typeface="David" panose="020E0502060401010101" pitchFamily="34" charset="-79"/>
                <a:cs typeface="David" panose="020E0502060401010101" pitchFamily="34" charset="-79"/>
              </a:rPr>
              <a:t>.</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יעקב: "בית יעקב לכו </a:t>
            </a:r>
            <a:r>
              <a:rPr lang="he-IL" sz="3200" dirty="0" err="1" smtClean="0">
                <a:latin typeface="David" panose="020E0502060401010101" pitchFamily="34" charset="-79"/>
                <a:cs typeface="David" panose="020E0502060401010101" pitchFamily="34" charset="-79"/>
              </a:rPr>
              <a:t>ונלכה</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יו'-</a:t>
            </a:r>
            <a:r>
              <a:rPr lang="he-IL" sz="3200" dirty="0">
                <a:latin typeface="David" panose="020E0502060401010101" pitchFamily="34" charset="-79"/>
                <a:cs typeface="David" panose="020E0502060401010101" pitchFamily="34" charset="-79"/>
              </a:rPr>
              <a:t>משה שנאמר "</a:t>
            </a:r>
            <a:r>
              <a:rPr lang="he-IL" sz="3200" b="1" dirty="0">
                <a:latin typeface="David" panose="020E0502060401010101" pitchFamily="34" charset="-79"/>
                <a:cs typeface="David" panose="020E0502060401010101" pitchFamily="34" charset="-79"/>
              </a:rPr>
              <a:t>וי</a:t>
            </a:r>
            <a:r>
              <a:rPr lang="he-IL" sz="3200" dirty="0">
                <a:latin typeface="David" panose="020E0502060401010101" pitchFamily="34" charset="-79"/>
                <a:cs typeface="David" panose="020E0502060401010101" pitchFamily="34" charset="-79"/>
              </a:rPr>
              <a:t>די משה כבדים"..</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477672" y="251478"/>
            <a:ext cx="5568286" cy="3470375"/>
          </a:xfrm>
          <a:prstGeom prst="rect">
            <a:avLst/>
          </a:prstGeom>
        </p:spPr>
      </p:pic>
      <p:sp>
        <p:nvSpPr>
          <p:cNvPr id="3" name="תרשים זרימה: תצוגה 2"/>
          <p:cNvSpPr/>
          <p:nvPr/>
        </p:nvSpPr>
        <p:spPr>
          <a:xfrm>
            <a:off x="699201" y="3922524"/>
            <a:ext cx="4121624" cy="2702256"/>
          </a:xfrm>
          <a:prstGeom prst="flowChartDisplay">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TextBox 3"/>
          <p:cNvSpPr txBox="1"/>
          <p:nvPr/>
        </p:nvSpPr>
        <p:spPr>
          <a:xfrm>
            <a:off x="1227443" y="3977115"/>
            <a:ext cx="2647665" cy="2554545"/>
          </a:xfrm>
          <a:prstGeom prst="rect">
            <a:avLst/>
          </a:prstGeom>
          <a:noFill/>
        </p:spPr>
        <p:txBody>
          <a:bodyPr wrap="square" rtlCol="1">
            <a:spAutoFit/>
          </a:bodyPr>
          <a:lstStyle/>
          <a:p>
            <a:r>
              <a:rPr lang="he-IL" sz="4000" dirty="0" smtClean="0">
                <a:latin typeface="David" panose="020E0502060401010101" pitchFamily="34" charset="-79"/>
                <a:cs typeface="David" panose="020E0502060401010101" pitchFamily="34" charset="-79"/>
              </a:rPr>
              <a:t>אברהם</a:t>
            </a:r>
          </a:p>
          <a:p>
            <a:r>
              <a:rPr lang="he-IL" sz="4000" dirty="0" smtClean="0">
                <a:latin typeface="David" panose="020E0502060401010101" pitchFamily="34" charset="-79"/>
                <a:cs typeface="David" panose="020E0502060401010101" pitchFamily="34" charset="-79"/>
              </a:rPr>
              <a:t>יצחק </a:t>
            </a:r>
          </a:p>
          <a:p>
            <a:r>
              <a:rPr lang="he-IL" sz="4000" dirty="0" smtClean="0">
                <a:latin typeface="David" panose="020E0502060401010101" pitchFamily="34" charset="-79"/>
                <a:cs typeface="David" panose="020E0502060401010101" pitchFamily="34" charset="-79"/>
              </a:rPr>
              <a:t>יעקב</a:t>
            </a:r>
          </a:p>
          <a:p>
            <a:r>
              <a:rPr lang="he-IL" sz="4000" dirty="0" smtClean="0">
                <a:latin typeface="David" panose="020E0502060401010101" pitchFamily="34" charset="-79"/>
                <a:cs typeface="David" panose="020E0502060401010101" pitchFamily="34" charset="-79"/>
              </a:rPr>
              <a:t>משה רבינו</a:t>
            </a:r>
            <a:endParaRPr lang="he-IL" sz="40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560467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invX="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80">
                                          <p:stCondLst>
                                            <p:cond delay="0"/>
                                          </p:stCondLst>
                                        </p:cTn>
                                        <p:tgtEl>
                                          <p:spTgt spid="4"/>
                                        </p:tgtEl>
                                      </p:cBhvr>
                                    </p:animEffect>
                                    <p:anim calcmode="lin" valueType="num">
                                      <p:cBhvr>
                                        <p:cTn id="2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4" dur="26">
                                          <p:stCondLst>
                                            <p:cond delay="650"/>
                                          </p:stCondLst>
                                        </p:cTn>
                                        <p:tgtEl>
                                          <p:spTgt spid="4"/>
                                        </p:tgtEl>
                                      </p:cBhvr>
                                      <p:to x="100000" y="60000"/>
                                    </p:animScale>
                                    <p:animScale>
                                      <p:cBhvr>
                                        <p:cTn id="35" dur="166" decel="50000">
                                          <p:stCondLst>
                                            <p:cond delay="676"/>
                                          </p:stCondLst>
                                        </p:cTn>
                                        <p:tgtEl>
                                          <p:spTgt spid="4"/>
                                        </p:tgtEl>
                                      </p:cBhvr>
                                      <p:to x="100000" y="100000"/>
                                    </p:animScale>
                                    <p:animScale>
                                      <p:cBhvr>
                                        <p:cTn id="36" dur="26">
                                          <p:stCondLst>
                                            <p:cond delay="1312"/>
                                          </p:stCondLst>
                                        </p:cTn>
                                        <p:tgtEl>
                                          <p:spTgt spid="4"/>
                                        </p:tgtEl>
                                      </p:cBhvr>
                                      <p:to x="100000" y="80000"/>
                                    </p:animScale>
                                    <p:animScale>
                                      <p:cBhvr>
                                        <p:cTn id="37" dur="166" decel="50000">
                                          <p:stCondLst>
                                            <p:cond delay="1338"/>
                                          </p:stCondLst>
                                        </p:cTn>
                                        <p:tgtEl>
                                          <p:spTgt spid="4"/>
                                        </p:tgtEl>
                                      </p:cBhvr>
                                      <p:to x="100000" y="100000"/>
                                    </p:animScale>
                                    <p:animScale>
                                      <p:cBhvr>
                                        <p:cTn id="38" dur="26">
                                          <p:stCondLst>
                                            <p:cond delay="1642"/>
                                          </p:stCondLst>
                                        </p:cTn>
                                        <p:tgtEl>
                                          <p:spTgt spid="4"/>
                                        </p:tgtEl>
                                      </p:cBhvr>
                                      <p:to x="100000" y="90000"/>
                                    </p:animScale>
                                    <p:animScale>
                                      <p:cBhvr>
                                        <p:cTn id="39" dur="166" decel="50000">
                                          <p:stCondLst>
                                            <p:cond delay="1668"/>
                                          </p:stCondLst>
                                        </p:cTn>
                                        <p:tgtEl>
                                          <p:spTgt spid="4"/>
                                        </p:tgtEl>
                                      </p:cBhvr>
                                      <p:to x="100000" y="100000"/>
                                    </p:animScale>
                                    <p:animScale>
                                      <p:cBhvr>
                                        <p:cTn id="40" dur="26">
                                          <p:stCondLst>
                                            <p:cond delay="1808"/>
                                          </p:stCondLst>
                                        </p:cTn>
                                        <p:tgtEl>
                                          <p:spTgt spid="4"/>
                                        </p:tgtEl>
                                      </p:cBhvr>
                                      <p:to x="100000" y="95000"/>
                                    </p:animScale>
                                    <p:animScale>
                                      <p:cBhvr>
                                        <p:cTn id="41"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6190" y="251479"/>
            <a:ext cx="5089705" cy="584775"/>
          </a:xfrm>
          <a:prstGeom prst="rect">
            <a:avLst/>
          </a:prstGeom>
          <a:solidFill>
            <a:schemeClr val="accent4">
              <a:lumMod val="40000"/>
              <a:lumOff val="60000"/>
            </a:schemeClr>
          </a:solidFill>
          <a:ln>
            <a:solidFill>
              <a:schemeClr val="tx1"/>
            </a:solidFill>
            <a:prstDash val="dash"/>
          </a:ln>
        </p:spPr>
        <p:txBody>
          <a:bodyPr wrap="square" rtlCol="1">
            <a:spAutoFit/>
          </a:bodyPr>
          <a:lstStyle/>
          <a:p>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57603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32311" y="2160086"/>
            <a:ext cx="6026522" cy="1077218"/>
          </a:xfrm>
          <a:prstGeom prst="rect">
            <a:avLst/>
          </a:prstGeom>
          <a:solidFill>
            <a:schemeClr val="accent4"/>
          </a:solidFill>
          <a:ln>
            <a:solidFill>
              <a:schemeClr val="tx1"/>
            </a:solidFill>
            <a:prstDash val="dash"/>
          </a:ln>
        </p:spPr>
        <p:txBody>
          <a:bodyPr wrap="square" rtlCol="1">
            <a:spAutoFit/>
          </a:bodyPr>
          <a:lstStyle/>
          <a:p>
            <a:r>
              <a:rPr lang="he-IL" sz="3200" b="1" dirty="0" smtClean="0">
                <a:latin typeface="David" panose="020E0502060401010101" pitchFamily="34" charset="-79"/>
                <a:cs typeface="David" panose="020E0502060401010101" pitchFamily="34" charset="-79"/>
              </a:rPr>
              <a:t>קרא פסוקים יד'- יח' והשלם את שמות השבטים:</a:t>
            </a:r>
            <a:endParaRPr lang="he-IL" sz="3200" b="1" dirty="0">
              <a:latin typeface="David" panose="020E0502060401010101" pitchFamily="34" charset="-79"/>
              <a:cs typeface="David" panose="020E0502060401010101" pitchFamily="34" charset="-79"/>
            </a:endParaRPr>
          </a:p>
        </p:txBody>
      </p:sp>
      <p:graphicFrame>
        <p:nvGraphicFramePr>
          <p:cNvPr id="2" name="טבלה 1"/>
          <p:cNvGraphicFramePr>
            <a:graphicFrameLocks noGrp="1"/>
          </p:cNvGraphicFramePr>
          <p:nvPr>
            <p:extLst>
              <p:ext uri="{D42A27DB-BD31-4B8C-83A1-F6EECF244321}">
                <p14:modId xmlns:p14="http://schemas.microsoft.com/office/powerpoint/2010/main" val="2407966677"/>
              </p:ext>
            </p:extLst>
          </p:nvPr>
        </p:nvGraphicFramePr>
        <p:xfrm>
          <a:off x="5158855" y="3345694"/>
          <a:ext cx="6899978" cy="3341709"/>
        </p:xfrm>
        <a:graphic>
          <a:graphicData uri="http://schemas.openxmlformats.org/drawingml/2006/table">
            <a:tbl>
              <a:tblPr rtl="1" firstRow="1" bandRow="1">
                <a:tableStyleId>{8A107856-5554-42FB-B03E-39F5DBC370BA}</a:tableStyleId>
              </a:tblPr>
              <a:tblGrid>
                <a:gridCol w="1955423">
                  <a:extLst>
                    <a:ext uri="{9D8B030D-6E8A-4147-A177-3AD203B41FA5}">
                      <a16:colId xmlns:a16="http://schemas.microsoft.com/office/drawing/2014/main" val="1258699397"/>
                    </a:ext>
                  </a:extLst>
                </a:gridCol>
                <a:gridCol w="2267408">
                  <a:extLst>
                    <a:ext uri="{9D8B030D-6E8A-4147-A177-3AD203B41FA5}">
                      <a16:colId xmlns:a16="http://schemas.microsoft.com/office/drawing/2014/main" val="2707535723"/>
                    </a:ext>
                  </a:extLst>
                </a:gridCol>
                <a:gridCol w="2677147">
                  <a:extLst>
                    <a:ext uri="{9D8B030D-6E8A-4147-A177-3AD203B41FA5}">
                      <a16:colId xmlns:a16="http://schemas.microsoft.com/office/drawing/2014/main" val="1343478681"/>
                    </a:ext>
                  </a:extLst>
                </a:gridCol>
              </a:tblGrid>
              <a:tr h="512874">
                <a:tc>
                  <a:txBody>
                    <a:bodyPr/>
                    <a:lstStyle/>
                    <a:p>
                      <a:pPr rtl="1"/>
                      <a:r>
                        <a:rPr lang="he-IL" sz="3200" dirty="0" smtClean="0">
                          <a:latin typeface="David" panose="020E0502060401010101" pitchFamily="34" charset="-79"/>
                          <a:cs typeface="David" panose="020E0502060401010101" pitchFamily="34" charset="-79"/>
                        </a:rPr>
                        <a:t>המתנדבים:</a:t>
                      </a:r>
                      <a:endParaRPr lang="he-IL" sz="3200" dirty="0">
                        <a:latin typeface="David" panose="020E0502060401010101" pitchFamily="34" charset="-79"/>
                        <a:cs typeface="David" panose="020E0502060401010101" pitchFamily="34" charset="-79"/>
                      </a:endParaRPr>
                    </a:p>
                  </a:txBody>
                  <a:tcPr/>
                </a:tc>
                <a:tc>
                  <a:txBody>
                    <a:bodyPr/>
                    <a:lstStyle/>
                    <a:p>
                      <a:pPr rtl="1"/>
                      <a:r>
                        <a:rPr lang="he-IL" sz="3200" dirty="0" smtClean="0">
                          <a:latin typeface="David" panose="020E0502060401010101" pitchFamily="34" charset="-79"/>
                          <a:cs typeface="David" panose="020E0502060401010101" pitchFamily="34" charset="-79"/>
                        </a:rPr>
                        <a:t>המשתמטים:</a:t>
                      </a:r>
                      <a:endParaRPr lang="he-IL" sz="3200" dirty="0">
                        <a:latin typeface="David" panose="020E0502060401010101" pitchFamily="34" charset="-79"/>
                        <a:cs typeface="David" panose="020E0502060401010101" pitchFamily="34" charset="-79"/>
                      </a:endParaRPr>
                    </a:p>
                  </a:txBody>
                  <a:tcPr/>
                </a:tc>
                <a:tc>
                  <a:txBody>
                    <a:bodyPr/>
                    <a:lstStyle/>
                    <a:p>
                      <a:pPr rtl="1"/>
                      <a:r>
                        <a:rPr lang="he-IL" sz="3200" dirty="0" smtClean="0">
                          <a:latin typeface="David" panose="020E0502060401010101" pitchFamily="34" charset="-79"/>
                          <a:cs typeface="David" panose="020E0502060401010101" pitchFamily="34" charset="-79"/>
                        </a:rPr>
                        <a:t>לא מוזכרים:</a:t>
                      </a:r>
                      <a:endParaRPr lang="he-IL" sz="32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068181110"/>
                  </a:ext>
                </a:extLst>
              </a:tr>
              <a:tr h="2762589">
                <a:tc>
                  <a:txBody>
                    <a:bodyPr/>
                    <a:lstStyle/>
                    <a:p>
                      <a:pPr rtl="1"/>
                      <a:endParaRPr lang="he-IL" sz="3200" dirty="0">
                        <a:latin typeface="David" panose="020E0502060401010101" pitchFamily="34" charset="-79"/>
                        <a:cs typeface="David" panose="020E0502060401010101" pitchFamily="34" charset="-79"/>
                      </a:endParaRPr>
                    </a:p>
                  </a:txBody>
                  <a:tcPr/>
                </a:tc>
                <a:tc>
                  <a:txBody>
                    <a:bodyPr/>
                    <a:lstStyle/>
                    <a:p>
                      <a:pPr rtl="1"/>
                      <a:endParaRPr lang="he-IL" sz="3200" dirty="0">
                        <a:latin typeface="David" panose="020E0502060401010101" pitchFamily="34" charset="-79"/>
                        <a:cs typeface="David" panose="020E0502060401010101" pitchFamily="34" charset="-79"/>
                      </a:endParaRPr>
                    </a:p>
                  </a:txBody>
                  <a:tcPr/>
                </a:tc>
                <a:tc>
                  <a:txBody>
                    <a:bodyPr/>
                    <a:lstStyle/>
                    <a:p>
                      <a:pPr rtl="1"/>
                      <a:endParaRPr lang="he-IL" sz="3200" dirty="0" smtClean="0">
                        <a:latin typeface="David" panose="020E0502060401010101" pitchFamily="34" charset="-79"/>
                        <a:cs typeface="David" panose="020E0502060401010101" pitchFamily="34" charset="-79"/>
                      </a:endParaRPr>
                    </a:p>
                    <a:p>
                      <a:pPr rtl="1"/>
                      <a:endParaRPr lang="he-IL" sz="3200" dirty="0" smtClean="0">
                        <a:latin typeface="David" panose="020E0502060401010101" pitchFamily="34" charset="-79"/>
                        <a:cs typeface="David" panose="020E0502060401010101" pitchFamily="34" charset="-79"/>
                      </a:endParaRPr>
                    </a:p>
                    <a:p>
                      <a:pPr rtl="1"/>
                      <a:endParaRPr lang="he-IL" sz="3200" dirty="0" smtClean="0">
                        <a:latin typeface="David" panose="020E0502060401010101" pitchFamily="34" charset="-79"/>
                        <a:cs typeface="David" panose="020E0502060401010101" pitchFamily="34" charset="-79"/>
                      </a:endParaRPr>
                    </a:p>
                    <a:p>
                      <a:pPr rtl="1"/>
                      <a:endParaRPr lang="he-IL" sz="3200" dirty="0" smtClean="0">
                        <a:latin typeface="David" panose="020E0502060401010101" pitchFamily="34" charset="-79"/>
                        <a:cs typeface="David" panose="020E0502060401010101" pitchFamily="34" charset="-79"/>
                      </a:endParaRPr>
                    </a:p>
                    <a:p>
                      <a:pPr rtl="1"/>
                      <a:endParaRPr lang="he-IL" sz="3200" dirty="0" smtClean="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039433342"/>
                  </a:ext>
                </a:extLst>
              </a:tr>
            </a:tbl>
          </a:graphicData>
        </a:graphic>
      </p:graphicFrame>
      <p:pic>
        <p:nvPicPr>
          <p:cNvPr id="3" name="תמונה 2"/>
          <p:cNvPicPr>
            <a:picLocks noChangeAspect="1"/>
          </p:cNvPicPr>
          <p:nvPr/>
        </p:nvPicPr>
        <p:blipFill>
          <a:blip r:embed="rId2"/>
          <a:stretch>
            <a:fillRect/>
          </a:stretch>
        </p:blipFill>
        <p:spPr>
          <a:xfrm>
            <a:off x="109182" y="1255594"/>
            <a:ext cx="4285397" cy="5431809"/>
          </a:xfrm>
          <a:prstGeom prst="rect">
            <a:avLst/>
          </a:prstGeom>
        </p:spPr>
      </p:pic>
      <p:sp>
        <p:nvSpPr>
          <p:cNvPr id="6" name="TextBox 5"/>
          <p:cNvSpPr txBox="1"/>
          <p:nvPr/>
        </p:nvSpPr>
        <p:spPr>
          <a:xfrm>
            <a:off x="0" y="52338"/>
            <a:ext cx="7677622" cy="1200329"/>
          </a:xfrm>
          <a:prstGeom prst="rect">
            <a:avLst/>
          </a:prstGeom>
          <a:solidFill>
            <a:schemeClr val="accent4">
              <a:lumMod val="40000"/>
              <a:lumOff val="60000"/>
            </a:schemeClr>
          </a:solidFill>
          <a:ln>
            <a:solidFill>
              <a:schemeClr val="tx1"/>
            </a:solidFill>
            <a:prstDash val="dash"/>
          </a:ln>
        </p:spPr>
        <p:txBody>
          <a:bodyPr wrap="square" rtlCol="1">
            <a:spAutoFit/>
          </a:bodyPr>
          <a:lstStyle/>
          <a:p>
            <a:r>
              <a:rPr lang="he-IL" sz="3200" dirty="0" smtClean="0">
                <a:latin typeface="David" panose="020E0502060401010101" pitchFamily="34" charset="-79"/>
                <a:cs typeface="David" panose="020E0502060401010101" pitchFamily="34" charset="-79"/>
              </a:rPr>
              <a:t>הקף </a:t>
            </a:r>
            <a:r>
              <a:rPr lang="he-IL" sz="3600" b="1" dirty="0" smtClean="0">
                <a:latin typeface="David" panose="020E0502060401010101" pitchFamily="34" charset="-79"/>
                <a:cs typeface="David" panose="020E0502060401010101" pitchFamily="34" charset="-79"/>
              </a:rPr>
              <a:t>בעיגול</a:t>
            </a:r>
            <a:r>
              <a:rPr lang="he-IL" sz="3200" dirty="0" smtClean="0">
                <a:latin typeface="David" panose="020E0502060401010101" pitchFamily="34" charset="-79"/>
                <a:cs typeface="David" panose="020E0502060401010101" pitchFamily="34" charset="-79"/>
              </a:rPr>
              <a:t> במפה את השבטים שהצטרפו ללחימה</a:t>
            </a:r>
          </a:p>
          <a:p>
            <a:r>
              <a:rPr lang="he-IL" sz="3200" dirty="0" smtClean="0">
                <a:latin typeface="David" panose="020E0502060401010101" pitchFamily="34" charset="-79"/>
                <a:cs typeface="David" panose="020E0502060401010101" pitchFamily="34" charset="-79"/>
              </a:rPr>
              <a:t>סמן </a:t>
            </a:r>
            <a:r>
              <a:rPr lang="he-IL" sz="3600" b="1" dirty="0" smtClean="0">
                <a:latin typeface="David" panose="020E0502060401010101" pitchFamily="34" charset="-79"/>
                <a:cs typeface="David" panose="020E0502060401010101" pitchFamily="34" charset="-79"/>
              </a:rPr>
              <a:t>בריבוע</a:t>
            </a:r>
            <a:r>
              <a:rPr lang="he-IL" sz="3200" dirty="0" smtClean="0">
                <a:latin typeface="David" panose="020E0502060401010101" pitchFamily="34" charset="-79"/>
                <a:cs typeface="David" panose="020E0502060401010101" pitchFamily="34" charset="-79"/>
              </a:rPr>
              <a:t> את השבטים שלא באו ללחימה..</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51419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טבלה 3"/>
          <p:cNvGraphicFramePr>
            <a:graphicFrameLocks noGrp="1"/>
          </p:cNvGraphicFramePr>
          <p:nvPr>
            <p:extLst>
              <p:ext uri="{D42A27DB-BD31-4B8C-83A1-F6EECF244321}">
                <p14:modId xmlns:p14="http://schemas.microsoft.com/office/powerpoint/2010/main" val="4239598275"/>
              </p:ext>
            </p:extLst>
          </p:nvPr>
        </p:nvGraphicFramePr>
        <p:xfrm>
          <a:off x="2283726" y="746303"/>
          <a:ext cx="8505398" cy="5381503"/>
        </p:xfrm>
        <a:graphic>
          <a:graphicData uri="http://schemas.openxmlformats.org/drawingml/2006/table">
            <a:tbl>
              <a:tblPr rtl="1">
                <a:tableStyleId>{69C7853C-536D-4A76-A0AE-DD22124D55A5}</a:tableStyleId>
              </a:tblPr>
              <a:tblGrid>
                <a:gridCol w="6579648">
                  <a:extLst>
                    <a:ext uri="{9D8B030D-6E8A-4147-A177-3AD203B41FA5}">
                      <a16:colId xmlns:a16="http://schemas.microsoft.com/office/drawing/2014/main" val="2300759193"/>
                    </a:ext>
                  </a:extLst>
                </a:gridCol>
                <a:gridCol w="962875">
                  <a:extLst>
                    <a:ext uri="{9D8B030D-6E8A-4147-A177-3AD203B41FA5}">
                      <a16:colId xmlns:a16="http://schemas.microsoft.com/office/drawing/2014/main" val="666182983"/>
                    </a:ext>
                  </a:extLst>
                </a:gridCol>
                <a:gridCol w="962875">
                  <a:extLst>
                    <a:ext uri="{9D8B030D-6E8A-4147-A177-3AD203B41FA5}">
                      <a16:colId xmlns:a16="http://schemas.microsoft.com/office/drawing/2014/main" val="2950002985"/>
                    </a:ext>
                  </a:extLst>
                </a:gridCol>
              </a:tblGrid>
              <a:tr h="0">
                <a:tc>
                  <a:txBody>
                    <a:bodyPr/>
                    <a:lstStyle/>
                    <a:p>
                      <a:pPr algn="r" rtl="1">
                        <a:lnSpc>
                          <a:spcPct val="150000"/>
                        </a:lnSpc>
                        <a:spcAft>
                          <a:spcPts val="0"/>
                        </a:spcAft>
                      </a:pPr>
                      <a:r>
                        <a:rPr lang="en-US"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נכון</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לא נכון</a:t>
                      </a:r>
                      <a:endParaRPr lang="en-US"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26825225"/>
                  </a:ext>
                </a:extLst>
              </a:tr>
              <a:tr h="0">
                <a:tc>
                  <a:txBody>
                    <a:bodyPr/>
                    <a:lstStyle/>
                    <a:p>
                      <a:pPr algn="r" rtl="1">
                        <a:lnSpc>
                          <a:spcPct val="150000"/>
                        </a:lnSpc>
                        <a:spcAft>
                          <a:spcPts val="0"/>
                        </a:spcAft>
                      </a:pPr>
                      <a:r>
                        <a:rPr lang="he-IL" sz="2400">
                          <a:effectLst/>
                        </a:rPr>
                        <a:t>עד לפרק זה למדנו על 4 משעבדים</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dirty="0">
                          <a:effectLst/>
                        </a:rPr>
                        <a:t> </a:t>
                      </a:r>
                      <a:r>
                        <a:rPr lang="he-IL" sz="2400" dirty="0" smtClean="0">
                          <a:effectLst/>
                        </a:rPr>
                        <a:t>נכון</a:t>
                      </a:r>
                      <a:endParaRPr lang="en-US" sz="2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33806054"/>
                  </a:ext>
                </a:extLst>
              </a:tr>
              <a:tr h="0">
                <a:tc>
                  <a:txBody>
                    <a:bodyPr/>
                    <a:lstStyle/>
                    <a:p>
                      <a:pPr algn="r" rtl="1">
                        <a:lnSpc>
                          <a:spcPct val="150000"/>
                        </a:lnSpc>
                        <a:spcAft>
                          <a:spcPts val="0"/>
                        </a:spcAft>
                      </a:pPr>
                      <a:r>
                        <a:rPr lang="he-IL" sz="2400">
                          <a:effectLst/>
                        </a:rPr>
                        <a:t>המלחמה נגד כושן רשעתיים נעשתה ע'י עתניאל</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38705972"/>
                  </a:ext>
                </a:extLst>
              </a:tr>
              <a:tr h="0">
                <a:tc>
                  <a:txBody>
                    <a:bodyPr/>
                    <a:lstStyle/>
                    <a:p>
                      <a:pPr algn="r" rtl="1">
                        <a:lnSpc>
                          <a:spcPct val="150000"/>
                        </a:lnSpc>
                        <a:spcAft>
                          <a:spcPts val="0"/>
                        </a:spcAft>
                      </a:pPr>
                      <a:r>
                        <a:rPr lang="he-IL" sz="2400">
                          <a:effectLst/>
                        </a:rPr>
                        <a:t>המלחמה נגד עגלון נעשתה ע'י שמגר בן ענת</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69149042"/>
                  </a:ext>
                </a:extLst>
              </a:tr>
              <a:tr h="0">
                <a:tc>
                  <a:txBody>
                    <a:bodyPr/>
                    <a:lstStyle/>
                    <a:p>
                      <a:pPr algn="r" rtl="1">
                        <a:lnSpc>
                          <a:spcPct val="150000"/>
                        </a:lnSpc>
                        <a:spcAft>
                          <a:spcPts val="0"/>
                        </a:spcAft>
                      </a:pPr>
                      <a:r>
                        <a:rPr lang="he-IL" sz="2400">
                          <a:effectLst/>
                        </a:rPr>
                        <a:t>המלחמה נגד פלישתים נעשתה ע'י אהוד בן גרא</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71694538"/>
                  </a:ext>
                </a:extLst>
              </a:tr>
              <a:tr h="0">
                <a:tc>
                  <a:txBody>
                    <a:bodyPr/>
                    <a:lstStyle/>
                    <a:p>
                      <a:pPr algn="r" rtl="1">
                        <a:lnSpc>
                          <a:spcPct val="150000"/>
                        </a:lnSpc>
                        <a:spcAft>
                          <a:spcPts val="0"/>
                        </a:spcAft>
                      </a:pPr>
                      <a:r>
                        <a:rPr lang="he-IL" sz="2400">
                          <a:effectLst/>
                        </a:rPr>
                        <a:t>המלחמה נגד סיסרא נעשתה ע'י ברק ודבורה</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55009670"/>
                  </a:ext>
                </a:extLst>
              </a:tr>
              <a:tr h="0">
                <a:tc>
                  <a:txBody>
                    <a:bodyPr/>
                    <a:lstStyle/>
                    <a:p>
                      <a:pPr algn="r" rtl="1">
                        <a:lnSpc>
                          <a:spcPct val="150000"/>
                        </a:lnSpc>
                        <a:spcAft>
                          <a:spcPts val="0"/>
                        </a:spcAft>
                      </a:pPr>
                      <a:r>
                        <a:rPr lang="he-IL" sz="2400">
                          <a:effectLst/>
                        </a:rPr>
                        <a:t>בשירתה, דבורה משבחת את כח ההתנדבות בעם ישראל</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45110076"/>
                  </a:ext>
                </a:extLst>
              </a:tr>
              <a:tr h="0">
                <a:tc>
                  <a:txBody>
                    <a:bodyPr/>
                    <a:lstStyle/>
                    <a:p>
                      <a:pPr algn="r" rtl="1">
                        <a:lnSpc>
                          <a:spcPct val="150000"/>
                        </a:lnSpc>
                        <a:spcAft>
                          <a:spcPts val="0"/>
                        </a:spcAft>
                      </a:pPr>
                      <a:r>
                        <a:rPr lang="he-IL" sz="2400">
                          <a:effectLst/>
                        </a:rPr>
                        <a:t>בשירה יש איזכור למעמד הר סיני</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845793967"/>
                  </a:ext>
                </a:extLst>
              </a:tr>
              <a:tr h="0">
                <a:tc>
                  <a:txBody>
                    <a:bodyPr/>
                    <a:lstStyle/>
                    <a:p>
                      <a:pPr algn="r" rtl="1">
                        <a:lnSpc>
                          <a:spcPct val="150000"/>
                        </a:lnSpc>
                        <a:spcAft>
                          <a:spcPts val="0"/>
                        </a:spcAft>
                      </a:pPr>
                      <a:r>
                        <a:rPr lang="he-IL" sz="2400">
                          <a:effectLst/>
                        </a:rPr>
                        <a:t>בשירה מתואר הפחד שהיה לישראל כתוצאה מהשיעבוד</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dirty="0">
                          <a:effectLst/>
                        </a:rPr>
                        <a:t> </a:t>
                      </a:r>
                      <a:endParaRPr lang="en-US" sz="2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8579573"/>
                  </a:ext>
                </a:extLst>
              </a:tr>
              <a:tr h="0">
                <a:tc>
                  <a:txBody>
                    <a:bodyPr/>
                    <a:lstStyle/>
                    <a:p>
                      <a:pPr algn="r" rtl="1">
                        <a:lnSpc>
                          <a:spcPct val="150000"/>
                        </a:lnSpc>
                        <a:spcAft>
                          <a:spcPts val="0"/>
                        </a:spcAft>
                      </a:pPr>
                      <a:r>
                        <a:rPr lang="he-IL" sz="2400">
                          <a:effectLst/>
                        </a:rPr>
                        <a:t>אנשים שמחו ללכת גלויים בדרכים ראשיות</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dirty="0">
                          <a:effectLst/>
                        </a:rPr>
                        <a:t> </a:t>
                      </a:r>
                      <a:endParaRPr lang="en-US" sz="2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52405395"/>
                  </a:ext>
                </a:extLst>
              </a:tr>
            </a:tbl>
          </a:graphicData>
        </a:graphic>
      </p:graphicFrame>
    </p:spTree>
    <p:extLst>
      <p:ext uri="{BB962C8B-B14F-4D97-AF65-F5344CB8AC3E}">
        <p14:creationId xmlns:p14="http://schemas.microsoft.com/office/powerpoint/2010/main" val="25957909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טבלה 5"/>
          <p:cNvGraphicFramePr>
            <a:graphicFrameLocks noGrp="1"/>
          </p:cNvGraphicFramePr>
          <p:nvPr>
            <p:extLst>
              <p:ext uri="{D42A27DB-BD31-4B8C-83A1-F6EECF244321}">
                <p14:modId xmlns:p14="http://schemas.microsoft.com/office/powerpoint/2010/main" val="3353582354"/>
              </p:ext>
            </p:extLst>
          </p:nvPr>
        </p:nvGraphicFramePr>
        <p:xfrm>
          <a:off x="1869746" y="370989"/>
          <a:ext cx="9028561" cy="6117214"/>
        </p:xfrm>
        <a:graphic>
          <a:graphicData uri="http://schemas.openxmlformats.org/drawingml/2006/table">
            <a:tbl>
              <a:tblPr rtl="1">
                <a:tableStyleId>{08FB837D-C827-4EFA-A057-4D05807E0F7C}</a:tableStyleId>
              </a:tblPr>
              <a:tblGrid>
                <a:gridCol w="6984359">
                  <a:extLst>
                    <a:ext uri="{9D8B030D-6E8A-4147-A177-3AD203B41FA5}">
                      <a16:colId xmlns:a16="http://schemas.microsoft.com/office/drawing/2014/main" val="2242393142"/>
                    </a:ext>
                  </a:extLst>
                </a:gridCol>
                <a:gridCol w="1022101">
                  <a:extLst>
                    <a:ext uri="{9D8B030D-6E8A-4147-A177-3AD203B41FA5}">
                      <a16:colId xmlns:a16="http://schemas.microsoft.com/office/drawing/2014/main" val="1845596334"/>
                    </a:ext>
                  </a:extLst>
                </a:gridCol>
                <a:gridCol w="1022101">
                  <a:extLst>
                    <a:ext uri="{9D8B030D-6E8A-4147-A177-3AD203B41FA5}">
                      <a16:colId xmlns:a16="http://schemas.microsoft.com/office/drawing/2014/main" val="1392871353"/>
                    </a:ext>
                  </a:extLst>
                </a:gridCol>
              </a:tblGrid>
              <a:tr h="0">
                <a:tc>
                  <a:txBody>
                    <a:bodyPr/>
                    <a:lstStyle/>
                    <a:p>
                      <a:pPr algn="r" rtl="1">
                        <a:lnSpc>
                          <a:spcPct val="150000"/>
                        </a:lnSpc>
                        <a:spcAft>
                          <a:spcPts val="0"/>
                        </a:spcAft>
                      </a:pPr>
                      <a:r>
                        <a:rPr lang="he-IL" sz="1800">
                          <a:effectLst/>
                        </a:rPr>
                        <a:t>בני ישראל מעודף בטחון עצמי חיו בערים פרוזות (ללא חומות)</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dirty="0">
                          <a:effectLst/>
                        </a:rPr>
                        <a:t> </a:t>
                      </a:r>
                      <a:r>
                        <a:rPr lang="he-IL" sz="1800" dirty="0" smtClean="0">
                          <a:effectLst/>
                        </a:rPr>
                        <a:t>לא נכון</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16496697"/>
                  </a:ext>
                </a:extLst>
              </a:tr>
              <a:tr h="0">
                <a:tc>
                  <a:txBody>
                    <a:bodyPr/>
                    <a:lstStyle/>
                    <a:p>
                      <a:pPr algn="r" rtl="1">
                        <a:lnSpc>
                          <a:spcPct val="150000"/>
                        </a:lnSpc>
                        <a:spcAft>
                          <a:spcPts val="0"/>
                        </a:spcAft>
                      </a:pPr>
                      <a:r>
                        <a:rPr lang="he-IL" sz="1800">
                          <a:effectLst/>
                        </a:rPr>
                        <a:t>"</a:t>
                      </a:r>
                      <a:r>
                        <a:rPr lang="he-IL" sz="2000">
                          <a:effectLst/>
                        </a:rPr>
                        <a:t> רֹכְבֵי אֲתֹנוֹת צְחֹרוֹת יֹשְׁבֵי עַל מִדִּין</a:t>
                      </a:r>
                      <a:r>
                        <a:rPr lang="he-IL" sz="1800">
                          <a:effectLst/>
                        </a:rPr>
                        <a:t>",  הכוונה במשפט זה לשופטי ישראל</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dirty="0">
                          <a:effectLst/>
                        </a:rPr>
                        <a:t> </a:t>
                      </a:r>
                      <a:r>
                        <a:rPr lang="he-IL" sz="1800" dirty="0" smtClean="0">
                          <a:effectLst/>
                        </a:rPr>
                        <a:t>נכון</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91983840"/>
                  </a:ext>
                </a:extLst>
              </a:tr>
              <a:tr h="0">
                <a:tc>
                  <a:txBody>
                    <a:bodyPr/>
                    <a:lstStyle/>
                    <a:p>
                      <a:pPr algn="r" rtl="1">
                        <a:lnSpc>
                          <a:spcPct val="150000"/>
                        </a:lnSpc>
                        <a:spcAft>
                          <a:spcPts val="0"/>
                        </a:spcAft>
                      </a:pPr>
                      <a:r>
                        <a:rPr lang="he-IL" sz="1800">
                          <a:effectLst/>
                        </a:rPr>
                        <a:t>"</a:t>
                      </a:r>
                      <a:r>
                        <a:rPr lang="he-IL" sz="2000">
                          <a:effectLst/>
                        </a:rPr>
                        <a:t> מִקּוֹל מְחַצְצִים בֵּין מַשְׁאַבִּים", </a:t>
                      </a:r>
                      <a:r>
                        <a:rPr lang="he-IL" sz="1800">
                          <a:effectLst/>
                        </a:rPr>
                        <a:t>פירושו: מתנדבי ישראל התארגנו ליחידות</a:t>
                      </a:r>
                      <a:r>
                        <a:rPr lang="he-IL" sz="20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17063100"/>
                  </a:ext>
                </a:extLst>
              </a:tr>
              <a:tr h="0">
                <a:tc>
                  <a:txBody>
                    <a:bodyPr/>
                    <a:lstStyle/>
                    <a:p>
                      <a:pPr algn="r" rtl="1">
                        <a:lnSpc>
                          <a:spcPct val="150000"/>
                        </a:lnSpc>
                        <a:spcAft>
                          <a:spcPts val="0"/>
                        </a:spcAft>
                      </a:pPr>
                      <a:r>
                        <a:rPr lang="he-IL" sz="1800">
                          <a:effectLst/>
                        </a:rPr>
                        <a:t>דבורה מציינת בשירתה שבטים אחדים שנחלצו לקרב מול כנען: אפרים, בנימין, מנשה, זבולון, יששכר</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59009393"/>
                  </a:ext>
                </a:extLst>
              </a:tr>
              <a:tr h="0">
                <a:tc>
                  <a:txBody>
                    <a:bodyPr/>
                    <a:lstStyle/>
                    <a:p>
                      <a:pPr algn="r" rtl="1">
                        <a:lnSpc>
                          <a:spcPct val="150000"/>
                        </a:lnSpc>
                        <a:spcAft>
                          <a:spcPts val="0"/>
                        </a:spcAft>
                      </a:pPr>
                      <a:r>
                        <a:rPr lang="he-IL" sz="1800">
                          <a:effectLst/>
                        </a:rPr>
                        <a:t>דבורה מציינת בשירתה מספר שבטים שלא יצאו להילחם במשעבד: אשר, דן ,ראובן</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11296599"/>
                  </a:ext>
                </a:extLst>
              </a:tr>
              <a:tr h="0">
                <a:tc>
                  <a:txBody>
                    <a:bodyPr/>
                    <a:lstStyle/>
                    <a:p>
                      <a:pPr algn="r" rtl="1">
                        <a:lnSpc>
                          <a:spcPct val="150000"/>
                        </a:lnSpc>
                        <a:spcAft>
                          <a:spcPts val="0"/>
                        </a:spcAft>
                      </a:pPr>
                      <a:r>
                        <a:rPr lang="he-IL" sz="1800">
                          <a:effectLst/>
                        </a:rPr>
                        <a:t>דבורה כועסת על בני מרוז שלא יצאו לסייע</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58968006"/>
                  </a:ext>
                </a:extLst>
              </a:tr>
              <a:tr h="0">
                <a:tc>
                  <a:txBody>
                    <a:bodyPr/>
                    <a:lstStyle/>
                    <a:p>
                      <a:pPr algn="r" rtl="1">
                        <a:lnSpc>
                          <a:spcPct val="150000"/>
                        </a:lnSpc>
                        <a:spcAft>
                          <a:spcPts val="0"/>
                        </a:spcAft>
                      </a:pPr>
                      <a:r>
                        <a:rPr lang="he-IL" sz="1800">
                          <a:effectLst/>
                        </a:rPr>
                        <a:t>בשירתה מברכת דבורה את יעל</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52939887"/>
                  </a:ext>
                </a:extLst>
              </a:tr>
              <a:tr h="0">
                <a:tc>
                  <a:txBody>
                    <a:bodyPr/>
                    <a:lstStyle/>
                    <a:p>
                      <a:pPr algn="r" rtl="1">
                        <a:lnSpc>
                          <a:spcPct val="150000"/>
                        </a:lnSpc>
                        <a:spcAft>
                          <a:spcPts val="0"/>
                        </a:spcAft>
                      </a:pPr>
                      <a:r>
                        <a:rPr lang="he-IL" sz="1800">
                          <a:effectLst/>
                        </a:rPr>
                        <a:t>דבורה לא מתארת את דרך מותו של סיסרא</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25576068"/>
                  </a:ext>
                </a:extLst>
              </a:tr>
              <a:tr h="0">
                <a:tc>
                  <a:txBody>
                    <a:bodyPr/>
                    <a:lstStyle/>
                    <a:p>
                      <a:pPr algn="r" rtl="1">
                        <a:lnSpc>
                          <a:spcPct val="150000"/>
                        </a:lnSpc>
                        <a:spcAft>
                          <a:spcPts val="0"/>
                        </a:spcAft>
                      </a:pPr>
                      <a:r>
                        <a:rPr lang="he-IL" sz="1800">
                          <a:effectLst/>
                        </a:rPr>
                        <a:t>אמו של סיסרא המתינה לבנה בהשקיפה דרך חלון קטן, כי לא הבינה מדוע הוא מתעכב</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74655013"/>
                  </a:ext>
                </a:extLst>
              </a:tr>
              <a:tr h="0">
                <a:tc>
                  <a:txBody>
                    <a:bodyPr/>
                    <a:lstStyle/>
                    <a:p>
                      <a:pPr algn="r" rtl="1">
                        <a:lnSpc>
                          <a:spcPct val="150000"/>
                        </a:lnSpc>
                        <a:spcAft>
                          <a:spcPts val="0"/>
                        </a:spcAft>
                      </a:pPr>
                      <a:r>
                        <a:rPr lang="he-IL" sz="1800">
                          <a:effectLst/>
                        </a:rPr>
                        <a:t>החכמות שבשרותיה מסבירות את העיכוב בנצחון הגדול של סיסרא על צבא ברק, ואיסוף השלל</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00896099"/>
                  </a:ext>
                </a:extLst>
              </a:tr>
              <a:tr h="0">
                <a:tc>
                  <a:txBody>
                    <a:bodyPr/>
                    <a:lstStyle/>
                    <a:p>
                      <a:pPr algn="r" rtl="1">
                        <a:lnSpc>
                          <a:spcPct val="150000"/>
                        </a:lnSpc>
                        <a:spcAft>
                          <a:spcPts val="0"/>
                        </a:spcAft>
                      </a:pPr>
                      <a:r>
                        <a:rPr lang="he-IL" sz="1800">
                          <a:effectLst/>
                        </a:rPr>
                        <a:t>דבורה מסיימת שירתה , בהמשילה את עובדי ה' ואוהביו, כמו אור השמש  ההולך ומתגבר</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a:effectLst/>
                        </a:rPr>
                        <a:t> </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1800" dirty="0">
                          <a:effectLst/>
                        </a:rPr>
                        <a:t> </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75994532"/>
                  </a:ext>
                </a:extLst>
              </a:tr>
            </a:tbl>
          </a:graphicData>
        </a:graphic>
      </p:graphicFrame>
    </p:spTree>
    <p:extLst>
      <p:ext uri="{BB962C8B-B14F-4D97-AF65-F5344CB8AC3E}">
        <p14:creationId xmlns:p14="http://schemas.microsoft.com/office/powerpoint/2010/main" val="459343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26832</TotalTime>
  <Words>2399</Words>
  <Application>Microsoft Office PowerPoint</Application>
  <PresentationFormat>מסך רחב</PresentationFormat>
  <Paragraphs>192</Paragraphs>
  <Slides>27</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27</vt:i4>
      </vt:variant>
    </vt:vector>
  </HeadingPairs>
  <TitlesOfParts>
    <vt:vector size="34" baseType="lpstr">
      <vt:lpstr>Arial</vt:lpstr>
      <vt:lpstr>Calibri</vt:lpstr>
      <vt:lpstr>Calibri Light</vt:lpstr>
      <vt:lpstr>David</vt:lpstr>
      <vt:lpstr>Guttman Mantova</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73</cp:revision>
  <dcterms:created xsi:type="dcterms:W3CDTF">2023-11-20T11:51:48Z</dcterms:created>
  <dcterms:modified xsi:type="dcterms:W3CDTF">2023-12-17T17:55:35Z</dcterms:modified>
</cp:coreProperties>
</file>