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6" r:id="rId2"/>
    <p:sldId id="257" r:id="rId3"/>
    <p:sldId id="258" r:id="rId4"/>
    <p:sldId id="273" r:id="rId5"/>
    <p:sldId id="260" r:id="rId6"/>
    <p:sldId id="259" r:id="rId7"/>
    <p:sldId id="262" r:id="rId8"/>
    <p:sldId id="264" r:id="rId9"/>
    <p:sldId id="272" r:id="rId10"/>
    <p:sldId id="269" r:id="rId11"/>
    <p:sldId id="270" r:id="rId12"/>
    <p:sldId id="271" r:id="rId13"/>
    <p:sldId id="266" r:id="rId14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50" d="100"/>
          <a:sy n="50" d="100"/>
        </p:scale>
        <p:origin x="566" y="2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DF8E-D9CE-44C1-8F94-83BDD01B9F5C}" type="datetimeFigureOut">
              <a:rPr lang="he-IL" smtClean="0"/>
              <a:t>כ"ט/טבת/תשפ"א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E6520-91A2-42DE-A0F1-C65E438FAFC3}" type="slidenum">
              <a:rPr lang="he-IL" smtClean="0"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DF8E-D9CE-44C1-8F94-83BDD01B9F5C}" type="datetimeFigureOut">
              <a:rPr lang="he-IL" smtClean="0"/>
              <a:t>כ"ט/טבת/תשפ"א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E6520-91A2-42DE-A0F1-C65E438FAFC3}" type="slidenum">
              <a:rPr lang="he-IL" smtClean="0"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DF8E-D9CE-44C1-8F94-83BDD01B9F5C}" type="datetimeFigureOut">
              <a:rPr lang="he-IL" smtClean="0"/>
              <a:t>כ"ט/טבת/תשפ"א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E6520-91A2-42DE-A0F1-C65E438FAFC3}" type="slidenum">
              <a:rPr lang="he-IL" smtClean="0"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DF8E-D9CE-44C1-8F94-83BDD01B9F5C}" type="datetimeFigureOut">
              <a:rPr lang="he-IL" smtClean="0"/>
              <a:t>כ"ט/טבת/תשפ"א</a:t>
            </a:fld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E6520-91A2-42DE-A0F1-C65E438FAFC3}" type="slidenum">
              <a:rPr lang="he-IL" smtClean="0"/>
              <a:t>‹#›</a:t>
            </a:fld>
            <a:endParaRPr lang="he-IL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DF8E-D9CE-44C1-8F94-83BDD01B9F5C}" type="datetimeFigureOut">
              <a:rPr lang="he-IL" smtClean="0"/>
              <a:t>כ"ט/טבת/תשפ"א</a:t>
            </a:fld>
            <a:endParaRPr lang="he-I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E6520-91A2-42DE-A0F1-C65E438FAFC3}" type="slidenum">
              <a:rPr lang="he-IL" smtClean="0"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DF8E-D9CE-44C1-8F94-83BDD01B9F5C}" type="datetimeFigureOut">
              <a:rPr lang="he-IL" smtClean="0"/>
              <a:t>כ"ט/טבת/תשפ"א</a:t>
            </a:fld>
            <a:endParaRPr lang="he-I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E6520-91A2-42DE-A0F1-C65E438FAFC3}" type="slidenum">
              <a:rPr lang="he-IL" smtClean="0"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DF8E-D9CE-44C1-8F94-83BDD01B9F5C}" type="datetimeFigureOut">
              <a:rPr lang="he-IL" smtClean="0"/>
              <a:t>כ"ט/טבת/תשפ"א</a:t>
            </a:fld>
            <a:endParaRPr lang="he-I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E6520-91A2-42DE-A0F1-C65E438FAFC3}" type="slidenum">
              <a:rPr lang="he-IL" smtClean="0"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DF8E-D9CE-44C1-8F94-83BDD01B9F5C}" type="datetimeFigureOut">
              <a:rPr lang="he-IL" smtClean="0"/>
              <a:t>כ"ט/טבת/תשפ"א</a:t>
            </a:fld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70E6520-91A2-42DE-A0F1-C65E438FAFC3}" type="slidenum">
              <a:rPr lang="he-IL" smtClean="0"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he-IL" dirty="0" smtClean="0"/>
              <a:t>לחץ על הסמל כדי להוסיף תמונה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DF8E-D9CE-44C1-8F94-83BDD01B9F5C}" type="datetimeFigureOut">
              <a:rPr lang="he-IL" smtClean="0"/>
              <a:t>כ"ט/טבת/תשפ"א</a:t>
            </a:fld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E6520-91A2-42DE-A0F1-C65E438FAFC3}" type="slidenum">
              <a:rPr lang="he-IL" smtClean="0"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DF8E-D9CE-44C1-8F94-83BDD01B9F5C}" type="datetimeFigureOut">
              <a:rPr lang="he-IL" smtClean="0"/>
              <a:t>כ"ט/טבת/תשפ"א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E6520-91A2-42DE-A0F1-C65E438FAFC3}" type="slidenum">
              <a:rPr lang="he-IL" smtClean="0"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3DF8E-D9CE-44C1-8F94-83BDD01B9F5C}" type="datetimeFigureOut">
              <a:rPr lang="he-IL" smtClean="0"/>
              <a:t>כ"ט/טבת/תשפ"א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0E6520-91A2-42DE-A0F1-C65E438FAFC3}" type="slidenum">
              <a:rPr lang="he-IL" smtClean="0"/>
              <a:t>‹#›</a:t>
            </a:fld>
            <a:endParaRPr lang="he-IL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C373DF8E-D9CE-44C1-8F94-83BDD01B9F5C}" type="datetimeFigureOut">
              <a:rPr lang="he-IL" smtClean="0"/>
              <a:t>כ"ט/טבת/תשפ"א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70E6520-91A2-42DE-A0F1-C65E438FAFC3}" type="slidenum">
              <a:rPr lang="he-IL" smtClean="0"/>
              <a:t>‹#›</a:t>
            </a:fld>
            <a:endParaRPr lang="he-I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1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r" defTabSz="914400" rtl="1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7" Type="http://schemas.microsoft.com/office/2007/relationships/hdphoto" Target="../media/hdphoto7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microsoft.com/office/2007/relationships/hdphoto" Target="../media/hdphoto6.wdp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microsoft.com/office/2007/relationships/hdphoto" Target="../media/hdphoto9.wdp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microsoft.com/office/2007/relationships/hdphoto" Target="../media/hdphoto11.wdp"/><Relationship Id="rId4" Type="http://schemas.openxmlformats.org/officeDocument/2006/relationships/image" Target="../media/image23.png"/><Relationship Id="rId9" Type="http://schemas.microsoft.com/office/2007/relationships/hdphoto" Target="../media/hdphoto13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jpeg"/><Relationship Id="rId5" Type="http://schemas.microsoft.com/office/2007/relationships/hdphoto" Target="../media/hdphoto14.wdp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microsoft.com/office/2007/relationships/hdphoto" Target="../media/hdphoto16.wdp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75656" y="332656"/>
            <a:ext cx="6624736" cy="2554545"/>
          </a:xfrm>
          <a:prstGeom prst="rect">
            <a:avLst/>
          </a:prstGeom>
          <a:ln w="57150"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8000" b="1" dirty="0" smtClean="0">
                <a:latin typeface="Guttman Drogolin" pitchFamily="2" charset="-79"/>
                <a:cs typeface="Guttman Drogolin" pitchFamily="2" charset="-79"/>
              </a:rPr>
              <a:t>שופטים פרק ד'</a:t>
            </a:r>
          </a:p>
          <a:p>
            <a:r>
              <a:rPr lang="he-IL" sz="8000" b="1" dirty="0" smtClean="0">
                <a:latin typeface="Guttman Drogolin" pitchFamily="2" charset="-79"/>
                <a:cs typeface="Guttman Drogolin" pitchFamily="2" charset="-79"/>
              </a:rPr>
              <a:t>א'-י"ז</a:t>
            </a:r>
            <a:endParaRPr lang="he-IL" sz="8000" b="1" dirty="0">
              <a:latin typeface="Guttman Drogolin" pitchFamily="2" charset="-79"/>
              <a:cs typeface="Guttman Drogolin" pitchFamily="2" charset="-79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1648" y="5497086"/>
            <a:ext cx="4752528" cy="584775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3200" b="1" dirty="0" smtClean="0"/>
              <a:t>הכנת המצגת: עמית דרבקין</a:t>
            </a:r>
            <a:endParaRPr lang="he-IL" sz="3200" b="1" dirty="0"/>
          </a:p>
        </p:txBody>
      </p:sp>
      <p:pic>
        <p:nvPicPr>
          <p:cNvPr id="1026" name="Picture 2" descr="Love, Jesus, Christ, Service, Non-Judgment, Compassion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lasticWrap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356992"/>
            <a:ext cx="2978245" cy="2957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lose -up, court, courthous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Marker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2590">
            <a:off x="3100787" y="1512888"/>
            <a:ext cx="1803757" cy="11612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6726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59" y="5661248"/>
            <a:ext cx="8784976" cy="923330"/>
          </a:xfrm>
          <a:prstGeom prst="rect">
            <a:avLst/>
          </a:prstGeom>
          <a:ln w="57150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b="1" dirty="0" smtClean="0"/>
              <a:t>א "וַיֹּסִפוּ בְּנֵי יִשְׂרָאֵל, לַעֲשׂוֹת הָרַע בְּעֵינֵי יְהוָה; וְאֵהוּד, מֵת.  ב וַיִּמְכְּרֵם יְהוָה, בְּיַד יָבִין מֶלֶךְ-כְּנַעַן, אֲשֶׁר מָלַךְ, בְּחָצוֹר; וְשַׂר-צְבָאוֹ, סִיסְרָא, וְהוּא יוֹשֵׁב, בַּחֲרֹשֶׁת </a:t>
            </a:r>
            <a:r>
              <a:rPr lang="he-IL" b="1" dirty="0" err="1" smtClean="0"/>
              <a:t>הַגּוֹיִם</a:t>
            </a:r>
            <a:r>
              <a:rPr lang="he-IL" b="1" dirty="0" smtClean="0"/>
              <a:t>.  ג וַיִּצְעֲקוּ בְנֵי-יִשְׂרָאֵל, אֶל-יְהוָה:  כִּי תְּשַׁע מֵאוֹת רֶכֶב-בַּרְזֶל, לוֹ, וְהוּא לָחַץ אֶת-בְּנֵי יִשְׂרָאֵל בְּחָזְקָה, עֶשְׂרִים שָׁנָה". </a:t>
            </a:r>
            <a:endParaRPr lang="he-IL" b="1" dirty="0"/>
          </a:p>
        </p:txBody>
      </p:sp>
      <p:sp>
        <p:nvSpPr>
          <p:cNvPr id="2" name="מלבן 1"/>
          <p:cNvSpPr/>
          <p:nvPr/>
        </p:nvSpPr>
        <p:spPr>
          <a:xfrm>
            <a:off x="1403648" y="278204"/>
            <a:ext cx="5173211" cy="461665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he-IL" sz="2400" b="1" dirty="0" smtClean="0">
                <a:cs typeface="+mj-cs"/>
              </a:rPr>
              <a:t>החטא- אהוד </a:t>
            </a:r>
            <a:r>
              <a:rPr lang="he-IL" sz="2400" b="1" dirty="0">
                <a:cs typeface="+mj-cs"/>
              </a:rPr>
              <a:t>מת ובני ישראל </a:t>
            </a:r>
            <a:r>
              <a:rPr lang="he-IL" sz="2400" b="1" dirty="0" smtClean="0">
                <a:cs typeface="+mj-cs"/>
              </a:rPr>
              <a:t>עושים </a:t>
            </a:r>
            <a:r>
              <a:rPr lang="he-IL" sz="2400" b="1" dirty="0">
                <a:cs typeface="+mj-cs"/>
              </a:rPr>
              <a:t>רע </a:t>
            </a:r>
            <a:r>
              <a:rPr lang="he-IL" sz="2400" b="1" dirty="0" smtClean="0">
                <a:cs typeface="+mj-cs"/>
              </a:rPr>
              <a:t>בעיני ה</a:t>
            </a:r>
            <a:r>
              <a:rPr lang="he-IL" sz="2400" b="1" dirty="0">
                <a:cs typeface="+mj-cs"/>
              </a:rPr>
              <a:t>'</a:t>
            </a:r>
          </a:p>
        </p:txBody>
      </p:sp>
      <p:sp>
        <p:nvSpPr>
          <p:cNvPr id="8" name="הסבר חץ מרובע 7"/>
          <p:cNvSpPr/>
          <p:nvPr/>
        </p:nvSpPr>
        <p:spPr>
          <a:xfrm>
            <a:off x="1835693" y="759812"/>
            <a:ext cx="4957187" cy="3372936"/>
          </a:xfrm>
          <a:prstGeom prst="quadArrowCallou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מלבן 8"/>
          <p:cNvSpPr/>
          <p:nvPr/>
        </p:nvSpPr>
        <p:spPr>
          <a:xfrm>
            <a:off x="6939758" y="879656"/>
            <a:ext cx="2053831" cy="3046988"/>
          </a:xfrm>
          <a:prstGeom prst="rect">
            <a:avLst/>
          </a:prstGeom>
          <a:solidFill>
            <a:srgbClr val="00B0F0"/>
          </a:solidFill>
          <a:ln w="57150"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e-IL" sz="2400" b="1" dirty="0">
                <a:solidFill>
                  <a:srgbClr val="222222"/>
                </a:solidFill>
                <a:latin typeface="Aharoni" pitchFamily="2" charset="-79"/>
                <a:cs typeface="Aharoni" pitchFamily="2" charset="-79"/>
              </a:rPr>
              <a:t>העונש </a:t>
            </a:r>
            <a:r>
              <a:rPr lang="he-IL" sz="2400" b="1" dirty="0" smtClean="0">
                <a:solidFill>
                  <a:srgbClr val="222222"/>
                </a:solidFill>
                <a:latin typeface="Aharoni" pitchFamily="2" charset="-79"/>
                <a:cs typeface="Aharoni" pitchFamily="2" charset="-79"/>
              </a:rPr>
              <a:t>- </a:t>
            </a:r>
            <a:r>
              <a:rPr lang="he-IL" sz="2400" b="1" dirty="0">
                <a:solidFill>
                  <a:srgbClr val="222222"/>
                </a:solidFill>
                <a:latin typeface="Aharoni" pitchFamily="2" charset="-79"/>
                <a:cs typeface="Aharoni" pitchFamily="2" charset="-79"/>
              </a:rPr>
              <a:t>שיעבוד של 20 שנה </a:t>
            </a:r>
            <a:r>
              <a:rPr lang="he-IL" sz="2400" b="1" dirty="0" err="1">
                <a:solidFill>
                  <a:srgbClr val="222222"/>
                </a:solidFill>
                <a:latin typeface="Aharoni" pitchFamily="2" charset="-79"/>
                <a:cs typeface="Aharoni" pitchFamily="2" charset="-79"/>
              </a:rPr>
              <a:t>ליבין</a:t>
            </a:r>
            <a:r>
              <a:rPr lang="he-IL" sz="2400" b="1" dirty="0">
                <a:solidFill>
                  <a:srgbClr val="222222"/>
                </a:solidFill>
                <a:latin typeface="Aharoni" pitchFamily="2" charset="-79"/>
                <a:cs typeface="Aharoni" pitchFamily="2" charset="-79"/>
              </a:rPr>
              <a:t> מלך כנען שמלך בחצור</a:t>
            </a:r>
            <a:r>
              <a:rPr lang="he-IL" sz="2400" b="1" dirty="0" smtClean="0">
                <a:solidFill>
                  <a:srgbClr val="222222"/>
                </a:solidFill>
                <a:latin typeface="Aharoni" pitchFamily="2" charset="-79"/>
                <a:cs typeface="Aharoni" pitchFamily="2" charset="-79"/>
              </a:rPr>
              <a:t>.</a:t>
            </a:r>
            <a:r>
              <a:rPr lang="en-US" sz="2400" b="1" dirty="0" smtClean="0">
                <a:solidFill>
                  <a:srgbClr val="222222"/>
                </a:solidFill>
                <a:latin typeface="Aharoni" pitchFamily="2" charset="-79"/>
                <a:cs typeface="Aharoni" pitchFamily="2" charset="-79"/>
              </a:rPr>
              <a:t/>
            </a:r>
            <a:br>
              <a:rPr lang="en-US" sz="2400" b="1" dirty="0" smtClean="0">
                <a:solidFill>
                  <a:srgbClr val="222222"/>
                </a:solidFill>
                <a:latin typeface="Aharoni" pitchFamily="2" charset="-79"/>
                <a:cs typeface="Aharoni" pitchFamily="2" charset="-79"/>
              </a:rPr>
            </a:br>
            <a:r>
              <a:rPr lang="he-IL" sz="2400" b="1" dirty="0" smtClean="0">
                <a:solidFill>
                  <a:srgbClr val="222222"/>
                </a:solidFill>
                <a:latin typeface="Aharoni" pitchFamily="2" charset="-79"/>
                <a:cs typeface="Aharoni" pitchFamily="2" charset="-79"/>
              </a:rPr>
              <a:t>השעבוד היה בעיקר </a:t>
            </a:r>
            <a:r>
              <a:rPr lang="he-IL" sz="2400" b="1" dirty="0">
                <a:solidFill>
                  <a:srgbClr val="222222"/>
                </a:solidFill>
                <a:latin typeface="Aharoni" pitchFamily="2" charset="-79"/>
                <a:cs typeface="Aharoni" pitchFamily="2" charset="-79"/>
              </a:rPr>
              <a:t>ה</a:t>
            </a:r>
            <a:r>
              <a:rPr lang="he-IL" sz="2400" b="1" dirty="0" smtClean="0">
                <a:solidFill>
                  <a:srgbClr val="222222"/>
                </a:solidFill>
                <a:latin typeface="Aharoni" pitchFamily="2" charset="-79"/>
                <a:cs typeface="Aharoni" pitchFamily="2" charset="-79"/>
              </a:rPr>
              <a:t>מיסים הכבדים שהטיל יבין על </a:t>
            </a:r>
            <a:r>
              <a:rPr lang="he-IL" sz="2400" b="1" dirty="0">
                <a:solidFill>
                  <a:srgbClr val="222222"/>
                </a:solidFill>
                <a:latin typeface="Aharoni" pitchFamily="2" charset="-79"/>
                <a:cs typeface="Aharoni" pitchFamily="2" charset="-79"/>
              </a:rPr>
              <a:t>ישראל</a:t>
            </a:r>
            <a:endParaRPr lang="he-IL" sz="2400" b="1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0" name="מלבן 9"/>
          <p:cNvSpPr/>
          <p:nvPr/>
        </p:nvSpPr>
        <p:spPr>
          <a:xfrm>
            <a:off x="972533" y="4293096"/>
            <a:ext cx="5003611" cy="707886"/>
          </a:xfrm>
          <a:prstGeom prst="rect">
            <a:avLst/>
          </a:prstGeom>
          <a:solidFill>
            <a:srgbClr val="00B0F0"/>
          </a:solidFill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e-IL" sz="2000" b="1" dirty="0">
                <a:solidFill>
                  <a:srgbClr val="222222"/>
                </a:solidFill>
                <a:latin typeface="Aharoni" pitchFamily="2" charset="-79"/>
                <a:cs typeface="Aharoni" pitchFamily="2" charset="-79"/>
              </a:rPr>
              <a:t>סיסרא הוא שר הצבא של מלך כנען </a:t>
            </a:r>
            <a:r>
              <a:rPr lang="he-IL" sz="2000" b="1" dirty="0" smtClean="0">
                <a:solidFill>
                  <a:srgbClr val="222222"/>
                </a:solidFill>
                <a:latin typeface="Aharoni" pitchFamily="2" charset="-79"/>
                <a:cs typeface="Aharoni" pitchFamily="2" charset="-79"/>
              </a:rPr>
              <a:t>ורכושו הצבאי 900 </a:t>
            </a:r>
            <a:r>
              <a:rPr lang="he-IL" sz="2000" b="1" dirty="0">
                <a:solidFill>
                  <a:srgbClr val="222222"/>
                </a:solidFill>
                <a:latin typeface="Aharoni" pitchFamily="2" charset="-79"/>
                <a:cs typeface="Aharoni" pitchFamily="2" charset="-79"/>
              </a:rPr>
              <a:t>רכב ברזל.</a:t>
            </a:r>
            <a:endParaRPr lang="he-IL" sz="2000" b="1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9512" y="1944908"/>
            <a:ext cx="1587624" cy="163121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2000" dirty="0" smtClean="0">
                <a:latin typeface="Aharoni" pitchFamily="2" charset="-79"/>
                <a:cs typeface="Aharoni" pitchFamily="2" charset="-79"/>
              </a:rPr>
              <a:t>בני ישראל אינם יכולים לעמוד מול העוצמה הצבאית של יבין וסיסרא</a:t>
            </a:r>
            <a:endParaRPr lang="he-IL" sz="2000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05423" y="2129574"/>
            <a:ext cx="1817729" cy="954107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2800" b="1" dirty="0" smtClean="0">
                <a:latin typeface="Aharoni" pitchFamily="2" charset="-79"/>
                <a:cs typeface="Aharoni" pitchFamily="2" charset="-79"/>
              </a:rPr>
              <a:t>מהו החטא ועונשו?</a:t>
            </a:r>
            <a:endParaRPr lang="he-IL" sz="2800" b="1" dirty="0">
              <a:latin typeface="Aharoni" pitchFamily="2" charset="-79"/>
              <a:cs typeface="Aharoni" pitchFamily="2" charset="-79"/>
            </a:endParaRPr>
          </a:p>
        </p:txBody>
      </p:sp>
      <p:pic>
        <p:nvPicPr>
          <p:cNvPr id="13" name="Picture 6" descr="Illustration, Stub, Drawing, Bible, Davi, Goliath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055" y="4043398"/>
            <a:ext cx="1369347" cy="15066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1988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107504" y="5229200"/>
            <a:ext cx="8892480" cy="1477328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e-IL" b="1" dirty="0">
                <a:solidFill>
                  <a:srgbClr val="000000"/>
                </a:solidFill>
                <a:latin typeface="David"/>
              </a:rPr>
              <a:t>ד </a:t>
            </a:r>
            <a:r>
              <a:rPr lang="he-IL" b="1" dirty="0" smtClean="0">
                <a:solidFill>
                  <a:srgbClr val="000000"/>
                </a:solidFill>
                <a:latin typeface="David"/>
              </a:rPr>
              <a:t>"וּדְבוֹרָה </a:t>
            </a:r>
            <a:r>
              <a:rPr lang="he-IL" b="1" dirty="0">
                <a:solidFill>
                  <a:srgbClr val="000000"/>
                </a:solidFill>
                <a:latin typeface="David"/>
              </a:rPr>
              <a:t>אִשָּׁה נְבִיאָה, אֵשֶׁת לַפִּידוֹת--הִיא שֹׁפְטָה אֶת-יִשְׂרָאֵל, בָּעֵת הַהִיא.  ה וְהִיא יוֹשֶׁבֶת תַּחַת-תֹּמֶר דְּבוֹרָה, בֵּין הָרָמָה וּבֵין בֵּית-אֵל--בְּהַר אֶפְרָיִם; וַיַּעֲלוּ אֵלֶיהָ בְּנֵי יִשְׂרָאֵל, לַמִּשְׁפָּט.  ו וַתִּשְׁלַח, וַתִּקְרָא לְבָרָק בֶּן-אֲבִינֹעַם, מִקֶּדֶשׁ, נַפְתָּלִי; וַתֹּאמֶר אֵלָיו הֲלֹא </a:t>
            </a:r>
            <a:r>
              <a:rPr lang="he-IL" b="1" dirty="0" err="1">
                <a:solidFill>
                  <a:srgbClr val="000000"/>
                </a:solidFill>
                <a:latin typeface="David"/>
              </a:rPr>
              <a:t>צִוָּה</a:t>
            </a:r>
            <a:r>
              <a:rPr lang="he-IL" b="1" dirty="0">
                <a:solidFill>
                  <a:srgbClr val="000000"/>
                </a:solidFill>
                <a:latin typeface="David"/>
              </a:rPr>
              <a:t> יְהוָה אֱלֹהֵי-יִשְׂרָאֵל, לֵךְ וּמָשַׁכְתָּ בְּהַר תָּבוֹר, וְלָקַחְתָּ עִמְּךָ עֲשֶׂרֶת אֲלָפִים אִישׁ, מִבְּנֵי נַפְתָּלִי וּמִבְּנֵי זְבֻלוּן.  ז וּמָשַׁכְתִּי אֵלֶיךָ אֶל-נַחַל קִישׁוֹן, אֶת-סִיסְרָא שַׂר-צְבָא יָבִין, וְאֶת-רִכְבּוֹ, וְאֶת-הֲמוֹנוֹ; </a:t>
            </a:r>
            <a:r>
              <a:rPr lang="he-IL" b="1" dirty="0" err="1">
                <a:solidFill>
                  <a:srgbClr val="000000"/>
                </a:solidFill>
                <a:latin typeface="David"/>
              </a:rPr>
              <a:t>וּנְתַתִּיהו</a:t>
            </a:r>
            <a:r>
              <a:rPr lang="he-IL" b="1" dirty="0">
                <a:solidFill>
                  <a:srgbClr val="000000"/>
                </a:solidFill>
                <a:latin typeface="David"/>
              </a:rPr>
              <a:t>ּ, </a:t>
            </a:r>
            <a:r>
              <a:rPr lang="he-IL" b="1" dirty="0" smtClean="0">
                <a:solidFill>
                  <a:srgbClr val="000000"/>
                </a:solidFill>
                <a:latin typeface="David"/>
              </a:rPr>
              <a:t>בְּיָדֶךָ".</a:t>
            </a:r>
            <a:endParaRPr lang="he-IL" b="1" dirty="0"/>
          </a:p>
        </p:txBody>
      </p:sp>
      <p:sp>
        <p:nvSpPr>
          <p:cNvPr id="5" name="מלבן 4"/>
          <p:cNvSpPr/>
          <p:nvPr/>
        </p:nvSpPr>
        <p:spPr>
          <a:xfrm>
            <a:off x="1475656" y="468460"/>
            <a:ext cx="6948264" cy="523220"/>
          </a:xfrm>
          <a:prstGeom prst="rect">
            <a:avLst/>
          </a:prstGeom>
          <a:ln w="57150"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e-IL" sz="2800" dirty="0">
                <a:solidFill>
                  <a:srgbClr val="222222"/>
                </a:solidFill>
                <a:latin typeface="Arial"/>
                <a:cs typeface="+mj-cs"/>
              </a:rPr>
              <a:t>דבורה הנביאה אשת לפידות </a:t>
            </a:r>
            <a:r>
              <a:rPr lang="he-IL" sz="2800" dirty="0" smtClean="0">
                <a:solidFill>
                  <a:srgbClr val="222222"/>
                </a:solidFill>
                <a:latin typeface="Arial"/>
                <a:cs typeface="+mj-cs"/>
              </a:rPr>
              <a:t>שפטה </a:t>
            </a:r>
            <a:r>
              <a:rPr lang="he-IL" sz="2800" dirty="0">
                <a:solidFill>
                  <a:srgbClr val="222222"/>
                </a:solidFill>
                <a:latin typeface="Arial"/>
                <a:cs typeface="+mj-cs"/>
              </a:rPr>
              <a:t>את ישראל </a:t>
            </a:r>
            <a:r>
              <a:rPr lang="he-IL" sz="2800" dirty="0" smtClean="0">
                <a:solidFill>
                  <a:srgbClr val="222222"/>
                </a:solidFill>
                <a:latin typeface="Arial"/>
                <a:cs typeface="+mj-cs"/>
              </a:rPr>
              <a:t>בזמן זה</a:t>
            </a:r>
            <a:endParaRPr lang="he-IL" sz="2800" dirty="0">
              <a:cs typeface="+mj-cs"/>
            </a:endParaRPr>
          </a:p>
        </p:txBody>
      </p:sp>
      <p:sp>
        <p:nvSpPr>
          <p:cNvPr id="8" name="חץ למטה 7"/>
          <p:cNvSpPr/>
          <p:nvPr/>
        </p:nvSpPr>
        <p:spPr>
          <a:xfrm>
            <a:off x="5365031" y="1197438"/>
            <a:ext cx="738336" cy="612068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9" name="TextBox 8"/>
          <p:cNvSpPr txBox="1"/>
          <p:nvPr/>
        </p:nvSpPr>
        <p:spPr>
          <a:xfrm>
            <a:off x="3131840" y="2118047"/>
            <a:ext cx="4788024" cy="461665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2400" b="1" dirty="0" smtClean="0">
                <a:solidFill>
                  <a:schemeClr val="bg1"/>
                </a:solidFill>
              </a:rPr>
              <a:t>מדוע היא קוראת לברק בן אבינועם?</a:t>
            </a:r>
            <a:endParaRPr lang="he-IL" sz="2400" b="1" dirty="0">
              <a:solidFill>
                <a:schemeClr val="bg1"/>
              </a:solidFill>
            </a:endParaRPr>
          </a:p>
        </p:txBody>
      </p:sp>
      <p:sp>
        <p:nvSpPr>
          <p:cNvPr id="10" name="מלבן 9"/>
          <p:cNvSpPr/>
          <p:nvPr/>
        </p:nvSpPr>
        <p:spPr>
          <a:xfrm>
            <a:off x="683568" y="3645024"/>
            <a:ext cx="7998296" cy="120032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e-IL" sz="2400" b="1" dirty="0" smtClean="0">
                <a:solidFill>
                  <a:srgbClr val="222222"/>
                </a:solidFill>
                <a:latin typeface="Arial"/>
                <a:cs typeface="+mj-cs"/>
              </a:rPr>
              <a:t>דבורה פונה לברק וקוראת לו לצאת למלחמה נגד </a:t>
            </a:r>
            <a:r>
              <a:rPr lang="he-IL" sz="2400" b="1" dirty="0">
                <a:solidFill>
                  <a:srgbClr val="222222"/>
                </a:solidFill>
                <a:latin typeface="Arial"/>
                <a:cs typeface="+mj-cs"/>
              </a:rPr>
              <a:t>סיסרא שר צבא יבין עם 10,000 איש משבט נפתלי ומשבט </a:t>
            </a:r>
            <a:r>
              <a:rPr lang="he-IL" sz="2400" b="1" dirty="0" smtClean="0">
                <a:solidFill>
                  <a:srgbClr val="222222"/>
                </a:solidFill>
                <a:latin typeface="Arial"/>
                <a:cs typeface="+mj-cs"/>
              </a:rPr>
              <a:t>זבולון, היא מחזקת אותו,  </a:t>
            </a:r>
            <a:r>
              <a:rPr lang="en-US" sz="2400" b="1" dirty="0" smtClean="0">
                <a:solidFill>
                  <a:srgbClr val="222222"/>
                </a:solidFill>
                <a:latin typeface="Arial"/>
                <a:cs typeface="+mj-cs"/>
              </a:rPr>
              <a:t/>
            </a:r>
            <a:br>
              <a:rPr lang="en-US" sz="2400" b="1" dirty="0" smtClean="0">
                <a:solidFill>
                  <a:srgbClr val="222222"/>
                </a:solidFill>
                <a:latin typeface="Arial"/>
                <a:cs typeface="+mj-cs"/>
              </a:rPr>
            </a:br>
            <a:r>
              <a:rPr lang="he-IL" sz="2400" b="1" dirty="0" smtClean="0">
                <a:solidFill>
                  <a:srgbClr val="222222"/>
                </a:solidFill>
                <a:latin typeface="Arial"/>
                <a:cs typeface="+mj-cs"/>
              </a:rPr>
              <a:t>ה</a:t>
            </a:r>
            <a:r>
              <a:rPr lang="he-IL" sz="2400" b="1" dirty="0">
                <a:solidFill>
                  <a:srgbClr val="222222"/>
                </a:solidFill>
                <a:latin typeface="Arial"/>
                <a:cs typeface="+mj-cs"/>
              </a:rPr>
              <a:t>' </a:t>
            </a:r>
            <a:r>
              <a:rPr lang="he-IL" sz="2400" b="1" dirty="0" smtClean="0">
                <a:solidFill>
                  <a:srgbClr val="222222"/>
                </a:solidFill>
                <a:latin typeface="Arial"/>
                <a:cs typeface="+mj-cs"/>
              </a:rPr>
              <a:t>יעזור לך במלחמה </a:t>
            </a:r>
            <a:r>
              <a:rPr lang="he-IL" sz="2400" b="1" dirty="0">
                <a:solidFill>
                  <a:srgbClr val="222222"/>
                </a:solidFill>
                <a:latin typeface="Arial"/>
                <a:cs typeface="+mj-cs"/>
              </a:rPr>
              <a:t>על ידי שימשוך את הכנענים אל נחל קישון.</a:t>
            </a:r>
            <a:endParaRPr lang="he-IL" sz="2400" b="1" dirty="0"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750" y="2723693"/>
            <a:ext cx="920750" cy="738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Gothic, Fantasy, Dark, Medieval, Queen, Warrior, Woma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76" y="1197438"/>
            <a:ext cx="2574032" cy="23116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6124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724428" y="241710"/>
            <a:ext cx="7848872" cy="523220"/>
          </a:xfrm>
          <a:prstGeom prst="rect">
            <a:avLst/>
          </a:prstGeom>
          <a:ln w="57150"/>
          <a:effectLst>
            <a:glow rad="2286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he-IL" sz="2800" dirty="0">
                <a:solidFill>
                  <a:schemeClr val="bg1"/>
                </a:solidFill>
                <a:latin typeface="Arial"/>
                <a:cs typeface="+mj-cs"/>
              </a:rPr>
              <a:t>דבורה </a:t>
            </a:r>
            <a:r>
              <a:rPr lang="he-IL" sz="2800" dirty="0" smtClean="0">
                <a:solidFill>
                  <a:schemeClr val="bg1"/>
                </a:solidFill>
                <a:latin typeface="Arial"/>
                <a:cs typeface="+mj-cs"/>
              </a:rPr>
              <a:t>נותנת לברק </a:t>
            </a:r>
            <a:r>
              <a:rPr lang="he-IL" sz="2800" dirty="0">
                <a:solidFill>
                  <a:schemeClr val="bg1"/>
                </a:solidFill>
                <a:latin typeface="Arial"/>
                <a:cs typeface="+mj-cs"/>
              </a:rPr>
              <a:t>בן אבינעם מקדש </a:t>
            </a:r>
            <a:r>
              <a:rPr lang="he-IL" sz="2800" dirty="0" smtClean="0">
                <a:solidFill>
                  <a:schemeClr val="bg1"/>
                </a:solidFill>
                <a:latin typeface="Arial"/>
                <a:cs typeface="+mj-cs"/>
              </a:rPr>
              <a:t>נפתלי הוראות מפורטות.</a:t>
            </a:r>
            <a:endParaRPr lang="he-IL" sz="2800" dirty="0">
              <a:solidFill>
                <a:schemeClr val="bg1"/>
              </a:solidFill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57128" y="1415884"/>
            <a:ext cx="4583471" cy="58477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3200" b="1" dirty="0" smtClean="0">
                <a:solidFill>
                  <a:srgbClr val="000000"/>
                </a:solidFill>
                <a:latin typeface="Arial"/>
                <a:cs typeface="+mj-cs"/>
              </a:rPr>
              <a:t>מציגה לפניו תכנית אסטרטגית</a:t>
            </a:r>
            <a:r>
              <a:rPr lang="he-IL" sz="3200" b="1" dirty="0">
                <a:solidFill>
                  <a:srgbClr val="000000"/>
                </a:solidFill>
                <a:latin typeface="Arial"/>
                <a:cs typeface="+mj-cs"/>
              </a:rPr>
              <a:t>.</a:t>
            </a:r>
            <a:endParaRPr lang="he-IL" sz="3200" b="1" dirty="0">
              <a:cs typeface="+mj-cs"/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5380489" y="2377480"/>
            <a:ext cx="3223959" cy="52322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he-IL" sz="2800" dirty="0">
                <a:solidFill>
                  <a:srgbClr val="000000"/>
                </a:solidFill>
                <a:latin typeface="Arial"/>
                <a:cs typeface="+mj-cs"/>
              </a:rPr>
              <a:t>גיוס </a:t>
            </a:r>
            <a:r>
              <a:rPr lang="he-IL" sz="2800" dirty="0" smtClean="0">
                <a:solidFill>
                  <a:srgbClr val="000000"/>
                </a:solidFill>
                <a:latin typeface="Arial"/>
                <a:cs typeface="+mj-cs"/>
              </a:rPr>
              <a:t>שבטים מצפון </a:t>
            </a:r>
            <a:r>
              <a:rPr lang="he-IL" sz="2800" dirty="0">
                <a:solidFill>
                  <a:srgbClr val="000000"/>
                </a:solidFill>
                <a:latin typeface="Arial"/>
                <a:cs typeface="+mj-cs"/>
              </a:rPr>
              <a:t>לעמק</a:t>
            </a:r>
            <a:endParaRPr lang="he-IL" sz="2800" dirty="0">
              <a:cs typeface="+mj-cs"/>
            </a:endParaRPr>
          </a:p>
        </p:txBody>
      </p:sp>
      <p:sp>
        <p:nvSpPr>
          <p:cNvPr id="7" name="מלבן 6"/>
          <p:cNvSpPr/>
          <p:nvPr/>
        </p:nvSpPr>
        <p:spPr>
          <a:xfrm>
            <a:off x="5868144" y="3284984"/>
            <a:ext cx="2527909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e-IL" sz="3600" dirty="0" smtClean="0">
                <a:solidFill>
                  <a:srgbClr val="000000"/>
                </a:solidFill>
                <a:latin typeface="Arial"/>
                <a:cs typeface="+mj-cs"/>
              </a:rPr>
              <a:t>ריכוז הלוחמים</a:t>
            </a:r>
            <a:endParaRPr lang="he-IL" sz="3600" dirty="0"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898584" y="4206200"/>
            <a:ext cx="2376264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4000" dirty="0" smtClean="0">
                <a:cs typeface="+mj-cs"/>
              </a:rPr>
              <a:t>מיקום הקרב</a:t>
            </a:r>
            <a:endParaRPr lang="he-IL" sz="4000" dirty="0">
              <a:cs typeface="+mj-cs"/>
            </a:endParaRPr>
          </a:p>
        </p:txBody>
      </p:sp>
      <p:sp>
        <p:nvSpPr>
          <p:cNvPr id="9" name="חץ שמאלה-למעלה 8"/>
          <p:cNvSpPr/>
          <p:nvPr/>
        </p:nvSpPr>
        <p:spPr>
          <a:xfrm>
            <a:off x="7194728" y="987015"/>
            <a:ext cx="1080120" cy="996968"/>
          </a:xfrm>
          <a:prstGeom prst="leftUpArrow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חץ למעלה 9"/>
          <p:cNvSpPr/>
          <p:nvPr/>
        </p:nvSpPr>
        <p:spPr>
          <a:xfrm rot="16200000">
            <a:off x="4061802" y="1800106"/>
            <a:ext cx="516340" cy="1512168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11" name="חץ למעלה 10"/>
          <p:cNvSpPr/>
          <p:nvPr/>
        </p:nvSpPr>
        <p:spPr>
          <a:xfrm rot="16200000">
            <a:off x="4150970" y="2847244"/>
            <a:ext cx="516340" cy="1512168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12" name="חץ למעלה 11"/>
          <p:cNvSpPr/>
          <p:nvPr/>
        </p:nvSpPr>
        <p:spPr>
          <a:xfrm rot="16200000">
            <a:off x="4186778" y="3837921"/>
            <a:ext cx="516340" cy="1512168"/>
          </a:xfrm>
          <a:prstGeom prst="up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dirty="0"/>
          </a:p>
        </p:txBody>
      </p:sp>
      <p:sp>
        <p:nvSpPr>
          <p:cNvPr id="13" name="TextBox 12"/>
          <p:cNvSpPr txBox="1"/>
          <p:nvPr/>
        </p:nvSpPr>
        <p:spPr>
          <a:xfrm>
            <a:off x="724428" y="2389500"/>
            <a:ext cx="2119380" cy="5847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cs typeface="+mj-cs"/>
              </a:rPr>
              <a:t>נפתלי וזבולון</a:t>
            </a:r>
            <a:endParaRPr lang="he-IL" sz="3200" b="1" dirty="0">
              <a:cs typeface="+mj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20416" y="3345158"/>
            <a:ext cx="1584176" cy="5847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3200" b="1" dirty="0" smtClean="0">
                <a:cs typeface="+mj-cs"/>
              </a:rPr>
              <a:t>הר תבור</a:t>
            </a:r>
            <a:endParaRPr lang="he-IL" sz="3200" b="1" dirty="0">
              <a:cs typeface="+mj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31640" y="4298533"/>
            <a:ext cx="1584176" cy="52322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chemeClr val="tx1"/>
            </a:solidFill>
          </a:ln>
        </p:spPr>
        <p:txBody>
          <a:bodyPr wrap="square" rtlCol="1">
            <a:spAutoFit/>
          </a:bodyPr>
          <a:lstStyle/>
          <a:p>
            <a:r>
              <a:rPr lang="he-IL" sz="2800" b="1" dirty="0" smtClean="0">
                <a:cs typeface="+mj-cs"/>
              </a:rPr>
              <a:t>נחל קישון</a:t>
            </a:r>
            <a:endParaRPr lang="he-IL" sz="2800" b="1" dirty="0">
              <a:cs typeface="+mj-cs"/>
            </a:endParaRPr>
          </a:p>
        </p:txBody>
      </p:sp>
      <p:pic>
        <p:nvPicPr>
          <p:cNvPr id="1026" name="Picture 2" descr="ancient, antique, armo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16" y="5013176"/>
            <a:ext cx="1764490" cy="19442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154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627784" y="311031"/>
            <a:ext cx="604867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2800" dirty="0" smtClean="0">
                <a:cs typeface="+mj-cs"/>
              </a:rPr>
              <a:t>בתקופת השופטים מה היה תפקידו של שופט?</a:t>
            </a:r>
            <a:endParaRPr lang="he-IL" sz="2800" dirty="0">
              <a:cs typeface="+mj-cs"/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395536" y="1124744"/>
            <a:ext cx="8496944" cy="224676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e-IL" sz="2800" b="1" dirty="0">
                <a:cs typeface="+mj-cs"/>
              </a:rPr>
              <a:t>תפקידם היה להושיע את </a:t>
            </a:r>
            <a:r>
              <a:rPr lang="he-IL" sz="2800" b="1" dirty="0" smtClean="0">
                <a:cs typeface="+mj-cs"/>
              </a:rPr>
              <a:t>העם מידי </a:t>
            </a:r>
            <a:r>
              <a:rPr lang="he-IL" sz="2800" b="1" dirty="0">
                <a:cs typeface="+mj-cs"/>
              </a:rPr>
              <a:t>אויבים. השופטים היו מנהיגים </a:t>
            </a:r>
            <a:r>
              <a:rPr lang="he-IL" sz="2800" b="1" dirty="0" smtClean="0">
                <a:cs typeface="+mj-cs"/>
              </a:rPr>
              <a:t>שנבחרו </a:t>
            </a:r>
            <a:r>
              <a:rPr lang="he-IL" sz="2800" b="1" dirty="0" err="1" smtClean="0">
                <a:cs typeface="+mj-cs"/>
              </a:rPr>
              <a:t>ע''י</a:t>
            </a:r>
            <a:r>
              <a:rPr lang="he-IL" sz="2800" b="1" dirty="0" smtClean="0">
                <a:cs typeface="+mj-cs"/>
              </a:rPr>
              <a:t> ה', </a:t>
            </a:r>
            <a:r>
              <a:rPr lang="he-IL" sz="2800" b="1" dirty="0">
                <a:cs typeface="+mj-cs"/>
              </a:rPr>
              <a:t>ובכוח זה פעלו </a:t>
            </a:r>
            <a:r>
              <a:rPr lang="he-IL" sz="2800" b="1" dirty="0" smtClean="0">
                <a:cs typeface="+mj-cs"/>
              </a:rPr>
              <a:t>לסילוק האויבים.</a:t>
            </a:r>
            <a:r>
              <a:rPr lang="en-US" sz="2800" b="1" dirty="0" smtClean="0">
                <a:cs typeface="+mj-cs"/>
              </a:rPr>
              <a:t/>
            </a:r>
            <a:br>
              <a:rPr lang="en-US" sz="2800" b="1" dirty="0" smtClean="0">
                <a:cs typeface="+mj-cs"/>
              </a:rPr>
            </a:br>
            <a:r>
              <a:rPr lang="he-IL" sz="2800" b="1" dirty="0" smtClean="0">
                <a:cs typeface="+mj-cs"/>
              </a:rPr>
              <a:t>בספר שופטים כתוב כי הבעיות מתחילות כאשר העם עובד לאלוהים זרים. ה' מענישם ונותן אותם בידי אויבים. </a:t>
            </a:r>
            <a:r>
              <a:rPr lang="en-US" sz="2800" b="1" dirty="0" smtClean="0">
                <a:cs typeface="+mj-cs"/>
              </a:rPr>
              <a:t/>
            </a:r>
            <a:br>
              <a:rPr lang="en-US" sz="2800" b="1" dirty="0" smtClean="0">
                <a:cs typeface="+mj-cs"/>
              </a:rPr>
            </a:br>
            <a:r>
              <a:rPr lang="he-IL" sz="2800" b="1" dirty="0" smtClean="0">
                <a:cs typeface="+mj-cs"/>
              </a:rPr>
              <a:t>בני ישראל זועקים לה' והוא מצילם באמצעות שופט.</a:t>
            </a:r>
            <a:endParaRPr lang="he-IL" sz="2800" b="1" dirty="0">
              <a:cs typeface="+mj-cs"/>
            </a:endParaRPr>
          </a:p>
        </p:txBody>
      </p:sp>
      <p:sp>
        <p:nvSpPr>
          <p:cNvPr id="7" name="מלבן 6"/>
          <p:cNvSpPr/>
          <p:nvPr/>
        </p:nvSpPr>
        <p:spPr>
          <a:xfrm>
            <a:off x="683568" y="3717032"/>
            <a:ext cx="8208912" cy="95410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e-IL" sz="2800" b="1" dirty="0" smtClean="0">
                <a:solidFill>
                  <a:srgbClr val="333333"/>
                </a:solidFill>
                <a:latin typeface="Open Sans"/>
                <a:cs typeface="+mj-cs"/>
              </a:rPr>
              <a:t>בעת ההיא על פי ספר </a:t>
            </a:r>
            <a:r>
              <a:rPr lang="he-IL" sz="2800" b="1" dirty="0">
                <a:solidFill>
                  <a:srgbClr val="333333"/>
                </a:solidFill>
                <a:latin typeface="Open Sans"/>
                <a:cs typeface="+mj-cs"/>
              </a:rPr>
              <a:t>שופטים, דבורה שפטה את ישראל </a:t>
            </a:r>
            <a:r>
              <a:rPr lang="he-IL" sz="2800" b="1" dirty="0" smtClean="0">
                <a:solidFill>
                  <a:srgbClr val="333333"/>
                </a:solidFill>
                <a:latin typeface="Open Sans"/>
                <a:cs typeface="+mj-cs"/>
              </a:rPr>
              <a:t>היא ישבה תחת </a:t>
            </a:r>
            <a:r>
              <a:rPr lang="he-IL" sz="2800" b="1" dirty="0">
                <a:solidFill>
                  <a:srgbClr val="333333"/>
                </a:solidFill>
                <a:latin typeface="Open Sans"/>
                <a:cs typeface="+mj-cs"/>
              </a:rPr>
              <a:t>עץ </a:t>
            </a:r>
            <a:r>
              <a:rPr lang="he-IL" sz="2800" b="1" dirty="0" smtClean="0">
                <a:solidFill>
                  <a:srgbClr val="333333"/>
                </a:solidFill>
                <a:latin typeface="Open Sans"/>
                <a:cs typeface="+mj-cs"/>
              </a:rPr>
              <a:t>התמר (בין </a:t>
            </a:r>
            <a:r>
              <a:rPr lang="he-IL" sz="2800" b="1" dirty="0">
                <a:solidFill>
                  <a:srgbClr val="333333"/>
                </a:solidFill>
                <a:latin typeface="Open Sans"/>
                <a:cs typeface="+mj-cs"/>
              </a:rPr>
              <a:t>הרמה ובין בית </a:t>
            </a:r>
            <a:r>
              <a:rPr lang="he-IL" sz="2800" b="1" dirty="0" smtClean="0">
                <a:solidFill>
                  <a:srgbClr val="333333"/>
                </a:solidFill>
                <a:latin typeface="Open Sans"/>
                <a:cs typeface="+mj-cs"/>
              </a:rPr>
              <a:t>אל).</a:t>
            </a:r>
            <a:r>
              <a:rPr lang="he-IL" sz="2800" b="1" dirty="0">
                <a:solidFill>
                  <a:srgbClr val="333333"/>
                </a:solidFill>
                <a:latin typeface="Open Sans"/>
                <a:cs typeface="+mj-cs"/>
              </a:rPr>
              <a:t> </a:t>
            </a:r>
            <a:endParaRPr lang="he-IL" sz="2800" b="1" dirty="0">
              <a:cs typeface="+mj-cs"/>
            </a:endParaRPr>
          </a:p>
        </p:txBody>
      </p:sp>
      <p:pic>
        <p:nvPicPr>
          <p:cNvPr id="6146" name="Picture 2" descr="Ancient, Bow And Arrows, Female, Fictional, Figur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941168"/>
            <a:ext cx="3528392" cy="1914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2613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0" y="499859"/>
            <a:ext cx="6192688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3200" b="1" dirty="0" smtClean="0">
                <a:cs typeface="+mj-cs"/>
              </a:rPr>
              <a:t>מהו התנאי שמציב ברק ליציאה למלחמה?</a:t>
            </a:r>
            <a:endParaRPr lang="he-IL" sz="3200" b="1" dirty="0"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75656" y="1687867"/>
            <a:ext cx="7128792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2800" b="1" dirty="0">
                <a:latin typeface="Aharoni" pitchFamily="2" charset="-79"/>
                <a:cs typeface="Aharoni" pitchFamily="2" charset="-79"/>
              </a:rPr>
              <a:t>ברק מסכים לצאת למלחמה רק בתנאי שדבורה </a:t>
            </a:r>
            <a:r>
              <a:rPr lang="he-IL" sz="2800" b="1" dirty="0" smtClean="0">
                <a:latin typeface="Aharoni" pitchFamily="2" charset="-79"/>
                <a:cs typeface="Aharoni" pitchFamily="2" charset="-79"/>
              </a:rPr>
              <a:t>תצא איתו </a:t>
            </a:r>
            <a:endParaRPr lang="he-IL" sz="2800" b="1" dirty="0"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483996" y="3140968"/>
            <a:ext cx="7393044" cy="89255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e-IL" sz="2000" b="1" dirty="0">
                <a:latin typeface="Aharoni" pitchFamily="2" charset="-79"/>
                <a:cs typeface="Aharoni" pitchFamily="2" charset="-79"/>
              </a:rPr>
              <a:t>דבורה מסכימה ללכת איתו אבל אומרת לו </a:t>
            </a:r>
            <a:r>
              <a:rPr lang="he-IL" sz="2000" b="1" dirty="0" smtClean="0">
                <a:latin typeface="Aharoni" pitchFamily="2" charset="-79"/>
                <a:cs typeface="Aharoni" pitchFamily="2" charset="-79"/>
              </a:rPr>
              <a:t>כי תהילת </a:t>
            </a:r>
            <a:r>
              <a:rPr lang="he-IL" sz="2000" b="1" dirty="0">
                <a:latin typeface="Aharoni" pitchFamily="2" charset="-79"/>
                <a:cs typeface="Aharoni" pitchFamily="2" charset="-79"/>
              </a:rPr>
              <a:t>הניצחון לא תהיה שלו </a:t>
            </a:r>
            <a:r>
              <a:rPr lang="he-IL" sz="2000" b="1" dirty="0" smtClean="0">
                <a:latin typeface="Aharoni" pitchFamily="2" charset="-79"/>
                <a:cs typeface="Aharoni" pitchFamily="2" charset="-79"/>
              </a:rPr>
              <a:t>, כי </a:t>
            </a:r>
            <a:r>
              <a:rPr lang="he-IL" sz="2000" b="1" dirty="0">
                <a:latin typeface="Aharoni" pitchFamily="2" charset="-79"/>
                <a:cs typeface="Aharoni" pitchFamily="2" charset="-79"/>
              </a:rPr>
              <a:t>כולם יאמרו שסיסרא נפל בידי אישה </a:t>
            </a:r>
            <a:r>
              <a:rPr lang="he-IL" sz="2000" b="1" dirty="0" smtClean="0">
                <a:latin typeface="Aharoni" pitchFamily="2" charset="-79"/>
                <a:cs typeface="Aharoni" pitchFamily="2" charset="-79"/>
              </a:rPr>
              <a:t>. </a:t>
            </a:r>
            <a:r>
              <a:rPr lang="he-IL" sz="3200" b="1" dirty="0" smtClean="0">
                <a:solidFill>
                  <a:srgbClr val="C00000"/>
                </a:solidFill>
                <a:latin typeface="Aharoni" pitchFamily="2" charset="-79"/>
                <a:cs typeface="Aharoni" pitchFamily="2" charset="-79"/>
              </a:rPr>
              <a:t>למה היא מתכוונת?</a:t>
            </a:r>
            <a:endParaRPr lang="he-IL" b="1" dirty="0">
              <a:solidFill>
                <a:srgbClr val="C00000"/>
              </a:solidFill>
              <a:latin typeface="Aharoni" pitchFamily="2" charset="-79"/>
              <a:cs typeface="Aharoni" pitchFamily="2" charset="-79"/>
            </a:endParaRPr>
          </a:p>
        </p:txBody>
      </p:sp>
      <p:sp>
        <p:nvSpPr>
          <p:cNvPr id="7" name="מלבן 6"/>
          <p:cNvSpPr/>
          <p:nvPr/>
        </p:nvSpPr>
        <p:spPr>
          <a:xfrm>
            <a:off x="539552" y="5229200"/>
            <a:ext cx="8064896" cy="1200329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e-IL" b="1" dirty="0"/>
              <a:t>ח וַיֹּאמֶר אֵלֶיהָ בָּרָק, אִם-תֵּלְכִי עִמִּי וְהָלָכְתִּי; וְאִם-לֹא תֵלְכִי עִמִּי, לֹא אֵלֵךְ.  ט וַתֹּאמֶר הָלֹךְ אֵלֵךְ עִמָּךְ, אֶפֶס כִּי לֹא תִהְיֶה תִּפְאַרְתְּךָ עַל-הַדֶּרֶךְ אֲשֶׁר אַתָּה הוֹלֵךְ--כִּי בְיַד-אִשָּׁה, </a:t>
            </a:r>
            <a:r>
              <a:rPr lang="he-IL" b="1" dirty="0" err="1"/>
              <a:t>יִמְכֹּר</a:t>
            </a:r>
            <a:r>
              <a:rPr lang="he-IL" b="1" dirty="0"/>
              <a:t> יְהוָה אֶת-סִיסְרָא; </a:t>
            </a:r>
            <a:r>
              <a:rPr lang="he-IL" b="1" dirty="0" err="1"/>
              <a:t>וַתָּקָם</a:t>
            </a:r>
            <a:r>
              <a:rPr lang="he-IL" b="1" dirty="0"/>
              <a:t> דְּבוֹרָה וַתֵּלֶךְ עִם-בָּרָק, קֶדְשָׁה.  י וַיַּזְעֵק בָּרָק </a:t>
            </a:r>
            <a:r>
              <a:rPr lang="he-IL" b="1" dirty="0" err="1"/>
              <a:t>אֶת-זְבוּלֻן</a:t>
            </a:r>
            <a:r>
              <a:rPr lang="he-IL" b="1" dirty="0"/>
              <a:t> וְאֶת-נַפְתָּלִי, קֶדְשָׁה, וַיַּעַל בְּרַגְלָיו, עֲשֶׂרֶת אַלְפֵי אִישׁ; וַתַּעַל עִמּוֹ, דְּבוֹרָה.</a:t>
            </a:r>
          </a:p>
        </p:txBody>
      </p:sp>
      <p:sp>
        <p:nvSpPr>
          <p:cNvPr id="8" name="חץ מעוקל שמאלה 7"/>
          <p:cNvSpPr/>
          <p:nvPr/>
        </p:nvSpPr>
        <p:spPr>
          <a:xfrm>
            <a:off x="7908656" y="614501"/>
            <a:ext cx="983824" cy="1073366"/>
          </a:xfrm>
          <a:prstGeom prst="curvedLef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sp>
        <p:nvSpPr>
          <p:cNvPr id="9" name="חץ מעוקל שמאלה 8"/>
          <p:cNvSpPr/>
          <p:nvPr/>
        </p:nvSpPr>
        <p:spPr>
          <a:xfrm>
            <a:off x="7981528" y="2211087"/>
            <a:ext cx="910952" cy="1206466"/>
          </a:xfrm>
          <a:prstGeom prst="curvedLef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>
              <a:solidFill>
                <a:schemeClr val="tx1"/>
              </a:solidFill>
            </a:endParaRPr>
          </a:p>
        </p:txBody>
      </p:sp>
      <p:pic>
        <p:nvPicPr>
          <p:cNvPr id="4098" name="Picture 2" descr="Man, Knight, Fighter, Sword, Courageous, Cloth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31840"/>
            <a:ext cx="1856266" cy="278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23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39952" y="5464998"/>
            <a:ext cx="4176464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4000" b="1" dirty="0" smtClean="0">
                <a:solidFill>
                  <a:srgbClr val="FFFFFF"/>
                </a:solidFill>
                <a:cs typeface="Aharoni"/>
              </a:rPr>
              <a:t>תעודת זהות לדבורה</a:t>
            </a:r>
            <a:endParaRPr lang="he-IL" sz="4000" b="1" dirty="0">
              <a:solidFill>
                <a:srgbClr val="FFFFFF"/>
              </a:solidFill>
              <a:cs typeface="Aharoni"/>
            </a:endParaRPr>
          </a:p>
        </p:txBody>
      </p:sp>
      <p:sp>
        <p:nvSpPr>
          <p:cNvPr id="3" name="תיבת טקסט 1"/>
          <p:cNvSpPr txBox="1"/>
          <p:nvPr/>
        </p:nvSpPr>
        <p:spPr>
          <a:xfrm>
            <a:off x="611560" y="213032"/>
            <a:ext cx="7848872" cy="45591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5875">
            <a:solidFill>
              <a:prstClr val="black"/>
            </a:solidFill>
            <a:prstDash val="sysDot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rot="0" spcFirstLastPara="0" vert="horz" wrap="square" lIns="91440" tIns="45720" rIns="91440" bIns="45720" numCol="1" spcCol="0" rtlCol="1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 dirty="0" smtClean="0">
                <a:solidFill>
                  <a:srgbClr val="000000"/>
                </a:solidFill>
                <a:latin typeface="Arial"/>
                <a:ea typeface="Calibri"/>
                <a:cs typeface="Arial"/>
              </a:rPr>
              <a:t> </a:t>
            </a:r>
            <a:r>
              <a:rPr lang="he-IL" sz="1100" dirty="0" smtClean="0">
                <a:solidFill>
                  <a:srgbClr val="000000"/>
                </a:solidFill>
                <a:latin typeface="Arial"/>
                <a:ea typeface="Calibri"/>
              </a:rPr>
              <a:t/>
            </a:r>
            <a:br>
              <a:rPr lang="he-IL" sz="1100" dirty="0" smtClean="0">
                <a:solidFill>
                  <a:srgbClr val="000000"/>
                </a:solidFill>
                <a:latin typeface="Arial"/>
                <a:ea typeface="Calibri"/>
              </a:rPr>
            </a:br>
            <a:r>
              <a:rPr lang="he-IL" sz="2400" b="1" dirty="0" smtClean="0">
                <a:solidFill>
                  <a:srgbClr val="C00000"/>
                </a:solidFill>
                <a:latin typeface="Calibri"/>
                <a:ea typeface="Calibri"/>
                <a:cs typeface="Aharoni"/>
              </a:rPr>
              <a:t>שם השופטת: </a:t>
            </a:r>
            <a:r>
              <a:rPr lang="en-US" sz="2400" b="1" dirty="0">
                <a:solidFill>
                  <a:srgbClr val="000000"/>
                </a:solidFill>
                <a:latin typeface="Calibri"/>
                <a:ea typeface="Calibri"/>
              </a:rPr>
              <a:t/>
            </a:r>
            <a:br>
              <a:rPr lang="en-US" sz="2400" b="1" dirty="0">
                <a:solidFill>
                  <a:srgbClr val="000000"/>
                </a:solidFill>
                <a:latin typeface="Calibri"/>
                <a:ea typeface="Calibri"/>
              </a:rPr>
            </a:br>
            <a:r>
              <a:rPr lang="en-US" sz="2400" b="1" dirty="0" smtClean="0">
                <a:solidFill>
                  <a:srgbClr val="000000"/>
                </a:solidFill>
                <a:latin typeface="Calibri"/>
                <a:ea typeface="Calibri"/>
              </a:rPr>
              <a:t/>
            </a:r>
            <a:br>
              <a:rPr lang="en-US" sz="2400" b="1" dirty="0" smtClean="0">
                <a:solidFill>
                  <a:srgbClr val="000000"/>
                </a:solidFill>
                <a:latin typeface="Calibri"/>
                <a:ea typeface="Calibri"/>
              </a:rPr>
            </a:br>
            <a:r>
              <a:rPr lang="he-IL" sz="1600" b="1" dirty="0" smtClean="0">
                <a:solidFill>
                  <a:srgbClr val="C00000"/>
                </a:solidFill>
                <a:latin typeface="Calibri"/>
                <a:ea typeface="Calibri"/>
                <a:cs typeface="Aharoni"/>
              </a:rPr>
              <a:t>שם הפרק שבו דבורה מוזכרת:   </a:t>
            </a:r>
            <a:r>
              <a:rPr lang="en-US" sz="1600" b="1" dirty="0" smtClean="0">
                <a:solidFill>
                  <a:srgbClr val="C00000"/>
                </a:solidFill>
                <a:latin typeface="Calibri"/>
                <a:ea typeface="Calibri"/>
              </a:rPr>
              <a:t/>
            </a:r>
            <a:br>
              <a:rPr lang="en-US" sz="1600" b="1" dirty="0" smtClean="0">
                <a:solidFill>
                  <a:srgbClr val="C00000"/>
                </a:solidFill>
                <a:latin typeface="Calibri"/>
                <a:ea typeface="Calibri"/>
              </a:rPr>
            </a:br>
            <a:r>
              <a:rPr lang="en-US" sz="1600" b="1" dirty="0" smtClean="0">
                <a:solidFill>
                  <a:srgbClr val="C00000"/>
                </a:solidFill>
                <a:latin typeface="Calibri"/>
                <a:ea typeface="Calibri"/>
              </a:rPr>
              <a:t/>
            </a:r>
            <a:br>
              <a:rPr lang="en-US" sz="1600" b="1" dirty="0" smtClean="0">
                <a:solidFill>
                  <a:srgbClr val="C00000"/>
                </a:solidFill>
                <a:latin typeface="Calibri"/>
                <a:ea typeface="Calibri"/>
              </a:rPr>
            </a:br>
            <a:r>
              <a:rPr lang="he-IL" sz="1600" b="1" dirty="0" smtClean="0">
                <a:solidFill>
                  <a:srgbClr val="C00000"/>
                </a:solidFill>
                <a:latin typeface="Calibri"/>
                <a:ea typeface="Calibri"/>
                <a:cs typeface="Aharoni"/>
              </a:rPr>
              <a:t>מצב אישי :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 smtClean="0">
                <a:solidFill>
                  <a:srgbClr val="C00000"/>
                </a:solidFill>
                <a:latin typeface="Calibri"/>
                <a:ea typeface="Calibri"/>
              </a:rPr>
              <a:t/>
            </a:r>
            <a:br>
              <a:rPr lang="en-US" sz="1600" b="1" dirty="0" smtClean="0">
                <a:solidFill>
                  <a:srgbClr val="C00000"/>
                </a:solidFill>
                <a:latin typeface="Calibri"/>
                <a:ea typeface="Calibri"/>
              </a:rPr>
            </a:br>
            <a:r>
              <a:rPr lang="he-IL" sz="1600" b="1" dirty="0" smtClean="0">
                <a:solidFill>
                  <a:srgbClr val="C00000"/>
                </a:solidFill>
                <a:latin typeface="Calibri"/>
                <a:ea typeface="Calibri"/>
                <a:cs typeface="Aharoni"/>
              </a:rPr>
              <a:t>שבט :</a:t>
            </a:r>
            <a:endParaRPr lang="en-US" sz="1400" b="1" dirty="0" smtClean="0">
              <a:solidFill>
                <a:srgbClr val="C00000"/>
              </a:solidFill>
              <a:latin typeface="Calibri"/>
              <a:ea typeface="Calibri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 smtClean="0">
                <a:solidFill>
                  <a:srgbClr val="C00000"/>
                </a:solidFill>
                <a:latin typeface="Calibri"/>
                <a:ea typeface="Calibri"/>
              </a:rPr>
              <a:t/>
            </a:r>
            <a:br>
              <a:rPr lang="en-US" sz="1600" b="1" dirty="0" smtClean="0">
                <a:solidFill>
                  <a:srgbClr val="C00000"/>
                </a:solidFill>
                <a:latin typeface="Calibri"/>
                <a:ea typeface="Calibri"/>
              </a:rPr>
            </a:br>
            <a:r>
              <a:rPr lang="he-IL" sz="1600" b="1" dirty="0" smtClean="0">
                <a:solidFill>
                  <a:srgbClr val="C00000"/>
                </a:solidFill>
                <a:latin typeface="Calibri"/>
                <a:ea typeface="Calibri"/>
                <a:cs typeface="Aharoni"/>
              </a:rPr>
              <a:t>האויב שנגדו נלחמה: </a:t>
            </a:r>
            <a:r>
              <a:rPr lang="en-US" sz="1600" b="1" dirty="0" smtClean="0">
                <a:solidFill>
                  <a:srgbClr val="C00000"/>
                </a:solidFill>
                <a:latin typeface="Calibri"/>
                <a:ea typeface="Calibri"/>
              </a:rPr>
              <a:t/>
            </a:r>
            <a:br>
              <a:rPr lang="en-US" sz="1600" b="1" dirty="0" smtClean="0">
                <a:solidFill>
                  <a:srgbClr val="C00000"/>
                </a:solidFill>
                <a:latin typeface="Calibri"/>
                <a:ea typeface="Calibri"/>
              </a:rPr>
            </a:br>
            <a:r>
              <a:rPr lang="en-US" sz="1600" b="1" dirty="0" smtClean="0">
                <a:solidFill>
                  <a:srgbClr val="C00000"/>
                </a:solidFill>
                <a:latin typeface="Calibri"/>
                <a:ea typeface="Calibri"/>
              </a:rPr>
              <a:t/>
            </a:r>
            <a:br>
              <a:rPr lang="en-US" sz="1600" b="1" dirty="0" smtClean="0">
                <a:solidFill>
                  <a:srgbClr val="C00000"/>
                </a:solidFill>
                <a:latin typeface="Calibri"/>
                <a:ea typeface="Calibri"/>
              </a:rPr>
            </a:br>
            <a:r>
              <a:rPr lang="he-IL" sz="1600" b="1" dirty="0" smtClean="0">
                <a:solidFill>
                  <a:srgbClr val="C00000"/>
                </a:solidFill>
                <a:latin typeface="Calibri"/>
                <a:ea typeface="Calibri"/>
                <a:cs typeface="Aharoni"/>
              </a:rPr>
              <a:t>תכונות אופי: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600" b="1" dirty="0" smtClean="0">
                <a:solidFill>
                  <a:srgbClr val="C00000"/>
                </a:solidFill>
                <a:latin typeface="Calibri"/>
                <a:ea typeface="Calibri"/>
              </a:rPr>
              <a:t/>
            </a:r>
            <a:br>
              <a:rPr lang="en-US" sz="1600" b="1" dirty="0" smtClean="0">
                <a:solidFill>
                  <a:srgbClr val="C00000"/>
                </a:solidFill>
                <a:latin typeface="Calibri"/>
                <a:ea typeface="Calibri"/>
              </a:rPr>
            </a:br>
            <a:r>
              <a:rPr lang="he-IL" sz="1600" b="1" dirty="0" smtClean="0">
                <a:solidFill>
                  <a:srgbClr val="C00000"/>
                </a:solidFill>
                <a:latin typeface="Calibri"/>
                <a:ea typeface="Calibri"/>
                <a:cs typeface="Aharoni"/>
              </a:rPr>
              <a:t>משך הזמן שדבורה שפטה: </a:t>
            </a:r>
            <a:r>
              <a:rPr lang="en-US" sz="1400" b="1" dirty="0" smtClean="0">
                <a:solidFill>
                  <a:srgbClr val="C00000"/>
                </a:solidFill>
                <a:latin typeface="Calibri"/>
                <a:ea typeface="Calibri"/>
              </a:rPr>
              <a:t/>
            </a:r>
            <a:br>
              <a:rPr lang="en-US" sz="1400" b="1" dirty="0" smtClean="0">
                <a:solidFill>
                  <a:srgbClr val="C00000"/>
                </a:solidFill>
                <a:latin typeface="Calibri"/>
                <a:ea typeface="Calibri"/>
              </a:rPr>
            </a:br>
            <a:endParaRPr lang="he-IL" sz="1400" b="1" dirty="0" smtClean="0">
              <a:solidFill>
                <a:srgbClr val="C00000"/>
              </a:solidFill>
              <a:latin typeface="Calibri"/>
              <a:ea typeface="Calibri"/>
              <a:cs typeface="Aharoni"/>
            </a:endParaRPr>
          </a:p>
        </p:txBody>
      </p:sp>
      <p:sp>
        <p:nvSpPr>
          <p:cNvPr id="2" name="TextBox 1"/>
          <p:cNvSpPr txBox="1"/>
          <p:nvPr/>
        </p:nvSpPr>
        <p:spPr>
          <a:xfrm flipH="1">
            <a:off x="971600" y="396240"/>
            <a:ext cx="1656184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2400" b="1" dirty="0" smtClean="0">
                <a:solidFill>
                  <a:srgbClr val="FFFFFF"/>
                </a:solidFill>
                <a:cs typeface="Aharoni"/>
              </a:rPr>
              <a:t>הוסף תמונה:</a:t>
            </a:r>
            <a:endParaRPr lang="he-IL" sz="2400" b="1" dirty="0">
              <a:solidFill>
                <a:srgbClr val="FFFFFF"/>
              </a:solidFill>
              <a:cs typeface="Aharoni"/>
            </a:endParaRPr>
          </a:p>
        </p:txBody>
      </p:sp>
      <p:sp>
        <p:nvSpPr>
          <p:cNvPr id="5" name="AutoShape 2" descr="×ª××¦××ª ×ª××× × ×¢×××¨ ×ª×¢×××ª ××××ª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sp>
        <p:nvSpPr>
          <p:cNvPr id="6" name="AutoShape 4" descr="×ª××¦××ª ×ª××× × ×¢×××¨ ×ª×¢×××ª ××××ª"/>
          <p:cNvSpPr>
            <a:spLocks noChangeAspect="1" noChangeArrowheads="1"/>
          </p:cNvSpPr>
          <p:nvPr/>
        </p:nvSpPr>
        <p:spPr bwMode="auto">
          <a:xfrm>
            <a:off x="9075738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e-IL"/>
          </a:p>
        </p:txBody>
      </p:sp>
      <p:pic>
        <p:nvPicPr>
          <p:cNvPr id="1031" name="Picture 7" descr="×ª××× × ×§×©××¨×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92619">
            <a:off x="1259802" y="5277143"/>
            <a:ext cx="1687032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8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232912" y="5445224"/>
            <a:ext cx="8712968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e-IL" sz="1600" b="1" dirty="0">
                <a:solidFill>
                  <a:srgbClr val="000000"/>
                </a:solidFill>
                <a:latin typeface="David"/>
              </a:rPr>
              <a:t>י וַיַּזְעֵק בָּרָק </a:t>
            </a:r>
            <a:r>
              <a:rPr lang="he-IL" sz="1600" b="1" dirty="0" err="1">
                <a:solidFill>
                  <a:srgbClr val="000000"/>
                </a:solidFill>
                <a:latin typeface="David"/>
              </a:rPr>
              <a:t>אֶת-זְבוּלֻן</a:t>
            </a:r>
            <a:r>
              <a:rPr lang="he-IL" sz="1600" b="1" dirty="0">
                <a:solidFill>
                  <a:srgbClr val="000000"/>
                </a:solidFill>
                <a:latin typeface="David"/>
              </a:rPr>
              <a:t> וְאֶת-נַפְתָּלִי, קֶדְשָׁה, וַיַּעַל בְּרַגְלָיו, עֲשֶׂרֶת אַלְפֵי אִישׁ; וַתַּעַל עִמּוֹ, דְּבוֹרָה.  יא וְחֶבֶר הַקֵּינִי נִפְרָד מִקַּיִן, מִבְּנֵי חֹבָב חֹתֵן מֹשֶׁה; </a:t>
            </a:r>
            <a:r>
              <a:rPr lang="he-IL" sz="1600" b="1" dirty="0" err="1">
                <a:solidFill>
                  <a:srgbClr val="000000"/>
                </a:solidFill>
                <a:latin typeface="David"/>
              </a:rPr>
              <a:t>וַיֵּט</a:t>
            </a:r>
            <a:r>
              <a:rPr lang="he-IL" sz="1600" b="1" dirty="0">
                <a:solidFill>
                  <a:srgbClr val="000000"/>
                </a:solidFill>
                <a:latin typeface="David"/>
              </a:rPr>
              <a:t> </a:t>
            </a:r>
            <a:r>
              <a:rPr lang="he-IL" sz="1600" b="1" dirty="0" err="1">
                <a:solidFill>
                  <a:srgbClr val="000000"/>
                </a:solidFill>
                <a:latin typeface="David"/>
              </a:rPr>
              <a:t>אָהֳלו</a:t>
            </a:r>
            <a:r>
              <a:rPr lang="he-IL" sz="1600" b="1" dirty="0">
                <a:solidFill>
                  <a:srgbClr val="000000"/>
                </a:solidFill>
                <a:latin typeface="David"/>
              </a:rPr>
              <a:t>ֹ, עַד-אֵילוֹן </a:t>
            </a:r>
            <a:r>
              <a:rPr lang="he-IL" sz="1600" b="1" dirty="0" err="1">
                <a:solidFill>
                  <a:srgbClr val="000000"/>
                </a:solidFill>
                <a:latin typeface="David"/>
              </a:rPr>
              <a:t>בצענים</a:t>
            </a:r>
            <a:r>
              <a:rPr lang="he-IL" sz="1600" b="1" dirty="0">
                <a:solidFill>
                  <a:srgbClr val="000000"/>
                </a:solidFill>
                <a:latin typeface="David"/>
              </a:rPr>
              <a:t> (</a:t>
            </a:r>
            <a:r>
              <a:rPr lang="he-IL" sz="1600" b="1" dirty="0" err="1">
                <a:solidFill>
                  <a:srgbClr val="000000"/>
                </a:solidFill>
                <a:latin typeface="David"/>
              </a:rPr>
              <a:t>בְּצַעֲנַנִּים</a:t>
            </a:r>
            <a:r>
              <a:rPr lang="he-IL" sz="1600" b="1" dirty="0">
                <a:solidFill>
                  <a:srgbClr val="000000"/>
                </a:solidFill>
                <a:latin typeface="David"/>
              </a:rPr>
              <a:t>) אֲשֶׁר אֶת-קֶדֶשׁ.  </a:t>
            </a:r>
            <a:r>
              <a:rPr lang="he-IL" sz="1600" b="1" dirty="0" err="1">
                <a:solidFill>
                  <a:srgbClr val="000000"/>
                </a:solidFill>
                <a:latin typeface="David"/>
              </a:rPr>
              <a:t>יב</a:t>
            </a:r>
            <a:r>
              <a:rPr lang="he-IL" sz="1600" b="1" dirty="0">
                <a:solidFill>
                  <a:srgbClr val="000000"/>
                </a:solidFill>
                <a:latin typeface="David"/>
              </a:rPr>
              <a:t> </a:t>
            </a:r>
            <a:r>
              <a:rPr lang="he-IL" sz="1600" b="1" dirty="0" err="1">
                <a:solidFill>
                  <a:srgbClr val="000000"/>
                </a:solidFill>
                <a:latin typeface="David"/>
              </a:rPr>
              <a:t>וַיַּגִּדו</a:t>
            </a:r>
            <a:r>
              <a:rPr lang="he-IL" sz="1600" b="1" dirty="0">
                <a:solidFill>
                  <a:srgbClr val="000000"/>
                </a:solidFill>
                <a:latin typeface="David"/>
              </a:rPr>
              <a:t>ּ, לְסִיסְרָא:  כִּי עָלָה בָּרָק בֶּן-אֲבִינֹעַם, הַר-תָּבוֹר.   </a:t>
            </a:r>
            <a:endParaRPr lang="he-IL" sz="1600" b="1" dirty="0"/>
          </a:p>
        </p:txBody>
      </p:sp>
      <p:pic>
        <p:nvPicPr>
          <p:cNvPr id="3" name="Picture 2" descr="stock photo,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2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474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99792" y="3892272"/>
            <a:ext cx="5328592" cy="646331"/>
          </a:xfrm>
          <a:prstGeom prst="rect">
            <a:avLst/>
          </a:prstGeom>
          <a:ln w="5715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3600" dirty="0" smtClean="0">
                <a:cs typeface="+mj-cs"/>
              </a:rPr>
              <a:t>ברק מזעיק את חייליו להר תבור</a:t>
            </a:r>
            <a:endParaRPr lang="he-IL" sz="3600" dirty="0">
              <a:cs typeface="+mj-cs"/>
            </a:endParaRPr>
          </a:p>
        </p:txBody>
      </p:sp>
      <p:pic>
        <p:nvPicPr>
          <p:cNvPr id="2052" name="Picture 4" descr="stock photo, people, silhouette, military, gun, soldier, action, army, man, group, group-together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Strokes/>
                    </a14:imgEffect>
                    <a14:imgEffect>
                      <a14:sharpenSoften amount="-50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7" y="404664"/>
            <a:ext cx="4550171" cy="303581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Israel, Map, Flag, Geography, Borders, Border, Middle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28" y="945594"/>
            <a:ext cx="1634921" cy="3269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394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551916" y="450418"/>
            <a:ext cx="3168352" cy="58477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3200" b="1" dirty="0" smtClean="0">
                <a:solidFill>
                  <a:srgbClr val="FFFFFF"/>
                </a:solidFill>
                <a:cs typeface="Aharoni"/>
              </a:rPr>
              <a:t>היכן נמצא הר תבור?</a:t>
            </a:r>
            <a:endParaRPr lang="he-IL" sz="3200" b="1" dirty="0">
              <a:solidFill>
                <a:srgbClr val="FFFFFF"/>
              </a:solidFill>
              <a:cs typeface="Aharoni"/>
            </a:endParaRPr>
          </a:p>
        </p:txBody>
      </p:sp>
      <p:sp>
        <p:nvSpPr>
          <p:cNvPr id="6" name="מלבן 5"/>
          <p:cNvSpPr/>
          <p:nvPr/>
        </p:nvSpPr>
        <p:spPr>
          <a:xfrm>
            <a:off x="2555776" y="1334780"/>
            <a:ext cx="5940152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he-IL" sz="2800" dirty="0" smtClean="0">
                <a:solidFill>
                  <a:srgbClr val="000000"/>
                </a:solidFill>
                <a:cs typeface="Aharoni"/>
              </a:rPr>
              <a:t>הר </a:t>
            </a:r>
            <a:r>
              <a:rPr lang="he-IL" sz="2800" dirty="0">
                <a:solidFill>
                  <a:srgbClr val="000000"/>
                </a:solidFill>
                <a:cs typeface="Aharoni"/>
              </a:rPr>
              <a:t>תבור נמצא </a:t>
            </a:r>
            <a:r>
              <a:rPr lang="he-IL" sz="2800" dirty="0" smtClean="0">
                <a:solidFill>
                  <a:srgbClr val="000000"/>
                </a:solidFill>
                <a:cs typeface="Aharoni"/>
              </a:rPr>
              <a:t>בגבול </a:t>
            </a:r>
            <a:r>
              <a:rPr lang="he-IL" sz="2800" dirty="0">
                <a:solidFill>
                  <a:srgbClr val="000000"/>
                </a:solidFill>
                <a:cs typeface="Aharoni"/>
              </a:rPr>
              <a:t>הצפוני של עמק יזרעאל.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58112" y="2138958"/>
            <a:ext cx="3240360" cy="707886"/>
          </a:xfrm>
          <a:prstGeom prst="rect">
            <a:avLst/>
          </a:prstGeom>
          <a:ln w="76200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4000" dirty="0" smtClean="0">
                <a:solidFill>
                  <a:srgbClr val="000000"/>
                </a:solidFill>
                <a:cs typeface="Aharoni"/>
              </a:rPr>
              <a:t>מדוע הר תבור?</a:t>
            </a:r>
            <a:endParaRPr lang="he-IL" sz="4000" dirty="0">
              <a:solidFill>
                <a:srgbClr val="000000"/>
              </a:solidFill>
              <a:cs typeface="Aharoni"/>
            </a:endParaRPr>
          </a:p>
        </p:txBody>
      </p:sp>
      <p:sp>
        <p:nvSpPr>
          <p:cNvPr id="8" name="מלבן 7"/>
          <p:cNvSpPr/>
          <p:nvPr/>
        </p:nvSpPr>
        <p:spPr>
          <a:xfrm>
            <a:off x="1288072" y="3251666"/>
            <a:ext cx="7067400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he-IL" sz="2400" dirty="0">
                <a:solidFill>
                  <a:srgbClr val="FFFFFF"/>
                </a:solidFill>
                <a:cs typeface="Aharoni"/>
              </a:rPr>
              <a:t>התבור </a:t>
            </a:r>
            <a:r>
              <a:rPr lang="he-IL" sz="2400" dirty="0" smtClean="0">
                <a:solidFill>
                  <a:srgbClr val="FFFFFF"/>
                </a:solidFill>
                <a:cs typeface="Aharoni"/>
              </a:rPr>
              <a:t>היה  </a:t>
            </a:r>
            <a:r>
              <a:rPr lang="he-IL" sz="2400" dirty="0">
                <a:solidFill>
                  <a:srgbClr val="FFFFFF"/>
                </a:solidFill>
                <a:cs typeface="Aharoni"/>
              </a:rPr>
              <a:t>נקודת </a:t>
            </a:r>
            <a:r>
              <a:rPr lang="he-IL" sz="2400" dirty="0" smtClean="0">
                <a:solidFill>
                  <a:srgbClr val="FFFFFF"/>
                </a:solidFill>
                <a:cs typeface="Aharoni"/>
              </a:rPr>
              <a:t>מפגש של  </a:t>
            </a:r>
            <a:r>
              <a:rPr lang="he-IL" sz="2400" dirty="0">
                <a:solidFill>
                  <a:srgbClr val="FFFFFF"/>
                </a:solidFill>
                <a:cs typeface="Aharoni"/>
              </a:rPr>
              <a:t>גבולות הנחלות של נפתלי, יששכר </a:t>
            </a:r>
            <a:r>
              <a:rPr lang="he-IL" sz="2400" dirty="0" smtClean="0">
                <a:solidFill>
                  <a:srgbClr val="FFFFFF"/>
                </a:solidFill>
                <a:cs typeface="Aharoni"/>
              </a:rPr>
              <a:t>וזבולון, לפי </a:t>
            </a:r>
            <a:r>
              <a:rPr lang="he-IL" sz="2400" dirty="0">
                <a:solidFill>
                  <a:srgbClr val="FFFFFF"/>
                </a:solidFill>
                <a:cs typeface="Aharoni"/>
              </a:rPr>
              <a:t>יהושע י"ט 12 ,22 ,</a:t>
            </a:r>
            <a:r>
              <a:rPr lang="he-IL" sz="2400" dirty="0" smtClean="0">
                <a:solidFill>
                  <a:srgbClr val="FFFFFF"/>
                </a:solidFill>
                <a:cs typeface="Aharoni"/>
              </a:rPr>
              <a:t>34. לכן ברק מכנס את חייליו שם.</a:t>
            </a:r>
            <a:endParaRPr lang="he-IL" sz="2400" dirty="0">
              <a:solidFill>
                <a:srgbClr val="FFFFFF"/>
              </a:solidFill>
              <a:cs typeface="Aharon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93019" y="4312323"/>
            <a:ext cx="6030728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2400" dirty="0" smtClean="0">
                <a:solidFill>
                  <a:srgbClr val="FFFFFF"/>
                </a:solidFill>
                <a:cs typeface="Aharoni"/>
              </a:rPr>
              <a:t>הר תבור שימש בשל גובהו כמקום תצפית</a:t>
            </a:r>
            <a:endParaRPr lang="he-IL" sz="2400" dirty="0">
              <a:solidFill>
                <a:srgbClr val="FFFFFF"/>
              </a:solidFill>
              <a:cs typeface="Aharoni"/>
            </a:endParaRPr>
          </a:p>
        </p:txBody>
      </p:sp>
      <p:pic>
        <p:nvPicPr>
          <p:cNvPr id="10" name="Picture 4" descr="Man, Knight, Sword, Armor, Middle Ages, Helm, Weap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124" y="67342"/>
            <a:ext cx="2416668" cy="2569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Soldier, Sparta, Antique, Man, Fighter, Warrior, Spea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60667"/>
            <a:ext cx="2045786" cy="255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4017593" y="6189320"/>
            <a:ext cx="4236999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he-IL" sz="2400" dirty="0" smtClean="0">
                <a:cs typeface="+mj-cs"/>
              </a:rPr>
              <a:t>לחיילי ברק קל יותר להסתתר </a:t>
            </a:r>
            <a:r>
              <a:rPr lang="he-IL" sz="2400" dirty="0">
                <a:cs typeface="+mj-cs"/>
              </a:rPr>
              <a:t>בהרים.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55776" y="5334292"/>
            <a:ext cx="5732744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r>
              <a:rPr lang="he-IL" sz="2400" dirty="0" smtClean="0">
                <a:cs typeface="+mj-cs"/>
              </a:rPr>
              <a:t>לסיסרא יהיה קשה לעלות להר תבור עם מרכבות ברזל</a:t>
            </a:r>
            <a:endParaRPr lang="he-IL" sz="2400" dirty="0">
              <a:cs typeface="+mj-cs"/>
            </a:endParaRPr>
          </a:p>
        </p:txBody>
      </p:sp>
      <p:pic>
        <p:nvPicPr>
          <p:cNvPr id="2050" name="Picture 2" descr="Question, Who, How, What, Where, When, Why, Accident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8476" y="139494"/>
            <a:ext cx="895700" cy="8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66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5517231"/>
            <a:ext cx="9016588" cy="707886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2000" b="1" dirty="0"/>
              <a:t> </a:t>
            </a:r>
            <a:r>
              <a:rPr lang="he-IL" sz="2000" b="1" dirty="0" err="1"/>
              <a:t>יג</a:t>
            </a:r>
            <a:r>
              <a:rPr lang="he-IL" sz="2000" b="1" dirty="0"/>
              <a:t> וַיַּזְעֵק סִיסְרָא אֶת-כָּל-רִכְבּוֹ, תְּשַׁע מֵאוֹת רֶכֶב בַּרְזֶל, וְאֶת-כָּל-הָעָם, אֲשֶׁר אִתּוֹ--מֵחֲרֹשֶׁת </a:t>
            </a:r>
            <a:r>
              <a:rPr lang="he-IL" sz="2000" b="1" dirty="0" err="1"/>
              <a:t>הַגּוֹיִם</a:t>
            </a:r>
            <a:r>
              <a:rPr lang="he-IL" sz="2000" b="1" dirty="0"/>
              <a:t>, אֶל-נַחַל קִישׁוֹן. </a:t>
            </a:r>
          </a:p>
        </p:txBody>
      </p:sp>
      <p:pic>
        <p:nvPicPr>
          <p:cNvPr id="1026" name="Picture 2" descr="nature, river, rocks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0264" y="0"/>
            <a:ext cx="9324528" cy="51527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enturion, Warrior, Fantasy, Soldier, Greek, Roman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3569" y="0"/>
            <a:ext cx="3602280" cy="3530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Gladiator, Rome, Roman History, Fight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41375"/>
            <a:ext cx="3429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Gladiators, Rome, Roman, Antiquity, Arena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124" y="1412776"/>
            <a:ext cx="2189279" cy="3406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00906" y="259079"/>
            <a:ext cx="5040559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3200" dirty="0" smtClean="0">
                <a:cs typeface="+mj-cs"/>
              </a:rPr>
              <a:t>סיסרא מזעיק את צבאו לנחל קישון</a:t>
            </a:r>
            <a:endParaRPr lang="he-IL" sz="3200" dirty="0"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16890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8267" y="5429706"/>
            <a:ext cx="8496944" cy="1077218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r>
              <a:rPr lang="he-IL" sz="1600" b="1" dirty="0" err="1" smtClean="0"/>
              <a:t>יד"וַתֹּאמֶר</a:t>
            </a:r>
            <a:r>
              <a:rPr lang="he-IL" sz="1600" b="1" dirty="0" smtClean="0"/>
              <a:t> </a:t>
            </a:r>
            <a:r>
              <a:rPr lang="he-IL" sz="1600" b="1" dirty="0"/>
              <a:t>דְּבֹרָה אֶל-בָּרָק קוּם, כִּי זֶה הַיּוֹם אֲשֶׁר נָתַן יְהוָה אֶת-סִיסְרָא בְּיָדֶךָ--הֲלֹא יְהוָה, יָצָא לְפָנֶיךָ; וַיֵּרֶד בָּרָק מֵהַר תָּבוֹר, וַעֲשֶׂרֶת אֲלָפִים אִישׁ אַחֲרָיו.  טו </a:t>
            </a:r>
            <a:r>
              <a:rPr lang="he-IL" sz="1600" b="1" dirty="0" err="1"/>
              <a:t>וַיָּהָם</a:t>
            </a:r>
            <a:r>
              <a:rPr lang="he-IL" sz="1600" b="1" dirty="0"/>
              <a:t> יְהוָה אֶת-סִיסְרָא וְאֶת-כָּל-הָרֶכֶב וְאֶת-כָּל-הַמַּחֲנֶה, לְפִי-חֶרֶב--לִפְנֵי בָרָק; וַיֵּרֶד סִיסְרָא מֵעַל הַמֶּרְכָּבָה, </a:t>
            </a:r>
            <a:r>
              <a:rPr lang="he-IL" sz="1600" b="1" dirty="0" err="1"/>
              <a:t>וַיָּנָס</a:t>
            </a:r>
            <a:r>
              <a:rPr lang="he-IL" sz="1600" b="1" dirty="0"/>
              <a:t> בְּרַגְלָיו.  </a:t>
            </a:r>
            <a:r>
              <a:rPr lang="he-IL" sz="1600" b="1" dirty="0" err="1"/>
              <a:t>טז</a:t>
            </a:r>
            <a:r>
              <a:rPr lang="he-IL" sz="1600" b="1" dirty="0"/>
              <a:t> וּבָרָק, רָדַף אַחֲרֵי הָרֶכֶב וְאַחֲרֵי הַמַּחֲנֶה, עַד, חֲרֹשֶׁת </a:t>
            </a:r>
            <a:r>
              <a:rPr lang="he-IL" sz="1600" b="1" dirty="0" err="1"/>
              <a:t>הַגּוֹיִם</a:t>
            </a:r>
            <a:r>
              <a:rPr lang="he-IL" sz="1600" b="1" dirty="0"/>
              <a:t>; </a:t>
            </a:r>
            <a:r>
              <a:rPr lang="he-IL" sz="1600" b="1" dirty="0" err="1"/>
              <a:t>וַיִּפֹּל</a:t>
            </a:r>
            <a:r>
              <a:rPr lang="he-IL" sz="1600" b="1" dirty="0"/>
              <a:t> כָּל-מַחֲנֵה סִיסְרָא, לְפִי-חֶרֶב--לֹא נִשְׁאַר, </a:t>
            </a:r>
            <a:r>
              <a:rPr lang="he-IL" sz="1600" b="1" dirty="0" smtClean="0"/>
              <a:t>עַד-אֶחָד".</a:t>
            </a:r>
            <a:r>
              <a:rPr lang="he-IL" sz="1600" b="1" dirty="0"/>
              <a:t>  </a:t>
            </a:r>
          </a:p>
        </p:txBody>
      </p:sp>
      <p:pic>
        <p:nvPicPr>
          <p:cNvPr id="2057" name="Picture 9" descr="Army in war â Stock Photo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520" y="1"/>
            <a:ext cx="9174519" cy="51537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483768" y="2924944"/>
            <a:ext cx="4248472" cy="1323439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/>
            <a:r>
              <a:rPr lang="he-IL" sz="8000" b="1" dirty="0" smtClean="0">
                <a:cs typeface="+mj-cs"/>
              </a:rPr>
              <a:t>הקרב</a:t>
            </a:r>
            <a:endParaRPr lang="he-IL" sz="8000" b="1" dirty="0">
              <a:cs typeface="+mj-cs"/>
            </a:endParaRPr>
          </a:p>
        </p:txBody>
      </p:sp>
      <p:pic>
        <p:nvPicPr>
          <p:cNvPr id="3" name="Epic Battle Music #2 No Copyright Sound Effect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7584" y="62068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374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68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Fantasy, Knight, Archer, Horse, War, Fight, Warrio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9048" y="4098847"/>
            <a:ext cx="2165096" cy="2611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Warrior, Spartan, 300, Great, Fighter, History, War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592" y="187376"/>
            <a:ext cx="2743424" cy="2959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מלבן 1"/>
          <p:cNvSpPr/>
          <p:nvPr/>
        </p:nvSpPr>
        <p:spPr>
          <a:xfrm>
            <a:off x="2051720" y="188640"/>
            <a:ext cx="6822424" cy="3902607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 w="762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he-IL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Calibri"/>
                <a:cs typeface="+mj-cs"/>
              </a:rPr>
              <a:t>דבורה </a:t>
            </a:r>
            <a:r>
              <a:rPr lang="he-IL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Calibri"/>
                <a:cs typeface="+mj-cs"/>
              </a:rPr>
              <a:t>אמרה לברק </a:t>
            </a:r>
            <a:r>
              <a:rPr lang="he-IL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Calibri"/>
                <a:cs typeface="+mj-cs"/>
              </a:rPr>
              <a:t>לקום ולהכות בסיסרא וצבאו, </a:t>
            </a:r>
            <a:r>
              <a:rPr lang="he-IL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Calibri"/>
                <a:cs typeface="+mj-cs"/>
              </a:rPr>
              <a:t>כי ה' </a:t>
            </a:r>
            <a:r>
              <a:rPr lang="he-IL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Calibri"/>
                <a:cs typeface="+mj-cs"/>
              </a:rPr>
              <a:t>יהיה לצדו במלחמתו </a:t>
            </a:r>
            <a:r>
              <a:rPr lang="he-IL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Calibri"/>
                <a:cs typeface="+mj-cs"/>
              </a:rPr>
              <a:t>מול סיסרא.</a:t>
            </a:r>
            <a:endParaRPr lang="en-U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/>
              <a:ea typeface="Calibri"/>
              <a:cs typeface="+mj-cs"/>
            </a:endParaRPr>
          </a:p>
          <a:p>
            <a:pPr>
              <a:lnSpc>
                <a:spcPct val="115000"/>
              </a:lnSpc>
              <a:spcAft>
                <a:spcPts val="600"/>
              </a:spcAft>
            </a:pPr>
            <a:r>
              <a:rPr lang="he-IL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Calibri"/>
                <a:cs typeface="+mj-cs"/>
              </a:rPr>
              <a:t>ברק ירד מהר תבור </a:t>
            </a:r>
            <a:r>
              <a:rPr lang="he-IL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Calibri"/>
                <a:cs typeface="+mj-cs"/>
              </a:rPr>
              <a:t>עם לוחמיו ופתח </a:t>
            </a:r>
            <a:r>
              <a:rPr lang="he-IL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Calibri"/>
                <a:cs typeface="+mj-cs"/>
              </a:rPr>
              <a:t>במלחמה בהתקפה על הכנענים. ה' מתערב ויוצר מהומה, יורד גשם בנחל הקישון, מרכבות הברזל נתקעות בבוץ </a:t>
            </a:r>
            <a:r>
              <a:rPr lang="he-IL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Calibri"/>
                <a:cs typeface="+mj-cs"/>
              </a:rPr>
              <a:t>ורכבי הברזל הופכים להיות חסרי תועלת.</a:t>
            </a:r>
            <a:endParaRPr lang="en-US" sz="1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/>
              <a:ea typeface="Calibri"/>
              <a:cs typeface="+mj-cs"/>
            </a:endParaRPr>
          </a:p>
          <a:p>
            <a:r>
              <a:rPr lang="he-IL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Calibri"/>
                <a:cs typeface="+mj-cs"/>
              </a:rPr>
              <a:t>סיסרא יורד </a:t>
            </a:r>
            <a:r>
              <a:rPr lang="he-IL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Calibri"/>
                <a:cs typeface="+mj-cs"/>
              </a:rPr>
              <a:t>ממרכבתו ובורח רגלית, </a:t>
            </a:r>
            <a:r>
              <a:rPr lang="he-IL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Calibri"/>
                <a:cs typeface="+mj-cs"/>
              </a:rPr>
              <a:t>ברק וצבאו היכו במחנה סיסרא </a:t>
            </a:r>
            <a:r>
              <a:rPr lang="he-IL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Calibri"/>
                <a:cs typeface="+mj-cs"/>
              </a:rPr>
              <a:t>ולא הותירו אפילו לוחם אחד בחיים. </a:t>
            </a:r>
          </a:p>
          <a:p>
            <a:r>
              <a:rPr lang="he-IL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Calibri"/>
                <a:cs typeface="+mj-cs"/>
              </a:rPr>
              <a:t>סיסרא </a:t>
            </a:r>
            <a:r>
              <a:rPr lang="he-IL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Calibri"/>
                <a:cs typeface="+mj-cs"/>
              </a:rPr>
              <a:t>בורח אל אוהל יעל, אשת חבר הקיני.</a:t>
            </a:r>
            <a:endParaRPr lang="he-IL" sz="2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1968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word, Blood, Background, Medieval, Image Manipul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55576" y="322784"/>
            <a:ext cx="7920880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1">
            <a:spAutoFit/>
          </a:bodyPr>
          <a:lstStyle/>
          <a:p>
            <a:pPr lvl="0"/>
            <a:r>
              <a:rPr lang="he-IL" sz="3200" b="1" dirty="0" smtClean="0">
                <a:solidFill>
                  <a:schemeClr val="bg1"/>
                </a:solidFill>
                <a:latin typeface="Guttman Stam" pitchFamily="2" charset="-79"/>
                <a:cs typeface="Guttman Stam" pitchFamily="2" charset="-79"/>
              </a:rPr>
              <a:t>"וְסִיסְרָא</a:t>
            </a:r>
            <a:r>
              <a:rPr lang="he-IL" sz="3200" b="1" dirty="0">
                <a:solidFill>
                  <a:schemeClr val="bg1"/>
                </a:solidFill>
                <a:latin typeface="Guttman Stam" pitchFamily="2" charset="-79"/>
                <a:cs typeface="Guttman Stam" pitchFamily="2" charset="-79"/>
              </a:rPr>
              <a:t>, נָס בְּרַגְלָיו, אֶל-אֹהֶל יָעֵל, אֵשֶׁת חֶבֶר הַקֵּינִי</a:t>
            </a:r>
            <a:r>
              <a:rPr lang="he-IL" sz="3200" b="1" dirty="0" smtClean="0">
                <a:solidFill>
                  <a:schemeClr val="bg1"/>
                </a:solidFill>
                <a:latin typeface="Guttman Stam" pitchFamily="2" charset="-79"/>
                <a:cs typeface="Guttman Stam" pitchFamily="2" charset="-79"/>
              </a:rPr>
              <a:t>"(שופטים ד', י''ז).</a:t>
            </a:r>
            <a:endParaRPr lang="he-IL" sz="3200" b="1" dirty="0">
              <a:solidFill>
                <a:schemeClr val="bg1"/>
              </a:solidFill>
              <a:latin typeface="Guttman Stam" pitchFamily="2" charset="-79"/>
              <a:cs typeface="Guttman Stam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145513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זוויות">
  <a:themeElements>
    <a:clrScheme name="זוויות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זוויות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זוויות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465</TotalTime>
  <Words>574</Words>
  <Application>Microsoft Office PowerPoint</Application>
  <PresentationFormat>‫הצגה על המסך (4:3)</PresentationFormat>
  <Paragraphs>52</Paragraphs>
  <Slides>13</Slides>
  <Notes>0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11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25" baseType="lpstr">
      <vt:lpstr>Aharoni</vt:lpstr>
      <vt:lpstr>Arial</vt:lpstr>
      <vt:lpstr>Calibri</vt:lpstr>
      <vt:lpstr>David</vt:lpstr>
      <vt:lpstr>Franklin Gothic Book</vt:lpstr>
      <vt:lpstr>Franklin Gothic Medium</vt:lpstr>
      <vt:lpstr>Guttman Drogolin</vt:lpstr>
      <vt:lpstr>Guttman Stam</vt:lpstr>
      <vt:lpstr>Open Sans</vt:lpstr>
      <vt:lpstr>Tunga</vt:lpstr>
      <vt:lpstr>Wingdings</vt:lpstr>
      <vt:lpstr>זוויות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school</dc:creator>
  <cp:lastModifiedBy>שופרא אתחלא</cp:lastModifiedBy>
  <cp:revision>97</cp:revision>
  <dcterms:created xsi:type="dcterms:W3CDTF">2018-05-24T11:09:11Z</dcterms:created>
  <dcterms:modified xsi:type="dcterms:W3CDTF">2021-01-13T17:24:38Z</dcterms:modified>
</cp:coreProperties>
</file>