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648" r:id="rId1"/>
  </p:sldMasterIdLst>
  <p:sldIdLst>
    <p:sldId id="256" r:id="rId2"/>
    <p:sldId id="264" r:id="rId3"/>
    <p:sldId id="257" r:id="rId4"/>
    <p:sldId id="266" r:id="rId5"/>
    <p:sldId id="265" r:id="rId6"/>
    <p:sldId id="268" r:id="rId7"/>
    <p:sldId id="267" r:id="rId8"/>
    <p:sldId id="269" r:id="rId9"/>
    <p:sldId id="270" r:id="rId10"/>
    <p:sldId id="259" r:id="rId11"/>
    <p:sldId id="272" r:id="rId12"/>
    <p:sldId id="273" r:id="rId13"/>
    <p:sldId id="260" r:id="rId14"/>
    <p:sldId id="271" r:id="rId15"/>
    <p:sldId id="274" r:id="rId16"/>
    <p:sldId id="283" r:id="rId17"/>
    <p:sldId id="277" r:id="rId18"/>
    <p:sldId id="275" r:id="rId19"/>
    <p:sldId id="276" r:id="rId20"/>
    <p:sldId id="278" r:id="rId21"/>
    <p:sldId id="279" r:id="rId22"/>
    <p:sldId id="280" r:id="rId23"/>
    <p:sldId id="281" r:id="rId24"/>
    <p:sldId id="282" r:id="rId25"/>
  </p:sldIdLst>
  <p:sldSz cx="12192000" cy="6858000"/>
  <p:notesSz cx="6858000" cy="9144000"/>
  <p:defaultTextStyle>
    <a:defPPr>
      <a:defRPr lang="he-IL"/>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4ECEE8"/>
    <a:srgbClr val="551326"/>
    <a:srgbClr val="C52D58"/>
    <a:srgbClr val="1CB04A"/>
    <a:srgbClr val="99FF66"/>
    <a:srgbClr val="F8CBAD"/>
    <a:srgbClr val="ECBADA"/>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83971" autoAdjust="0"/>
    <p:restoredTop sz="94660"/>
  </p:normalViewPr>
  <p:slideViewPr>
    <p:cSldViewPr snapToGrid="0">
      <p:cViewPr varScale="1">
        <p:scale>
          <a:sx n="70" d="100"/>
          <a:sy n="70" d="100"/>
        </p:scale>
        <p:origin x="618" y="7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שקופית כותרת">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3E5C8E03-F4DC-4B57-89D3-3AEF0E2A96A1}"/>
              </a:ext>
            </a:extLst>
          </p:cNvPr>
          <p:cNvSpPr>
            <a:spLocks noGrp="1"/>
          </p:cNvSpPr>
          <p:nvPr>
            <p:ph type="ctrTitle"/>
          </p:nvPr>
        </p:nvSpPr>
        <p:spPr>
          <a:xfrm>
            <a:off x="1524000" y="1122363"/>
            <a:ext cx="9144000" cy="2387600"/>
          </a:xfrm>
        </p:spPr>
        <p:txBody>
          <a:bodyPr anchor="b"/>
          <a:lstStyle>
            <a:lvl1pPr algn="ctr">
              <a:defRPr sz="6000"/>
            </a:lvl1pPr>
          </a:lstStyle>
          <a:p>
            <a:r>
              <a:rPr lang="he-IL"/>
              <a:t>לחץ כדי לערוך סגנון כותרת של תבנית בסיס</a:t>
            </a:r>
          </a:p>
        </p:txBody>
      </p:sp>
      <p:sp>
        <p:nvSpPr>
          <p:cNvPr id="3" name="כותרת משנה 2">
            <a:extLst>
              <a:ext uri="{FF2B5EF4-FFF2-40B4-BE49-F238E27FC236}">
                <a16:creationId xmlns:a16="http://schemas.microsoft.com/office/drawing/2014/main" id="{6014633B-31E2-429F-85E2-DF7196FFCFEE}"/>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he-IL"/>
              <a:t>לחץ כדי לערוך סגנון כותרת משנה של תבנית בסיס</a:t>
            </a:r>
          </a:p>
        </p:txBody>
      </p:sp>
      <p:sp>
        <p:nvSpPr>
          <p:cNvPr id="4" name="מציין מיקום של תאריך 3">
            <a:extLst>
              <a:ext uri="{FF2B5EF4-FFF2-40B4-BE49-F238E27FC236}">
                <a16:creationId xmlns:a16="http://schemas.microsoft.com/office/drawing/2014/main" id="{2A32BF3B-8E66-407C-B0B1-28AFE71FE455}"/>
              </a:ext>
            </a:extLst>
          </p:cNvPr>
          <p:cNvSpPr>
            <a:spLocks noGrp="1"/>
          </p:cNvSpPr>
          <p:nvPr>
            <p:ph type="dt" sz="half" idx="10"/>
          </p:nvPr>
        </p:nvSpPr>
        <p:spPr/>
        <p:txBody>
          <a:bodyPr/>
          <a:lstStyle/>
          <a:p>
            <a:fld id="{F3D5BACF-040E-48FF-AB41-EC640254017E}" type="datetimeFigureOut">
              <a:rPr lang="he-IL" smtClean="0"/>
              <a:t>ז'/כסלו/תשפ"ד</a:t>
            </a:fld>
            <a:endParaRPr lang="he-IL"/>
          </a:p>
        </p:txBody>
      </p:sp>
      <p:sp>
        <p:nvSpPr>
          <p:cNvPr id="5" name="מציין מיקום של כותרת תחתונה 4">
            <a:extLst>
              <a:ext uri="{FF2B5EF4-FFF2-40B4-BE49-F238E27FC236}">
                <a16:creationId xmlns:a16="http://schemas.microsoft.com/office/drawing/2014/main" id="{65FF17A3-99C0-4206-B046-73EBC39A2E36}"/>
              </a:ext>
            </a:extLst>
          </p:cNvPr>
          <p:cNvSpPr>
            <a:spLocks noGrp="1"/>
          </p:cNvSpPr>
          <p:nvPr>
            <p:ph type="ftr" sz="quarter" idx="11"/>
          </p:nvPr>
        </p:nvSpPr>
        <p:spPr/>
        <p:txBody>
          <a:bodyPr/>
          <a:lstStyle/>
          <a:p>
            <a:endParaRPr lang="he-IL"/>
          </a:p>
        </p:txBody>
      </p:sp>
      <p:sp>
        <p:nvSpPr>
          <p:cNvPr id="6" name="מציין מיקום של מספר שקופית 5">
            <a:extLst>
              <a:ext uri="{FF2B5EF4-FFF2-40B4-BE49-F238E27FC236}">
                <a16:creationId xmlns:a16="http://schemas.microsoft.com/office/drawing/2014/main" id="{5B6E96A0-0F55-4CD3-90E9-40228E90F73F}"/>
              </a:ext>
            </a:extLst>
          </p:cNvPr>
          <p:cNvSpPr>
            <a:spLocks noGrp="1"/>
          </p:cNvSpPr>
          <p:nvPr>
            <p:ph type="sldNum" sz="quarter" idx="12"/>
          </p:nvPr>
        </p:nvSpPr>
        <p:spPr/>
        <p:txBody>
          <a:bodyPr/>
          <a:lstStyle/>
          <a:p>
            <a:fld id="{757BB564-38CB-43C2-9870-F29674670A6C}" type="slidenum">
              <a:rPr lang="he-IL" smtClean="0"/>
              <a:t>‹#›</a:t>
            </a:fld>
            <a:endParaRPr lang="he-IL"/>
          </a:p>
        </p:txBody>
      </p:sp>
    </p:spTree>
    <p:extLst>
      <p:ext uri="{BB962C8B-B14F-4D97-AF65-F5344CB8AC3E}">
        <p14:creationId xmlns:p14="http://schemas.microsoft.com/office/powerpoint/2010/main" val="403150127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כותרת ותוכן">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5954F41F-A2B7-468B-BFBD-8FE39A950F06}"/>
              </a:ext>
            </a:extLst>
          </p:cNvPr>
          <p:cNvSpPr>
            <a:spLocks noGrp="1"/>
          </p:cNvSpPr>
          <p:nvPr>
            <p:ph type="title"/>
          </p:nvPr>
        </p:nvSpPr>
        <p:spPr/>
        <p:txBody>
          <a:bodyPr/>
          <a:lstStyle/>
          <a:p>
            <a:r>
              <a:rPr lang="he-IL"/>
              <a:t>לחץ כדי לערוך סגנון כותרת של תבנית בסיס</a:t>
            </a:r>
          </a:p>
        </p:txBody>
      </p:sp>
      <p:sp>
        <p:nvSpPr>
          <p:cNvPr id="3" name="מציין מיקום תוכן 2">
            <a:extLst>
              <a:ext uri="{FF2B5EF4-FFF2-40B4-BE49-F238E27FC236}">
                <a16:creationId xmlns:a16="http://schemas.microsoft.com/office/drawing/2014/main" id="{4741EFD3-FE7D-4E50-8FF8-CF97BDC7162B}"/>
              </a:ext>
            </a:extLst>
          </p:cNvPr>
          <p:cNvSpPr>
            <a:spLocks noGrp="1"/>
          </p:cNvSpPr>
          <p:nvPr>
            <p:ph idx="1"/>
          </p:nvPr>
        </p:nvSpPr>
        <p:spPr/>
        <p:txBody>
          <a:bodyPr/>
          <a:lstStyle/>
          <a:p>
            <a:pPr lvl="0"/>
            <a:r>
              <a:rPr lang="he-IL"/>
              <a:t>ערוך סגנונות טקסט של תבנית בסיס</a:t>
            </a:r>
          </a:p>
          <a:p>
            <a:pPr lvl="1"/>
            <a:r>
              <a:rPr lang="he-IL"/>
              <a:t>רמה שניה</a:t>
            </a:r>
          </a:p>
          <a:p>
            <a:pPr lvl="2"/>
            <a:r>
              <a:rPr lang="he-IL"/>
              <a:t>רמה שלישית</a:t>
            </a:r>
          </a:p>
          <a:p>
            <a:pPr lvl="3"/>
            <a:r>
              <a:rPr lang="he-IL"/>
              <a:t>רמה רביעית</a:t>
            </a:r>
          </a:p>
          <a:p>
            <a:pPr lvl="4"/>
            <a:r>
              <a:rPr lang="he-IL"/>
              <a:t>רמה חמישית</a:t>
            </a:r>
          </a:p>
        </p:txBody>
      </p:sp>
      <p:sp>
        <p:nvSpPr>
          <p:cNvPr id="4" name="מציין מיקום של תאריך 3">
            <a:extLst>
              <a:ext uri="{FF2B5EF4-FFF2-40B4-BE49-F238E27FC236}">
                <a16:creationId xmlns:a16="http://schemas.microsoft.com/office/drawing/2014/main" id="{7D3BA4F7-3A09-4AF7-8B9E-724844A0B2BE}"/>
              </a:ext>
            </a:extLst>
          </p:cNvPr>
          <p:cNvSpPr>
            <a:spLocks noGrp="1"/>
          </p:cNvSpPr>
          <p:nvPr>
            <p:ph type="dt" sz="half" idx="10"/>
          </p:nvPr>
        </p:nvSpPr>
        <p:spPr/>
        <p:txBody>
          <a:bodyPr/>
          <a:lstStyle/>
          <a:p>
            <a:fld id="{F3D5BACF-040E-48FF-AB41-EC640254017E}" type="datetimeFigureOut">
              <a:rPr lang="he-IL" smtClean="0"/>
              <a:t>ז'/כסלו/תשפ"ד</a:t>
            </a:fld>
            <a:endParaRPr lang="he-IL"/>
          </a:p>
        </p:txBody>
      </p:sp>
      <p:sp>
        <p:nvSpPr>
          <p:cNvPr id="5" name="מציין מיקום של כותרת תחתונה 4">
            <a:extLst>
              <a:ext uri="{FF2B5EF4-FFF2-40B4-BE49-F238E27FC236}">
                <a16:creationId xmlns:a16="http://schemas.microsoft.com/office/drawing/2014/main" id="{63AEB2FB-BB66-47F8-913A-5FA17D7D5AB4}"/>
              </a:ext>
            </a:extLst>
          </p:cNvPr>
          <p:cNvSpPr>
            <a:spLocks noGrp="1"/>
          </p:cNvSpPr>
          <p:nvPr>
            <p:ph type="ftr" sz="quarter" idx="11"/>
          </p:nvPr>
        </p:nvSpPr>
        <p:spPr/>
        <p:txBody>
          <a:bodyPr/>
          <a:lstStyle/>
          <a:p>
            <a:endParaRPr lang="he-IL"/>
          </a:p>
        </p:txBody>
      </p:sp>
      <p:sp>
        <p:nvSpPr>
          <p:cNvPr id="6" name="מציין מיקום של מספר שקופית 5">
            <a:extLst>
              <a:ext uri="{FF2B5EF4-FFF2-40B4-BE49-F238E27FC236}">
                <a16:creationId xmlns:a16="http://schemas.microsoft.com/office/drawing/2014/main" id="{FF09E75C-2161-48B1-9486-2A88E434697C}"/>
              </a:ext>
            </a:extLst>
          </p:cNvPr>
          <p:cNvSpPr>
            <a:spLocks noGrp="1"/>
          </p:cNvSpPr>
          <p:nvPr>
            <p:ph type="sldNum" sz="quarter" idx="12"/>
          </p:nvPr>
        </p:nvSpPr>
        <p:spPr/>
        <p:txBody>
          <a:bodyPr/>
          <a:lstStyle/>
          <a:p>
            <a:fld id="{757BB564-38CB-43C2-9870-F29674670A6C}" type="slidenum">
              <a:rPr lang="he-IL" smtClean="0"/>
              <a:t>‹#›</a:t>
            </a:fld>
            <a:endParaRPr lang="he-IL"/>
          </a:p>
        </p:txBody>
      </p:sp>
    </p:spTree>
    <p:extLst>
      <p:ext uri="{BB962C8B-B14F-4D97-AF65-F5344CB8AC3E}">
        <p14:creationId xmlns:p14="http://schemas.microsoft.com/office/powerpoint/2010/main" val="118810722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כותרת מקטע עליונה">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9566CDBA-144A-4792-AA86-C0E2835E9AE0}"/>
              </a:ext>
            </a:extLst>
          </p:cNvPr>
          <p:cNvSpPr>
            <a:spLocks noGrp="1"/>
          </p:cNvSpPr>
          <p:nvPr>
            <p:ph type="title"/>
          </p:nvPr>
        </p:nvSpPr>
        <p:spPr>
          <a:xfrm>
            <a:off x="831850" y="1709738"/>
            <a:ext cx="10515600" cy="2852737"/>
          </a:xfrm>
        </p:spPr>
        <p:txBody>
          <a:bodyPr anchor="b"/>
          <a:lstStyle>
            <a:lvl1pPr>
              <a:defRPr sz="6000"/>
            </a:lvl1pPr>
          </a:lstStyle>
          <a:p>
            <a:r>
              <a:rPr lang="he-IL"/>
              <a:t>לחץ כדי לערוך סגנון כותרת של תבנית בסיס</a:t>
            </a:r>
          </a:p>
        </p:txBody>
      </p:sp>
      <p:sp>
        <p:nvSpPr>
          <p:cNvPr id="3" name="מציין מיקום טקסט 2">
            <a:extLst>
              <a:ext uri="{FF2B5EF4-FFF2-40B4-BE49-F238E27FC236}">
                <a16:creationId xmlns:a16="http://schemas.microsoft.com/office/drawing/2014/main" id="{A026D089-845D-4CD3-95A8-80580A65EA23}"/>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he-IL"/>
              <a:t>ערוך סגנונות טקסט של תבנית בסיס</a:t>
            </a:r>
          </a:p>
        </p:txBody>
      </p:sp>
      <p:sp>
        <p:nvSpPr>
          <p:cNvPr id="4" name="מציין מיקום של תאריך 3">
            <a:extLst>
              <a:ext uri="{FF2B5EF4-FFF2-40B4-BE49-F238E27FC236}">
                <a16:creationId xmlns:a16="http://schemas.microsoft.com/office/drawing/2014/main" id="{A0FA1D48-2720-4EFF-A105-55B76E7C0367}"/>
              </a:ext>
            </a:extLst>
          </p:cNvPr>
          <p:cNvSpPr>
            <a:spLocks noGrp="1"/>
          </p:cNvSpPr>
          <p:nvPr>
            <p:ph type="dt" sz="half" idx="10"/>
          </p:nvPr>
        </p:nvSpPr>
        <p:spPr/>
        <p:txBody>
          <a:bodyPr/>
          <a:lstStyle/>
          <a:p>
            <a:fld id="{F3D5BACF-040E-48FF-AB41-EC640254017E}" type="datetimeFigureOut">
              <a:rPr lang="he-IL" smtClean="0"/>
              <a:t>ז'/כסלו/תשפ"ד</a:t>
            </a:fld>
            <a:endParaRPr lang="he-IL"/>
          </a:p>
        </p:txBody>
      </p:sp>
      <p:sp>
        <p:nvSpPr>
          <p:cNvPr id="5" name="מציין מיקום של כותרת תחתונה 4">
            <a:extLst>
              <a:ext uri="{FF2B5EF4-FFF2-40B4-BE49-F238E27FC236}">
                <a16:creationId xmlns:a16="http://schemas.microsoft.com/office/drawing/2014/main" id="{1EBD3831-F9D3-4E67-B9E4-3CE8DA713DE6}"/>
              </a:ext>
            </a:extLst>
          </p:cNvPr>
          <p:cNvSpPr>
            <a:spLocks noGrp="1"/>
          </p:cNvSpPr>
          <p:nvPr>
            <p:ph type="ftr" sz="quarter" idx="11"/>
          </p:nvPr>
        </p:nvSpPr>
        <p:spPr/>
        <p:txBody>
          <a:bodyPr/>
          <a:lstStyle/>
          <a:p>
            <a:endParaRPr lang="he-IL"/>
          </a:p>
        </p:txBody>
      </p:sp>
      <p:sp>
        <p:nvSpPr>
          <p:cNvPr id="6" name="מציין מיקום של מספר שקופית 5">
            <a:extLst>
              <a:ext uri="{FF2B5EF4-FFF2-40B4-BE49-F238E27FC236}">
                <a16:creationId xmlns:a16="http://schemas.microsoft.com/office/drawing/2014/main" id="{19CD8F40-3DB7-432F-AAB2-F9F6112407E2}"/>
              </a:ext>
            </a:extLst>
          </p:cNvPr>
          <p:cNvSpPr>
            <a:spLocks noGrp="1"/>
          </p:cNvSpPr>
          <p:nvPr>
            <p:ph type="sldNum" sz="quarter" idx="12"/>
          </p:nvPr>
        </p:nvSpPr>
        <p:spPr/>
        <p:txBody>
          <a:bodyPr/>
          <a:lstStyle/>
          <a:p>
            <a:fld id="{757BB564-38CB-43C2-9870-F29674670A6C}" type="slidenum">
              <a:rPr lang="he-IL" smtClean="0"/>
              <a:t>‹#›</a:t>
            </a:fld>
            <a:endParaRPr lang="he-IL"/>
          </a:p>
        </p:txBody>
      </p:sp>
    </p:spTree>
    <p:extLst>
      <p:ext uri="{BB962C8B-B14F-4D97-AF65-F5344CB8AC3E}">
        <p14:creationId xmlns:p14="http://schemas.microsoft.com/office/powerpoint/2010/main" val="314843326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שני תכנים">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08C5C7F2-A398-4F56-8B06-2EF41700230F}"/>
              </a:ext>
            </a:extLst>
          </p:cNvPr>
          <p:cNvSpPr>
            <a:spLocks noGrp="1"/>
          </p:cNvSpPr>
          <p:nvPr>
            <p:ph type="title"/>
          </p:nvPr>
        </p:nvSpPr>
        <p:spPr/>
        <p:txBody>
          <a:bodyPr/>
          <a:lstStyle/>
          <a:p>
            <a:r>
              <a:rPr lang="he-IL"/>
              <a:t>לחץ כדי לערוך סגנון כותרת של תבנית בסיס</a:t>
            </a:r>
          </a:p>
        </p:txBody>
      </p:sp>
      <p:sp>
        <p:nvSpPr>
          <p:cNvPr id="3" name="מציין מיקום תוכן 2">
            <a:extLst>
              <a:ext uri="{FF2B5EF4-FFF2-40B4-BE49-F238E27FC236}">
                <a16:creationId xmlns:a16="http://schemas.microsoft.com/office/drawing/2014/main" id="{24C4CB88-D1B0-4950-A8DA-512B257EB725}"/>
              </a:ext>
            </a:extLst>
          </p:cNvPr>
          <p:cNvSpPr>
            <a:spLocks noGrp="1"/>
          </p:cNvSpPr>
          <p:nvPr>
            <p:ph sz="half" idx="1"/>
          </p:nvPr>
        </p:nvSpPr>
        <p:spPr>
          <a:xfrm>
            <a:off x="838200" y="1825625"/>
            <a:ext cx="5181600" cy="4351338"/>
          </a:xfrm>
        </p:spPr>
        <p:txBody>
          <a:bodyPr/>
          <a:lstStyle/>
          <a:p>
            <a:pPr lvl="0"/>
            <a:r>
              <a:rPr lang="he-IL"/>
              <a:t>ערוך סגנונות טקסט של תבנית בסיס</a:t>
            </a:r>
          </a:p>
          <a:p>
            <a:pPr lvl="1"/>
            <a:r>
              <a:rPr lang="he-IL"/>
              <a:t>רמה שניה</a:t>
            </a:r>
          </a:p>
          <a:p>
            <a:pPr lvl="2"/>
            <a:r>
              <a:rPr lang="he-IL"/>
              <a:t>רמה שלישית</a:t>
            </a:r>
          </a:p>
          <a:p>
            <a:pPr lvl="3"/>
            <a:r>
              <a:rPr lang="he-IL"/>
              <a:t>רמה רביעית</a:t>
            </a:r>
          </a:p>
          <a:p>
            <a:pPr lvl="4"/>
            <a:r>
              <a:rPr lang="he-IL"/>
              <a:t>רמה חמישית</a:t>
            </a:r>
          </a:p>
        </p:txBody>
      </p:sp>
      <p:sp>
        <p:nvSpPr>
          <p:cNvPr id="4" name="מציין מיקום תוכן 3">
            <a:extLst>
              <a:ext uri="{FF2B5EF4-FFF2-40B4-BE49-F238E27FC236}">
                <a16:creationId xmlns:a16="http://schemas.microsoft.com/office/drawing/2014/main" id="{F6CC061F-4E79-4B71-AB96-B4E7D80A2787}"/>
              </a:ext>
            </a:extLst>
          </p:cNvPr>
          <p:cNvSpPr>
            <a:spLocks noGrp="1"/>
          </p:cNvSpPr>
          <p:nvPr>
            <p:ph sz="half" idx="2"/>
          </p:nvPr>
        </p:nvSpPr>
        <p:spPr>
          <a:xfrm>
            <a:off x="6172200" y="1825625"/>
            <a:ext cx="5181600" cy="4351338"/>
          </a:xfrm>
        </p:spPr>
        <p:txBody>
          <a:bodyPr/>
          <a:lstStyle/>
          <a:p>
            <a:pPr lvl="0"/>
            <a:r>
              <a:rPr lang="he-IL"/>
              <a:t>ערוך סגנונות טקסט של תבנית בסיס</a:t>
            </a:r>
          </a:p>
          <a:p>
            <a:pPr lvl="1"/>
            <a:r>
              <a:rPr lang="he-IL"/>
              <a:t>רמה שניה</a:t>
            </a:r>
          </a:p>
          <a:p>
            <a:pPr lvl="2"/>
            <a:r>
              <a:rPr lang="he-IL"/>
              <a:t>רמה שלישית</a:t>
            </a:r>
          </a:p>
          <a:p>
            <a:pPr lvl="3"/>
            <a:r>
              <a:rPr lang="he-IL"/>
              <a:t>רמה רביעית</a:t>
            </a:r>
          </a:p>
          <a:p>
            <a:pPr lvl="4"/>
            <a:r>
              <a:rPr lang="he-IL"/>
              <a:t>רמה חמישית</a:t>
            </a:r>
          </a:p>
        </p:txBody>
      </p:sp>
      <p:sp>
        <p:nvSpPr>
          <p:cNvPr id="5" name="מציין מיקום של תאריך 4">
            <a:extLst>
              <a:ext uri="{FF2B5EF4-FFF2-40B4-BE49-F238E27FC236}">
                <a16:creationId xmlns:a16="http://schemas.microsoft.com/office/drawing/2014/main" id="{C27095E8-8E69-427C-B69C-30FB4E5625F4}"/>
              </a:ext>
            </a:extLst>
          </p:cNvPr>
          <p:cNvSpPr>
            <a:spLocks noGrp="1"/>
          </p:cNvSpPr>
          <p:nvPr>
            <p:ph type="dt" sz="half" idx="10"/>
          </p:nvPr>
        </p:nvSpPr>
        <p:spPr/>
        <p:txBody>
          <a:bodyPr/>
          <a:lstStyle/>
          <a:p>
            <a:fld id="{F3D5BACF-040E-48FF-AB41-EC640254017E}" type="datetimeFigureOut">
              <a:rPr lang="he-IL" smtClean="0"/>
              <a:t>ז'/כסלו/תשפ"ד</a:t>
            </a:fld>
            <a:endParaRPr lang="he-IL"/>
          </a:p>
        </p:txBody>
      </p:sp>
      <p:sp>
        <p:nvSpPr>
          <p:cNvPr id="6" name="מציין מיקום של כותרת תחתונה 5">
            <a:extLst>
              <a:ext uri="{FF2B5EF4-FFF2-40B4-BE49-F238E27FC236}">
                <a16:creationId xmlns:a16="http://schemas.microsoft.com/office/drawing/2014/main" id="{5D9EC1C0-A7D9-4A10-95F5-73EEBB7AD8C3}"/>
              </a:ext>
            </a:extLst>
          </p:cNvPr>
          <p:cNvSpPr>
            <a:spLocks noGrp="1"/>
          </p:cNvSpPr>
          <p:nvPr>
            <p:ph type="ftr" sz="quarter" idx="11"/>
          </p:nvPr>
        </p:nvSpPr>
        <p:spPr/>
        <p:txBody>
          <a:bodyPr/>
          <a:lstStyle/>
          <a:p>
            <a:endParaRPr lang="he-IL"/>
          </a:p>
        </p:txBody>
      </p:sp>
      <p:sp>
        <p:nvSpPr>
          <p:cNvPr id="7" name="מציין מיקום של מספר שקופית 6">
            <a:extLst>
              <a:ext uri="{FF2B5EF4-FFF2-40B4-BE49-F238E27FC236}">
                <a16:creationId xmlns:a16="http://schemas.microsoft.com/office/drawing/2014/main" id="{316931F5-82F4-4322-9564-C3478D066B07}"/>
              </a:ext>
            </a:extLst>
          </p:cNvPr>
          <p:cNvSpPr>
            <a:spLocks noGrp="1"/>
          </p:cNvSpPr>
          <p:nvPr>
            <p:ph type="sldNum" sz="quarter" idx="12"/>
          </p:nvPr>
        </p:nvSpPr>
        <p:spPr/>
        <p:txBody>
          <a:bodyPr/>
          <a:lstStyle/>
          <a:p>
            <a:fld id="{757BB564-38CB-43C2-9870-F29674670A6C}" type="slidenum">
              <a:rPr lang="he-IL" smtClean="0"/>
              <a:t>‹#›</a:t>
            </a:fld>
            <a:endParaRPr lang="he-IL"/>
          </a:p>
        </p:txBody>
      </p:sp>
    </p:spTree>
    <p:extLst>
      <p:ext uri="{BB962C8B-B14F-4D97-AF65-F5344CB8AC3E}">
        <p14:creationId xmlns:p14="http://schemas.microsoft.com/office/powerpoint/2010/main" val="12551618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השוואה">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55A4015D-2685-4DEE-AB2F-05B583F36E2D}"/>
              </a:ext>
            </a:extLst>
          </p:cNvPr>
          <p:cNvSpPr>
            <a:spLocks noGrp="1"/>
          </p:cNvSpPr>
          <p:nvPr>
            <p:ph type="title"/>
          </p:nvPr>
        </p:nvSpPr>
        <p:spPr>
          <a:xfrm>
            <a:off x="839788" y="365125"/>
            <a:ext cx="10515600" cy="1325563"/>
          </a:xfrm>
        </p:spPr>
        <p:txBody>
          <a:bodyPr/>
          <a:lstStyle/>
          <a:p>
            <a:r>
              <a:rPr lang="he-IL"/>
              <a:t>לחץ כדי לערוך סגנון כותרת של תבנית בסיס</a:t>
            </a:r>
          </a:p>
        </p:txBody>
      </p:sp>
      <p:sp>
        <p:nvSpPr>
          <p:cNvPr id="3" name="מציין מיקום טקסט 2">
            <a:extLst>
              <a:ext uri="{FF2B5EF4-FFF2-40B4-BE49-F238E27FC236}">
                <a16:creationId xmlns:a16="http://schemas.microsoft.com/office/drawing/2014/main" id="{7061B409-6ED3-4F2A-86F3-A50AA7F3CE4C}"/>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e-IL"/>
              <a:t>ערוך סגנונות טקסט של תבנית בסיס</a:t>
            </a:r>
          </a:p>
        </p:txBody>
      </p:sp>
      <p:sp>
        <p:nvSpPr>
          <p:cNvPr id="4" name="מציין מיקום תוכן 3">
            <a:extLst>
              <a:ext uri="{FF2B5EF4-FFF2-40B4-BE49-F238E27FC236}">
                <a16:creationId xmlns:a16="http://schemas.microsoft.com/office/drawing/2014/main" id="{B4D996D2-BB01-4FDF-BDB7-5C2093C0C157}"/>
              </a:ext>
            </a:extLst>
          </p:cNvPr>
          <p:cNvSpPr>
            <a:spLocks noGrp="1"/>
          </p:cNvSpPr>
          <p:nvPr>
            <p:ph sz="half" idx="2"/>
          </p:nvPr>
        </p:nvSpPr>
        <p:spPr>
          <a:xfrm>
            <a:off x="839788" y="2505075"/>
            <a:ext cx="5157787" cy="3684588"/>
          </a:xfrm>
        </p:spPr>
        <p:txBody>
          <a:bodyPr/>
          <a:lstStyle/>
          <a:p>
            <a:pPr lvl="0"/>
            <a:r>
              <a:rPr lang="he-IL"/>
              <a:t>ערוך סגנונות טקסט של תבנית בסיס</a:t>
            </a:r>
          </a:p>
          <a:p>
            <a:pPr lvl="1"/>
            <a:r>
              <a:rPr lang="he-IL"/>
              <a:t>רמה שניה</a:t>
            </a:r>
          </a:p>
          <a:p>
            <a:pPr lvl="2"/>
            <a:r>
              <a:rPr lang="he-IL"/>
              <a:t>רמה שלישית</a:t>
            </a:r>
          </a:p>
          <a:p>
            <a:pPr lvl="3"/>
            <a:r>
              <a:rPr lang="he-IL"/>
              <a:t>רמה רביעית</a:t>
            </a:r>
          </a:p>
          <a:p>
            <a:pPr lvl="4"/>
            <a:r>
              <a:rPr lang="he-IL"/>
              <a:t>רמה חמישית</a:t>
            </a:r>
          </a:p>
        </p:txBody>
      </p:sp>
      <p:sp>
        <p:nvSpPr>
          <p:cNvPr id="5" name="מציין מיקום טקסט 4">
            <a:extLst>
              <a:ext uri="{FF2B5EF4-FFF2-40B4-BE49-F238E27FC236}">
                <a16:creationId xmlns:a16="http://schemas.microsoft.com/office/drawing/2014/main" id="{135BD216-6F39-495E-BA7A-07ABD1CC48C2}"/>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e-IL"/>
              <a:t>ערוך סגנונות טקסט של תבנית בסיס</a:t>
            </a:r>
          </a:p>
        </p:txBody>
      </p:sp>
      <p:sp>
        <p:nvSpPr>
          <p:cNvPr id="6" name="מציין מיקום תוכן 5">
            <a:extLst>
              <a:ext uri="{FF2B5EF4-FFF2-40B4-BE49-F238E27FC236}">
                <a16:creationId xmlns:a16="http://schemas.microsoft.com/office/drawing/2014/main" id="{FC45A746-4664-46AB-992C-09697C6F9B30}"/>
              </a:ext>
            </a:extLst>
          </p:cNvPr>
          <p:cNvSpPr>
            <a:spLocks noGrp="1"/>
          </p:cNvSpPr>
          <p:nvPr>
            <p:ph sz="quarter" idx="4"/>
          </p:nvPr>
        </p:nvSpPr>
        <p:spPr>
          <a:xfrm>
            <a:off x="6172200" y="2505075"/>
            <a:ext cx="5183188" cy="3684588"/>
          </a:xfrm>
        </p:spPr>
        <p:txBody>
          <a:bodyPr/>
          <a:lstStyle/>
          <a:p>
            <a:pPr lvl="0"/>
            <a:r>
              <a:rPr lang="he-IL"/>
              <a:t>ערוך סגנונות טקסט של תבנית בסיס</a:t>
            </a:r>
          </a:p>
          <a:p>
            <a:pPr lvl="1"/>
            <a:r>
              <a:rPr lang="he-IL"/>
              <a:t>רמה שניה</a:t>
            </a:r>
          </a:p>
          <a:p>
            <a:pPr lvl="2"/>
            <a:r>
              <a:rPr lang="he-IL"/>
              <a:t>רמה שלישית</a:t>
            </a:r>
          </a:p>
          <a:p>
            <a:pPr lvl="3"/>
            <a:r>
              <a:rPr lang="he-IL"/>
              <a:t>רמה רביעית</a:t>
            </a:r>
          </a:p>
          <a:p>
            <a:pPr lvl="4"/>
            <a:r>
              <a:rPr lang="he-IL"/>
              <a:t>רמה חמישית</a:t>
            </a:r>
          </a:p>
        </p:txBody>
      </p:sp>
      <p:sp>
        <p:nvSpPr>
          <p:cNvPr id="7" name="מציין מיקום של תאריך 6">
            <a:extLst>
              <a:ext uri="{FF2B5EF4-FFF2-40B4-BE49-F238E27FC236}">
                <a16:creationId xmlns:a16="http://schemas.microsoft.com/office/drawing/2014/main" id="{08B3537C-EFA1-4172-A19B-6073B449EC5D}"/>
              </a:ext>
            </a:extLst>
          </p:cNvPr>
          <p:cNvSpPr>
            <a:spLocks noGrp="1"/>
          </p:cNvSpPr>
          <p:nvPr>
            <p:ph type="dt" sz="half" idx="10"/>
          </p:nvPr>
        </p:nvSpPr>
        <p:spPr/>
        <p:txBody>
          <a:bodyPr/>
          <a:lstStyle/>
          <a:p>
            <a:fld id="{F3D5BACF-040E-48FF-AB41-EC640254017E}" type="datetimeFigureOut">
              <a:rPr lang="he-IL" smtClean="0"/>
              <a:t>ז'/כסלו/תשפ"ד</a:t>
            </a:fld>
            <a:endParaRPr lang="he-IL"/>
          </a:p>
        </p:txBody>
      </p:sp>
      <p:sp>
        <p:nvSpPr>
          <p:cNvPr id="8" name="מציין מיקום של כותרת תחתונה 7">
            <a:extLst>
              <a:ext uri="{FF2B5EF4-FFF2-40B4-BE49-F238E27FC236}">
                <a16:creationId xmlns:a16="http://schemas.microsoft.com/office/drawing/2014/main" id="{FB6B560A-5C54-4EA2-A6DA-3C762F1C46A7}"/>
              </a:ext>
            </a:extLst>
          </p:cNvPr>
          <p:cNvSpPr>
            <a:spLocks noGrp="1"/>
          </p:cNvSpPr>
          <p:nvPr>
            <p:ph type="ftr" sz="quarter" idx="11"/>
          </p:nvPr>
        </p:nvSpPr>
        <p:spPr/>
        <p:txBody>
          <a:bodyPr/>
          <a:lstStyle/>
          <a:p>
            <a:endParaRPr lang="he-IL"/>
          </a:p>
        </p:txBody>
      </p:sp>
      <p:sp>
        <p:nvSpPr>
          <p:cNvPr id="9" name="מציין מיקום של מספר שקופית 8">
            <a:extLst>
              <a:ext uri="{FF2B5EF4-FFF2-40B4-BE49-F238E27FC236}">
                <a16:creationId xmlns:a16="http://schemas.microsoft.com/office/drawing/2014/main" id="{B6675AD8-670A-49BA-814B-54BA54DEF486}"/>
              </a:ext>
            </a:extLst>
          </p:cNvPr>
          <p:cNvSpPr>
            <a:spLocks noGrp="1"/>
          </p:cNvSpPr>
          <p:nvPr>
            <p:ph type="sldNum" sz="quarter" idx="12"/>
          </p:nvPr>
        </p:nvSpPr>
        <p:spPr/>
        <p:txBody>
          <a:bodyPr/>
          <a:lstStyle/>
          <a:p>
            <a:fld id="{757BB564-38CB-43C2-9870-F29674670A6C}" type="slidenum">
              <a:rPr lang="he-IL" smtClean="0"/>
              <a:t>‹#›</a:t>
            </a:fld>
            <a:endParaRPr lang="he-IL"/>
          </a:p>
        </p:txBody>
      </p:sp>
    </p:spTree>
    <p:extLst>
      <p:ext uri="{BB962C8B-B14F-4D97-AF65-F5344CB8AC3E}">
        <p14:creationId xmlns:p14="http://schemas.microsoft.com/office/powerpoint/2010/main" val="241005822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כותרת בלבד">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6721BF74-94BB-44A2-AD4C-B803F0412EDE}"/>
              </a:ext>
            </a:extLst>
          </p:cNvPr>
          <p:cNvSpPr>
            <a:spLocks noGrp="1"/>
          </p:cNvSpPr>
          <p:nvPr>
            <p:ph type="title"/>
          </p:nvPr>
        </p:nvSpPr>
        <p:spPr/>
        <p:txBody>
          <a:bodyPr/>
          <a:lstStyle/>
          <a:p>
            <a:r>
              <a:rPr lang="he-IL"/>
              <a:t>לחץ כדי לערוך סגנון כותרת של תבנית בסיס</a:t>
            </a:r>
          </a:p>
        </p:txBody>
      </p:sp>
      <p:sp>
        <p:nvSpPr>
          <p:cNvPr id="3" name="מציין מיקום של תאריך 2">
            <a:extLst>
              <a:ext uri="{FF2B5EF4-FFF2-40B4-BE49-F238E27FC236}">
                <a16:creationId xmlns:a16="http://schemas.microsoft.com/office/drawing/2014/main" id="{325AB58F-F8FB-4235-9FA9-F58B467CD78F}"/>
              </a:ext>
            </a:extLst>
          </p:cNvPr>
          <p:cNvSpPr>
            <a:spLocks noGrp="1"/>
          </p:cNvSpPr>
          <p:nvPr>
            <p:ph type="dt" sz="half" idx="10"/>
          </p:nvPr>
        </p:nvSpPr>
        <p:spPr/>
        <p:txBody>
          <a:bodyPr/>
          <a:lstStyle/>
          <a:p>
            <a:fld id="{F3D5BACF-040E-48FF-AB41-EC640254017E}" type="datetimeFigureOut">
              <a:rPr lang="he-IL" smtClean="0"/>
              <a:t>ז'/כסלו/תשפ"ד</a:t>
            </a:fld>
            <a:endParaRPr lang="he-IL"/>
          </a:p>
        </p:txBody>
      </p:sp>
      <p:sp>
        <p:nvSpPr>
          <p:cNvPr id="4" name="מציין מיקום של כותרת תחתונה 3">
            <a:extLst>
              <a:ext uri="{FF2B5EF4-FFF2-40B4-BE49-F238E27FC236}">
                <a16:creationId xmlns:a16="http://schemas.microsoft.com/office/drawing/2014/main" id="{5E60F4CD-8757-41F9-82DC-EEBF8FE9281F}"/>
              </a:ext>
            </a:extLst>
          </p:cNvPr>
          <p:cNvSpPr>
            <a:spLocks noGrp="1"/>
          </p:cNvSpPr>
          <p:nvPr>
            <p:ph type="ftr" sz="quarter" idx="11"/>
          </p:nvPr>
        </p:nvSpPr>
        <p:spPr/>
        <p:txBody>
          <a:bodyPr/>
          <a:lstStyle/>
          <a:p>
            <a:endParaRPr lang="he-IL"/>
          </a:p>
        </p:txBody>
      </p:sp>
      <p:sp>
        <p:nvSpPr>
          <p:cNvPr id="5" name="מציין מיקום של מספר שקופית 4">
            <a:extLst>
              <a:ext uri="{FF2B5EF4-FFF2-40B4-BE49-F238E27FC236}">
                <a16:creationId xmlns:a16="http://schemas.microsoft.com/office/drawing/2014/main" id="{64C10E32-651E-46ED-8299-0E6BD3B7144A}"/>
              </a:ext>
            </a:extLst>
          </p:cNvPr>
          <p:cNvSpPr>
            <a:spLocks noGrp="1"/>
          </p:cNvSpPr>
          <p:nvPr>
            <p:ph type="sldNum" sz="quarter" idx="12"/>
          </p:nvPr>
        </p:nvSpPr>
        <p:spPr/>
        <p:txBody>
          <a:bodyPr/>
          <a:lstStyle/>
          <a:p>
            <a:fld id="{757BB564-38CB-43C2-9870-F29674670A6C}" type="slidenum">
              <a:rPr lang="he-IL" smtClean="0"/>
              <a:t>‹#›</a:t>
            </a:fld>
            <a:endParaRPr lang="he-IL"/>
          </a:p>
        </p:txBody>
      </p:sp>
    </p:spTree>
    <p:extLst>
      <p:ext uri="{BB962C8B-B14F-4D97-AF65-F5344CB8AC3E}">
        <p14:creationId xmlns:p14="http://schemas.microsoft.com/office/powerpoint/2010/main" val="367040240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ריק">
    <p:spTree>
      <p:nvGrpSpPr>
        <p:cNvPr id="1" name=""/>
        <p:cNvGrpSpPr/>
        <p:nvPr/>
      </p:nvGrpSpPr>
      <p:grpSpPr>
        <a:xfrm>
          <a:off x="0" y="0"/>
          <a:ext cx="0" cy="0"/>
          <a:chOff x="0" y="0"/>
          <a:chExt cx="0" cy="0"/>
        </a:xfrm>
      </p:grpSpPr>
      <p:sp>
        <p:nvSpPr>
          <p:cNvPr id="2" name="מציין מיקום של תאריך 1">
            <a:extLst>
              <a:ext uri="{FF2B5EF4-FFF2-40B4-BE49-F238E27FC236}">
                <a16:creationId xmlns:a16="http://schemas.microsoft.com/office/drawing/2014/main" id="{8962D53F-E9B7-4E8D-B885-9C916CD4524E}"/>
              </a:ext>
            </a:extLst>
          </p:cNvPr>
          <p:cNvSpPr>
            <a:spLocks noGrp="1"/>
          </p:cNvSpPr>
          <p:nvPr>
            <p:ph type="dt" sz="half" idx="10"/>
          </p:nvPr>
        </p:nvSpPr>
        <p:spPr/>
        <p:txBody>
          <a:bodyPr/>
          <a:lstStyle/>
          <a:p>
            <a:fld id="{F3D5BACF-040E-48FF-AB41-EC640254017E}" type="datetimeFigureOut">
              <a:rPr lang="he-IL" smtClean="0"/>
              <a:t>ז'/כסלו/תשפ"ד</a:t>
            </a:fld>
            <a:endParaRPr lang="he-IL"/>
          </a:p>
        </p:txBody>
      </p:sp>
      <p:sp>
        <p:nvSpPr>
          <p:cNvPr id="3" name="מציין מיקום של כותרת תחתונה 2">
            <a:extLst>
              <a:ext uri="{FF2B5EF4-FFF2-40B4-BE49-F238E27FC236}">
                <a16:creationId xmlns:a16="http://schemas.microsoft.com/office/drawing/2014/main" id="{C8A9FD58-0AE8-4EFB-9F6F-DCC6DEB379AA}"/>
              </a:ext>
            </a:extLst>
          </p:cNvPr>
          <p:cNvSpPr>
            <a:spLocks noGrp="1"/>
          </p:cNvSpPr>
          <p:nvPr>
            <p:ph type="ftr" sz="quarter" idx="11"/>
          </p:nvPr>
        </p:nvSpPr>
        <p:spPr/>
        <p:txBody>
          <a:bodyPr/>
          <a:lstStyle/>
          <a:p>
            <a:endParaRPr lang="he-IL"/>
          </a:p>
        </p:txBody>
      </p:sp>
      <p:sp>
        <p:nvSpPr>
          <p:cNvPr id="4" name="מציין מיקום של מספר שקופית 3">
            <a:extLst>
              <a:ext uri="{FF2B5EF4-FFF2-40B4-BE49-F238E27FC236}">
                <a16:creationId xmlns:a16="http://schemas.microsoft.com/office/drawing/2014/main" id="{2F4C1818-150B-4199-9848-5BBD83EE0E99}"/>
              </a:ext>
            </a:extLst>
          </p:cNvPr>
          <p:cNvSpPr>
            <a:spLocks noGrp="1"/>
          </p:cNvSpPr>
          <p:nvPr>
            <p:ph type="sldNum" sz="quarter" idx="12"/>
          </p:nvPr>
        </p:nvSpPr>
        <p:spPr/>
        <p:txBody>
          <a:bodyPr/>
          <a:lstStyle/>
          <a:p>
            <a:fld id="{757BB564-38CB-43C2-9870-F29674670A6C}" type="slidenum">
              <a:rPr lang="he-IL" smtClean="0"/>
              <a:t>‹#›</a:t>
            </a:fld>
            <a:endParaRPr lang="he-IL"/>
          </a:p>
        </p:txBody>
      </p:sp>
    </p:spTree>
    <p:extLst>
      <p:ext uri="{BB962C8B-B14F-4D97-AF65-F5344CB8AC3E}">
        <p14:creationId xmlns:p14="http://schemas.microsoft.com/office/powerpoint/2010/main" val="394894965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תוכן עם כיתוב">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7D972A48-07D8-4AA4-9D70-F07CE3DB4883}"/>
              </a:ext>
            </a:extLst>
          </p:cNvPr>
          <p:cNvSpPr>
            <a:spLocks noGrp="1"/>
          </p:cNvSpPr>
          <p:nvPr>
            <p:ph type="title"/>
          </p:nvPr>
        </p:nvSpPr>
        <p:spPr>
          <a:xfrm>
            <a:off x="839788" y="457200"/>
            <a:ext cx="3932237" cy="1600200"/>
          </a:xfrm>
        </p:spPr>
        <p:txBody>
          <a:bodyPr anchor="b"/>
          <a:lstStyle>
            <a:lvl1pPr>
              <a:defRPr sz="3200"/>
            </a:lvl1pPr>
          </a:lstStyle>
          <a:p>
            <a:r>
              <a:rPr lang="he-IL"/>
              <a:t>לחץ כדי לערוך סגנון כותרת של תבנית בסיס</a:t>
            </a:r>
          </a:p>
        </p:txBody>
      </p:sp>
      <p:sp>
        <p:nvSpPr>
          <p:cNvPr id="3" name="מציין מיקום תוכן 2">
            <a:extLst>
              <a:ext uri="{FF2B5EF4-FFF2-40B4-BE49-F238E27FC236}">
                <a16:creationId xmlns:a16="http://schemas.microsoft.com/office/drawing/2014/main" id="{B2967318-1656-4470-BFD1-BD6125E02293}"/>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he-IL"/>
              <a:t>ערוך סגנונות טקסט של תבנית בסיס</a:t>
            </a:r>
          </a:p>
          <a:p>
            <a:pPr lvl="1"/>
            <a:r>
              <a:rPr lang="he-IL"/>
              <a:t>רמה שניה</a:t>
            </a:r>
          </a:p>
          <a:p>
            <a:pPr lvl="2"/>
            <a:r>
              <a:rPr lang="he-IL"/>
              <a:t>רמה שלישית</a:t>
            </a:r>
          </a:p>
          <a:p>
            <a:pPr lvl="3"/>
            <a:r>
              <a:rPr lang="he-IL"/>
              <a:t>רמה רביעית</a:t>
            </a:r>
          </a:p>
          <a:p>
            <a:pPr lvl="4"/>
            <a:r>
              <a:rPr lang="he-IL"/>
              <a:t>רמה חמישית</a:t>
            </a:r>
          </a:p>
        </p:txBody>
      </p:sp>
      <p:sp>
        <p:nvSpPr>
          <p:cNvPr id="4" name="מציין מיקום טקסט 3">
            <a:extLst>
              <a:ext uri="{FF2B5EF4-FFF2-40B4-BE49-F238E27FC236}">
                <a16:creationId xmlns:a16="http://schemas.microsoft.com/office/drawing/2014/main" id="{3CD2EC66-8966-4422-A307-40C311FBB37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he-IL"/>
              <a:t>ערוך סגנונות טקסט של תבנית בסיס</a:t>
            </a:r>
          </a:p>
        </p:txBody>
      </p:sp>
      <p:sp>
        <p:nvSpPr>
          <p:cNvPr id="5" name="מציין מיקום של תאריך 4">
            <a:extLst>
              <a:ext uri="{FF2B5EF4-FFF2-40B4-BE49-F238E27FC236}">
                <a16:creationId xmlns:a16="http://schemas.microsoft.com/office/drawing/2014/main" id="{20275723-5837-4D3B-9CC5-49680B377780}"/>
              </a:ext>
            </a:extLst>
          </p:cNvPr>
          <p:cNvSpPr>
            <a:spLocks noGrp="1"/>
          </p:cNvSpPr>
          <p:nvPr>
            <p:ph type="dt" sz="half" idx="10"/>
          </p:nvPr>
        </p:nvSpPr>
        <p:spPr/>
        <p:txBody>
          <a:bodyPr/>
          <a:lstStyle/>
          <a:p>
            <a:fld id="{F3D5BACF-040E-48FF-AB41-EC640254017E}" type="datetimeFigureOut">
              <a:rPr lang="he-IL" smtClean="0"/>
              <a:t>ז'/כסלו/תשפ"ד</a:t>
            </a:fld>
            <a:endParaRPr lang="he-IL"/>
          </a:p>
        </p:txBody>
      </p:sp>
      <p:sp>
        <p:nvSpPr>
          <p:cNvPr id="6" name="מציין מיקום של כותרת תחתונה 5">
            <a:extLst>
              <a:ext uri="{FF2B5EF4-FFF2-40B4-BE49-F238E27FC236}">
                <a16:creationId xmlns:a16="http://schemas.microsoft.com/office/drawing/2014/main" id="{7B7BCB4E-F394-4CA9-9EFF-3FA97E49B468}"/>
              </a:ext>
            </a:extLst>
          </p:cNvPr>
          <p:cNvSpPr>
            <a:spLocks noGrp="1"/>
          </p:cNvSpPr>
          <p:nvPr>
            <p:ph type="ftr" sz="quarter" idx="11"/>
          </p:nvPr>
        </p:nvSpPr>
        <p:spPr/>
        <p:txBody>
          <a:bodyPr/>
          <a:lstStyle/>
          <a:p>
            <a:endParaRPr lang="he-IL"/>
          </a:p>
        </p:txBody>
      </p:sp>
      <p:sp>
        <p:nvSpPr>
          <p:cNvPr id="7" name="מציין מיקום של מספר שקופית 6">
            <a:extLst>
              <a:ext uri="{FF2B5EF4-FFF2-40B4-BE49-F238E27FC236}">
                <a16:creationId xmlns:a16="http://schemas.microsoft.com/office/drawing/2014/main" id="{A481BA62-4DD8-4DA0-B7D1-F5F99EE84451}"/>
              </a:ext>
            </a:extLst>
          </p:cNvPr>
          <p:cNvSpPr>
            <a:spLocks noGrp="1"/>
          </p:cNvSpPr>
          <p:nvPr>
            <p:ph type="sldNum" sz="quarter" idx="12"/>
          </p:nvPr>
        </p:nvSpPr>
        <p:spPr/>
        <p:txBody>
          <a:bodyPr/>
          <a:lstStyle/>
          <a:p>
            <a:fld id="{757BB564-38CB-43C2-9870-F29674670A6C}" type="slidenum">
              <a:rPr lang="he-IL" smtClean="0"/>
              <a:t>‹#›</a:t>
            </a:fld>
            <a:endParaRPr lang="he-IL"/>
          </a:p>
        </p:txBody>
      </p:sp>
    </p:spTree>
    <p:extLst>
      <p:ext uri="{BB962C8B-B14F-4D97-AF65-F5344CB8AC3E}">
        <p14:creationId xmlns:p14="http://schemas.microsoft.com/office/powerpoint/2010/main" val="202307102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תמונה עם כיתוב">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7522DC83-D0B0-4BA8-80A5-BD407DD3BF0E}"/>
              </a:ext>
            </a:extLst>
          </p:cNvPr>
          <p:cNvSpPr>
            <a:spLocks noGrp="1"/>
          </p:cNvSpPr>
          <p:nvPr>
            <p:ph type="title"/>
          </p:nvPr>
        </p:nvSpPr>
        <p:spPr>
          <a:xfrm>
            <a:off x="839788" y="457200"/>
            <a:ext cx="3932237" cy="1600200"/>
          </a:xfrm>
        </p:spPr>
        <p:txBody>
          <a:bodyPr anchor="b"/>
          <a:lstStyle>
            <a:lvl1pPr>
              <a:defRPr sz="3200"/>
            </a:lvl1pPr>
          </a:lstStyle>
          <a:p>
            <a:r>
              <a:rPr lang="he-IL"/>
              <a:t>לחץ כדי לערוך סגנון כותרת של תבנית בסיס</a:t>
            </a:r>
          </a:p>
        </p:txBody>
      </p:sp>
      <p:sp>
        <p:nvSpPr>
          <p:cNvPr id="3" name="מציין מיקום של תמונה 2">
            <a:extLst>
              <a:ext uri="{FF2B5EF4-FFF2-40B4-BE49-F238E27FC236}">
                <a16:creationId xmlns:a16="http://schemas.microsoft.com/office/drawing/2014/main" id="{2E7C978A-2B0D-4556-8397-C6C9A74B43B3}"/>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he-IL"/>
          </a:p>
        </p:txBody>
      </p:sp>
      <p:sp>
        <p:nvSpPr>
          <p:cNvPr id="4" name="מציין מיקום טקסט 3">
            <a:extLst>
              <a:ext uri="{FF2B5EF4-FFF2-40B4-BE49-F238E27FC236}">
                <a16:creationId xmlns:a16="http://schemas.microsoft.com/office/drawing/2014/main" id="{AAA8D502-FBEB-46EA-9D24-0C8AD193300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he-IL"/>
              <a:t>ערוך סגנונות טקסט של תבנית בסיס</a:t>
            </a:r>
          </a:p>
        </p:txBody>
      </p:sp>
      <p:sp>
        <p:nvSpPr>
          <p:cNvPr id="5" name="מציין מיקום של תאריך 4">
            <a:extLst>
              <a:ext uri="{FF2B5EF4-FFF2-40B4-BE49-F238E27FC236}">
                <a16:creationId xmlns:a16="http://schemas.microsoft.com/office/drawing/2014/main" id="{A3B99450-50B4-4CC8-9327-676454E89CDE}"/>
              </a:ext>
            </a:extLst>
          </p:cNvPr>
          <p:cNvSpPr>
            <a:spLocks noGrp="1"/>
          </p:cNvSpPr>
          <p:nvPr>
            <p:ph type="dt" sz="half" idx="10"/>
          </p:nvPr>
        </p:nvSpPr>
        <p:spPr/>
        <p:txBody>
          <a:bodyPr/>
          <a:lstStyle/>
          <a:p>
            <a:fld id="{F3D5BACF-040E-48FF-AB41-EC640254017E}" type="datetimeFigureOut">
              <a:rPr lang="he-IL" smtClean="0"/>
              <a:t>ז'/כסלו/תשפ"ד</a:t>
            </a:fld>
            <a:endParaRPr lang="he-IL"/>
          </a:p>
        </p:txBody>
      </p:sp>
      <p:sp>
        <p:nvSpPr>
          <p:cNvPr id="6" name="מציין מיקום של כותרת תחתונה 5">
            <a:extLst>
              <a:ext uri="{FF2B5EF4-FFF2-40B4-BE49-F238E27FC236}">
                <a16:creationId xmlns:a16="http://schemas.microsoft.com/office/drawing/2014/main" id="{FF031242-7F8C-4B4D-BBC9-7362512EECCD}"/>
              </a:ext>
            </a:extLst>
          </p:cNvPr>
          <p:cNvSpPr>
            <a:spLocks noGrp="1"/>
          </p:cNvSpPr>
          <p:nvPr>
            <p:ph type="ftr" sz="quarter" idx="11"/>
          </p:nvPr>
        </p:nvSpPr>
        <p:spPr/>
        <p:txBody>
          <a:bodyPr/>
          <a:lstStyle/>
          <a:p>
            <a:endParaRPr lang="he-IL"/>
          </a:p>
        </p:txBody>
      </p:sp>
      <p:sp>
        <p:nvSpPr>
          <p:cNvPr id="7" name="מציין מיקום של מספר שקופית 6">
            <a:extLst>
              <a:ext uri="{FF2B5EF4-FFF2-40B4-BE49-F238E27FC236}">
                <a16:creationId xmlns:a16="http://schemas.microsoft.com/office/drawing/2014/main" id="{39E0C2B7-CB80-433E-9EBE-3DC897630D24}"/>
              </a:ext>
            </a:extLst>
          </p:cNvPr>
          <p:cNvSpPr>
            <a:spLocks noGrp="1"/>
          </p:cNvSpPr>
          <p:nvPr>
            <p:ph type="sldNum" sz="quarter" idx="12"/>
          </p:nvPr>
        </p:nvSpPr>
        <p:spPr/>
        <p:txBody>
          <a:bodyPr/>
          <a:lstStyle/>
          <a:p>
            <a:fld id="{757BB564-38CB-43C2-9870-F29674670A6C}" type="slidenum">
              <a:rPr lang="he-IL" smtClean="0"/>
              <a:t>‹#›</a:t>
            </a:fld>
            <a:endParaRPr lang="he-IL"/>
          </a:p>
        </p:txBody>
      </p:sp>
    </p:spTree>
    <p:extLst>
      <p:ext uri="{BB962C8B-B14F-4D97-AF65-F5344CB8AC3E}">
        <p14:creationId xmlns:p14="http://schemas.microsoft.com/office/powerpoint/2010/main" val="284485499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כותרת וטקסט אנכי">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64A7DEE4-D6FC-4461-881D-3172AF496DE1}"/>
              </a:ext>
            </a:extLst>
          </p:cNvPr>
          <p:cNvSpPr>
            <a:spLocks noGrp="1"/>
          </p:cNvSpPr>
          <p:nvPr>
            <p:ph type="title"/>
          </p:nvPr>
        </p:nvSpPr>
        <p:spPr/>
        <p:txBody>
          <a:bodyPr/>
          <a:lstStyle/>
          <a:p>
            <a:r>
              <a:rPr lang="he-IL"/>
              <a:t>לחץ כדי לערוך סגנון כותרת של תבנית בסיס</a:t>
            </a:r>
          </a:p>
        </p:txBody>
      </p:sp>
      <p:sp>
        <p:nvSpPr>
          <p:cNvPr id="3" name="מציין מיקום של טקסט אנכי 2">
            <a:extLst>
              <a:ext uri="{FF2B5EF4-FFF2-40B4-BE49-F238E27FC236}">
                <a16:creationId xmlns:a16="http://schemas.microsoft.com/office/drawing/2014/main" id="{E1397299-0C2C-4B42-AA93-B00BA021BC86}"/>
              </a:ext>
            </a:extLst>
          </p:cNvPr>
          <p:cNvSpPr>
            <a:spLocks noGrp="1"/>
          </p:cNvSpPr>
          <p:nvPr>
            <p:ph type="body" orient="vert" idx="1"/>
          </p:nvPr>
        </p:nvSpPr>
        <p:spPr/>
        <p:txBody>
          <a:bodyPr vert="eaVert"/>
          <a:lstStyle/>
          <a:p>
            <a:pPr lvl="0"/>
            <a:r>
              <a:rPr lang="he-IL"/>
              <a:t>ערוך סגנונות טקסט של תבנית בסיס</a:t>
            </a:r>
          </a:p>
          <a:p>
            <a:pPr lvl="1"/>
            <a:r>
              <a:rPr lang="he-IL"/>
              <a:t>רמה שניה</a:t>
            </a:r>
          </a:p>
          <a:p>
            <a:pPr lvl="2"/>
            <a:r>
              <a:rPr lang="he-IL"/>
              <a:t>רמה שלישית</a:t>
            </a:r>
          </a:p>
          <a:p>
            <a:pPr lvl="3"/>
            <a:r>
              <a:rPr lang="he-IL"/>
              <a:t>רמה רביעית</a:t>
            </a:r>
          </a:p>
          <a:p>
            <a:pPr lvl="4"/>
            <a:r>
              <a:rPr lang="he-IL"/>
              <a:t>רמה חמישית</a:t>
            </a:r>
          </a:p>
        </p:txBody>
      </p:sp>
      <p:sp>
        <p:nvSpPr>
          <p:cNvPr id="4" name="מציין מיקום של תאריך 3">
            <a:extLst>
              <a:ext uri="{FF2B5EF4-FFF2-40B4-BE49-F238E27FC236}">
                <a16:creationId xmlns:a16="http://schemas.microsoft.com/office/drawing/2014/main" id="{78BE2097-0359-482F-ABB7-4DA94C0D1F2B}"/>
              </a:ext>
            </a:extLst>
          </p:cNvPr>
          <p:cNvSpPr>
            <a:spLocks noGrp="1"/>
          </p:cNvSpPr>
          <p:nvPr>
            <p:ph type="dt" sz="half" idx="10"/>
          </p:nvPr>
        </p:nvSpPr>
        <p:spPr/>
        <p:txBody>
          <a:bodyPr/>
          <a:lstStyle/>
          <a:p>
            <a:fld id="{F3D5BACF-040E-48FF-AB41-EC640254017E}" type="datetimeFigureOut">
              <a:rPr lang="he-IL" smtClean="0"/>
              <a:t>ז'/כסלו/תשפ"ד</a:t>
            </a:fld>
            <a:endParaRPr lang="he-IL"/>
          </a:p>
        </p:txBody>
      </p:sp>
      <p:sp>
        <p:nvSpPr>
          <p:cNvPr id="5" name="מציין מיקום של כותרת תחתונה 4">
            <a:extLst>
              <a:ext uri="{FF2B5EF4-FFF2-40B4-BE49-F238E27FC236}">
                <a16:creationId xmlns:a16="http://schemas.microsoft.com/office/drawing/2014/main" id="{83E316ED-0D2E-4294-9E94-438A32F1F76E}"/>
              </a:ext>
            </a:extLst>
          </p:cNvPr>
          <p:cNvSpPr>
            <a:spLocks noGrp="1"/>
          </p:cNvSpPr>
          <p:nvPr>
            <p:ph type="ftr" sz="quarter" idx="11"/>
          </p:nvPr>
        </p:nvSpPr>
        <p:spPr/>
        <p:txBody>
          <a:bodyPr/>
          <a:lstStyle/>
          <a:p>
            <a:endParaRPr lang="he-IL"/>
          </a:p>
        </p:txBody>
      </p:sp>
      <p:sp>
        <p:nvSpPr>
          <p:cNvPr id="6" name="מציין מיקום של מספר שקופית 5">
            <a:extLst>
              <a:ext uri="{FF2B5EF4-FFF2-40B4-BE49-F238E27FC236}">
                <a16:creationId xmlns:a16="http://schemas.microsoft.com/office/drawing/2014/main" id="{DCF9AE1C-5143-4EBE-AE65-1BAFBFD41E44}"/>
              </a:ext>
            </a:extLst>
          </p:cNvPr>
          <p:cNvSpPr>
            <a:spLocks noGrp="1"/>
          </p:cNvSpPr>
          <p:nvPr>
            <p:ph type="sldNum" sz="quarter" idx="12"/>
          </p:nvPr>
        </p:nvSpPr>
        <p:spPr/>
        <p:txBody>
          <a:bodyPr/>
          <a:lstStyle/>
          <a:p>
            <a:fld id="{757BB564-38CB-43C2-9870-F29674670A6C}" type="slidenum">
              <a:rPr lang="he-IL" smtClean="0"/>
              <a:t>‹#›</a:t>
            </a:fld>
            <a:endParaRPr lang="he-IL"/>
          </a:p>
        </p:txBody>
      </p:sp>
    </p:spTree>
    <p:extLst>
      <p:ext uri="{BB962C8B-B14F-4D97-AF65-F5344CB8AC3E}">
        <p14:creationId xmlns:p14="http://schemas.microsoft.com/office/powerpoint/2010/main" val="192828963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כותרת אנכית וטקסט">
    <p:spTree>
      <p:nvGrpSpPr>
        <p:cNvPr id="1" name=""/>
        <p:cNvGrpSpPr/>
        <p:nvPr/>
      </p:nvGrpSpPr>
      <p:grpSpPr>
        <a:xfrm>
          <a:off x="0" y="0"/>
          <a:ext cx="0" cy="0"/>
          <a:chOff x="0" y="0"/>
          <a:chExt cx="0" cy="0"/>
        </a:xfrm>
      </p:grpSpPr>
      <p:sp>
        <p:nvSpPr>
          <p:cNvPr id="2" name="כותרת אנכית 1">
            <a:extLst>
              <a:ext uri="{FF2B5EF4-FFF2-40B4-BE49-F238E27FC236}">
                <a16:creationId xmlns:a16="http://schemas.microsoft.com/office/drawing/2014/main" id="{0B81CEA3-5CF8-443A-81B0-1E1766E45A40}"/>
              </a:ext>
            </a:extLst>
          </p:cNvPr>
          <p:cNvSpPr>
            <a:spLocks noGrp="1"/>
          </p:cNvSpPr>
          <p:nvPr>
            <p:ph type="title" orient="vert"/>
          </p:nvPr>
        </p:nvSpPr>
        <p:spPr>
          <a:xfrm>
            <a:off x="8724900" y="365125"/>
            <a:ext cx="2628900" cy="5811838"/>
          </a:xfrm>
        </p:spPr>
        <p:txBody>
          <a:bodyPr vert="eaVert"/>
          <a:lstStyle/>
          <a:p>
            <a:r>
              <a:rPr lang="he-IL"/>
              <a:t>לחץ כדי לערוך סגנון כותרת של תבנית בסיס</a:t>
            </a:r>
          </a:p>
        </p:txBody>
      </p:sp>
      <p:sp>
        <p:nvSpPr>
          <p:cNvPr id="3" name="מציין מיקום של טקסט אנכי 2">
            <a:extLst>
              <a:ext uri="{FF2B5EF4-FFF2-40B4-BE49-F238E27FC236}">
                <a16:creationId xmlns:a16="http://schemas.microsoft.com/office/drawing/2014/main" id="{D96807FB-3E6A-4045-A8C2-EABD7F2D492A}"/>
              </a:ext>
            </a:extLst>
          </p:cNvPr>
          <p:cNvSpPr>
            <a:spLocks noGrp="1"/>
          </p:cNvSpPr>
          <p:nvPr>
            <p:ph type="body" orient="vert" idx="1"/>
          </p:nvPr>
        </p:nvSpPr>
        <p:spPr>
          <a:xfrm>
            <a:off x="838200" y="365125"/>
            <a:ext cx="7734300" cy="5811838"/>
          </a:xfrm>
        </p:spPr>
        <p:txBody>
          <a:bodyPr vert="eaVert"/>
          <a:lstStyle/>
          <a:p>
            <a:pPr lvl="0"/>
            <a:r>
              <a:rPr lang="he-IL"/>
              <a:t>ערוך סגנונות טקסט של תבנית בסיס</a:t>
            </a:r>
          </a:p>
          <a:p>
            <a:pPr lvl="1"/>
            <a:r>
              <a:rPr lang="he-IL"/>
              <a:t>רמה שניה</a:t>
            </a:r>
          </a:p>
          <a:p>
            <a:pPr lvl="2"/>
            <a:r>
              <a:rPr lang="he-IL"/>
              <a:t>רמה שלישית</a:t>
            </a:r>
          </a:p>
          <a:p>
            <a:pPr lvl="3"/>
            <a:r>
              <a:rPr lang="he-IL"/>
              <a:t>רמה רביעית</a:t>
            </a:r>
          </a:p>
          <a:p>
            <a:pPr lvl="4"/>
            <a:r>
              <a:rPr lang="he-IL"/>
              <a:t>רמה חמישית</a:t>
            </a:r>
          </a:p>
        </p:txBody>
      </p:sp>
      <p:sp>
        <p:nvSpPr>
          <p:cNvPr id="4" name="מציין מיקום של תאריך 3">
            <a:extLst>
              <a:ext uri="{FF2B5EF4-FFF2-40B4-BE49-F238E27FC236}">
                <a16:creationId xmlns:a16="http://schemas.microsoft.com/office/drawing/2014/main" id="{3BBAC424-94B8-4CDA-BCA8-48FA2AD37657}"/>
              </a:ext>
            </a:extLst>
          </p:cNvPr>
          <p:cNvSpPr>
            <a:spLocks noGrp="1"/>
          </p:cNvSpPr>
          <p:nvPr>
            <p:ph type="dt" sz="half" idx="10"/>
          </p:nvPr>
        </p:nvSpPr>
        <p:spPr/>
        <p:txBody>
          <a:bodyPr/>
          <a:lstStyle/>
          <a:p>
            <a:fld id="{F3D5BACF-040E-48FF-AB41-EC640254017E}" type="datetimeFigureOut">
              <a:rPr lang="he-IL" smtClean="0"/>
              <a:t>ז'/כסלו/תשפ"ד</a:t>
            </a:fld>
            <a:endParaRPr lang="he-IL"/>
          </a:p>
        </p:txBody>
      </p:sp>
      <p:sp>
        <p:nvSpPr>
          <p:cNvPr id="5" name="מציין מיקום של כותרת תחתונה 4">
            <a:extLst>
              <a:ext uri="{FF2B5EF4-FFF2-40B4-BE49-F238E27FC236}">
                <a16:creationId xmlns:a16="http://schemas.microsoft.com/office/drawing/2014/main" id="{6FBD7D3C-87C7-44E8-A14F-E4AF98DF2BC9}"/>
              </a:ext>
            </a:extLst>
          </p:cNvPr>
          <p:cNvSpPr>
            <a:spLocks noGrp="1"/>
          </p:cNvSpPr>
          <p:nvPr>
            <p:ph type="ftr" sz="quarter" idx="11"/>
          </p:nvPr>
        </p:nvSpPr>
        <p:spPr/>
        <p:txBody>
          <a:bodyPr/>
          <a:lstStyle/>
          <a:p>
            <a:endParaRPr lang="he-IL"/>
          </a:p>
        </p:txBody>
      </p:sp>
      <p:sp>
        <p:nvSpPr>
          <p:cNvPr id="6" name="מציין מיקום של מספר שקופית 5">
            <a:extLst>
              <a:ext uri="{FF2B5EF4-FFF2-40B4-BE49-F238E27FC236}">
                <a16:creationId xmlns:a16="http://schemas.microsoft.com/office/drawing/2014/main" id="{BF6519DC-EB88-485F-9AE6-1CA55BAA5FA9}"/>
              </a:ext>
            </a:extLst>
          </p:cNvPr>
          <p:cNvSpPr>
            <a:spLocks noGrp="1"/>
          </p:cNvSpPr>
          <p:nvPr>
            <p:ph type="sldNum" sz="quarter" idx="12"/>
          </p:nvPr>
        </p:nvSpPr>
        <p:spPr/>
        <p:txBody>
          <a:bodyPr/>
          <a:lstStyle/>
          <a:p>
            <a:fld id="{757BB564-38CB-43C2-9870-F29674670A6C}" type="slidenum">
              <a:rPr lang="he-IL" smtClean="0"/>
              <a:t>‹#›</a:t>
            </a:fld>
            <a:endParaRPr lang="he-IL"/>
          </a:p>
        </p:txBody>
      </p:sp>
    </p:spTree>
    <p:extLst>
      <p:ext uri="{BB962C8B-B14F-4D97-AF65-F5344CB8AC3E}">
        <p14:creationId xmlns:p14="http://schemas.microsoft.com/office/powerpoint/2010/main" val="159947772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t="-9000" b="-9000"/>
          </a:stretch>
        </a:blipFill>
        <a:effectLst/>
      </p:bgPr>
    </p:bg>
    <p:spTree>
      <p:nvGrpSpPr>
        <p:cNvPr id="1" name=""/>
        <p:cNvGrpSpPr/>
        <p:nvPr/>
      </p:nvGrpSpPr>
      <p:grpSpPr>
        <a:xfrm>
          <a:off x="0" y="0"/>
          <a:ext cx="0" cy="0"/>
          <a:chOff x="0" y="0"/>
          <a:chExt cx="0" cy="0"/>
        </a:xfrm>
      </p:grpSpPr>
      <p:sp>
        <p:nvSpPr>
          <p:cNvPr id="2" name="מציין מיקום של כותרת 1">
            <a:extLst>
              <a:ext uri="{FF2B5EF4-FFF2-40B4-BE49-F238E27FC236}">
                <a16:creationId xmlns:a16="http://schemas.microsoft.com/office/drawing/2014/main" id="{B52F8CBB-29FB-4196-9943-AEA032AD27F9}"/>
              </a:ext>
            </a:extLst>
          </p:cNvPr>
          <p:cNvSpPr>
            <a:spLocks noGrp="1"/>
          </p:cNvSpPr>
          <p:nvPr>
            <p:ph type="title"/>
          </p:nvPr>
        </p:nvSpPr>
        <p:spPr>
          <a:xfrm>
            <a:off x="838200" y="365125"/>
            <a:ext cx="10515600" cy="1325563"/>
          </a:xfrm>
          <a:prstGeom prst="rect">
            <a:avLst/>
          </a:prstGeom>
        </p:spPr>
        <p:txBody>
          <a:bodyPr vert="horz" lIns="91440" tIns="45720" rIns="91440" bIns="45720" rtlCol="1" anchor="ctr">
            <a:normAutofit/>
          </a:bodyPr>
          <a:lstStyle/>
          <a:p>
            <a:r>
              <a:rPr lang="he-IL"/>
              <a:t>לחץ כדי לערוך סגנון כותרת של תבנית בסיס</a:t>
            </a:r>
          </a:p>
        </p:txBody>
      </p:sp>
      <p:sp>
        <p:nvSpPr>
          <p:cNvPr id="3" name="מציין מיקום טקסט 2">
            <a:extLst>
              <a:ext uri="{FF2B5EF4-FFF2-40B4-BE49-F238E27FC236}">
                <a16:creationId xmlns:a16="http://schemas.microsoft.com/office/drawing/2014/main" id="{98724D75-4B79-49CE-B9A9-E0C40ADCAFF5}"/>
              </a:ext>
            </a:extLst>
          </p:cNvPr>
          <p:cNvSpPr>
            <a:spLocks noGrp="1"/>
          </p:cNvSpPr>
          <p:nvPr>
            <p:ph type="body" idx="1"/>
          </p:nvPr>
        </p:nvSpPr>
        <p:spPr>
          <a:xfrm>
            <a:off x="838200" y="1825625"/>
            <a:ext cx="10515600" cy="4351338"/>
          </a:xfrm>
          <a:prstGeom prst="rect">
            <a:avLst/>
          </a:prstGeom>
        </p:spPr>
        <p:txBody>
          <a:bodyPr vert="horz" lIns="91440" tIns="45720" rIns="91440" bIns="45720" rtlCol="1">
            <a:normAutofit/>
          </a:bodyPr>
          <a:lstStyle/>
          <a:p>
            <a:pPr lvl="0"/>
            <a:r>
              <a:rPr lang="he-IL"/>
              <a:t>ערוך סגנונות טקסט של תבנית בסיס</a:t>
            </a:r>
          </a:p>
          <a:p>
            <a:pPr lvl="1"/>
            <a:r>
              <a:rPr lang="he-IL"/>
              <a:t>רמה שניה</a:t>
            </a:r>
          </a:p>
          <a:p>
            <a:pPr lvl="2"/>
            <a:r>
              <a:rPr lang="he-IL"/>
              <a:t>רמה שלישית</a:t>
            </a:r>
          </a:p>
          <a:p>
            <a:pPr lvl="3"/>
            <a:r>
              <a:rPr lang="he-IL"/>
              <a:t>רמה רביעית</a:t>
            </a:r>
          </a:p>
          <a:p>
            <a:pPr lvl="4"/>
            <a:r>
              <a:rPr lang="he-IL"/>
              <a:t>רמה חמישית</a:t>
            </a:r>
          </a:p>
        </p:txBody>
      </p:sp>
      <p:sp>
        <p:nvSpPr>
          <p:cNvPr id="4" name="מציין מיקום של תאריך 3">
            <a:extLst>
              <a:ext uri="{FF2B5EF4-FFF2-40B4-BE49-F238E27FC236}">
                <a16:creationId xmlns:a16="http://schemas.microsoft.com/office/drawing/2014/main" id="{854B4F48-ED5E-45EF-9C60-0E2F497C69C0}"/>
              </a:ext>
            </a:extLst>
          </p:cNvPr>
          <p:cNvSpPr>
            <a:spLocks noGrp="1"/>
          </p:cNvSpPr>
          <p:nvPr>
            <p:ph type="dt" sz="half" idx="2"/>
          </p:nvPr>
        </p:nvSpPr>
        <p:spPr>
          <a:xfrm>
            <a:off x="8610600" y="6356350"/>
            <a:ext cx="2743200" cy="365125"/>
          </a:xfrm>
          <a:prstGeom prst="rect">
            <a:avLst/>
          </a:prstGeom>
        </p:spPr>
        <p:txBody>
          <a:bodyPr vert="horz" lIns="91440" tIns="45720" rIns="91440" bIns="45720" rtlCol="1" anchor="ctr"/>
          <a:lstStyle>
            <a:lvl1pPr algn="r">
              <a:defRPr sz="1200">
                <a:solidFill>
                  <a:schemeClr val="tx1">
                    <a:tint val="75000"/>
                  </a:schemeClr>
                </a:solidFill>
              </a:defRPr>
            </a:lvl1pPr>
          </a:lstStyle>
          <a:p>
            <a:fld id="{F3D5BACF-040E-48FF-AB41-EC640254017E}" type="datetimeFigureOut">
              <a:rPr lang="he-IL" smtClean="0"/>
              <a:t>ז'/כסלו/תשפ"ד</a:t>
            </a:fld>
            <a:endParaRPr lang="he-IL"/>
          </a:p>
        </p:txBody>
      </p:sp>
      <p:sp>
        <p:nvSpPr>
          <p:cNvPr id="5" name="מציין מיקום של כותרת תחתונה 4">
            <a:extLst>
              <a:ext uri="{FF2B5EF4-FFF2-40B4-BE49-F238E27FC236}">
                <a16:creationId xmlns:a16="http://schemas.microsoft.com/office/drawing/2014/main" id="{53B1CCAB-40E4-41BC-9592-ADA16AC307A9}"/>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1" anchor="ctr"/>
          <a:lstStyle>
            <a:lvl1pPr algn="ctr">
              <a:defRPr sz="1200">
                <a:solidFill>
                  <a:schemeClr val="tx1">
                    <a:tint val="75000"/>
                  </a:schemeClr>
                </a:solidFill>
              </a:defRPr>
            </a:lvl1pPr>
          </a:lstStyle>
          <a:p>
            <a:endParaRPr lang="he-IL"/>
          </a:p>
        </p:txBody>
      </p:sp>
      <p:sp>
        <p:nvSpPr>
          <p:cNvPr id="6" name="מציין מיקום של מספר שקופית 5">
            <a:extLst>
              <a:ext uri="{FF2B5EF4-FFF2-40B4-BE49-F238E27FC236}">
                <a16:creationId xmlns:a16="http://schemas.microsoft.com/office/drawing/2014/main" id="{BAD702F3-3C9F-4331-99DC-3A35173AC2CF}"/>
              </a:ext>
            </a:extLst>
          </p:cNvPr>
          <p:cNvSpPr>
            <a:spLocks noGrp="1"/>
          </p:cNvSpPr>
          <p:nvPr>
            <p:ph type="sldNum" sz="quarter" idx="4"/>
          </p:nvPr>
        </p:nvSpPr>
        <p:spPr>
          <a:xfrm>
            <a:off x="838200" y="6356350"/>
            <a:ext cx="2743200" cy="365125"/>
          </a:xfrm>
          <a:prstGeom prst="rect">
            <a:avLst/>
          </a:prstGeom>
        </p:spPr>
        <p:txBody>
          <a:bodyPr vert="horz" lIns="91440" tIns="45720" rIns="91440" bIns="45720" rtlCol="1" anchor="ctr"/>
          <a:lstStyle>
            <a:lvl1pPr algn="l">
              <a:defRPr sz="1200">
                <a:solidFill>
                  <a:schemeClr val="tx1">
                    <a:tint val="75000"/>
                  </a:schemeClr>
                </a:solidFill>
              </a:defRPr>
            </a:lvl1pPr>
          </a:lstStyle>
          <a:p>
            <a:fld id="{757BB564-38CB-43C2-9870-F29674670A6C}" type="slidenum">
              <a:rPr lang="he-IL" smtClean="0"/>
              <a:t>‹#›</a:t>
            </a:fld>
            <a:endParaRPr lang="he-IL"/>
          </a:p>
        </p:txBody>
      </p:sp>
    </p:spTree>
    <p:extLst>
      <p:ext uri="{BB962C8B-B14F-4D97-AF65-F5344CB8AC3E}">
        <p14:creationId xmlns:p14="http://schemas.microsoft.com/office/powerpoint/2010/main" val="173850664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r" defTabSz="914400" rtl="1"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r" defTabSz="914400" rtl="1"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r" defTabSz="914400" rtl="1"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r" defTabSz="914400" rtl="1"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he-IL"/>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7.xml"/><Relationship Id="rId4" Type="http://schemas.openxmlformats.org/officeDocument/2006/relationships/image" Target="../media/image11.png"/></Relationships>
</file>

<file path=ppt/slides/_rels/slide9.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14.jpeg"/><Relationship Id="rId1" Type="http://schemas.openxmlformats.org/officeDocument/2006/relationships/slideLayout" Target="../slideLayouts/slideLayout7.xml"/><Relationship Id="rId5" Type="http://schemas.openxmlformats.org/officeDocument/2006/relationships/image" Target="../media/image16.png"/><Relationship Id="rId4" Type="http://schemas.openxmlformats.org/officeDocument/2006/relationships/image" Target="../media/image15.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7.png"/><Relationship Id="rId1" Type="http://schemas.openxmlformats.org/officeDocument/2006/relationships/slideLayout" Target="../slideLayouts/slideLayout7.xml"/><Relationship Id="rId6" Type="http://schemas.openxmlformats.org/officeDocument/2006/relationships/image" Target="../media/image19.png"/><Relationship Id="rId5" Type="http://schemas.microsoft.com/office/2007/relationships/hdphoto" Target="../media/hdphoto2.wdp"/><Relationship Id="rId4" Type="http://schemas.openxmlformats.org/officeDocument/2006/relationships/image" Target="../media/image18.png"/></Relationships>
</file>

<file path=ppt/slides/_rels/slide16.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pn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microsoft.com/office/2007/relationships/hdphoto" Target="../media/hdphoto3.wdp"/><Relationship Id="rId2" Type="http://schemas.openxmlformats.org/officeDocument/2006/relationships/image" Target="../media/image23.png"/><Relationship Id="rId1" Type="http://schemas.openxmlformats.org/officeDocument/2006/relationships/slideLayout" Target="../slideLayouts/slideLayout7.xml"/><Relationship Id="rId5" Type="http://schemas.microsoft.com/office/2007/relationships/hdphoto" Target="../media/hdphoto4.wdp"/><Relationship Id="rId4" Type="http://schemas.openxmlformats.org/officeDocument/2006/relationships/image" Target="../media/image24.png"/></Relationships>
</file>

<file path=ppt/slides/_rels/slide19.xml.rels><?xml version="1.0" encoding="UTF-8" standalone="yes"?>
<Relationships xmlns="http://schemas.openxmlformats.org/package/2006/relationships"><Relationship Id="rId3" Type="http://schemas.microsoft.com/office/2007/relationships/hdphoto" Target="../media/hdphoto5.wdp"/><Relationship Id="rId7" Type="http://schemas.microsoft.com/office/2007/relationships/hdphoto" Target="../media/hdphoto7.wdp"/><Relationship Id="rId2" Type="http://schemas.openxmlformats.org/officeDocument/2006/relationships/image" Target="../media/image25.png"/><Relationship Id="rId1" Type="http://schemas.openxmlformats.org/officeDocument/2006/relationships/slideLayout" Target="../slideLayouts/slideLayout7.xml"/><Relationship Id="rId6" Type="http://schemas.openxmlformats.org/officeDocument/2006/relationships/image" Target="../media/image27.png"/><Relationship Id="rId5" Type="http://schemas.microsoft.com/office/2007/relationships/hdphoto" Target="../media/hdphoto6.wdp"/><Relationship Id="rId4" Type="http://schemas.openxmlformats.org/officeDocument/2006/relationships/image" Target="../media/image26.png"/></Relationships>
</file>

<file path=ppt/slides/_rels/slide20.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8.jpe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30.jpe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D73DA0C3-7124-4054-A69A-AB28781325AA}"/>
              </a:ext>
            </a:extLst>
          </p:cNvPr>
          <p:cNvSpPr>
            <a:spLocks noGrp="1"/>
          </p:cNvSpPr>
          <p:nvPr>
            <p:ph type="ctrTitle"/>
          </p:nvPr>
        </p:nvSpPr>
        <p:spPr>
          <a:xfrm>
            <a:off x="1427144" y="205817"/>
            <a:ext cx="9144000" cy="930536"/>
          </a:xfrm>
          <a:solidFill>
            <a:schemeClr val="accent2">
              <a:lumMod val="60000"/>
              <a:lumOff val="40000"/>
            </a:schemeClr>
          </a:solidFill>
        </p:spPr>
        <p:txBody>
          <a:bodyPr>
            <a:noAutofit/>
          </a:bodyPr>
          <a:lstStyle/>
          <a:p>
            <a:r>
              <a:rPr lang="he-IL" sz="6600" b="1" dirty="0"/>
              <a:t>שופטים פרק ד</a:t>
            </a:r>
            <a:r>
              <a:rPr lang="he-IL" sz="6600" b="1" dirty="0" smtClean="0"/>
              <a:t>':</a:t>
            </a:r>
            <a:endParaRPr lang="he-IL" sz="6600" b="1" dirty="0"/>
          </a:p>
        </p:txBody>
      </p:sp>
      <p:sp>
        <p:nvSpPr>
          <p:cNvPr id="3" name="כותרת משנה 2">
            <a:extLst>
              <a:ext uri="{FF2B5EF4-FFF2-40B4-BE49-F238E27FC236}">
                <a16:creationId xmlns:a16="http://schemas.microsoft.com/office/drawing/2014/main" id="{4DCB5AAA-012F-4920-AE4B-C151772C1D06}"/>
              </a:ext>
            </a:extLst>
          </p:cNvPr>
          <p:cNvSpPr>
            <a:spLocks noGrp="1"/>
          </p:cNvSpPr>
          <p:nvPr>
            <p:ph type="subTitle" idx="1"/>
          </p:nvPr>
        </p:nvSpPr>
        <p:spPr>
          <a:xfrm>
            <a:off x="686348" y="1342830"/>
            <a:ext cx="7883857" cy="1038201"/>
          </a:xfrm>
        </p:spPr>
        <p:txBody>
          <a:bodyPr>
            <a:normAutofit/>
          </a:bodyPr>
          <a:lstStyle/>
          <a:p>
            <a:r>
              <a:rPr lang="he-IL" sz="6600" dirty="0">
                <a:solidFill>
                  <a:srgbClr val="FF0000"/>
                </a:solidFill>
                <a:highlight>
                  <a:srgbClr val="FFFF00"/>
                </a:highlight>
                <a:latin typeface="David" panose="020E0502060401010101" pitchFamily="34" charset="-79"/>
                <a:cs typeface="David" panose="020E0502060401010101" pitchFamily="34" charset="-79"/>
              </a:rPr>
              <a:t>דבורה וברק בן אבינועם</a:t>
            </a:r>
          </a:p>
        </p:txBody>
      </p:sp>
    </p:spTree>
    <p:extLst>
      <p:ext uri="{BB962C8B-B14F-4D97-AF65-F5344CB8AC3E}">
        <p14:creationId xmlns:p14="http://schemas.microsoft.com/office/powerpoint/2010/main" val="35049497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2" presetClass="entr" presetSubtype="4" fill="hold" grpId="0" nodeType="clickEffect">
                                  <p:stCondLst>
                                    <p:cond delay="0"/>
                                  </p:stCondLst>
                                  <p:childTnLst>
                                    <p:set>
                                      <p:cBhvr>
                                        <p:cTn id="12" dur="1" fill="hold">
                                          <p:stCondLst>
                                            <p:cond delay="0"/>
                                          </p:stCondLst>
                                        </p:cTn>
                                        <p:tgtEl>
                                          <p:spTgt spid="3">
                                            <p:txEl>
                                              <p:pRg st="0" end="0"/>
                                            </p:txEl>
                                          </p:spTgt>
                                        </p:tgtEl>
                                        <p:attrNameLst>
                                          <p:attrName>style.visibility</p:attrName>
                                        </p:attrNameLst>
                                      </p:cBhvr>
                                      <p:to>
                                        <p:strVal val="visible"/>
                                      </p:to>
                                    </p:set>
                                    <p:animEffect transition="in" filter="wipe(down)">
                                      <p:cBhvr>
                                        <p:cTn id="13" dur="5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build="p"/>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7588154" y="815835"/>
            <a:ext cx="4258102" cy="5509200"/>
          </a:xfrm>
          <a:prstGeom prst="rect">
            <a:avLst/>
          </a:prstGeom>
          <a:solidFill>
            <a:srgbClr val="F8CBAD"/>
          </a:solidFill>
          <a:ln w="38100">
            <a:solidFill>
              <a:schemeClr val="tx1"/>
            </a:solidFill>
          </a:ln>
        </p:spPr>
        <p:txBody>
          <a:bodyPr wrap="square" rtlCol="1">
            <a:spAutoFit/>
          </a:bodyPr>
          <a:lstStyle/>
          <a:p>
            <a:r>
              <a:rPr lang="he-IL" sz="3200" b="1" u="sng" dirty="0">
                <a:latin typeface="David" panose="020E0502060401010101" pitchFamily="34" charset="-79"/>
                <a:cs typeface="David" panose="020E0502060401010101" pitchFamily="34" charset="-79"/>
              </a:rPr>
              <a:t>הקדמה: </a:t>
            </a:r>
            <a:r>
              <a:rPr lang="he-IL" sz="3200" dirty="0">
                <a:latin typeface="David" panose="020E0502060401010101" pitchFamily="34" charset="-79"/>
                <a:cs typeface="David" panose="020E0502060401010101" pitchFamily="34" charset="-79"/>
              </a:rPr>
              <a:t>שוב עם ישראל חוטאים ה' מענישם בשעבוד </a:t>
            </a:r>
            <a:r>
              <a:rPr lang="he-IL" sz="3200" dirty="0" err="1">
                <a:latin typeface="David" panose="020E0502060401010101" pitchFamily="34" charset="-79"/>
                <a:cs typeface="David" panose="020E0502060401010101" pitchFamily="34" charset="-79"/>
              </a:rPr>
              <a:t>ליבין</a:t>
            </a:r>
            <a:r>
              <a:rPr lang="he-IL" sz="3200" dirty="0">
                <a:latin typeface="David" panose="020E0502060401010101" pitchFamily="34" charset="-79"/>
                <a:cs typeface="David" panose="020E0502060401010101" pitchFamily="34" charset="-79"/>
              </a:rPr>
              <a:t> מלך כנען במשך 20 שנה, </a:t>
            </a:r>
            <a:r>
              <a:rPr lang="he-IL" sz="3200" dirty="0" err="1">
                <a:latin typeface="David" panose="020E0502060401010101" pitchFamily="34" charset="-79"/>
                <a:cs typeface="David" panose="020E0502060401010101" pitchFamily="34" charset="-79"/>
              </a:rPr>
              <a:t>בנ"י</a:t>
            </a:r>
            <a:r>
              <a:rPr lang="he-IL" sz="3200" dirty="0">
                <a:latin typeface="David" panose="020E0502060401010101" pitchFamily="34" charset="-79"/>
                <a:cs typeface="David" panose="020E0502060401010101" pitchFamily="34" charset="-79"/>
              </a:rPr>
              <a:t> מתפללים לה' , ה' שולח להם את דבורה הנביאה שתחזירם למוטב. דבורה קוראת בנבואה לברק בן אבינועם שילך ויאסוף 10 אלפים איש משבט נפתלי וזבולון להר תבור ושילחמו בסיסרא. </a:t>
            </a:r>
          </a:p>
        </p:txBody>
      </p:sp>
      <p:sp>
        <p:nvSpPr>
          <p:cNvPr id="5" name="TextBox 4"/>
          <p:cNvSpPr txBox="1"/>
          <p:nvPr/>
        </p:nvSpPr>
        <p:spPr>
          <a:xfrm>
            <a:off x="259063" y="245661"/>
            <a:ext cx="5934865" cy="584775"/>
          </a:xfrm>
          <a:prstGeom prst="rect">
            <a:avLst/>
          </a:prstGeom>
          <a:solidFill>
            <a:schemeClr val="accent2">
              <a:lumMod val="60000"/>
              <a:lumOff val="40000"/>
            </a:schemeClr>
          </a:solidFill>
          <a:ln w="38100">
            <a:solidFill>
              <a:schemeClr val="tx1"/>
            </a:solidFill>
          </a:ln>
        </p:spPr>
        <p:txBody>
          <a:bodyPr wrap="square" rtlCol="1">
            <a:spAutoFit/>
          </a:bodyPr>
          <a:lstStyle/>
          <a:p>
            <a:r>
              <a:rPr lang="he-IL" sz="3200" dirty="0" smtClean="0">
                <a:latin typeface="David" panose="020E0502060401010101" pitchFamily="34" charset="-79"/>
                <a:cs typeface="David" panose="020E0502060401010101" pitchFamily="34" charset="-79"/>
              </a:rPr>
              <a:t>המפה לפרק לראיית הכוחות והעמים:</a:t>
            </a:r>
            <a:endParaRPr lang="he-IL" sz="3200" dirty="0">
              <a:latin typeface="David" panose="020E0502060401010101" pitchFamily="34" charset="-79"/>
              <a:cs typeface="David" panose="020E0502060401010101" pitchFamily="34" charset="-79"/>
            </a:endParaRPr>
          </a:p>
        </p:txBody>
      </p:sp>
      <p:pic>
        <p:nvPicPr>
          <p:cNvPr id="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59063" y="1118163"/>
            <a:ext cx="6228413" cy="545228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7" name="אליפסה 6"/>
          <p:cNvSpPr/>
          <p:nvPr/>
        </p:nvSpPr>
        <p:spPr>
          <a:xfrm>
            <a:off x="3373269" y="2238233"/>
            <a:ext cx="750627" cy="436728"/>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9" name="אליפסה 8"/>
          <p:cNvSpPr/>
          <p:nvPr/>
        </p:nvSpPr>
        <p:spPr>
          <a:xfrm>
            <a:off x="2101755" y="3684896"/>
            <a:ext cx="755173" cy="596135"/>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Tree>
    <p:extLst>
      <p:ext uri="{BB962C8B-B14F-4D97-AF65-F5344CB8AC3E}">
        <p14:creationId xmlns:p14="http://schemas.microsoft.com/office/powerpoint/2010/main" val="145504361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fractur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barn(inVertical)">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 calcmode="lin" valueType="num">
                                      <p:cBhvr additive="base">
                                        <p:cTn id="12" dur="500" fill="hold"/>
                                        <p:tgtEl>
                                          <p:spTgt spid="4"/>
                                        </p:tgtEl>
                                        <p:attrNameLst>
                                          <p:attrName>ppt_x</p:attrName>
                                        </p:attrNameLst>
                                      </p:cBhvr>
                                      <p:tavLst>
                                        <p:tav tm="0">
                                          <p:val>
                                            <p:strVal val="#ppt_x"/>
                                          </p:val>
                                        </p:tav>
                                        <p:tav tm="100000">
                                          <p:val>
                                            <p:strVal val="#ppt_x"/>
                                          </p:val>
                                        </p:tav>
                                      </p:tavLst>
                                    </p:anim>
                                    <p:anim calcmode="lin" valueType="num">
                                      <p:cBhvr additive="base">
                                        <p:cTn id="13"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22" presetClass="entr" presetSubtype="4" fill="hold" grpId="0" nodeType="clickEffect">
                                  <p:stCondLst>
                                    <p:cond delay="0"/>
                                  </p:stCondLst>
                                  <p:childTnLst>
                                    <p:set>
                                      <p:cBhvr>
                                        <p:cTn id="17" dur="1" fill="hold">
                                          <p:stCondLst>
                                            <p:cond delay="0"/>
                                          </p:stCondLst>
                                        </p:cTn>
                                        <p:tgtEl>
                                          <p:spTgt spid="5"/>
                                        </p:tgtEl>
                                        <p:attrNameLst>
                                          <p:attrName>style.visibility</p:attrName>
                                        </p:attrNameLst>
                                      </p:cBhvr>
                                      <p:to>
                                        <p:strVal val="visible"/>
                                      </p:to>
                                    </p:set>
                                    <p:animEffect transition="in" filter="wipe(down)">
                                      <p:cBhvr>
                                        <p:cTn id="18" dur="500"/>
                                        <p:tgtEl>
                                          <p:spTgt spid="5"/>
                                        </p:tgtEl>
                                      </p:cBhvr>
                                    </p:animEffect>
                                  </p:childTnLst>
                                </p:cTn>
                              </p:par>
                            </p:childTnLst>
                          </p:cTn>
                        </p:par>
                      </p:childTnLst>
                    </p:cTn>
                  </p:par>
                  <p:par>
                    <p:cTn id="19" fill="hold">
                      <p:stCondLst>
                        <p:cond delay="indefinite"/>
                      </p:stCondLst>
                      <p:childTnLst>
                        <p:par>
                          <p:cTn id="20" fill="hold">
                            <p:stCondLst>
                              <p:cond delay="0"/>
                            </p:stCondLst>
                            <p:childTnLst>
                              <p:par>
                                <p:cTn id="21" presetID="42" presetClass="entr" presetSubtype="0" fill="hold" grpId="0" nodeType="clickEffect">
                                  <p:stCondLst>
                                    <p:cond delay="0"/>
                                  </p:stCondLst>
                                  <p:childTnLst>
                                    <p:set>
                                      <p:cBhvr>
                                        <p:cTn id="22" dur="1" fill="hold">
                                          <p:stCondLst>
                                            <p:cond delay="0"/>
                                          </p:stCondLst>
                                        </p:cTn>
                                        <p:tgtEl>
                                          <p:spTgt spid="7"/>
                                        </p:tgtEl>
                                        <p:attrNameLst>
                                          <p:attrName>style.visibility</p:attrName>
                                        </p:attrNameLst>
                                      </p:cBhvr>
                                      <p:to>
                                        <p:strVal val="visible"/>
                                      </p:to>
                                    </p:set>
                                    <p:animEffect transition="in" filter="fade">
                                      <p:cBhvr>
                                        <p:cTn id="23" dur="1000"/>
                                        <p:tgtEl>
                                          <p:spTgt spid="7"/>
                                        </p:tgtEl>
                                      </p:cBhvr>
                                    </p:animEffect>
                                    <p:anim calcmode="lin" valueType="num">
                                      <p:cBhvr>
                                        <p:cTn id="24" dur="1000" fill="hold"/>
                                        <p:tgtEl>
                                          <p:spTgt spid="7"/>
                                        </p:tgtEl>
                                        <p:attrNameLst>
                                          <p:attrName>ppt_x</p:attrName>
                                        </p:attrNameLst>
                                      </p:cBhvr>
                                      <p:tavLst>
                                        <p:tav tm="0">
                                          <p:val>
                                            <p:strVal val="#ppt_x"/>
                                          </p:val>
                                        </p:tav>
                                        <p:tav tm="100000">
                                          <p:val>
                                            <p:strVal val="#ppt_x"/>
                                          </p:val>
                                        </p:tav>
                                      </p:tavLst>
                                    </p:anim>
                                    <p:anim calcmode="lin" valueType="num">
                                      <p:cBhvr>
                                        <p:cTn id="25" dur="1000" fill="hold"/>
                                        <p:tgtEl>
                                          <p:spTgt spid="7"/>
                                        </p:tgtEl>
                                        <p:attrNameLst>
                                          <p:attrName>ppt_y</p:attrName>
                                        </p:attrNameLst>
                                      </p:cBhvr>
                                      <p:tavLst>
                                        <p:tav tm="0">
                                          <p:val>
                                            <p:strVal val="#ppt_y+.1"/>
                                          </p:val>
                                        </p:tav>
                                        <p:tav tm="100000">
                                          <p:val>
                                            <p:strVal val="#ppt_y"/>
                                          </p:val>
                                        </p:tav>
                                      </p:tavLst>
                                    </p:anim>
                                  </p:childTnLst>
                                </p:cTn>
                              </p:par>
                            </p:childTnLst>
                          </p:cTn>
                        </p:par>
                      </p:childTnLst>
                    </p:cTn>
                  </p:par>
                  <p:par>
                    <p:cTn id="26" fill="hold">
                      <p:stCondLst>
                        <p:cond delay="indefinite"/>
                      </p:stCondLst>
                      <p:childTnLst>
                        <p:par>
                          <p:cTn id="27" fill="hold">
                            <p:stCondLst>
                              <p:cond delay="0"/>
                            </p:stCondLst>
                            <p:childTnLst>
                              <p:par>
                                <p:cTn id="28" presetID="22" presetClass="entr" presetSubtype="4" fill="hold" grpId="0" nodeType="clickEffect">
                                  <p:stCondLst>
                                    <p:cond delay="0"/>
                                  </p:stCondLst>
                                  <p:childTnLst>
                                    <p:set>
                                      <p:cBhvr>
                                        <p:cTn id="29" dur="1" fill="hold">
                                          <p:stCondLst>
                                            <p:cond delay="0"/>
                                          </p:stCondLst>
                                        </p:cTn>
                                        <p:tgtEl>
                                          <p:spTgt spid="9"/>
                                        </p:tgtEl>
                                        <p:attrNameLst>
                                          <p:attrName>style.visibility</p:attrName>
                                        </p:attrNameLst>
                                      </p:cBhvr>
                                      <p:to>
                                        <p:strVal val="visible"/>
                                      </p:to>
                                    </p:set>
                                    <p:animEffect transition="in" filter="wipe(down)">
                                      <p:cBhvr>
                                        <p:cTn id="30"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7" grpId="0" animBg="1"/>
      <p:bldP spid="9"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EE9C3AF-62BF-44BD-A24A-7A93F204A9F2}"/>
              </a:ext>
            </a:extLst>
          </p:cNvPr>
          <p:cNvSpPr txBox="1"/>
          <p:nvPr/>
        </p:nvSpPr>
        <p:spPr>
          <a:xfrm>
            <a:off x="6892118" y="178488"/>
            <a:ext cx="5150821" cy="3046988"/>
          </a:xfrm>
          <a:prstGeom prst="rect">
            <a:avLst/>
          </a:prstGeom>
          <a:solidFill>
            <a:srgbClr val="99FF66"/>
          </a:solidFill>
        </p:spPr>
        <p:txBody>
          <a:bodyPr wrap="square" rtlCol="1">
            <a:spAutoFit/>
          </a:bodyPr>
          <a:lstStyle/>
          <a:p>
            <a:r>
              <a:rPr lang="he-IL" sz="3200" dirty="0">
                <a:latin typeface="David" panose="020E0502060401010101" pitchFamily="34" charset="-79"/>
                <a:cs typeface="David" panose="020E0502060401010101" pitchFamily="34" charset="-79"/>
              </a:rPr>
              <a:t>א וַיֹּסִפוּ בְּנֵי יִשְׂרָאֵל, </a:t>
            </a:r>
            <a:r>
              <a:rPr lang="he-IL" sz="3200" b="1" dirty="0">
                <a:latin typeface="David" panose="020E0502060401010101" pitchFamily="34" charset="-79"/>
                <a:cs typeface="David" panose="020E0502060401010101" pitchFamily="34" charset="-79"/>
              </a:rPr>
              <a:t>לַעֲשׂוֹת הָרַע </a:t>
            </a:r>
            <a:r>
              <a:rPr lang="he-IL" sz="3200" dirty="0">
                <a:latin typeface="David" panose="020E0502060401010101" pitchFamily="34" charset="-79"/>
                <a:cs typeface="David" panose="020E0502060401010101" pitchFamily="34" charset="-79"/>
              </a:rPr>
              <a:t>בְּעֵינֵי יְהוָה; וְאֵהוּד, מֵת.  </a:t>
            </a:r>
          </a:p>
          <a:p>
            <a:r>
              <a:rPr lang="he-IL" sz="3200" dirty="0">
                <a:latin typeface="David" panose="020E0502060401010101" pitchFamily="34" charset="-79"/>
                <a:cs typeface="David" panose="020E0502060401010101" pitchFamily="34" charset="-79"/>
              </a:rPr>
              <a:t>ב </a:t>
            </a:r>
            <a:r>
              <a:rPr lang="he-IL" sz="3200" b="1" dirty="0">
                <a:latin typeface="David" panose="020E0502060401010101" pitchFamily="34" charset="-79"/>
                <a:cs typeface="David" panose="020E0502060401010101" pitchFamily="34" charset="-79"/>
              </a:rPr>
              <a:t>וַיִּמְכְּרֵם יְהוָה</a:t>
            </a:r>
            <a:r>
              <a:rPr lang="he-IL" sz="3200" dirty="0">
                <a:latin typeface="David" panose="020E0502060401010101" pitchFamily="34" charset="-79"/>
                <a:cs typeface="David" panose="020E0502060401010101" pitchFamily="34" charset="-79"/>
              </a:rPr>
              <a:t>, בְּיַד </a:t>
            </a:r>
            <a:r>
              <a:rPr lang="he-IL" sz="3200" b="1" dirty="0">
                <a:highlight>
                  <a:srgbClr val="FFFF00"/>
                </a:highlight>
                <a:latin typeface="David" panose="020E0502060401010101" pitchFamily="34" charset="-79"/>
                <a:cs typeface="David" panose="020E0502060401010101" pitchFamily="34" charset="-79"/>
              </a:rPr>
              <a:t>יָבִין מֶלֶךְ-כְּנַעַן</a:t>
            </a:r>
            <a:r>
              <a:rPr lang="he-IL" sz="3200" dirty="0">
                <a:latin typeface="David" panose="020E0502060401010101" pitchFamily="34" charset="-79"/>
                <a:cs typeface="David" panose="020E0502060401010101" pitchFamily="34" charset="-79"/>
              </a:rPr>
              <a:t>, אֲשֶׁר מָלַךְ, בְּחָצוֹר; </a:t>
            </a:r>
            <a:r>
              <a:rPr lang="he-IL" sz="3200" b="1" dirty="0">
                <a:highlight>
                  <a:srgbClr val="FFFF00"/>
                </a:highlight>
                <a:latin typeface="David" panose="020E0502060401010101" pitchFamily="34" charset="-79"/>
                <a:cs typeface="David" panose="020E0502060401010101" pitchFamily="34" charset="-79"/>
              </a:rPr>
              <a:t>וְשַׂר-צְבָאוֹ, סִיסְרָא</a:t>
            </a:r>
            <a:r>
              <a:rPr lang="he-IL" sz="3200" dirty="0">
                <a:latin typeface="David" panose="020E0502060401010101" pitchFamily="34" charset="-79"/>
                <a:cs typeface="David" panose="020E0502060401010101" pitchFamily="34" charset="-79"/>
              </a:rPr>
              <a:t>, וְהוּא יוֹשֵׁב, </a:t>
            </a:r>
            <a:r>
              <a:rPr lang="he-IL" sz="3200" dirty="0" err="1">
                <a:latin typeface="David" panose="020E0502060401010101" pitchFamily="34" charset="-79"/>
                <a:cs typeface="David" panose="020E0502060401010101" pitchFamily="34" charset="-79"/>
              </a:rPr>
              <a:t>בַּחֲרֹשֶׁת</a:t>
            </a:r>
            <a:r>
              <a:rPr lang="he-IL" sz="3200" dirty="0">
                <a:latin typeface="David" panose="020E0502060401010101" pitchFamily="34" charset="-79"/>
                <a:cs typeface="David" panose="020E0502060401010101" pitchFamily="34" charset="-79"/>
              </a:rPr>
              <a:t> </a:t>
            </a:r>
            <a:r>
              <a:rPr lang="he-IL" sz="3200" dirty="0" err="1">
                <a:latin typeface="David" panose="020E0502060401010101" pitchFamily="34" charset="-79"/>
                <a:cs typeface="David" panose="020E0502060401010101" pitchFamily="34" charset="-79"/>
              </a:rPr>
              <a:t>הַגּוֹיִם</a:t>
            </a:r>
            <a:r>
              <a:rPr lang="he-IL" sz="3200" dirty="0">
                <a:latin typeface="David" panose="020E0502060401010101" pitchFamily="34" charset="-79"/>
                <a:cs typeface="David" panose="020E0502060401010101" pitchFamily="34" charset="-79"/>
              </a:rPr>
              <a:t>.  </a:t>
            </a:r>
          </a:p>
        </p:txBody>
      </p:sp>
      <p:sp>
        <p:nvSpPr>
          <p:cNvPr id="4" name="TextBox 3"/>
          <p:cNvSpPr txBox="1"/>
          <p:nvPr/>
        </p:nvSpPr>
        <p:spPr>
          <a:xfrm>
            <a:off x="395785" y="178488"/>
            <a:ext cx="6045958" cy="4031873"/>
          </a:xfrm>
          <a:prstGeom prst="rect">
            <a:avLst/>
          </a:prstGeom>
          <a:solidFill>
            <a:schemeClr val="accent4">
              <a:lumMod val="60000"/>
              <a:lumOff val="40000"/>
            </a:schemeClr>
          </a:solidFill>
          <a:ln w="38100">
            <a:solidFill>
              <a:schemeClr val="tx1"/>
            </a:solidFill>
          </a:ln>
        </p:spPr>
        <p:txBody>
          <a:bodyPr wrap="square" rtlCol="1">
            <a:spAutoFit/>
          </a:bodyPr>
          <a:lstStyle/>
          <a:p>
            <a:r>
              <a:rPr lang="he-IL" sz="3200" b="1" u="sng" dirty="0" err="1">
                <a:latin typeface="David" panose="020E0502060401010101" pitchFamily="34" charset="-79"/>
                <a:cs typeface="David" panose="020E0502060401010101" pitchFamily="34" charset="-79"/>
              </a:rPr>
              <a:t>פ"ס</a:t>
            </a:r>
            <a:r>
              <a:rPr lang="he-IL" sz="3200" b="1" u="sng" dirty="0">
                <a:latin typeface="David" panose="020E0502060401010101" pitchFamily="34" charset="-79"/>
                <a:cs typeface="David" panose="020E0502060401010101" pitchFamily="34" charset="-79"/>
              </a:rPr>
              <a:t> א': </a:t>
            </a:r>
            <a:r>
              <a:rPr lang="he-IL" sz="3200" dirty="0">
                <a:latin typeface="David" panose="020E0502060401010101" pitchFamily="34" charset="-79"/>
                <a:cs typeface="David" panose="020E0502060401010101" pitchFamily="34" charset="-79"/>
              </a:rPr>
              <a:t>לאחר מותם של אהוד בן גרא ושמגר בן ענת הוסיפו </a:t>
            </a:r>
            <a:r>
              <a:rPr lang="he-IL" sz="3200" dirty="0" err="1">
                <a:latin typeface="David" panose="020E0502060401010101" pitchFamily="34" charset="-79"/>
                <a:cs typeface="David" panose="020E0502060401010101" pitchFamily="34" charset="-79"/>
              </a:rPr>
              <a:t>בנ"י</a:t>
            </a:r>
            <a:r>
              <a:rPr lang="he-IL" sz="3200" dirty="0">
                <a:latin typeface="David" panose="020E0502060401010101" pitchFamily="34" charset="-79"/>
                <a:cs typeface="David" panose="020E0502060401010101" pitchFamily="34" charset="-79"/>
              </a:rPr>
              <a:t> לעשות הרע בעיני ה</a:t>
            </a:r>
            <a:r>
              <a:rPr lang="he-IL" sz="3200" dirty="0" smtClean="0">
                <a:latin typeface="David" panose="020E0502060401010101" pitchFamily="34" charset="-79"/>
                <a:cs typeface="David" panose="020E0502060401010101" pitchFamily="34" charset="-79"/>
              </a:rPr>
              <a:t>'.</a:t>
            </a:r>
          </a:p>
          <a:p>
            <a:r>
              <a:rPr lang="he-IL" sz="3200" b="1" u="sng" dirty="0" err="1">
                <a:latin typeface="David" panose="020E0502060401010101" pitchFamily="34" charset="-79"/>
                <a:cs typeface="David" panose="020E0502060401010101" pitchFamily="34" charset="-79"/>
              </a:rPr>
              <a:t>פ"ס</a:t>
            </a:r>
            <a:r>
              <a:rPr lang="he-IL" sz="3200" b="1" u="sng" dirty="0">
                <a:latin typeface="David" panose="020E0502060401010101" pitchFamily="34" charset="-79"/>
                <a:cs typeface="David" panose="020E0502060401010101" pitchFamily="34" charset="-79"/>
              </a:rPr>
              <a:t> ב': </a:t>
            </a:r>
            <a:r>
              <a:rPr lang="he-IL" sz="3200" dirty="0">
                <a:latin typeface="David" panose="020E0502060401010101" pitchFamily="34" charset="-79"/>
                <a:cs typeface="David" panose="020E0502060401010101" pitchFamily="34" charset="-79"/>
              </a:rPr>
              <a:t>החליט הקב"ה </a:t>
            </a:r>
            <a:r>
              <a:rPr lang="he-IL" sz="3200" dirty="0" err="1">
                <a:latin typeface="David" panose="020E0502060401010101" pitchFamily="34" charset="-79"/>
                <a:cs typeface="David" panose="020E0502060401010101" pitchFamily="34" charset="-79"/>
              </a:rPr>
              <a:t>למוכרם</a:t>
            </a:r>
            <a:r>
              <a:rPr lang="he-IL" sz="3200" dirty="0">
                <a:latin typeface="David" panose="020E0502060401010101" pitchFamily="34" charset="-79"/>
                <a:cs typeface="David" panose="020E0502060401010101" pitchFamily="34" charset="-79"/>
              </a:rPr>
              <a:t> </a:t>
            </a:r>
            <a:r>
              <a:rPr lang="he-IL" sz="3200" dirty="0" err="1">
                <a:latin typeface="David" panose="020E0502060401010101" pitchFamily="34" charset="-79"/>
                <a:cs typeface="David" panose="020E0502060401010101" pitchFamily="34" charset="-79"/>
              </a:rPr>
              <a:t>ליבין</a:t>
            </a:r>
            <a:r>
              <a:rPr lang="he-IL" sz="3200" dirty="0">
                <a:latin typeface="David" panose="020E0502060401010101" pitchFamily="34" charset="-79"/>
                <a:cs typeface="David" panose="020E0502060401010101" pitchFamily="34" charset="-79"/>
              </a:rPr>
              <a:t> מלך כנען אשר מלך </a:t>
            </a:r>
            <a:r>
              <a:rPr lang="he-IL" sz="3200" dirty="0" smtClean="0">
                <a:latin typeface="David" panose="020E0502060401010101" pitchFamily="34" charset="-79"/>
                <a:cs typeface="David" panose="020E0502060401010101" pitchFamily="34" charset="-79"/>
              </a:rPr>
              <a:t>בחצור, </a:t>
            </a:r>
            <a:r>
              <a:rPr lang="he-IL" sz="3200" dirty="0">
                <a:latin typeface="David" panose="020E0502060401010101" pitchFamily="34" charset="-79"/>
                <a:cs typeface="David" panose="020E0502060401010101" pitchFamily="34" charset="-79"/>
              </a:rPr>
              <a:t>והיה לו שר צבא שנקרא "סיסרא" </a:t>
            </a:r>
            <a:r>
              <a:rPr lang="he-IL" sz="3200" dirty="0" smtClean="0">
                <a:latin typeface="David" panose="020E0502060401010101" pitchFamily="34" charset="-79"/>
                <a:cs typeface="David" panose="020E0502060401010101" pitchFamily="34" charset="-79"/>
              </a:rPr>
              <a:t> והוא </a:t>
            </a:r>
            <a:r>
              <a:rPr lang="he-IL" sz="3200" dirty="0">
                <a:latin typeface="David" panose="020E0502060401010101" pitchFamily="34" charset="-79"/>
                <a:cs typeface="David" panose="020E0502060401010101" pitchFamily="34" charset="-79"/>
              </a:rPr>
              <a:t>היה יושב עיר אחרת חזקה </a:t>
            </a:r>
            <a:r>
              <a:rPr lang="he-IL" sz="3200" dirty="0" smtClean="0">
                <a:latin typeface="David" panose="020E0502060401010101" pitchFamily="34" charset="-79"/>
                <a:cs typeface="David" panose="020E0502060401010101" pitchFamily="34" charset="-79"/>
              </a:rPr>
              <a:t>ומבוצרת שנקראת </a:t>
            </a:r>
            <a:r>
              <a:rPr lang="he-IL" sz="3200" dirty="0">
                <a:latin typeface="David" panose="020E0502060401010101" pitchFamily="34" charset="-79"/>
                <a:cs typeface="David" panose="020E0502060401010101" pitchFamily="34" charset="-79"/>
              </a:rPr>
              <a:t>"חרושת </a:t>
            </a:r>
            <a:r>
              <a:rPr lang="he-IL" sz="3200" dirty="0" smtClean="0">
                <a:latin typeface="David" panose="020E0502060401010101" pitchFamily="34" charset="-79"/>
                <a:cs typeface="David" panose="020E0502060401010101" pitchFamily="34" charset="-79"/>
              </a:rPr>
              <a:t>הגויים"</a:t>
            </a:r>
            <a:endParaRPr lang="he-IL" sz="3200" dirty="0">
              <a:latin typeface="David" panose="020E0502060401010101" pitchFamily="34" charset="-79"/>
              <a:cs typeface="David" panose="020E0502060401010101" pitchFamily="34" charset="-79"/>
            </a:endParaRPr>
          </a:p>
        </p:txBody>
      </p:sp>
      <p:sp>
        <p:nvSpPr>
          <p:cNvPr id="6" name="מלבן 5"/>
          <p:cNvSpPr/>
          <p:nvPr/>
        </p:nvSpPr>
        <p:spPr>
          <a:xfrm>
            <a:off x="6892117" y="4069296"/>
            <a:ext cx="5150821" cy="2246769"/>
          </a:xfrm>
          <a:prstGeom prst="rect">
            <a:avLst/>
          </a:prstGeom>
          <a:solidFill>
            <a:schemeClr val="accent1">
              <a:lumMod val="60000"/>
              <a:lumOff val="40000"/>
            </a:schemeClr>
          </a:solidFill>
        </p:spPr>
        <p:txBody>
          <a:bodyPr wrap="square">
            <a:spAutoFit/>
          </a:bodyPr>
          <a:lstStyle/>
          <a:p>
            <a:r>
              <a:rPr lang="he-IL" sz="2800" dirty="0">
                <a:latin typeface="David" panose="020E0502060401010101" pitchFamily="34" charset="-79"/>
                <a:cs typeface="David" panose="020E0502060401010101" pitchFamily="34" charset="-79"/>
              </a:rPr>
              <a:t>בעבר יבין מלך על חצור אבל אחרי שעירו נכבשה ע"י יהושע, עבר לעיר אחרת חזקה ומבוצרת "חרושת הגויים" והמתין לנקום בעם ישראל על שהחריבו את חצור.</a:t>
            </a:r>
          </a:p>
        </p:txBody>
      </p:sp>
      <p:sp>
        <p:nvSpPr>
          <p:cNvPr id="7" name="מלבן 6"/>
          <p:cNvSpPr/>
          <p:nvPr/>
        </p:nvSpPr>
        <p:spPr>
          <a:xfrm>
            <a:off x="395785" y="4639291"/>
            <a:ext cx="5691117" cy="1815882"/>
          </a:xfrm>
          <a:prstGeom prst="rect">
            <a:avLst/>
          </a:prstGeom>
          <a:solidFill>
            <a:schemeClr val="accent6">
              <a:lumMod val="40000"/>
              <a:lumOff val="60000"/>
            </a:schemeClr>
          </a:solidFill>
        </p:spPr>
        <p:txBody>
          <a:bodyPr wrap="square">
            <a:spAutoFit/>
          </a:bodyPr>
          <a:lstStyle/>
          <a:p>
            <a:r>
              <a:rPr lang="he-IL" sz="2800" dirty="0">
                <a:latin typeface="David" panose="020E0502060401010101" pitchFamily="34" charset="-79"/>
                <a:cs typeface="David" panose="020E0502060401010101" pitchFamily="34" charset="-79"/>
              </a:rPr>
              <a:t>עד עכשיו מכר ה' את עם ישראל בידי עמים לא מארץ ישראל עמון ומואב, עכשיו זה כבר מלך ועם מארץ ישראל מהכנעניים שהשאירו עם ישראל </a:t>
            </a:r>
            <a:r>
              <a:rPr lang="he-IL" sz="2800" dirty="0" smtClean="0">
                <a:latin typeface="David" panose="020E0502060401010101" pitchFamily="34" charset="-79"/>
                <a:cs typeface="David" panose="020E0502060401010101" pitchFamily="34" charset="-79"/>
              </a:rPr>
              <a:t>בארץ</a:t>
            </a:r>
            <a:endParaRPr lang="he-IL" sz="2800" dirty="0">
              <a:latin typeface="David" panose="020E0502060401010101" pitchFamily="34" charset="-79"/>
              <a:cs typeface="David" panose="020E0502060401010101" pitchFamily="34" charset="-79"/>
            </a:endParaRPr>
          </a:p>
        </p:txBody>
      </p:sp>
      <p:sp>
        <p:nvSpPr>
          <p:cNvPr id="8" name="חץ שמאלה 7"/>
          <p:cNvSpPr/>
          <p:nvPr/>
        </p:nvSpPr>
        <p:spPr>
          <a:xfrm>
            <a:off x="6039134" y="5192680"/>
            <a:ext cx="900752" cy="600502"/>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Tree>
    <p:extLst>
      <p:ext uri="{BB962C8B-B14F-4D97-AF65-F5344CB8AC3E}">
        <p14:creationId xmlns:p14="http://schemas.microsoft.com/office/powerpoint/2010/main" val="65997949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drape" invX="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42" presetClass="entr" presetSubtype="0" fill="hold" nodeType="clickEffect">
                                  <p:stCondLst>
                                    <p:cond delay="0"/>
                                  </p:stCondLst>
                                  <p:childTnLst>
                                    <p:set>
                                      <p:cBhvr>
                                        <p:cTn id="12" dur="1" fill="hold">
                                          <p:stCondLst>
                                            <p:cond delay="0"/>
                                          </p:stCondLst>
                                        </p:cTn>
                                        <p:tgtEl>
                                          <p:spTgt spid="4">
                                            <p:txEl>
                                              <p:pRg st="0" end="0"/>
                                            </p:txEl>
                                          </p:spTgt>
                                        </p:tgtEl>
                                        <p:attrNameLst>
                                          <p:attrName>style.visibility</p:attrName>
                                        </p:attrNameLst>
                                      </p:cBhvr>
                                      <p:to>
                                        <p:strVal val="visible"/>
                                      </p:to>
                                    </p:set>
                                    <p:animEffect transition="in" filter="fade">
                                      <p:cBhvr>
                                        <p:cTn id="13" dur="1000"/>
                                        <p:tgtEl>
                                          <p:spTgt spid="4">
                                            <p:txEl>
                                              <p:pRg st="0" end="0"/>
                                            </p:txEl>
                                          </p:spTgt>
                                        </p:tgtEl>
                                      </p:cBhvr>
                                    </p:animEffect>
                                    <p:anim calcmode="lin" valueType="num">
                                      <p:cBhvr>
                                        <p:cTn id="14" dur="1000" fill="hold"/>
                                        <p:tgtEl>
                                          <p:spTgt spid="4">
                                            <p:txEl>
                                              <p:pRg st="0" end="0"/>
                                            </p:txEl>
                                          </p:spTgt>
                                        </p:tgtEl>
                                        <p:attrNameLst>
                                          <p:attrName>ppt_x</p:attrName>
                                        </p:attrNameLst>
                                      </p:cBhvr>
                                      <p:tavLst>
                                        <p:tav tm="0">
                                          <p:val>
                                            <p:strVal val="#ppt_x"/>
                                          </p:val>
                                        </p:tav>
                                        <p:tav tm="100000">
                                          <p:val>
                                            <p:strVal val="#ppt_x"/>
                                          </p:val>
                                        </p:tav>
                                      </p:tavLst>
                                    </p:anim>
                                    <p:anim calcmode="lin" valueType="num">
                                      <p:cBhvr>
                                        <p:cTn id="15" dur="1000" fill="hold"/>
                                        <p:tgtEl>
                                          <p:spTgt spid="4">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6" fill="hold">
                      <p:stCondLst>
                        <p:cond delay="indefinite"/>
                      </p:stCondLst>
                      <p:childTnLst>
                        <p:par>
                          <p:cTn id="17" fill="hold">
                            <p:stCondLst>
                              <p:cond delay="0"/>
                            </p:stCondLst>
                            <p:childTnLst>
                              <p:par>
                                <p:cTn id="18" presetID="16" presetClass="entr" presetSubtype="21" fill="hold" nodeType="clickEffect">
                                  <p:stCondLst>
                                    <p:cond delay="0"/>
                                  </p:stCondLst>
                                  <p:childTnLst>
                                    <p:set>
                                      <p:cBhvr>
                                        <p:cTn id="19" dur="1" fill="hold">
                                          <p:stCondLst>
                                            <p:cond delay="0"/>
                                          </p:stCondLst>
                                        </p:cTn>
                                        <p:tgtEl>
                                          <p:spTgt spid="4">
                                            <p:txEl>
                                              <p:pRg st="1" end="1"/>
                                            </p:txEl>
                                          </p:spTgt>
                                        </p:tgtEl>
                                        <p:attrNameLst>
                                          <p:attrName>style.visibility</p:attrName>
                                        </p:attrNameLst>
                                      </p:cBhvr>
                                      <p:to>
                                        <p:strVal val="visible"/>
                                      </p:to>
                                    </p:set>
                                    <p:animEffect transition="in" filter="barn(inVertical)">
                                      <p:cBhvr>
                                        <p:cTn id="20" dur="500"/>
                                        <p:tgtEl>
                                          <p:spTgt spid="4">
                                            <p:txEl>
                                              <p:pRg st="1" end="1"/>
                                            </p:txEl>
                                          </p:spTgt>
                                        </p:tgtEl>
                                      </p:cBhvr>
                                    </p:animEffect>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6"/>
                                        </p:tgtEl>
                                        <p:attrNameLst>
                                          <p:attrName>style.visibility</p:attrName>
                                        </p:attrNameLst>
                                      </p:cBhvr>
                                      <p:to>
                                        <p:strVal val="visible"/>
                                      </p:to>
                                    </p:set>
                                    <p:anim calcmode="lin" valueType="num">
                                      <p:cBhvr additive="base">
                                        <p:cTn id="25" dur="500" fill="hold"/>
                                        <p:tgtEl>
                                          <p:spTgt spid="6"/>
                                        </p:tgtEl>
                                        <p:attrNameLst>
                                          <p:attrName>ppt_x</p:attrName>
                                        </p:attrNameLst>
                                      </p:cBhvr>
                                      <p:tavLst>
                                        <p:tav tm="0">
                                          <p:val>
                                            <p:strVal val="#ppt_x"/>
                                          </p:val>
                                        </p:tav>
                                        <p:tav tm="100000">
                                          <p:val>
                                            <p:strVal val="#ppt_x"/>
                                          </p:val>
                                        </p:tav>
                                      </p:tavLst>
                                    </p:anim>
                                    <p:anim calcmode="lin" valueType="num">
                                      <p:cBhvr additive="base">
                                        <p:cTn id="26"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42" presetClass="entr" presetSubtype="0" fill="hold" grpId="0" nodeType="clickEffect">
                                  <p:stCondLst>
                                    <p:cond delay="0"/>
                                  </p:stCondLst>
                                  <p:childTnLst>
                                    <p:set>
                                      <p:cBhvr>
                                        <p:cTn id="30" dur="1" fill="hold">
                                          <p:stCondLst>
                                            <p:cond delay="0"/>
                                          </p:stCondLst>
                                        </p:cTn>
                                        <p:tgtEl>
                                          <p:spTgt spid="8"/>
                                        </p:tgtEl>
                                        <p:attrNameLst>
                                          <p:attrName>style.visibility</p:attrName>
                                        </p:attrNameLst>
                                      </p:cBhvr>
                                      <p:to>
                                        <p:strVal val="visible"/>
                                      </p:to>
                                    </p:set>
                                    <p:animEffect transition="in" filter="fade">
                                      <p:cBhvr>
                                        <p:cTn id="31" dur="1000"/>
                                        <p:tgtEl>
                                          <p:spTgt spid="8"/>
                                        </p:tgtEl>
                                      </p:cBhvr>
                                    </p:animEffect>
                                    <p:anim calcmode="lin" valueType="num">
                                      <p:cBhvr>
                                        <p:cTn id="32" dur="1000" fill="hold"/>
                                        <p:tgtEl>
                                          <p:spTgt spid="8"/>
                                        </p:tgtEl>
                                        <p:attrNameLst>
                                          <p:attrName>ppt_x</p:attrName>
                                        </p:attrNameLst>
                                      </p:cBhvr>
                                      <p:tavLst>
                                        <p:tav tm="0">
                                          <p:val>
                                            <p:strVal val="#ppt_x"/>
                                          </p:val>
                                        </p:tav>
                                        <p:tav tm="100000">
                                          <p:val>
                                            <p:strVal val="#ppt_x"/>
                                          </p:val>
                                        </p:tav>
                                      </p:tavLst>
                                    </p:anim>
                                    <p:anim calcmode="lin" valueType="num">
                                      <p:cBhvr>
                                        <p:cTn id="33" dur="1000" fill="hold"/>
                                        <p:tgtEl>
                                          <p:spTgt spid="8"/>
                                        </p:tgtEl>
                                        <p:attrNameLst>
                                          <p:attrName>ppt_y</p:attrName>
                                        </p:attrNameLst>
                                      </p:cBhvr>
                                      <p:tavLst>
                                        <p:tav tm="0">
                                          <p:val>
                                            <p:strVal val="#ppt_y+.1"/>
                                          </p:val>
                                        </p:tav>
                                        <p:tav tm="100000">
                                          <p:val>
                                            <p:strVal val="#ppt_y"/>
                                          </p:val>
                                        </p:tav>
                                      </p:tavLst>
                                    </p:anim>
                                  </p:childTnLst>
                                </p:cTn>
                              </p:par>
                            </p:childTnLst>
                          </p:cTn>
                        </p:par>
                      </p:childTnLst>
                    </p:cTn>
                  </p:par>
                  <p:par>
                    <p:cTn id="34" fill="hold">
                      <p:stCondLst>
                        <p:cond delay="indefinite"/>
                      </p:stCondLst>
                      <p:childTnLst>
                        <p:par>
                          <p:cTn id="35" fill="hold">
                            <p:stCondLst>
                              <p:cond delay="0"/>
                            </p:stCondLst>
                            <p:childTnLst>
                              <p:par>
                                <p:cTn id="36" presetID="26" presetClass="entr" presetSubtype="0" fill="hold" grpId="0" nodeType="clickEffect">
                                  <p:stCondLst>
                                    <p:cond delay="0"/>
                                  </p:stCondLst>
                                  <p:childTnLst>
                                    <p:set>
                                      <p:cBhvr>
                                        <p:cTn id="37" dur="1" fill="hold">
                                          <p:stCondLst>
                                            <p:cond delay="0"/>
                                          </p:stCondLst>
                                        </p:cTn>
                                        <p:tgtEl>
                                          <p:spTgt spid="7"/>
                                        </p:tgtEl>
                                        <p:attrNameLst>
                                          <p:attrName>style.visibility</p:attrName>
                                        </p:attrNameLst>
                                      </p:cBhvr>
                                      <p:to>
                                        <p:strVal val="visible"/>
                                      </p:to>
                                    </p:set>
                                    <p:animEffect transition="in" filter="wipe(down)">
                                      <p:cBhvr>
                                        <p:cTn id="38" dur="580">
                                          <p:stCondLst>
                                            <p:cond delay="0"/>
                                          </p:stCondLst>
                                        </p:cTn>
                                        <p:tgtEl>
                                          <p:spTgt spid="7"/>
                                        </p:tgtEl>
                                      </p:cBhvr>
                                    </p:animEffect>
                                    <p:anim calcmode="lin" valueType="num">
                                      <p:cBhvr>
                                        <p:cTn id="39" dur="1822" tmFilter="0,0; 0.14,0.36; 0.43,0.73; 0.71,0.91; 1.0,1.0">
                                          <p:stCondLst>
                                            <p:cond delay="0"/>
                                          </p:stCondLst>
                                        </p:cTn>
                                        <p:tgtEl>
                                          <p:spTgt spid="7"/>
                                        </p:tgtEl>
                                        <p:attrNameLst>
                                          <p:attrName>ppt_x</p:attrName>
                                        </p:attrNameLst>
                                      </p:cBhvr>
                                      <p:tavLst>
                                        <p:tav tm="0">
                                          <p:val>
                                            <p:strVal val="#ppt_x-0.25"/>
                                          </p:val>
                                        </p:tav>
                                        <p:tav tm="100000">
                                          <p:val>
                                            <p:strVal val="#ppt_x"/>
                                          </p:val>
                                        </p:tav>
                                      </p:tavLst>
                                    </p:anim>
                                    <p:anim calcmode="lin" valueType="num">
                                      <p:cBhvr>
                                        <p:cTn id="40" dur="664" tmFilter="0.0,0.0; 0.25,0.07; 0.50,0.2; 0.75,0.467; 1.0,1.0">
                                          <p:stCondLst>
                                            <p:cond delay="0"/>
                                          </p:stCondLst>
                                        </p:cTn>
                                        <p:tgtEl>
                                          <p:spTgt spid="7"/>
                                        </p:tgtEl>
                                        <p:attrNameLst>
                                          <p:attrName>ppt_y</p:attrName>
                                        </p:attrNameLst>
                                      </p:cBhvr>
                                      <p:tavLst>
                                        <p:tav tm="0" fmla="#ppt_y-sin(pi*$)/3">
                                          <p:val>
                                            <p:fltVal val="0.5"/>
                                          </p:val>
                                        </p:tav>
                                        <p:tav tm="100000">
                                          <p:val>
                                            <p:fltVal val="1"/>
                                          </p:val>
                                        </p:tav>
                                      </p:tavLst>
                                    </p:anim>
                                    <p:anim calcmode="lin" valueType="num">
                                      <p:cBhvr>
                                        <p:cTn id="41" dur="664" tmFilter="0, 0; 0.125,0.2665; 0.25,0.4; 0.375,0.465; 0.5,0.5;  0.625,0.535; 0.75,0.6; 0.875,0.7335; 1,1">
                                          <p:stCondLst>
                                            <p:cond delay="664"/>
                                          </p:stCondLst>
                                        </p:cTn>
                                        <p:tgtEl>
                                          <p:spTgt spid="7"/>
                                        </p:tgtEl>
                                        <p:attrNameLst>
                                          <p:attrName>ppt_y</p:attrName>
                                        </p:attrNameLst>
                                      </p:cBhvr>
                                      <p:tavLst>
                                        <p:tav tm="0" fmla="#ppt_y-sin(pi*$)/9">
                                          <p:val>
                                            <p:fltVal val="0"/>
                                          </p:val>
                                        </p:tav>
                                        <p:tav tm="100000">
                                          <p:val>
                                            <p:fltVal val="1"/>
                                          </p:val>
                                        </p:tav>
                                      </p:tavLst>
                                    </p:anim>
                                    <p:anim calcmode="lin" valueType="num">
                                      <p:cBhvr>
                                        <p:cTn id="42" dur="332" tmFilter="0, 0; 0.125,0.2665; 0.25,0.4; 0.375,0.465; 0.5,0.5;  0.625,0.535; 0.75,0.6; 0.875,0.7335; 1,1">
                                          <p:stCondLst>
                                            <p:cond delay="1324"/>
                                          </p:stCondLst>
                                        </p:cTn>
                                        <p:tgtEl>
                                          <p:spTgt spid="7"/>
                                        </p:tgtEl>
                                        <p:attrNameLst>
                                          <p:attrName>ppt_y</p:attrName>
                                        </p:attrNameLst>
                                      </p:cBhvr>
                                      <p:tavLst>
                                        <p:tav tm="0" fmla="#ppt_y-sin(pi*$)/27">
                                          <p:val>
                                            <p:fltVal val="0"/>
                                          </p:val>
                                        </p:tav>
                                        <p:tav tm="100000">
                                          <p:val>
                                            <p:fltVal val="1"/>
                                          </p:val>
                                        </p:tav>
                                      </p:tavLst>
                                    </p:anim>
                                    <p:anim calcmode="lin" valueType="num">
                                      <p:cBhvr>
                                        <p:cTn id="43" dur="164" tmFilter="0, 0; 0.125,0.2665; 0.25,0.4; 0.375,0.465; 0.5,0.5;  0.625,0.535; 0.75,0.6; 0.875,0.7335; 1,1">
                                          <p:stCondLst>
                                            <p:cond delay="1656"/>
                                          </p:stCondLst>
                                        </p:cTn>
                                        <p:tgtEl>
                                          <p:spTgt spid="7"/>
                                        </p:tgtEl>
                                        <p:attrNameLst>
                                          <p:attrName>ppt_y</p:attrName>
                                        </p:attrNameLst>
                                      </p:cBhvr>
                                      <p:tavLst>
                                        <p:tav tm="0" fmla="#ppt_y-sin(pi*$)/81">
                                          <p:val>
                                            <p:fltVal val="0"/>
                                          </p:val>
                                        </p:tav>
                                        <p:tav tm="100000">
                                          <p:val>
                                            <p:fltVal val="1"/>
                                          </p:val>
                                        </p:tav>
                                      </p:tavLst>
                                    </p:anim>
                                    <p:animScale>
                                      <p:cBhvr>
                                        <p:cTn id="44" dur="26">
                                          <p:stCondLst>
                                            <p:cond delay="650"/>
                                          </p:stCondLst>
                                        </p:cTn>
                                        <p:tgtEl>
                                          <p:spTgt spid="7"/>
                                        </p:tgtEl>
                                      </p:cBhvr>
                                      <p:to x="100000" y="60000"/>
                                    </p:animScale>
                                    <p:animScale>
                                      <p:cBhvr>
                                        <p:cTn id="45" dur="166" decel="50000">
                                          <p:stCondLst>
                                            <p:cond delay="676"/>
                                          </p:stCondLst>
                                        </p:cTn>
                                        <p:tgtEl>
                                          <p:spTgt spid="7"/>
                                        </p:tgtEl>
                                      </p:cBhvr>
                                      <p:to x="100000" y="100000"/>
                                    </p:animScale>
                                    <p:animScale>
                                      <p:cBhvr>
                                        <p:cTn id="46" dur="26">
                                          <p:stCondLst>
                                            <p:cond delay="1312"/>
                                          </p:stCondLst>
                                        </p:cTn>
                                        <p:tgtEl>
                                          <p:spTgt spid="7"/>
                                        </p:tgtEl>
                                      </p:cBhvr>
                                      <p:to x="100000" y="80000"/>
                                    </p:animScale>
                                    <p:animScale>
                                      <p:cBhvr>
                                        <p:cTn id="47" dur="166" decel="50000">
                                          <p:stCondLst>
                                            <p:cond delay="1338"/>
                                          </p:stCondLst>
                                        </p:cTn>
                                        <p:tgtEl>
                                          <p:spTgt spid="7"/>
                                        </p:tgtEl>
                                      </p:cBhvr>
                                      <p:to x="100000" y="100000"/>
                                    </p:animScale>
                                    <p:animScale>
                                      <p:cBhvr>
                                        <p:cTn id="48" dur="26">
                                          <p:stCondLst>
                                            <p:cond delay="1642"/>
                                          </p:stCondLst>
                                        </p:cTn>
                                        <p:tgtEl>
                                          <p:spTgt spid="7"/>
                                        </p:tgtEl>
                                      </p:cBhvr>
                                      <p:to x="100000" y="90000"/>
                                    </p:animScale>
                                    <p:animScale>
                                      <p:cBhvr>
                                        <p:cTn id="49" dur="166" decel="50000">
                                          <p:stCondLst>
                                            <p:cond delay="1668"/>
                                          </p:stCondLst>
                                        </p:cTn>
                                        <p:tgtEl>
                                          <p:spTgt spid="7"/>
                                        </p:tgtEl>
                                      </p:cBhvr>
                                      <p:to x="100000" y="100000"/>
                                    </p:animScale>
                                    <p:animScale>
                                      <p:cBhvr>
                                        <p:cTn id="50" dur="26">
                                          <p:stCondLst>
                                            <p:cond delay="1808"/>
                                          </p:stCondLst>
                                        </p:cTn>
                                        <p:tgtEl>
                                          <p:spTgt spid="7"/>
                                        </p:tgtEl>
                                      </p:cBhvr>
                                      <p:to x="100000" y="95000"/>
                                    </p:animScale>
                                    <p:animScale>
                                      <p:cBhvr>
                                        <p:cTn id="51" dur="166" decel="50000">
                                          <p:stCondLst>
                                            <p:cond delay="1834"/>
                                          </p:stCondLst>
                                        </p:cTn>
                                        <p:tgtEl>
                                          <p:spTgt spid="7"/>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6" grpId="0" animBg="1"/>
      <p:bldP spid="7" grpId="0" animBg="1"/>
      <p:bldP spid="8"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תמונה 1"/>
          <p:cNvPicPr>
            <a:picLocks noChangeAspect="1"/>
          </p:cNvPicPr>
          <p:nvPr/>
        </p:nvPicPr>
        <p:blipFill>
          <a:blip r:embed="rId2"/>
          <a:stretch>
            <a:fillRect/>
          </a:stretch>
        </p:blipFill>
        <p:spPr>
          <a:xfrm>
            <a:off x="597447" y="191069"/>
            <a:ext cx="4915898" cy="6519391"/>
          </a:xfrm>
          <a:prstGeom prst="rect">
            <a:avLst/>
          </a:prstGeom>
        </p:spPr>
      </p:pic>
      <p:sp>
        <p:nvSpPr>
          <p:cNvPr id="3" name="TextBox 2"/>
          <p:cNvSpPr txBox="1"/>
          <p:nvPr/>
        </p:nvSpPr>
        <p:spPr>
          <a:xfrm>
            <a:off x="6687403" y="815835"/>
            <a:ext cx="5158853" cy="5016758"/>
          </a:xfrm>
          <a:prstGeom prst="rect">
            <a:avLst/>
          </a:prstGeom>
          <a:solidFill>
            <a:srgbClr val="F8CBAD"/>
          </a:solidFill>
          <a:ln w="38100">
            <a:solidFill>
              <a:schemeClr val="tx1"/>
            </a:solidFill>
          </a:ln>
        </p:spPr>
        <p:txBody>
          <a:bodyPr wrap="square" rtlCol="1">
            <a:spAutoFit/>
          </a:bodyPr>
          <a:lstStyle/>
          <a:p>
            <a:r>
              <a:rPr lang="he-IL" sz="3200" b="1" u="sng" dirty="0" smtClean="0">
                <a:latin typeface="David" panose="020E0502060401010101" pitchFamily="34" charset="-79"/>
                <a:cs typeface="David" panose="020E0502060401010101" pitchFamily="34" charset="-79"/>
              </a:rPr>
              <a:t>"חרושת הגויים"- </a:t>
            </a:r>
            <a:r>
              <a:rPr lang="he-IL" sz="3200" dirty="0" smtClean="0">
                <a:latin typeface="David" panose="020E0502060401010101" pitchFamily="34" charset="-79"/>
                <a:cs typeface="David" panose="020E0502060401010101" pitchFamily="34" charset="-79"/>
              </a:rPr>
              <a:t>עיר שנבנתה בשיתוף פעולה של גויים רבים, עיר גדולה בה ניתן היה למצוא את כל בעלי האומניות לסוגיהם- אורגים, רוקמים </a:t>
            </a:r>
            <a:r>
              <a:rPr lang="he-IL" sz="3200" dirty="0" err="1" smtClean="0">
                <a:latin typeface="David" panose="020E0502060401010101" pitchFamily="34" charset="-79"/>
                <a:cs typeface="David" panose="020E0502060401010101" pitchFamily="34" charset="-79"/>
              </a:rPr>
              <a:t>לוטשי</a:t>
            </a:r>
            <a:r>
              <a:rPr lang="he-IL" sz="3200" dirty="0" smtClean="0">
                <a:latin typeface="David" panose="020E0502060401010101" pitchFamily="34" charset="-79"/>
                <a:cs typeface="David" panose="020E0502060401010101" pitchFamily="34" charset="-79"/>
              </a:rPr>
              <a:t> נחושת וברזל, וזה הוסיף לחוסנה של העיר, שלא הייתה זקוקה למאומה משכנותיה, והייתה יכולה לספק את כל צרכיה בעצמה.</a:t>
            </a:r>
            <a:endParaRPr lang="he-IL" sz="3200" dirty="0">
              <a:latin typeface="David" panose="020E0502060401010101" pitchFamily="34" charset="-79"/>
              <a:cs typeface="David" panose="020E0502060401010101" pitchFamily="34" charset="-79"/>
            </a:endParaRPr>
          </a:p>
        </p:txBody>
      </p:sp>
      <p:cxnSp>
        <p:nvCxnSpPr>
          <p:cNvPr id="5" name="מחבר חץ ישר 4"/>
          <p:cNvCxnSpPr/>
          <p:nvPr/>
        </p:nvCxnSpPr>
        <p:spPr>
          <a:xfrm flipH="1">
            <a:off x="2579427" y="2756848"/>
            <a:ext cx="4517409" cy="1637731"/>
          </a:xfrm>
          <a:prstGeom prst="straightConnector1">
            <a:avLst/>
          </a:prstGeom>
          <a:ln>
            <a:headEnd type="triangle"/>
            <a:tailEnd type="triangle"/>
          </a:ln>
        </p:spPr>
        <p:style>
          <a:lnRef idx="3">
            <a:schemeClr val="dk1"/>
          </a:lnRef>
          <a:fillRef idx="0">
            <a:schemeClr val="dk1"/>
          </a:fillRef>
          <a:effectRef idx="2">
            <a:schemeClr val="dk1"/>
          </a:effectRef>
          <a:fontRef idx="minor">
            <a:schemeClr val="tx1"/>
          </a:fontRef>
        </p:style>
      </p:cxnSp>
    </p:spTree>
    <p:extLst>
      <p:ext uri="{BB962C8B-B14F-4D97-AF65-F5344CB8AC3E}">
        <p14:creationId xmlns:p14="http://schemas.microsoft.com/office/powerpoint/2010/main" val="419969419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crush"/>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arn(inVertical)">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fade">
                                      <p:cBhvr>
                                        <p:cTn id="12" dur="1000"/>
                                        <p:tgtEl>
                                          <p:spTgt spid="2"/>
                                        </p:tgtEl>
                                      </p:cBhvr>
                                    </p:animEffect>
                                    <p:anim calcmode="lin" valueType="num">
                                      <p:cBhvr>
                                        <p:cTn id="13" dur="1000" fill="hold"/>
                                        <p:tgtEl>
                                          <p:spTgt spid="2"/>
                                        </p:tgtEl>
                                        <p:attrNameLst>
                                          <p:attrName>ppt_x</p:attrName>
                                        </p:attrNameLst>
                                      </p:cBhvr>
                                      <p:tavLst>
                                        <p:tav tm="0">
                                          <p:val>
                                            <p:strVal val="#ppt_x"/>
                                          </p:val>
                                        </p:tav>
                                        <p:tav tm="100000">
                                          <p:val>
                                            <p:strVal val="#ppt_x"/>
                                          </p:val>
                                        </p:tav>
                                      </p:tavLst>
                                    </p:anim>
                                    <p:anim calcmode="lin" valueType="num">
                                      <p:cBhvr>
                                        <p:cTn id="14"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6" presetClass="entr" presetSubtype="16" fill="hold" nodeType="clickEffect">
                                  <p:stCondLst>
                                    <p:cond delay="0"/>
                                  </p:stCondLst>
                                  <p:childTnLst>
                                    <p:set>
                                      <p:cBhvr>
                                        <p:cTn id="18" dur="1" fill="hold">
                                          <p:stCondLst>
                                            <p:cond delay="0"/>
                                          </p:stCondLst>
                                        </p:cTn>
                                        <p:tgtEl>
                                          <p:spTgt spid="5"/>
                                        </p:tgtEl>
                                        <p:attrNameLst>
                                          <p:attrName>style.visibility</p:attrName>
                                        </p:attrNameLst>
                                      </p:cBhvr>
                                      <p:to>
                                        <p:strVal val="visible"/>
                                      </p:to>
                                    </p:set>
                                    <p:animEffect transition="in" filter="circle(in)">
                                      <p:cBhvr>
                                        <p:cTn id="19" dur="2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EE9C3AF-62BF-44BD-A24A-7A93F204A9F2}"/>
              </a:ext>
            </a:extLst>
          </p:cNvPr>
          <p:cNvSpPr txBox="1"/>
          <p:nvPr/>
        </p:nvSpPr>
        <p:spPr>
          <a:xfrm>
            <a:off x="4763068" y="151192"/>
            <a:ext cx="7116099" cy="1569660"/>
          </a:xfrm>
          <a:prstGeom prst="rect">
            <a:avLst/>
          </a:prstGeom>
          <a:solidFill>
            <a:schemeClr val="accent2">
              <a:lumMod val="60000"/>
              <a:lumOff val="40000"/>
            </a:schemeClr>
          </a:solidFill>
        </p:spPr>
        <p:txBody>
          <a:bodyPr wrap="square" rtlCol="1">
            <a:spAutoFit/>
          </a:bodyPr>
          <a:lstStyle/>
          <a:p>
            <a:r>
              <a:rPr lang="he-IL" sz="3200" dirty="0" smtClean="0">
                <a:latin typeface="David" panose="020E0502060401010101" pitchFamily="34" charset="-79"/>
                <a:cs typeface="David" panose="020E0502060401010101" pitchFamily="34" charset="-79"/>
              </a:rPr>
              <a:t>ג</a:t>
            </a:r>
            <a:r>
              <a:rPr lang="he-IL" sz="3200" dirty="0">
                <a:latin typeface="David" panose="020E0502060401010101" pitchFamily="34" charset="-79"/>
                <a:cs typeface="David" panose="020E0502060401010101" pitchFamily="34" charset="-79"/>
              </a:rPr>
              <a:t> וַיִּצ</a:t>
            </a:r>
            <a:r>
              <a:rPr lang="he-IL" sz="3200" b="1" dirty="0">
                <a:latin typeface="David" panose="020E0502060401010101" pitchFamily="34" charset="-79"/>
                <a:cs typeface="David" panose="020E0502060401010101" pitchFamily="34" charset="-79"/>
              </a:rPr>
              <a:t>ְעֲקוּ בְנֵי-יִשְׂרָאֵל</a:t>
            </a:r>
            <a:r>
              <a:rPr lang="he-IL" sz="3200" dirty="0">
                <a:latin typeface="David" panose="020E0502060401010101" pitchFamily="34" charset="-79"/>
                <a:cs typeface="David" panose="020E0502060401010101" pitchFamily="34" charset="-79"/>
              </a:rPr>
              <a:t>, אֶל-יְהוָה:  כִּי תְּשַׁע מֵאוֹת רֶכֶב-בַּרְזֶל, לוֹ, וְהוּא לָחַץ אֶת-בְּנֵי יִשְׂרָאֵל בְּחָזְקָה, </a:t>
            </a:r>
            <a:r>
              <a:rPr lang="he-IL" sz="3200" b="1" dirty="0">
                <a:latin typeface="David" panose="020E0502060401010101" pitchFamily="34" charset="-79"/>
                <a:cs typeface="David" panose="020E0502060401010101" pitchFamily="34" charset="-79"/>
              </a:rPr>
              <a:t>עֶשְׂרִים שָׁנָה</a:t>
            </a:r>
            <a:r>
              <a:rPr lang="he-IL" sz="3200" dirty="0">
                <a:latin typeface="David" panose="020E0502060401010101" pitchFamily="34" charset="-79"/>
                <a:cs typeface="David" panose="020E0502060401010101" pitchFamily="34" charset="-79"/>
              </a:rPr>
              <a:t>.  {פ}</a:t>
            </a:r>
          </a:p>
        </p:txBody>
      </p:sp>
      <p:pic>
        <p:nvPicPr>
          <p:cNvPr id="3" name="תמונה 2"/>
          <p:cNvPicPr>
            <a:picLocks noChangeAspect="1"/>
          </p:cNvPicPr>
          <p:nvPr/>
        </p:nvPicPr>
        <p:blipFill>
          <a:blip r:embed="rId2"/>
          <a:stretch>
            <a:fillRect/>
          </a:stretch>
        </p:blipFill>
        <p:spPr>
          <a:xfrm>
            <a:off x="8321117" y="1898771"/>
            <a:ext cx="3693534" cy="2550399"/>
          </a:xfrm>
          <a:prstGeom prst="rect">
            <a:avLst/>
          </a:prstGeom>
        </p:spPr>
      </p:pic>
      <p:pic>
        <p:nvPicPr>
          <p:cNvPr id="4" name="תמונה 3"/>
          <p:cNvPicPr>
            <a:picLocks noChangeAspect="1"/>
          </p:cNvPicPr>
          <p:nvPr/>
        </p:nvPicPr>
        <p:blipFill>
          <a:blip r:embed="rId3"/>
          <a:stretch>
            <a:fillRect/>
          </a:stretch>
        </p:blipFill>
        <p:spPr>
          <a:xfrm>
            <a:off x="4850168" y="1898771"/>
            <a:ext cx="3470949" cy="2811266"/>
          </a:xfrm>
          <a:prstGeom prst="rect">
            <a:avLst/>
          </a:prstGeom>
        </p:spPr>
      </p:pic>
      <p:sp>
        <p:nvSpPr>
          <p:cNvPr id="5" name="מלבן 4"/>
          <p:cNvSpPr/>
          <p:nvPr/>
        </p:nvSpPr>
        <p:spPr>
          <a:xfrm>
            <a:off x="95536" y="151192"/>
            <a:ext cx="4558352" cy="5016758"/>
          </a:xfrm>
          <a:prstGeom prst="rect">
            <a:avLst/>
          </a:prstGeom>
          <a:solidFill>
            <a:schemeClr val="accent4">
              <a:lumMod val="60000"/>
              <a:lumOff val="40000"/>
            </a:schemeClr>
          </a:solidFill>
          <a:ln w="38100">
            <a:solidFill>
              <a:schemeClr val="tx1"/>
            </a:solidFill>
          </a:ln>
        </p:spPr>
        <p:txBody>
          <a:bodyPr wrap="square">
            <a:spAutoFit/>
          </a:bodyPr>
          <a:lstStyle/>
          <a:p>
            <a:r>
              <a:rPr lang="he-IL" sz="3200" b="1" u="sng" dirty="0" err="1">
                <a:latin typeface="David" panose="020E0502060401010101" pitchFamily="34" charset="-79"/>
                <a:cs typeface="David" panose="020E0502060401010101" pitchFamily="34" charset="-79"/>
              </a:rPr>
              <a:t>פ"ס</a:t>
            </a:r>
            <a:r>
              <a:rPr lang="he-IL" sz="3200" b="1" u="sng" dirty="0">
                <a:latin typeface="David" panose="020E0502060401010101" pitchFamily="34" charset="-79"/>
                <a:cs typeface="David" panose="020E0502060401010101" pitchFamily="34" charset="-79"/>
              </a:rPr>
              <a:t> ג': </a:t>
            </a:r>
            <a:r>
              <a:rPr lang="he-IL" sz="3200" dirty="0">
                <a:latin typeface="David" panose="020E0502060401010101" pitchFamily="34" charset="-79"/>
                <a:cs typeface="David" panose="020E0502060401010101" pitchFamily="34" charset="-79"/>
              </a:rPr>
              <a:t>בני ישראל החלו לזעוק אל ה' שיושיע אותם משליטתו של יבין כי הוא היה חזק מאד והיו לו תשע מאות רכב של ברזל ופחדו למרוד בו ולהילחם בו. והוא לחץ את </a:t>
            </a:r>
            <a:r>
              <a:rPr lang="he-IL" sz="3200" dirty="0" err="1">
                <a:latin typeface="David" panose="020E0502060401010101" pitchFamily="34" charset="-79"/>
                <a:cs typeface="David" panose="020E0502060401010101" pitchFamily="34" charset="-79"/>
              </a:rPr>
              <a:t>בנ"י</a:t>
            </a:r>
            <a:r>
              <a:rPr lang="he-IL" sz="3200" dirty="0">
                <a:latin typeface="David" panose="020E0502060401010101" pitchFamily="34" charset="-79"/>
                <a:cs typeface="David" panose="020E0502060401010101" pitchFamily="34" charset="-79"/>
              </a:rPr>
              <a:t> בחירופים וגידופים במשך 20 שנה. </a:t>
            </a:r>
            <a:r>
              <a:rPr lang="he-IL" sz="3200" dirty="0" smtClean="0">
                <a:latin typeface="David" panose="020E0502060401010101" pitchFamily="34" charset="-79"/>
                <a:cs typeface="David" panose="020E0502060401010101" pitchFamily="34" charset="-79"/>
              </a:rPr>
              <a:t>(יבין </a:t>
            </a:r>
            <a:r>
              <a:rPr lang="he-IL" sz="3200" dirty="0">
                <a:latin typeface="David" panose="020E0502060401010101" pitchFamily="34" charset="-79"/>
                <a:cs typeface="David" panose="020E0502060401010101" pitchFamily="34" charset="-79"/>
              </a:rPr>
              <a:t>היה כופר בה' היה מקלל את עם ישראל ומתנהג אליהם </a:t>
            </a:r>
            <a:r>
              <a:rPr lang="he-IL" sz="3200" dirty="0" smtClean="0">
                <a:latin typeface="David" panose="020E0502060401010101" pitchFamily="34" charset="-79"/>
                <a:cs typeface="David" panose="020E0502060401010101" pitchFamily="34" charset="-79"/>
              </a:rPr>
              <a:t>באכזריות)</a:t>
            </a:r>
            <a:endParaRPr lang="he-IL" sz="3200" dirty="0">
              <a:latin typeface="David" panose="020E0502060401010101" pitchFamily="34" charset="-79"/>
              <a:cs typeface="David" panose="020E0502060401010101" pitchFamily="34" charset="-79"/>
            </a:endParaRPr>
          </a:p>
        </p:txBody>
      </p:sp>
    </p:spTree>
    <p:extLst>
      <p:ext uri="{BB962C8B-B14F-4D97-AF65-F5344CB8AC3E}">
        <p14:creationId xmlns:p14="http://schemas.microsoft.com/office/powerpoint/2010/main" val="1460021691"/>
      </p:ext>
    </p:extLst>
  </p:cSld>
  <p:clrMapOvr>
    <a:masterClrMapping/>
  </p:clrMapOvr>
  <mc:AlternateContent xmlns:mc="http://schemas.openxmlformats.org/markup-compatibility/2006" xmlns:p14="http://schemas.microsoft.com/office/powerpoint/2010/main">
    <mc:Choice Requires="p14">
      <p:transition spd="slow" p14:dur="2500">
        <p:checker/>
      </p:transition>
    </mc:Choice>
    <mc:Fallback xmlns="">
      <p:transition spd="slow">
        <p:checker/>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3"/>
                                        </p:tgtEl>
                                        <p:attrNameLst>
                                          <p:attrName>style.visibility</p:attrName>
                                        </p:attrNameLst>
                                      </p:cBhvr>
                                      <p:to>
                                        <p:strVal val="visible"/>
                                      </p:to>
                                    </p:set>
                                    <p:animEffect transition="in" filter="fade">
                                      <p:cBhvr>
                                        <p:cTn id="14" dur="1000"/>
                                        <p:tgtEl>
                                          <p:spTgt spid="3"/>
                                        </p:tgtEl>
                                      </p:cBhvr>
                                    </p:animEffect>
                                    <p:anim calcmode="lin" valueType="num">
                                      <p:cBhvr>
                                        <p:cTn id="15" dur="1000" fill="hold"/>
                                        <p:tgtEl>
                                          <p:spTgt spid="3"/>
                                        </p:tgtEl>
                                        <p:attrNameLst>
                                          <p:attrName>ppt_x</p:attrName>
                                        </p:attrNameLst>
                                      </p:cBhvr>
                                      <p:tavLst>
                                        <p:tav tm="0">
                                          <p:val>
                                            <p:strVal val="#ppt_x"/>
                                          </p:val>
                                        </p:tav>
                                        <p:tav tm="100000">
                                          <p:val>
                                            <p:strVal val="#ppt_x"/>
                                          </p:val>
                                        </p:tav>
                                      </p:tavLst>
                                    </p:anim>
                                    <p:anim calcmode="lin" valueType="num">
                                      <p:cBhvr>
                                        <p:cTn id="16" dur="1000" fill="hold"/>
                                        <p:tgtEl>
                                          <p:spTgt spid="3"/>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6" presetClass="entr" presetSubtype="16" fill="hold" nodeType="clickEffect">
                                  <p:stCondLst>
                                    <p:cond delay="0"/>
                                  </p:stCondLst>
                                  <p:childTnLst>
                                    <p:set>
                                      <p:cBhvr>
                                        <p:cTn id="20" dur="1" fill="hold">
                                          <p:stCondLst>
                                            <p:cond delay="0"/>
                                          </p:stCondLst>
                                        </p:cTn>
                                        <p:tgtEl>
                                          <p:spTgt spid="4"/>
                                        </p:tgtEl>
                                        <p:attrNameLst>
                                          <p:attrName>style.visibility</p:attrName>
                                        </p:attrNameLst>
                                      </p:cBhvr>
                                      <p:to>
                                        <p:strVal val="visible"/>
                                      </p:to>
                                    </p:set>
                                    <p:animEffect transition="in" filter="circle(in)">
                                      <p:cBhvr>
                                        <p:cTn id="21" dur="2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96DEA6CC-F897-44EF-8E58-60B3805156BF}"/>
              </a:ext>
            </a:extLst>
          </p:cNvPr>
          <p:cNvSpPr txBox="1"/>
          <p:nvPr/>
        </p:nvSpPr>
        <p:spPr>
          <a:xfrm>
            <a:off x="5854890" y="117693"/>
            <a:ext cx="6089673" cy="1077218"/>
          </a:xfrm>
          <a:prstGeom prst="rect">
            <a:avLst/>
          </a:prstGeom>
          <a:solidFill>
            <a:schemeClr val="accent2">
              <a:lumMod val="40000"/>
              <a:lumOff val="60000"/>
            </a:schemeClr>
          </a:solidFill>
        </p:spPr>
        <p:txBody>
          <a:bodyPr wrap="square" rtlCol="1">
            <a:spAutoFit/>
          </a:bodyPr>
          <a:lstStyle/>
          <a:p>
            <a:r>
              <a:rPr lang="he-IL" sz="3200" b="1" dirty="0">
                <a:latin typeface="David" panose="020E0502060401010101" pitchFamily="34" charset="-79"/>
                <a:cs typeface="David" panose="020E0502060401010101" pitchFamily="34" charset="-79"/>
              </a:rPr>
              <a:t>ד</a:t>
            </a:r>
            <a:r>
              <a:rPr lang="he-IL" sz="3200" dirty="0">
                <a:latin typeface="David" panose="020E0502060401010101" pitchFamily="34" charset="-79"/>
                <a:cs typeface="David" panose="020E0502060401010101" pitchFamily="34" charset="-79"/>
              </a:rPr>
              <a:t> ו</a:t>
            </a:r>
            <a:r>
              <a:rPr lang="he-IL" sz="3200" b="1" dirty="0">
                <a:highlight>
                  <a:srgbClr val="FFFF00"/>
                </a:highlight>
                <a:latin typeface="David" panose="020E0502060401010101" pitchFamily="34" charset="-79"/>
                <a:cs typeface="David" panose="020E0502060401010101" pitchFamily="34" charset="-79"/>
              </a:rPr>
              <a:t>ּדְבוֹרָה</a:t>
            </a:r>
            <a:r>
              <a:rPr lang="he-IL" sz="3200" dirty="0">
                <a:latin typeface="David" panose="020E0502060401010101" pitchFamily="34" charset="-79"/>
                <a:cs typeface="David" panose="020E0502060401010101" pitchFamily="34" charset="-79"/>
              </a:rPr>
              <a:t> </a:t>
            </a:r>
            <a:r>
              <a:rPr lang="he-IL" sz="3200" dirty="0" err="1">
                <a:latin typeface="David" panose="020E0502060401010101" pitchFamily="34" charset="-79"/>
                <a:cs typeface="David" panose="020E0502060401010101" pitchFamily="34" charset="-79"/>
              </a:rPr>
              <a:t>אִשָּׁה</a:t>
            </a:r>
            <a:r>
              <a:rPr lang="he-IL" sz="3200" dirty="0">
                <a:latin typeface="David" panose="020E0502060401010101" pitchFamily="34" charset="-79"/>
                <a:cs typeface="David" panose="020E0502060401010101" pitchFamily="34" charset="-79"/>
              </a:rPr>
              <a:t> נְבִיאָה, </a:t>
            </a:r>
            <a:r>
              <a:rPr lang="he-IL" sz="3200" b="1" dirty="0">
                <a:highlight>
                  <a:srgbClr val="FFFF00"/>
                </a:highlight>
                <a:latin typeface="David" panose="020E0502060401010101" pitchFamily="34" charset="-79"/>
                <a:cs typeface="David" panose="020E0502060401010101" pitchFamily="34" charset="-79"/>
              </a:rPr>
              <a:t>אֵשֶׁת לַפִּידוֹת-</a:t>
            </a:r>
            <a:r>
              <a:rPr lang="he-IL" sz="3200" dirty="0">
                <a:latin typeface="David" panose="020E0502060401010101" pitchFamily="34" charset="-79"/>
                <a:cs typeface="David" panose="020E0502060401010101" pitchFamily="34" charset="-79"/>
              </a:rPr>
              <a:t>-הִיא שֹׁפְטָה אֶת-יִשְׂרָאֵל, בָּעֵת הַהִיא.  </a:t>
            </a:r>
          </a:p>
        </p:txBody>
      </p:sp>
      <p:sp>
        <p:nvSpPr>
          <p:cNvPr id="3" name="TextBox 2"/>
          <p:cNvSpPr txBox="1"/>
          <p:nvPr/>
        </p:nvSpPr>
        <p:spPr>
          <a:xfrm>
            <a:off x="313899" y="199102"/>
            <a:ext cx="5213445" cy="3323987"/>
          </a:xfrm>
          <a:prstGeom prst="rect">
            <a:avLst/>
          </a:prstGeom>
          <a:solidFill>
            <a:schemeClr val="accent6">
              <a:lumMod val="60000"/>
              <a:lumOff val="40000"/>
            </a:schemeClr>
          </a:solidFill>
          <a:ln w="38100">
            <a:solidFill>
              <a:schemeClr val="tx1"/>
            </a:solidFill>
          </a:ln>
        </p:spPr>
        <p:txBody>
          <a:bodyPr wrap="square" rtlCol="1">
            <a:spAutoFit/>
          </a:bodyPr>
          <a:lstStyle/>
          <a:p>
            <a:r>
              <a:rPr lang="he-IL" sz="3000" b="1" u="sng" dirty="0" err="1">
                <a:latin typeface="David" panose="020E0502060401010101" pitchFamily="34" charset="-79"/>
                <a:cs typeface="David" panose="020E0502060401010101" pitchFamily="34" charset="-79"/>
              </a:rPr>
              <a:t>פ"ס</a:t>
            </a:r>
            <a:r>
              <a:rPr lang="he-IL" sz="3000" b="1" u="sng" dirty="0">
                <a:latin typeface="David" panose="020E0502060401010101" pitchFamily="34" charset="-79"/>
                <a:cs typeface="David" panose="020E0502060401010101" pitchFamily="34" charset="-79"/>
              </a:rPr>
              <a:t> ד': </a:t>
            </a:r>
            <a:r>
              <a:rPr lang="he-IL" sz="3000" dirty="0">
                <a:latin typeface="David" panose="020E0502060401010101" pitchFamily="34" charset="-79"/>
                <a:cs typeface="David" panose="020E0502060401010101" pitchFamily="34" charset="-79"/>
              </a:rPr>
              <a:t>באותו זמן חיה אישה צדיקה שקראו לה דבורה, היא עשתה מצוות רבות בזריזות גדולה ובהתלהבות כמו לפידים בוערים ולכן נקראה "דבורה אשת לפידות</a:t>
            </a:r>
            <a:r>
              <a:rPr lang="he-IL" sz="3000" dirty="0" smtClean="0">
                <a:latin typeface="David" panose="020E0502060401010101" pitchFamily="34" charset="-79"/>
                <a:cs typeface="David" panose="020E0502060401010101" pitchFamily="34" charset="-79"/>
              </a:rPr>
              <a:t>"</a:t>
            </a:r>
          </a:p>
          <a:p>
            <a:r>
              <a:rPr lang="he-IL" sz="3000" dirty="0" smtClean="0">
                <a:latin typeface="David" panose="020E0502060401010101" pitchFamily="34" charset="-79"/>
                <a:cs typeface="David" panose="020E0502060401010101" pitchFamily="34" charset="-79"/>
              </a:rPr>
              <a:t>והיא הייתה שופטת את ישראל בימים ההם ומחזירה בתשובה.  </a:t>
            </a:r>
            <a:endParaRPr lang="he-IL" sz="3000" dirty="0">
              <a:latin typeface="David" panose="020E0502060401010101" pitchFamily="34" charset="-79"/>
              <a:cs typeface="David" panose="020E0502060401010101" pitchFamily="34" charset="-79"/>
            </a:endParaRPr>
          </a:p>
        </p:txBody>
      </p:sp>
      <p:sp>
        <p:nvSpPr>
          <p:cNvPr id="4" name="מלבן 3"/>
          <p:cNvSpPr/>
          <p:nvPr/>
        </p:nvSpPr>
        <p:spPr>
          <a:xfrm>
            <a:off x="5704764" y="1434082"/>
            <a:ext cx="6373505" cy="4401205"/>
          </a:xfrm>
          <a:prstGeom prst="rect">
            <a:avLst/>
          </a:prstGeom>
          <a:solidFill>
            <a:schemeClr val="accent4">
              <a:lumMod val="60000"/>
              <a:lumOff val="40000"/>
            </a:schemeClr>
          </a:solidFill>
          <a:ln w="38100">
            <a:solidFill>
              <a:schemeClr val="tx1"/>
            </a:solidFill>
          </a:ln>
        </p:spPr>
        <p:txBody>
          <a:bodyPr wrap="square">
            <a:spAutoFit/>
          </a:bodyPr>
          <a:lstStyle/>
          <a:p>
            <a:r>
              <a:rPr lang="he-IL" sz="2800" b="1" u="sng" dirty="0">
                <a:latin typeface="David" panose="020E0502060401010101" pitchFamily="34" charset="-79"/>
                <a:cs typeface="David" panose="020E0502060401010101" pitchFamily="34" charset="-79"/>
              </a:rPr>
              <a:t>ויש שמסבירים שנקראת כך על שום מצווה אחת מיוחדת שעשתה, שהייתה מכינה פתילות לבית </a:t>
            </a:r>
            <a:r>
              <a:rPr lang="he-IL" sz="2800" dirty="0">
                <a:latin typeface="David" panose="020E0502060401010101" pitchFamily="34" charset="-79"/>
                <a:cs typeface="David" panose="020E0502060401010101" pitchFamily="34" charset="-79"/>
              </a:rPr>
              <a:t>במקדש להדלקת המנורה והייתה עושה פתילות עבות כדי שהאור של המנורה יהיה יפה ומהודר את הפתילות הייתה נותנת לבעלה "ברק" והוא היה מביא אותם לבית המקדש, ראה הקב"ה ואמר :</a:t>
            </a:r>
            <a:r>
              <a:rPr lang="he-IL" sz="2800" b="1" dirty="0">
                <a:latin typeface="David" panose="020E0502060401010101" pitchFamily="34" charset="-79"/>
                <a:cs typeface="David" panose="020E0502060401010101" pitchFamily="34" charset="-79"/>
              </a:rPr>
              <a:t>את עושה מעשים להרבות את האור שלי- אני אעשה משהו שירבה את האור שלך! ונתן לה רוח הקודש והיא נהייתה </a:t>
            </a:r>
            <a:r>
              <a:rPr lang="he-IL" sz="2800" b="1" dirty="0" smtClean="0">
                <a:latin typeface="David" panose="020E0502060401010101" pitchFamily="34" charset="-79"/>
                <a:cs typeface="David" panose="020E0502060401010101" pitchFamily="34" charset="-79"/>
              </a:rPr>
              <a:t>נביאה</a:t>
            </a:r>
            <a:endParaRPr lang="he-IL" sz="2800" b="1" dirty="0">
              <a:latin typeface="David" panose="020E0502060401010101" pitchFamily="34" charset="-79"/>
              <a:cs typeface="David" panose="020E0502060401010101" pitchFamily="34" charset="-79"/>
            </a:endParaRPr>
          </a:p>
        </p:txBody>
      </p:sp>
      <p:cxnSp>
        <p:nvCxnSpPr>
          <p:cNvPr id="6" name="מחבר חץ ישר 5"/>
          <p:cNvCxnSpPr/>
          <p:nvPr/>
        </p:nvCxnSpPr>
        <p:spPr>
          <a:xfrm>
            <a:off x="8256896" y="518615"/>
            <a:ext cx="491319" cy="1037230"/>
          </a:xfrm>
          <a:prstGeom prst="straightConnector1">
            <a:avLst/>
          </a:prstGeom>
          <a:ln>
            <a:tailEnd type="triangle"/>
          </a:ln>
        </p:spPr>
        <p:style>
          <a:lnRef idx="3">
            <a:schemeClr val="dk1"/>
          </a:lnRef>
          <a:fillRef idx="0">
            <a:schemeClr val="dk1"/>
          </a:fillRef>
          <a:effectRef idx="2">
            <a:schemeClr val="dk1"/>
          </a:effectRef>
          <a:fontRef idx="minor">
            <a:schemeClr val="tx1"/>
          </a:fontRef>
        </p:style>
      </p:cxnSp>
      <p:cxnSp>
        <p:nvCxnSpPr>
          <p:cNvPr id="7" name="מחבר חץ ישר 6"/>
          <p:cNvCxnSpPr/>
          <p:nvPr/>
        </p:nvCxnSpPr>
        <p:spPr>
          <a:xfrm flipH="1">
            <a:off x="5520521" y="656302"/>
            <a:ext cx="1044053" cy="538609"/>
          </a:xfrm>
          <a:prstGeom prst="straightConnector1">
            <a:avLst/>
          </a:prstGeom>
          <a:ln>
            <a:tailEnd type="triangle"/>
          </a:ln>
        </p:spPr>
        <p:style>
          <a:lnRef idx="3">
            <a:schemeClr val="dk1"/>
          </a:lnRef>
          <a:fillRef idx="0">
            <a:schemeClr val="dk1"/>
          </a:fillRef>
          <a:effectRef idx="2">
            <a:schemeClr val="dk1"/>
          </a:effectRef>
          <a:fontRef idx="minor">
            <a:schemeClr val="tx1"/>
          </a:fontRef>
        </p:style>
      </p:cxnSp>
      <p:pic>
        <p:nvPicPr>
          <p:cNvPr id="9" name="תמונה 8"/>
          <p:cNvPicPr>
            <a:picLocks noChangeAspect="1"/>
          </p:cNvPicPr>
          <p:nvPr/>
        </p:nvPicPr>
        <p:blipFill>
          <a:blip r:embed="rId2"/>
          <a:stretch>
            <a:fillRect/>
          </a:stretch>
        </p:blipFill>
        <p:spPr>
          <a:xfrm>
            <a:off x="211541" y="3651920"/>
            <a:ext cx="2620370" cy="3084431"/>
          </a:xfrm>
          <a:prstGeom prst="rect">
            <a:avLst/>
          </a:prstGeom>
        </p:spPr>
      </p:pic>
      <p:pic>
        <p:nvPicPr>
          <p:cNvPr id="10" name="תמונה 9"/>
          <p:cNvPicPr>
            <a:picLocks noChangeAspect="1"/>
          </p:cNvPicPr>
          <p:nvPr/>
        </p:nvPicPr>
        <p:blipFill>
          <a:blip r:embed="rId3"/>
          <a:stretch>
            <a:fillRect/>
          </a:stretch>
        </p:blipFill>
        <p:spPr>
          <a:xfrm>
            <a:off x="2920621" y="3634684"/>
            <a:ext cx="2133600" cy="3101667"/>
          </a:xfrm>
          <a:prstGeom prst="rect">
            <a:avLst/>
          </a:prstGeom>
        </p:spPr>
      </p:pic>
      <p:sp>
        <p:nvSpPr>
          <p:cNvPr id="5" name="מלבן 4"/>
          <p:cNvSpPr/>
          <p:nvPr/>
        </p:nvSpPr>
        <p:spPr>
          <a:xfrm>
            <a:off x="5054221" y="5461860"/>
            <a:ext cx="6061881" cy="1323439"/>
          </a:xfrm>
          <a:prstGeom prst="rect">
            <a:avLst/>
          </a:prstGeom>
          <a:solidFill>
            <a:schemeClr val="accent2">
              <a:lumMod val="40000"/>
              <a:lumOff val="60000"/>
            </a:schemeClr>
          </a:solidFill>
          <a:ln w="38100">
            <a:solidFill>
              <a:schemeClr val="tx1"/>
            </a:solidFill>
          </a:ln>
        </p:spPr>
        <p:txBody>
          <a:bodyPr wrap="square">
            <a:spAutoFit/>
          </a:bodyPr>
          <a:lstStyle/>
          <a:p>
            <a:r>
              <a:rPr lang="he-IL" sz="2000" b="1" u="sng" dirty="0">
                <a:ea typeface="Calibri" panose="020F0502020204030204" pitchFamily="34" charset="0"/>
                <a:cs typeface="David" panose="020E0502060401010101" pitchFamily="34" charset="-79"/>
              </a:rPr>
              <a:t>יש שמסבירים "לפידות" זה שם נוסף שהיה לברק בעלה </a:t>
            </a:r>
            <a:r>
              <a:rPr lang="he-IL" sz="2000" dirty="0" smtClean="0">
                <a:ea typeface="Calibri" panose="020F0502020204030204" pitchFamily="34" charset="0"/>
                <a:cs typeface="David" panose="020E0502060401010101" pitchFamily="34" charset="-79"/>
              </a:rPr>
              <a:t>המדרש </a:t>
            </a:r>
            <a:r>
              <a:rPr lang="he-IL" sz="2000" dirty="0">
                <a:ea typeface="Calibri" panose="020F0502020204030204" pitchFamily="34" charset="0"/>
                <a:cs typeface="David" panose="020E0502060401010101" pitchFamily="34" charset="-79"/>
              </a:rPr>
              <a:t>אומר: שלושה שמות יש לו- ברק לפידות, ומיכאל: ברק שפניו דומים לברק, לפידות על שום </a:t>
            </a:r>
            <a:r>
              <a:rPr lang="he-IL" sz="2000" dirty="0" err="1">
                <a:ea typeface="Calibri" panose="020F0502020204030204" pitchFamily="34" charset="0"/>
                <a:cs typeface="David" panose="020E0502060401010101" pitchFamily="34" charset="-79"/>
              </a:rPr>
              <a:t>הלפידות</a:t>
            </a:r>
            <a:r>
              <a:rPr lang="he-IL" sz="2000" dirty="0">
                <a:ea typeface="Calibri" panose="020F0502020204030204" pitchFamily="34" charset="0"/>
                <a:cs typeface="David" panose="020E0502060401010101" pitchFamily="34" charset="-79"/>
              </a:rPr>
              <a:t> שהיה לוקח לבית המקדש ומיכאל היה שמו</a:t>
            </a:r>
            <a:endParaRPr lang="he-IL" sz="2000" dirty="0"/>
          </a:p>
        </p:txBody>
      </p:sp>
    </p:spTree>
    <p:extLst>
      <p:ext uri="{BB962C8B-B14F-4D97-AF65-F5344CB8AC3E}">
        <p14:creationId xmlns:p14="http://schemas.microsoft.com/office/powerpoint/2010/main" val="2006644996"/>
      </p:ext>
    </p:extLst>
  </p:cSld>
  <p:clrMapOvr>
    <a:masterClrMapping/>
  </p:clrMapOvr>
  <p:transition spd="slow">
    <p:wheel spokes="1"/>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fade">
                                      <p:cBhvr>
                                        <p:cTn id="7" dur="1000"/>
                                        <p:tgtEl>
                                          <p:spTgt spid="2">
                                            <p:txEl>
                                              <p:pRg st="0" end="0"/>
                                            </p:txEl>
                                          </p:spTgt>
                                        </p:tgtEl>
                                      </p:cBhvr>
                                    </p:animEffect>
                                    <p:anim calcmode="lin" valueType="num">
                                      <p:cBhvr>
                                        <p:cTn id="8" dur="1000" fill="hold"/>
                                        <p:tgtEl>
                                          <p:spTgt spid="2">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2">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gtEl>
                                        <p:attrNameLst>
                                          <p:attrName>style.visibility</p:attrName>
                                        </p:attrNameLst>
                                      </p:cBhvr>
                                      <p:to>
                                        <p:strVal val="visible"/>
                                      </p:to>
                                    </p:set>
                                    <p:animEffect transition="in" filter="fade">
                                      <p:cBhvr>
                                        <p:cTn id="14" dur="1000"/>
                                        <p:tgtEl>
                                          <p:spTgt spid="3"/>
                                        </p:tgtEl>
                                      </p:cBhvr>
                                    </p:animEffect>
                                    <p:anim calcmode="lin" valueType="num">
                                      <p:cBhvr>
                                        <p:cTn id="15" dur="1000" fill="hold"/>
                                        <p:tgtEl>
                                          <p:spTgt spid="3"/>
                                        </p:tgtEl>
                                        <p:attrNameLst>
                                          <p:attrName>ppt_x</p:attrName>
                                        </p:attrNameLst>
                                      </p:cBhvr>
                                      <p:tavLst>
                                        <p:tav tm="0">
                                          <p:val>
                                            <p:strVal val="#ppt_x"/>
                                          </p:val>
                                        </p:tav>
                                        <p:tav tm="100000">
                                          <p:val>
                                            <p:strVal val="#ppt_x"/>
                                          </p:val>
                                        </p:tav>
                                      </p:tavLst>
                                    </p:anim>
                                    <p:anim calcmode="lin" valueType="num">
                                      <p:cBhvr>
                                        <p:cTn id="16" dur="1000" fill="hold"/>
                                        <p:tgtEl>
                                          <p:spTgt spid="3"/>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16" presetClass="entr" presetSubtype="21" fill="hold" nodeType="clickEffect">
                                  <p:stCondLst>
                                    <p:cond delay="0"/>
                                  </p:stCondLst>
                                  <p:childTnLst>
                                    <p:set>
                                      <p:cBhvr>
                                        <p:cTn id="20" dur="1" fill="hold">
                                          <p:stCondLst>
                                            <p:cond delay="0"/>
                                          </p:stCondLst>
                                        </p:cTn>
                                        <p:tgtEl>
                                          <p:spTgt spid="7"/>
                                        </p:tgtEl>
                                        <p:attrNameLst>
                                          <p:attrName>style.visibility</p:attrName>
                                        </p:attrNameLst>
                                      </p:cBhvr>
                                      <p:to>
                                        <p:strVal val="visible"/>
                                      </p:to>
                                    </p:set>
                                    <p:animEffect transition="in" filter="barn(inVertical)">
                                      <p:cBhvr>
                                        <p:cTn id="21" dur="500"/>
                                        <p:tgtEl>
                                          <p:spTgt spid="7"/>
                                        </p:tgtEl>
                                      </p:cBhvr>
                                    </p:animEffect>
                                  </p:childTnLst>
                                </p:cTn>
                              </p:par>
                            </p:childTnLst>
                          </p:cTn>
                        </p:par>
                      </p:childTnLst>
                    </p:cTn>
                  </p:par>
                  <p:par>
                    <p:cTn id="22" fill="hold">
                      <p:stCondLst>
                        <p:cond delay="indefinite"/>
                      </p:stCondLst>
                      <p:childTnLst>
                        <p:par>
                          <p:cTn id="23" fill="hold">
                            <p:stCondLst>
                              <p:cond delay="0"/>
                            </p:stCondLst>
                            <p:childTnLst>
                              <p:par>
                                <p:cTn id="24" presetID="22" presetClass="entr" presetSubtype="4" fill="hold" nodeType="clickEffect">
                                  <p:stCondLst>
                                    <p:cond delay="0"/>
                                  </p:stCondLst>
                                  <p:childTnLst>
                                    <p:set>
                                      <p:cBhvr>
                                        <p:cTn id="25" dur="1" fill="hold">
                                          <p:stCondLst>
                                            <p:cond delay="0"/>
                                          </p:stCondLst>
                                        </p:cTn>
                                        <p:tgtEl>
                                          <p:spTgt spid="6"/>
                                        </p:tgtEl>
                                        <p:attrNameLst>
                                          <p:attrName>style.visibility</p:attrName>
                                        </p:attrNameLst>
                                      </p:cBhvr>
                                      <p:to>
                                        <p:strVal val="visible"/>
                                      </p:to>
                                    </p:set>
                                    <p:animEffect transition="in" filter="wipe(down)">
                                      <p:cBhvr>
                                        <p:cTn id="26" dur="500"/>
                                        <p:tgtEl>
                                          <p:spTgt spid="6"/>
                                        </p:tgtEl>
                                      </p:cBhvr>
                                    </p:animEffect>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4"/>
                                        </p:tgtEl>
                                        <p:attrNameLst>
                                          <p:attrName>style.visibility</p:attrName>
                                        </p:attrNameLst>
                                      </p:cBhvr>
                                      <p:to>
                                        <p:strVal val="visible"/>
                                      </p:to>
                                    </p:set>
                                    <p:anim calcmode="lin" valueType="num">
                                      <p:cBhvr additive="base">
                                        <p:cTn id="31" dur="500" fill="hold"/>
                                        <p:tgtEl>
                                          <p:spTgt spid="4"/>
                                        </p:tgtEl>
                                        <p:attrNameLst>
                                          <p:attrName>ppt_x</p:attrName>
                                        </p:attrNameLst>
                                      </p:cBhvr>
                                      <p:tavLst>
                                        <p:tav tm="0">
                                          <p:val>
                                            <p:strVal val="#ppt_x"/>
                                          </p:val>
                                        </p:tav>
                                        <p:tav tm="100000">
                                          <p:val>
                                            <p:strVal val="#ppt_x"/>
                                          </p:val>
                                        </p:tav>
                                      </p:tavLst>
                                    </p:anim>
                                    <p:anim calcmode="lin" valueType="num">
                                      <p:cBhvr additive="base">
                                        <p:cTn id="32"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2" presetClass="entr" presetSubtype="4" fill="hold" nodeType="clickEffect">
                                  <p:stCondLst>
                                    <p:cond delay="0"/>
                                  </p:stCondLst>
                                  <p:childTnLst>
                                    <p:set>
                                      <p:cBhvr>
                                        <p:cTn id="36" dur="1" fill="hold">
                                          <p:stCondLst>
                                            <p:cond delay="0"/>
                                          </p:stCondLst>
                                        </p:cTn>
                                        <p:tgtEl>
                                          <p:spTgt spid="10"/>
                                        </p:tgtEl>
                                        <p:attrNameLst>
                                          <p:attrName>style.visibility</p:attrName>
                                        </p:attrNameLst>
                                      </p:cBhvr>
                                      <p:to>
                                        <p:strVal val="visible"/>
                                      </p:to>
                                    </p:set>
                                    <p:animEffect transition="in" filter="wipe(down)">
                                      <p:cBhvr>
                                        <p:cTn id="37" dur="500"/>
                                        <p:tgtEl>
                                          <p:spTgt spid="10"/>
                                        </p:tgtEl>
                                      </p:cBhvr>
                                    </p:animEffect>
                                  </p:childTnLst>
                                </p:cTn>
                              </p:par>
                            </p:childTnLst>
                          </p:cTn>
                        </p:par>
                      </p:childTnLst>
                    </p:cTn>
                  </p:par>
                  <p:par>
                    <p:cTn id="38" fill="hold">
                      <p:stCondLst>
                        <p:cond delay="indefinite"/>
                      </p:stCondLst>
                      <p:childTnLst>
                        <p:par>
                          <p:cTn id="39" fill="hold">
                            <p:stCondLst>
                              <p:cond delay="0"/>
                            </p:stCondLst>
                            <p:childTnLst>
                              <p:par>
                                <p:cTn id="40" presetID="6" presetClass="entr" presetSubtype="16" fill="hold" nodeType="clickEffect">
                                  <p:stCondLst>
                                    <p:cond delay="0"/>
                                  </p:stCondLst>
                                  <p:childTnLst>
                                    <p:set>
                                      <p:cBhvr>
                                        <p:cTn id="41" dur="1" fill="hold">
                                          <p:stCondLst>
                                            <p:cond delay="0"/>
                                          </p:stCondLst>
                                        </p:cTn>
                                        <p:tgtEl>
                                          <p:spTgt spid="9"/>
                                        </p:tgtEl>
                                        <p:attrNameLst>
                                          <p:attrName>style.visibility</p:attrName>
                                        </p:attrNameLst>
                                      </p:cBhvr>
                                      <p:to>
                                        <p:strVal val="visible"/>
                                      </p:to>
                                    </p:set>
                                    <p:animEffect transition="in" filter="circle(in)">
                                      <p:cBhvr>
                                        <p:cTn id="42" dur="2000"/>
                                        <p:tgtEl>
                                          <p:spTgt spid="9"/>
                                        </p:tgtEl>
                                      </p:cBhvr>
                                    </p:animEffect>
                                  </p:childTnLst>
                                </p:cTn>
                              </p:par>
                            </p:childTnLst>
                          </p:cTn>
                        </p:par>
                      </p:childTnLst>
                    </p:cTn>
                  </p:par>
                  <p:par>
                    <p:cTn id="43" fill="hold">
                      <p:stCondLst>
                        <p:cond delay="indefinite"/>
                      </p:stCondLst>
                      <p:childTnLst>
                        <p:par>
                          <p:cTn id="44" fill="hold">
                            <p:stCondLst>
                              <p:cond delay="0"/>
                            </p:stCondLst>
                            <p:childTnLst>
                              <p:par>
                                <p:cTn id="45" presetID="22" presetClass="entr" presetSubtype="4" fill="hold" grpId="0" nodeType="clickEffect">
                                  <p:stCondLst>
                                    <p:cond delay="0"/>
                                  </p:stCondLst>
                                  <p:childTnLst>
                                    <p:set>
                                      <p:cBhvr>
                                        <p:cTn id="46" dur="1" fill="hold">
                                          <p:stCondLst>
                                            <p:cond delay="0"/>
                                          </p:stCondLst>
                                        </p:cTn>
                                        <p:tgtEl>
                                          <p:spTgt spid="5"/>
                                        </p:tgtEl>
                                        <p:attrNameLst>
                                          <p:attrName>style.visibility</p:attrName>
                                        </p:attrNameLst>
                                      </p:cBhvr>
                                      <p:to>
                                        <p:strVal val="visible"/>
                                      </p:to>
                                    </p:set>
                                    <p:animEffect transition="in" filter="wipe(down)">
                                      <p:cBhvr>
                                        <p:cTn id="4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5"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96DEA6CC-F897-44EF-8E58-60B3805156BF}"/>
              </a:ext>
            </a:extLst>
          </p:cNvPr>
          <p:cNvSpPr txBox="1"/>
          <p:nvPr/>
        </p:nvSpPr>
        <p:spPr>
          <a:xfrm>
            <a:off x="6482687" y="184692"/>
            <a:ext cx="5543763" cy="1692771"/>
          </a:xfrm>
          <a:prstGeom prst="rect">
            <a:avLst/>
          </a:prstGeom>
          <a:solidFill>
            <a:schemeClr val="accent2">
              <a:lumMod val="60000"/>
              <a:lumOff val="40000"/>
            </a:schemeClr>
          </a:solidFill>
        </p:spPr>
        <p:txBody>
          <a:bodyPr wrap="square" rtlCol="1">
            <a:spAutoFit/>
          </a:bodyPr>
          <a:lstStyle/>
          <a:p>
            <a:r>
              <a:rPr lang="he-IL" sz="3200" b="1" dirty="0" smtClean="0">
                <a:latin typeface="David" panose="020E0502060401010101" pitchFamily="34" charset="-79"/>
                <a:cs typeface="David" panose="020E0502060401010101" pitchFamily="34" charset="-79"/>
              </a:rPr>
              <a:t>ה</a:t>
            </a:r>
            <a:r>
              <a:rPr lang="he-IL" sz="3200" dirty="0">
                <a:latin typeface="David" panose="020E0502060401010101" pitchFamily="34" charset="-79"/>
                <a:cs typeface="David" panose="020E0502060401010101" pitchFamily="34" charset="-79"/>
              </a:rPr>
              <a:t> </a:t>
            </a:r>
            <a:r>
              <a:rPr lang="he-IL" sz="3200" b="1" dirty="0">
                <a:latin typeface="David" panose="020E0502060401010101" pitchFamily="34" charset="-79"/>
                <a:cs typeface="David" panose="020E0502060401010101" pitchFamily="34" charset="-79"/>
              </a:rPr>
              <a:t>וְהִיא יוֹשֶׁבֶת תַּחַת-תֹּמֶר דְּבוֹרָה</a:t>
            </a:r>
            <a:r>
              <a:rPr lang="he-IL" sz="3200" dirty="0">
                <a:latin typeface="David" panose="020E0502060401010101" pitchFamily="34" charset="-79"/>
                <a:cs typeface="David" panose="020E0502060401010101" pitchFamily="34" charset="-79"/>
              </a:rPr>
              <a:t>, בֵּין הָרָמָה וּבֵין בֵּית-אֵל--בְּהַר אֶפְרָיִם; וַיַּעֲלוּ אֵלֶיהָ בְּנֵי יִשְׂרָאֵל, לַמִּשְׁפָּט.</a:t>
            </a:r>
            <a:r>
              <a:rPr lang="he-IL" sz="3600" dirty="0">
                <a:latin typeface="David" panose="020E0502060401010101" pitchFamily="34" charset="-79"/>
                <a:cs typeface="David" panose="020E0502060401010101" pitchFamily="34" charset="-79"/>
              </a:rPr>
              <a:t>  </a:t>
            </a:r>
          </a:p>
        </p:txBody>
      </p:sp>
      <p:sp>
        <p:nvSpPr>
          <p:cNvPr id="5" name="מלבן 4"/>
          <p:cNvSpPr/>
          <p:nvPr/>
        </p:nvSpPr>
        <p:spPr>
          <a:xfrm>
            <a:off x="195618" y="187656"/>
            <a:ext cx="6096000" cy="4956421"/>
          </a:xfrm>
          <a:prstGeom prst="rect">
            <a:avLst/>
          </a:prstGeom>
          <a:solidFill>
            <a:schemeClr val="tx2">
              <a:lumMod val="20000"/>
              <a:lumOff val="80000"/>
            </a:schemeClr>
          </a:solidFill>
          <a:ln>
            <a:solidFill>
              <a:schemeClr val="tx1"/>
            </a:solidFill>
            <a:prstDash val="lgDashDotDot"/>
          </a:ln>
        </p:spPr>
        <p:txBody>
          <a:bodyPr>
            <a:spAutoFit/>
          </a:bodyPr>
          <a:lstStyle/>
          <a:p>
            <a:pPr>
              <a:lnSpc>
                <a:spcPct val="107000"/>
              </a:lnSpc>
              <a:spcAft>
                <a:spcPts val="800"/>
              </a:spcAft>
            </a:pPr>
            <a:r>
              <a:rPr lang="he-IL" sz="3200" b="1" u="heavy" dirty="0" err="1">
                <a:latin typeface="Calibri" panose="020F0502020204030204" pitchFamily="34" charset="0"/>
                <a:ea typeface="Calibri" panose="020F0502020204030204" pitchFamily="34" charset="0"/>
                <a:cs typeface="David" panose="020E0502060401010101" pitchFamily="34" charset="-79"/>
              </a:rPr>
              <a:t>פ"ס</a:t>
            </a:r>
            <a:r>
              <a:rPr lang="he-IL" sz="3200" b="1" u="heavy" dirty="0">
                <a:latin typeface="Calibri" panose="020F0502020204030204" pitchFamily="34" charset="0"/>
                <a:ea typeface="Calibri" panose="020F0502020204030204" pitchFamily="34" charset="0"/>
                <a:cs typeface="David" panose="020E0502060401010101" pitchFamily="34" charset="-79"/>
              </a:rPr>
              <a:t> ה':</a:t>
            </a:r>
            <a:r>
              <a:rPr lang="he-IL" sz="2800" dirty="0">
                <a:latin typeface="Calibri" panose="020F0502020204030204" pitchFamily="34" charset="0"/>
                <a:ea typeface="Calibri" panose="020F0502020204030204" pitchFamily="34" charset="0"/>
                <a:cs typeface="David" panose="020E0502060401010101" pitchFamily="34" charset="-79"/>
              </a:rPr>
              <a:t> והיא דבורה הייתה יושבת מתחת לעץ תמר בקביעות ושופטת את האנשים </a:t>
            </a:r>
            <a:r>
              <a:rPr lang="he-IL" sz="2400" dirty="0" smtClean="0">
                <a:latin typeface="Calibri" panose="020F0502020204030204" pitchFamily="34" charset="0"/>
                <a:ea typeface="Calibri" panose="020F0502020204030204" pitchFamily="34" charset="0"/>
                <a:cs typeface="David" panose="020E0502060401010101" pitchFamily="34" charset="-79"/>
              </a:rPr>
              <a:t>(ונקרא </a:t>
            </a:r>
            <a:r>
              <a:rPr lang="he-IL" sz="2400" dirty="0">
                <a:latin typeface="Calibri" panose="020F0502020204030204" pitchFamily="34" charset="0"/>
                <a:ea typeface="Calibri" panose="020F0502020204030204" pitchFamily="34" charset="0"/>
                <a:cs typeface="David" panose="020E0502060401010101" pitchFamily="34" charset="-79"/>
              </a:rPr>
              <a:t>העץ על שמה "תומר דבורה" כי ישבה שם ולא בתוך ביתה כדי שלא יהיה חשש </a:t>
            </a:r>
            <a:r>
              <a:rPr lang="he-IL" sz="2400" dirty="0" smtClean="0">
                <a:latin typeface="Calibri" panose="020F0502020204030204" pitchFamily="34" charset="0"/>
                <a:ea typeface="Calibri" panose="020F0502020204030204" pitchFamily="34" charset="0"/>
                <a:cs typeface="David" panose="020E0502060401010101" pitchFamily="34" charset="-79"/>
              </a:rPr>
              <a:t>לייחוד) </a:t>
            </a:r>
            <a:r>
              <a:rPr lang="he-IL" sz="2800" dirty="0">
                <a:latin typeface="Calibri" panose="020F0502020204030204" pitchFamily="34" charset="0"/>
                <a:ea typeface="Calibri" panose="020F0502020204030204" pitchFamily="34" charset="0"/>
                <a:cs typeface="David" panose="020E0502060401010101" pitchFamily="34" charset="-79"/>
              </a:rPr>
              <a:t>. </a:t>
            </a:r>
            <a:r>
              <a:rPr lang="he-IL" sz="2400" dirty="0" smtClean="0">
                <a:latin typeface="Calibri" panose="020F0502020204030204" pitchFamily="34" charset="0"/>
                <a:ea typeface="Calibri" panose="020F0502020204030204" pitchFamily="34" charset="0"/>
                <a:cs typeface="David" panose="020E0502060401010101" pitchFamily="34" charset="-79"/>
              </a:rPr>
              <a:t>(ועוד </a:t>
            </a:r>
            <a:r>
              <a:rPr lang="he-IL" sz="2400" dirty="0">
                <a:latin typeface="Calibri" panose="020F0502020204030204" pitchFamily="34" charset="0"/>
                <a:ea typeface="Calibri" panose="020F0502020204030204" pitchFamily="34" charset="0"/>
                <a:cs typeface="David" panose="020E0502060401010101" pitchFamily="34" charset="-79"/>
              </a:rPr>
              <a:t>מביאים- שמתחת לעץ תמר הזה הייתה קבורה עוד אישה שגם לה קראו דבורה המינקת של רבקה לאחר שמתה יעקב קבר אותה מתחת לעץ הזה, ואחרי המון שנים דבורה הנביאה ישבה תחת אותו עץ </a:t>
            </a:r>
            <a:r>
              <a:rPr lang="he-IL" sz="2800" dirty="0" smtClean="0">
                <a:latin typeface="Calibri" panose="020F0502020204030204" pitchFamily="34" charset="0"/>
                <a:ea typeface="Calibri" panose="020F0502020204030204" pitchFamily="34" charset="0"/>
                <a:cs typeface="David" panose="020E0502060401010101" pitchFamily="34" charset="-79"/>
              </a:rPr>
              <a:t>). </a:t>
            </a:r>
            <a:r>
              <a:rPr lang="he-IL" sz="2800" dirty="0">
                <a:latin typeface="Calibri" panose="020F0502020204030204" pitchFamily="34" charset="0"/>
                <a:ea typeface="Calibri" panose="020F0502020204030204" pitchFamily="34" charset="0"/>
                <a:cs typeface="David" panose="020E0502060401010101" pitchFamily="34" charset="-79"/>
              </a:rPr>
              <a:t>העץ הזה היה בין הרמה ובין בית אל צפונית לירושלים בהר אפרים בתחום שבט בנימין והיו עולים אליה למשפט.</a:t>
            </a:r>
            <a:endParaRPr lang="en-US" sz="2000" dirty="0">
              <a:effectLst/>
              <a:latin typeface="Calibri" panose="020F0502020204030204" pitchFamily="34" charset="0"/>
              <a:ea typeface="Calibri" panose="020F0502020204030204" pitchFamily="34" charset="0"/>
              <a:cs typeface="Arial" panose="020B0604020202020204" pitchFamily="34" charset="0"/>
            </a:endParaRPr>
          </a:p>
        </p:txBody>
      </p:sp>
      <p:sp>
        <p:nvSpPr>
          <p:cNvPr id="6" name="מלבן 5"/>
          <p:cNvSpPr/>
          <p:nvPr/>
        </p:nvSpPr>
        <p:spPr>
          <a:xfrm>
            <a:off x="6482688" y="2035534"/>
            <a:ext cx="5543762" cy="3539430"/>
          </a:xfrm>
          <a:prstGeom prst="rect">
            <a:avLst/>
          </a:prstGeom>
          <a:solidFill>
            <a:schemeClr val="accent6">
              <a:lumMod val="60000"/>
              <a:lumOff val="40000"/>
            </a:schemeClr>
          </a:solidFill>
        </p:spPr>
        <p:txBody>
          <a:bodyPr wrap="square">
            <a:spAutoFit/>
          </a:bodyPr>
          <a:lstStyle/>
          <a:p>
            <a:r>
              <a:rPr lang="he-IL" sz="2800" dirty="0" smtClean="0">
                <a:latin typeface="David" panose="020E0502060401010101" pitchFamily="34" charset="-79"/>
                <a:cs typeface="David" panose="020E0502060401010101" pitchFamily="34" charset="-79"/>
              </a:rPr>
              <a:t>למרות שבאותו זמן עוד היה חי </a:t>
            </a:r>
            <a:r>
              <a:rPr lang="he-IL" sz="2800" b="1" dirty="0" smtClean="0">
                <a:latin typeface="David" panose="020E0502060401010101" pitchFamily="34" charset="-79"/>
                <a:cs typeface="David" panose="020E0502060401010101" pitchFamily="34" charset="-79"/>
              </a:rPr>
              <a:t>פנחס בן אלעזר הכהן</a:t>
            </a:r>
            <a:r>
              <a:rPr lang="he-IL" sz="2800" dirty="0" smtClean="0">
                <a:latin typeface="David" panose="020E0502060401010101" pitchFamily="34" charset="-79"/>
                <a:cs typeface="David" panose="020E0502060401010101" pitchFamily="34" charset="-79"/>
              </a:rPr>
              <a:t>,  בכל </a:t>
            </a:r>
            <a:r>
              <a:rPr lang="he-IL" sz="2800" dirty="0">
                <a:latin typeface="David" panose="020E0502060401010101" pitchFamily="34" charset="-79"/>
                <a:cs typeface="David" panose="020E0502060401010101" pitchFamily="34" charset="-79"/>
              </a:rPr>
              <a:t>זאת </a:t>
            </a:r>
            <a:r>
              <a:rPr lang="he-IL" sz="2800" dirty="0" smtClean="0">
                <a:latin typeface="David" panose="020E0502060401010101" pitchFamily="34" charset="-79"/>
                <a:cs typeface="David" panose="020E0502060401010101" pitchFamily="34" charset="-79"/>
              </a:rPr>
              <a:t>בגלל </a:t>
            </a:r>
            <a:r>
              <a:rPr lang="he-IL" sz="2800" dirty="0">
                <a:latin typeface="David" panose="020E0502060401010101" pitchFamily="34" charset="-79"/>
                <a:cs typeface="David" panose="020E0502060401010101" pitchFamily="34" charset="-79"/>
              </a:rPr>
              <a:t>שדבורה עשתה מעשים טובים ה' נתן לה את הזכות לשפוט את ישראל ואפילו שבד"כ אסור לאישה להיות שופטת כאן התיר לה ה' באופן חד פעמי. </a:t>
            </a:r>
            <a:r>
              <a:rPr lang="he-IL" sz="2800" b="1" dirty="0">
                <a:latin typeface="David" panose="020E0502060401010101" pitchFamily="34" charset="-79"/>
                <a:cs typeface="David" panose="020E0502060401010101" pitchFamily="34" charset="-79"/>
              </a:rPr>
              <a:t>דבורה הייתה אישה עשירה היו לה כרמים עצי זית ושדות </a:t>
            </a:r>
            <a:r>
              <a:rPr lang="he-IL" sz="2800" b="1" dirty="0" err="1">
                <a:latin typeface="David" panose="020E0502060401010101" pitchFamily="34" charset="-79"/>
                <a:cs typeface="David" panose="020E0502060401010101" pitchFamily="34" charset="-79"/>
              </a:rPr>
              <a:t>וכו</a:t>
            </a:r>
            <a:r>
              <a:rPr lang="he-IL" sz="2800" b="1" dirty="0">
                <a:latin typeface="David" panose="020E0502060401010101" pitchFamily="34" charset="-79"/>
                <a:cs typeface="David" panose="020E0502060401010101" pitchFamily="34" charset="-79"/>
              </a:rPr>
              <a:t>'. </a:t>
            </a:r>
          </a:p>
        </p:txBody>
      </p:sp>
      <p:pic>
        <p:nvPicPr>
          <p:cNvPr id="8" name="תמונה 7"/>
          <p:cNvPicPr>
            <a:picLocks noChangeAspect="1"/>
          </p:cNvPicPr>
          <p:nvPr/>
        </p:nvPicPr>
        <p:blipFill>
          <a:blip r:embed="rId2"/>
          <a:stretch>
            <a:fillRect/>
          </a:stretch>
        </p:blipFill>
        <p:spPr>
          <a:xfrm>
            <a:off x="195618" y="1227416"/>
            <a:ext cx="5873332" cy="3916661"/>
          </a:xfrm>
          <a:prstGeom prst="rect">
            <a:avLst/>
          </a:prstGeom>
        </p:spPr>
      </p:pic>
      <p:sp>
        <p:nvSpPr>
          <p:cNvPr id="10" name="מלבן 9"/>
          <p:cNvSpPr/>
          <p:nvPr/>
        </p:nvSpPr>
        <p:spPr>
          <a:xfrm>
            <a:off x="195618" y="5502201"/>
            <a:ext cx="6638231" cy="1077218"/>
          </a:xfrm>
          <a:prstGeom prst="rect">
            <a:avLst/>
          </a:prstGeom>
          <a:solidFill>
            <a:schemeClr val="accent2">
              <a:lumMod val="40000"/>
              <a:lumOff val="60000"/>
            </a:schemeClr>
          </a:solidFill>
          <a:ln w="38100">
            <a:solidFill>
              <a:schemeClr val="tx1"/>
            </a:solidFill>
          </a:ln>
        </p:spPr>
        <p:txBody>
          <a:bodyPr wrap="square">
            <a:spAutoFit/>
          </a:bodyPr>
          <a:lstStyle/>
          <a:p>
            <a:r>
              <a:rPr lang="he-IL" sz="3200" dirty="0" smtClean="0">
                <a:latin typeface="David" panose="020E0502060401010101" pitchFamily="34" charset="-79"/>
                <a:cs typeface="David" panose="020E0502060401010101" pitchFamily="34" charset="-79"/>
              </a:rPr>
              <a:t>"תומר דבורה"- מה תומר זה </a:t>
            </a:r>
            <a:r>
              <a:rPr lang="he-IL" sz="3200" dirty="0" err="1" smtClean="0">
                <a:latin typeface="David" panose="020E0502060401010101" pitchFamily="34" charset="-79"/>
                <a:cs typeface="David" panose="020E0502060401010101" pitchFamily="34" charset="-79"/>
              </a:rPr>
              <a:t>צילו</a:t>
            </a:r>
            <a:r>
              <a:rPr lang="he-IL" sz="3200" dirty="0" smtClean="0">
                <a:latin typeface="David" panose="020E0502060401010101" pitchFamily="34" charset="-79"/>
                <a:cs typeface="David" panose="020E0502060401010101" pitchFamily="34" charset="-79"/>
              </a:rPr>
              <a:t> מועט, אף תלמידי חכמים שבאותו הדור היו </a:t>
            </a:r>
            <a:r>
              <a:rPr lang="he-IL" sz="3200" dirty="0" err="1" smtClean="0">
                <a:latin typeface="David" panose="020E0502060401010101" pitchFamily="34" charset="-79"/>
                <a:cs typeface="David" panose="020E0502060401010101" pitchFamily="34" charset="-79"/>
              </a:rPr>
              <a:t>מועטין</a:t>
            </a:r>
            <a:r>
              <a:rPr lang="he-IL" sz="3200" dirty="0" smtClean="0">
                <a:latin typeface="David" panose="020E0502060401010101" pitchFamily="34" charset="-79"/>
                <a:cs typeface="David" panose="020E0502060401010101" pitchFamily="34" charset="-79"/>
              </a:rPr>
              <a:t>. </a:t>
            </a:r>
            <a:endParaRPr lang="he-IL" sz="3200" dirty="0">
              <a:latin typeface="David" panose="020E0502060401010101" pitchFamily="34" charset="-79"/>
              <a:cs typeface="David" panose="020E0502060401010101" pitchFamily="34" charset="-79"/>
            </a:endParaRPr>
          </a:p>
        </p:txBody>
      </p:sp>
    </p:spTree>
    <p:extLst>
      <p:ext uri="{BB962C8B-B14F-4D97-AF65-F5344CB8AC3E}">
        <p14:creationId xmlns:p14="http://schemas.microsoft.com/office/powerpoint/2010/main" val="22018535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circle(in)">
                                      <p:cBhvr>
                                        <p:cTn id="7" dur="2000"/>
                                        <p:tgtEl>
                                          <p:spTgt spid="2">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wipe(down)">
                                      <p:cBhvr>
                                        <p:cTn id="12" dur="500"/>
                                        <p:tgtEl>
                                          <p:spTgt spid="5"/>
                                        </p:tgtEl>
                                      </p:cBhvr>
                                    </p:animEffect>
                                  </p:childTnLst>
                                </p:cTn>
                              </p:par>
                            </p:childTnLst>
                          </p:cTn>
                        </p:par>
                      </p:childTnLst>
                    </p:cTn>
                  </p:par>
                  <p:par>
                    <p:cTn id="13" fill="hold">
                      <p:stCondLst>
                        <p:cond delay="indefinite"/>
                      </p:stCondLst>
                      <p:childTnLst>
                        <p:par>
                          <p:cTn id="14" fill="hold">
                            <p:stCondLst>
                              <p:cond delay="0"/>
                            </p:stCondLst>
                            <p:childTnLst>
                              <p:par>
                                <p:cTn id="15" presetID="42" presetClass="entr" presetSubtype="0" fill="hold" nodeType="clickEffect">
                                  <p:stCondLst>
                                    <p:cond delay="0"/>
                                  </p:stCondLst>
                                  <p:childTnLst>
                                    <p:set>
                                      <p:cBhvr>
                                        <p:cTn id="16" dur="1" fill="hold">
                                          <p:stCondLst>
                                            <p:cond delay="0"/>
                                          </p:stCondLst>
                                        </p:cTn>
                                        <p:tgtEl>
                                          <p:spTgt spid="8"/>
                                        </p:tgtEl>
                                        <p:attrNameLst>
                                          <p:attrName>style.visibility</p:attrName>
                                        </p:attrNameLst>
                                      </p:cBhvr>
                                      <p:to>
                                        <p:strVal val="visible"/>
                                      </p:to>
                                    </p:set>
                                    <p:animEffect transition="in" filter="fade">
                                      <p:cBhvr>
                                        <p:cTn id="17" dur="1000"/>
                                        <p:tgtEl>
                                          <p:spTgt spid="8"/>
                                        </p:tgtEl>
                                      </p:cBhvr>
                                    </p:animEffect>
                                    <p:anim calcmode="lin" valueType="num">
                                      <p:cBhvr>
                                        <p:cTn id="18" dur="1000" fill="hold"/>
                                        <p:tgtEl>
                                          <p:spTgt spid="8"/>
                                        </p:tgtEl>
                                        <p:attrNameLst>
                                          <p:attrName>ppt_x</p:attrName>
                                        </p:attrNameLst>
                                      </p:cBhvr>
                                      <p:tavLst>
                                        <p:tav tm="0">
                                          <p:val>
                                            <p:strVal val="#ppt_x"/>
                                          </p:val>
                                        </p:tav>
                                        <p:tav tm="100000">
                                          <p:val>
                                            <p:strVal val="#ppt_x"/>
                                          </p:val>
                                        </p:tav>
                                      </p:tavLst>
                                    </p:anim>
                                    <p:anim calcmode="lin" valueType="num">
                                      <p:cBhvr>
                                        <p:cTn id="19" dur="1000" fill="hold"/>
                                        <p:tgtEl>
                                          <p:spTgt spid="8"/>
                                        </p:tgtEl>
                                        <p:attrNameLst>
                                          <p:attrName>ppt_y</p:attrName>
                                        </p:attrNameLst>
                                      </p:cBhvr>
                                      <p:tavLst>
                                        <p:tav tm="0">
                                          <p:val>
                                            <p:strVal val="#ppt_y+.1"/>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42" presetClass="entr" presetSubtype="0" fill="hold" grpId="0" nodeType="clickEffect">
                                  <p:stCondLst>
                                    <p:cond delay="0"/>
                                  </p:stCondLst>
                                  <p:childTnLst>
                                    <p:set>
                                      <p:cBhvr>
                                        <p:cTn id="23" dur="1" fill="hold">
                                          <p:stCondLst>
                                            <p:cond delay="0"/>
                                          </p:stCondLst>
                                        </p:cTn>
                                        <p:tgtEl>
                                          <p:spTgt spid="10"/>
                                        </p:tgtEl>
                                        <p:attrNameLst>
                                          <p:attrName>style.visibility</p:attrName>
                                        </p:attrNameLst>
                                      </p:cBhvr>
                                      <p:to>
                                        <p:strVal val="visible"/>
                                      </p:to>
                                    </p:set>
                                    <p:animEffect transition="in" filter="fade">
                                      <p:cBhvr>
                                        <p:cTn id="24" dur="1000"/>
                                        <p:tgtEl>
                                          <p:spTgt spid="10"/>
                                        </p:tgtEl>
                                      </p:cBhvr>
                                    </p:animEffect>
                                    <p:anim calcmode="lin" valueType="num">
                                      <p:cBhvr>
                                        <p:cTn id="25" dur="1000" fill="hold"/>
                                        <p:tgtEl>
                                          <p:spTgt spid="10"/>
                                        </p:tgtEl>
                                        <p:attrNameLst>
                                          <p:attrName>ppt_x</p:attrName>
                                        </p:attrNameLst>
                                      </p:cBhvr>
                                      <p:tavLst>
                                        <p:tav tm="0">
                                          <p:val>
                                            <p:strVal val="#ppt_x"/>
                                          </p:val>
                                        </p:tav>
                                        <p:tav tm="100000">
                                          <p:val>
                                            <p:strVal val="#ppt_x"/>
                                          </p:val>
                                        </p:tav>
                                      </p:tavLst>
                                    </p:anim>
                                    <p:anim calcmode="lin" valueType="num">
                                      <p:cBhvr>
                                        <p:cTn id="26" dur="1000" fill="hold"/>
                                        <p:tgtEl>
                                          <p:spTgt spid="10"/>
                                        </p:tgtEl>
                                        <p:attrNameLst>
                                          <p:attrName>ppt_y</p:attrName>
                                        </p:attrNameLst>
                                      </p:cBhvr>
                                      <p:tavLst>
                                        <p:tav tm="0">
                                          <p:val>
                                            <p:strVal val="#ppt_y+.1"/>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6"/>
                                        </p:tgtEl>
                                        <p:attrNameLst>
                                          <p:attrName>style.visibility</p:attrName>
                                        </p:attrNameLst>
                                      </p:cBhvr>
                                      <p:to>
                                        <p:strVal val="visible"/>
                                      </p:to>
                                    </p:set>
                                    <p:anim calcmode="lin" valueType="num">
                                      <p:cBhvr additive="base">
                                        <p:cTn id="31" dur="500" fill="hold"/>
                                        <p:tgtEl>
                                          <p:spTgt spid="6"/>
                                        </p:tgtEl>
                                        <p:attrNameLst>
                                          <p:attrName>ppt_x</p:attrName>
                                        </p:attrNameLst>
                                      </p:cBhvr>
                                      <p:tavLst>
                                        <p:tav tm="0">
                                          <p:val>
                                            <p:strVal val="#ppt_x"/>
                                          </p:val>
                                        </p:tav>
                                        <p:tav tm="100000">
                                          <p:val>
                                            <p:strVal val="#ppt_x"/>
                                          </p:val>
                                        </p:tav>
                                      </p:tavLst>
                                    </p:anim>
                                    <p:anim calcmode="lin" valueType="num">
                                      <p:cBhvr additive="base">
                                        <p:cTn id="32" dur="500" fill="hold"/>
                                        <p:tgtEl>
                                          <p:spTgt spid="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10"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96DEA6CC-F897-44EF-8E58-60B3805156BF}"/>
              </a:ext>
            </a:extLst>
          </p:cNvPr>
          <p:cNvSpPr txBox="1"/>
          <p:nvPr/>
        </p:nvSpPr>
        <p:spPr>
          <a:xfrm>
            <a:off x="6911788" y="107576"/>
            <a:ext cx="5068700" cy="2246769"/>
          </a:xfrm>
          <a:prstGeom prst="rect">
            <a:avLst/>
          </a:prstGeom>
          <a:solidFill>
            <a:schemeClr val="accent1">
              <a:lumMod val="60000"/>
              <a:lumOff val="40000"/>
            </a:schemeClr>
          </a:solidFill>
        </p:spPr>
        <p:txBody>
          <a:bodyPr wrap="square" rtlCol="1">
            <a:spAutoFit/>
          </a:bodyPr>
          <a:lstStyle/>
          <a:p>
            <a:r>
              <a:rPr lang="he-IL" sz="2800" b="1" dirty="0" smtClean="0">
                <a:latin typeface="David" panose="020E0502060401010101" pitchFamily="34" charset="-79"/>
                <a:cs typeface="David" panose="020E0502060401010101" pitchFamily="34" charset="-79"/>
              </a:rPr>
              <a:t>ו</a:t>
            </a:r>
            <a:r>
              <a:rPr lang="he-IL" sz="2800" dirty="0">
                <a:latin typeface="David" panose="020E0502060401010101" pitchFamily="34" charset="-79"/>
                <a:cs typeface="David" panose="020E0502060401010101" pitchFamily="34" charset="-79"/>
              </a:rPr>
              <a:t> וַתִּשְׁלַח, וַתִּקְרָא </a:t>
            </a:r>
            <a:r>
              <a:rPr lang="he-IL" sz="2800" b="1" dirty="0">
                <a:highlight>
                  <a:srgbClr val="FFFF00"/>
                </a:highlight>
                <a:latin typeface="David" panose="020E0502060401010101" pitchFamily="34" charset="-79"/>
                <a:cs typeface="David" panose="020E0502060401010101" pitchFamily="34" charset="-79"/>
              </a:rPr>
              <a:t>לְבָרָק בֶּן-אֲבִינֹעַם, </a:t>
            </a:r>
            <a:r>
              <a:rPr lang="he-IL" sz="2800" dirty="0">
                <a:latin typeface="David" panose="020E0502060401010101" pitchFamily="34" charset="-79"/>
                <a:cs typeface="David" panose="020E0502060401010101" pitchFamily="34" charset="-79"/>
              </a:rPr>
              <a:t>מִקֶּדֶשׁ, נַפְתָּלִי; וַתֹּאמֶר אֵלָיו הֲלֹא </a:t>
            </a:r>
            <a:r>
              <a:rPr lang="he-IL" sz="2800" dirty="0" err="1">
                <a:latin typeface="David" panose="020E0502060401010101" pitchFamily="34" charset="-79"/>
                <a:cs typeface="David" panose="020E0502060401010101" pitchFamily="34" charset="-79"/>
              </a:rPr>
              <a:t>צִוָּה</a:t>
            </a:r>
            <a:r>
              <a:rPr lang="he-IL" sz="2800" dirty="0">
                <a:latin typeface="David" panose="020E0502060401010101" pitchFamily="34" charset="-79"/>
                <a:cs typeface="David" panose="020E0502060401010101" pitchFamily="34" charset="-79"/>
              </a:rPr>
              <a:t> יְהוָה </a:t>
            </a:r>
            <a:r>
              <a:rPr lang="he-IL" sz="2800" dirty="0" err="1">
                <a:latin typeface="David" panose="020E0502060401010101" pitchFamily="34" charset="-79"/>
                <a:cs typeface="David" panose="020E0502060401010101" pitchFamily="34" charset="-79"/>
              </a:rPr>
              <a:t>אֱלֹהֵי-יִשְׂרָאֵל</a:t>
            </a:r>
            <a:r>
              <a:rPr lang="he-IL" sz="2800" dirty="0">
                <a:latin typeface="David" panose="020E0502060401010101" pitchFamily="34" charset="-79"/>
                <a:cs typeface="David" panose="020E0502060401010101" pitchFamily="34" charset="-79"/>
              </a:rPr>
              <a:t>, לֵךְ וּמָשַׁכְתָּ בְּהַר תָּבוֹר, וְלָקַחְתָּ עִמְּךָ עֲשֶׂרֶת אֲלָפִים אִישׁ, מִבְּנֵי נַפְתָּלִי וּמִבְּנֵי זְבֻלוּן. </a:t>
            </a:r>
          </a:p>
        </p:txBody>
      </p:sp>
      <p:sp>
        <p:nvSpPr>
          <p:cNvPr id="5" name="מלבן 4"/>
          <p:cNvSpPr/>
          <p:nvPr/>
        </p:nvSpPr>
        <p:spPr>
          <a:xfrm>
            <a:off x="121023" y="107576"/>
            <a:ext cx="6615953" cy="6445354"/>
          </a:xfrm>
          <a:prstGeom prst="rect">
            <a:avLst/>
          </a:prstGeom>
          <a:solidFill>
            <a:schemeClr val="accent2">
              <a:lumMod val="20000"/>
              <a:lumOff val="80000"/>
            </a:schemeClr>
          </a:solidFill>
        </p:spPr>
        <p:txBody>
          <a:bodyPr wrap="square">
            <a:spAutoFit/>
          </a:bodyPr>
          <a:lstStyle/>
          <a:p>
            <a:pPr>
              <a:lnSpc>
                <a:spcPct val="107000"/>
              </a:lnSpc>
              <a:spcAft>
                <a:spcPts val="800"/>
              </a:spcAft>
            </a:pPr>
            <a:r>
              <a:rPr lang="he-IL" sz="3200" b="1" u="heavy" dirty="0" err="1" smtClean="0">
                <a:latin typeface="Calibri" panose="020F0502020204030204" pitchFamily="34" charset="0"/>
                <a:ea typeface="Calibri" panose="020F0502020204030204" pitchFamily="34" charset="0"/>
                <a:cs typeface="David" panose="020E0502060401010101" pitchFamily="34" charset="-79"/>
              </a:rPr>
              <a:t>פ"ס</a:t>
            </a:r>
            <a:r>
              <a:rPr lang="he-IL" sz="3200" b="1" u="heavy" dirty="0" smtClean="0">
                <a:latin typeface="Calibri" panose="020F0502020204030204" pitchFamily="34" charset="0"/>
                <a:ea typeface="Calibri" panose="020F0502020204030204" pitchFamily="34" charset="0"/>
                <a:cs typeface="David" panose="020E0502060401010101" pitchFamily="34" charset="-79"/>
              </a:rPr>
              <a:t> ו':</a:t>
            </a:r>
            <a:r>
              <a:rPr lang="he-IL" sz="2800" dirty="0" smtClean="0">
                <a:latin typeface="Calibri" panose="020F0502020204030204" pitchFamily="34" charset="0"/>
                <a:ea typeface="Calibri" panose="020F0502020204030204" pitchFamily="34" charset="0"/>
                <a:cs typeface="David" panose="020E0502060401010101" pitchFamily="34" charset="-79"/>
              </a:rPr>
              <a:t> יום אחד קיבלה דבורה נבואה מה' שהגיע הזמן להושיע את ישראל מה עשתה? </a:t>
            </a:r>
          </a:p>
          <a:p>
            <a:pPr>
              <a:lnSpc>
                <a:spcPct val="107000"/>
              </a:lnSpc>
              <a:spcAft>
                <a:spcPts val="800"/>
              </a:spcAft>
            </a:pPr>
            <a:r>
              <a:rPr lang="he-IL" sz="2800" dirty="0" smtClean="0">
                <a:latin typeface="Calibri" panose="020F0502020204030204" pitchFamily="34" charset="0"/>
                <a:ea typeface="Calibri" panose="020F0502020204030204" pitchFamily="34" charset="0"/>
                <a:cs typeface="David" panose="020E0502060401010101" pitchFamily="34" charset="-79"/>
              </a:rPr>
              <a:t>שלחה שליחים לקרוא לבעלה "ברק" שנמצא בעיר "קדש" שבאזור צפת שנמצאת בשטח שבט נפתלי. ברק הגיע , אמרה לו אתה יודע שה' ציווה להשמיד את הגויים בארץ ובפרט את הכנעניים, ואני יודעת שעם ישראל מפחדים </a:t>
            </a:r>
            <a:r>
              <a:rPr lang="he-IL" sz="2800" dirty="0" err="1" smtClean="0">
                <a:latin typeface="Calibri" panose="020F0502020204030204" pitchFamily="34" charset="0"/>
                <a:ea typeface="Calibri" panose="020F0502020204030204" pitchFamily="34" charset="0"/>
                <a:cs typeface="David" panose="020E0502060401010101" pitchFamily="34" charset="-79"/>
              </a:rPr>
              <a:t>מיבין</a:t>
            </a:r>
            <a:r>
              <a:rPr lang="he-IL" sz="2800" dirty="0" smtClean="0">
                <a:latin typeface="Calibri" panose="020F0502020204030204" pitchFamily="34" charset="0"/>
                <a:ea typeface="Calibri" panose="020F0502020204030204" pitchFamily="34" charset="0"/>
                <a:cs typeface="David" panose="020E0502060401010101" pitchFamily="34" charset="-79"/>
              </a:rPr>
              <a:t> מלך כנען , אבל ה' ציווה אותי לומר לך שתאסוף עכשיו עשרת אלפים חיילים משבט נפתלי וזבולון ותשכנע אותם לבוא </a:t>
            </a:r>
            <a:r>
              <a:rPr lang="he-IL" sz="2800" dirty="0" err="1" smtClean="0">
                <a:latin typeface="Calibri" panose="020F0502020204030204" pitchFamily="34" charset="0"/>
                <a:ea typeface="Calibri" panose="020F0502020204030204" pitchFamily="34" charset="0"/>
                <a:cs typeface="David" panose="020E0502060401010101" pitchFamily="34" charset="-79"/>
              </a:rPr>
              <a:t>איתך</a:t>
            </a:r>
            <a:r>
              <a:rPr lang="he-IL" sz="2800" dirty="0" smtClean="0">
                <a:latin typeface="Calibri" panose="020F0502020204030204" pitchFamily="34" charset="0"/>
                <a:ea typeface="Calibri" panose="020F0502020204030204" pitchFamily="34" charset="0"/>
                <a:cs typeface="David" panose="020E0502060401010101" pitchFamily="34" charset="-79"/>
              </a:rPr>
              <a:t> ותעלה איתם להר תבור </a:t>
            </a:r>
            <a:r>
              <a:rPr lang="he-IL" sz="2400" b="1" dirty="0" smtClean="0">
                <a:latin typeface="Calibri" panose="020F0502020204030204" pitchFamily="34" charset="0"/>
                <a:ea typeface="Calibri" panose="020F0502020204030204" pitchFamily="34" charset="0"/>
                <a:cs typeface="David" panose="020E0502060401010101" pitchFamily="34" charset="-79"/>
              </a:rPr>
              <a:t>המדרש מביא: שברק שימש את הזקנים כל ימי יהושע וגם אחר מיתת יהושע ולכן הוא גם זכה להיות חלק בישועת עם ישראל, שהקב"ה מושיע את ישראל בבני אדם שמשכימים ומעריבים לבית הכנסת והמדרש ועוסקים בתורה תמיד</a:t>
            </a:r>
            <a:r>
              <a:rPr lang="he-IL" sz="1600" b="1" dirty="0" smtClean="0">
                <a:latin typeface="Calibri" panose="020F0502020204030204" pitchFamily="34" charset="0"/>
                <a:ea typeface="Calibri" panose="020F0502020204030204" pitchFamily="34" charset="0"/>
                <a:cs typeface="David" panose="020E0502060401010101" pitchFamily="34" charset="-79"/>
              </a:rPr>
              <a:t>{</a:t>
            </a:r>
            <a:endParaRPr lang="en-US" sz="1200" b="1" dirty="0">
              <a:effectLst/>
              <a:latin typeface="Calibri" panose="020F0502020204030204" pitchFamily="34" charset="0"/>
              <a:ea typeface="Calibri" panose="020F0502020204030204" pitchFamily="34" charset="0"/>
              <a:cs typeface="Arial" panose="020B0604020202020204" pitchFamily="34" charset="0"/>
            </a:endParaRPr>
          </a:p>
        </p:txBody>
      </p:sp>
      <p:pic>
        <p:nvPicPr>
          <p:cNvPr id="7" name="Picture 5"/>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911788" y="2453422"/>
            <a:ext cx="3092824" cy="409950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8" name="אליפסה 7"/>
          <p:cNvSpPr/>
          <p:nvPr/>
        </p:nvSpPr>
        <p:spPr>
          <a:xfrm>
            <a:off x="8458200" y="2832712"/>
            <a:ext cx="833718" cy="524435"/>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pic>
        <p:nvPicPr>
          <p:cNvPr id="9" name="Picture 8"/>
          <p:cNvPicPr>
            <a:picLocks noChangeAspect="1" noChangeArrowheads="1"/>
          </p:cNvPicPr>
          <p:nvPr/>
        </p:nvPicPr>
        <p:blipFill rotWithShape="1">
          <a:blip r:embed="rId3">
            <a:extLst>
              <a:ext uri="{28A0092B-C50C-407E-A947-70E740481C1C}">
                <a14:useLocalDpi xmlns:a14="http://schemas.microsoft.com/office/drawing/2010/main" val="0"/>
              </a:ext>
            </a:extLst>
          </a:blip>
          <a:srcRect l="16188" t="25832" r="17316" b="20342"/>
          <a:stretch/>
        </p:blipFill>
        <p:spPr bwMode="auto">
          <a:xfrm>
            <a:off x="8502596" y="4503176"/>
            <a:ext cx="629314" cy="3377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cxnSp>
        <p:nvCxnSpPr>
          <p:cNvPr id="11" name="מחבר חץ ישר 10"/>
          <p:cNvCxnSpPr>
            <a:stCxn id="8" idx="4"/>
          </p:cNvCxnSpPr>
          <p:nvPr/>
        </p:nvCxnSpPr>
        <p:spPr>
          <a:xfrm>
            <a:off x="8875059" y="3357147"/>
            <a:ext cx="26894" cy="1026594"/>
          </a:xfrm>
          <a:prstGeom prst="straightConnector1">
            <a:avLst/>
          </a:prstGeom>
          <a:ln>
            <a:tailEnd type="triangle"/>
          </a:ln>
        </p:spPr>
        <p:style>
          <a:lnRef idx="3">
            <a:schemeClr val="dk1"/>
          </a:lnRef>
          <a:fillRef idx="0">
            <a:schemeClr val="dk1"/>
          </a:fillRef>
          <a:effectRef idx="2">
            <a:schemeClr val="dk1"/>
          </a:effectRef>
          <a:fontRef idx="minor">
            <a:schemeClr val="tx1"/>
          </a:fontRef>
        </p:style>
      </p:cxnSp>
      <p:pic>
        <p:nvPicPr>
          <p:cNvPr id="12" name="תמונה 11"/>
          <p:cNvPicPr>
            <a:picLocks noChangeAspect="1"/>
          </p:cNvPicPr>
          <p:nvPr/>
        </p:nvPicPr>
        <p:blipFill>
          <a:blip r:embed="rId4"/>
          <a:stretch>
            <a:fillRect/>
          </a:stretch>
        </p:blipFill>
        <p:spPr>
          <a:xfrm>
            <a:off x="615491" y="447054"/>
            <a:ext cx="4574049" cy="3423390"/>
          </a:xfrm>
          <a:prstGeom prst="rect">
            <a:avLst/>
          </a:prstGeom>
        </p:spPr>
      </p:pic>
      <p:sp>
        <p:nvSpPr>
          <p:cNvPr id="13" name="אליפסה 12"/>
          <p:cNvSpPr/>
          <p:nvPr/>
        </p:nvSpPr>
        <p:spPr>
          <a:xfrm>
            <a:off x="2017250" y="1230960"/>
            <a:ext cx="1770530" cy="524435"/>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he-IL" b="1" dirty="0" smtClean="0">
                <a:solidFill>
                  <a:schemeClr val="tx1"/>
                </a:solidFill>
              </a:rPr>
              <a:t>הר תבור</a:t>
            </a:r>
            <a:endParaRPr lang="he-IL" b="1" dirty="0">
              <a:solidFill>
                <a:schemeClr val="tx1"/>
              </a:solidFill>
            </a:endParaRPr>
          </a:p>
        </p:txBody>
      </p:sp>
      <p:sp>
        <p:nvSpPr>
          <p:cNvPr id="14" name="TextBox 13"/>
          <p:cNvSpPr txBox="1"/>
          <p:nvPr/>
        </p:nvSpPr>
        <p:spPr>
          <a:xfrm>
            <a:off x="615491" y="4050806"/>
            <a:ext cx="5922088" cy="2246769"/>
          </a:xfrm>
          <a:prstGeom prst="rect">
            <a:avLst/>
          </a:prstGeom>
          <a:solidFill>
            <a:srgbClr val="F8CBAD"/>
          </a:solidFill>
          <a:ln w="38100">
            <a:solidFill>
              <a:schemeClr val="tx1"/>
            </a:solidFill>
          </a:ln>
        </p:spPr>
        <p:txBody>
          <a:bodyPr wrap="square" rtlCol="1">
            <a:spAutoFit/>
          </a:bodyPr>
          <a:lstStyle/>
          <a:p>
            <a:r>
              <a:rPr lang="he-IL" sz="2800" dirty="0" smtClean="0">
                <a:latin typeface="David" panose="020E0502060401010101" pitchFamily="34" charset="-79"/>
                <a:cs typeface="David" panose="020E0502060401010101" pitchFamily="34" charset="-79"/>
              </a:rPr>
              <a:t> האר"י ז"ל מביא שהמן הרשע היה גלגול של סיסרא רמוז בפסוקים שנראה בפרק ה' "</a:t>
            </a:r>
            <a:r>
              <a:rPr lang="he-IL" sz="2800" b="1" dirty="0" smtClean="0">
                <a:latin typeface="David" panose="020E0502060401010101" pitchFamily="34" charset="-79"/>
                <a:cs typeface="David" panose="020E0502060401010101" pitchFamily="34" charset="-79"/>
              </a:rPr>
              <a:t>ה</a:t>
            </a:r>
            <a:r>
              <a:rPr lang="he-IL" sz="2800" dirty="0" smtClean="0">
                <a:latin typeface="David" panose="020E0502060401010101" pitchFamily="34" charset="-79"/>
                <a:cs typeface="David" panose="020E0502060401010101" pitchFamily="34" charset="-79"/>
              </a:rPr>
              <a:t>כוכבים </a:t>
            </a:r>
            <a:r>
              <a:rPr lang="he-IL" sz="2800" b="1" dirty="0" smtClean="0">
                <a:latin typeface="David" panose="020E0502060401010101" pitchFamily="34" charset="-79"/>
                <a:cs typeface="David" panose="020E0502060401010101" pitchFamily="34" charset="-79"/>
              </a:rPr>
              <a:t>נ</a:t>
            </a:r>
            <a:r>
              <a:rPr lang="he-IL" sz="2800" dirty="0" smtClean="0">
                <a:latin typeface="David" panose="020E0502060401010101" pitchFamily="34" charset="-79"/>
                <a:cs typeface="David" panose="020E0502060401010101" pitchFamily="34" charset="-79"/>
              </a:rPr>
              <a:t>לחמו </a:t>
            </a:r>
            <a:r>
              <a:rPr lang="he-IL" sz="2800" b="1" dirty="0" err="1" smtClean="0">
                <a:latin typeface="David" panose="020E0502060401010101" pitchFamily="34" charset="-79"/>
                <a:cs typeface="David" panose="020E0502060401010101" pitchFamily="34" charset="-79"/>
              </a:rPr>
              <a:t>מ</a:t>
            </a:r>
            <a:r>
              <a:rPr lang="he-IL" sz="2800" dirty="0" err="1" smtClean="0">
                <a:latin typeface="David" panose="020E0502060401010101" pitchFamily="34" charset="-79"/>
                <a:cs typeface="David" panose="020E0502060401010101" pitchFamily="34" charset="-79"/>
              </a:rPr>
              <a:t>מסלילותם</a:t>
            </a:r>
            <a:r>
              <a:rPr lang="he-IL" sz="2800" dirty="0" smtClean="0">
                <a:latin typeface="David" panose="020E0502060401010101" pitchFamily="34" charset="-79"/>
                <a:cs typeface="David" panose="020E0502060401010101" pitchFamily="34" charset="-79"/>
              </a:rPr>
              <a:t> ר"ת המן. ופה לקחה דבורה עשרת אלפים איש, כנגד עשרת אלפים ככר כסף ששקל המן.</a:t>
            </a:r>
            <a:endParaRPr lang="he-IL" sz="2800" dirty="0">
              <a:latin typeface="David" panose="020E0502060401010101" pitchFamily="34" charset="-79"/>
              <a:cs typeface="David" panose="020E0502060401010101" pitchFamily="34" charset="-79"/>
            </a:endParaRPr>
          </a:p>
        </p:txBody>
      </p:sp>
    </p:spTree>
    <p:extLst>
      <p:ext uri="{BB962C8B-B14F-4D97-AF65-F5344CB8AC3E}">
        <p14:creationId xmlns:p14="http://schemas.microsoft.com/office/powerpoint/2010/main" val="3160844199"/>
      </p:ext>
    </p:extLst>
  </p:cSld>
  <p:clrMapOvr>
    <a:masterClrMapping/>
  </p:clrMapOvr>
  <mc:AlternateContent xmlns:mc="http://schemas.openxmlformats.org/markup-compatibility/2006" xmlns:p14="http://schemas.microsoft.com/office/powerpoint/2010/main">
    <mc:Choice Requires="p14">
      <p:transition spd="slow" p14:dur="3900">
        <p14:glitter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fade">
                                      <p:cBhvr>
                                        <p:cTn id="7" dur="1000"/>
                                        <p:tgtEl>
                                          <p:spTgt spid="2">
                                            <p:txEl>
                                              <p:pRg st="0" end="0"/>
                                            </p:txEl>
                                          </p:spTgt>
                                        </p:tgtEl>
                                      </p:cBhvr>
                                    </p:animEffect>
                                    <p:anim calcmode="lin" valueType="num">
                                      <p:cBhvr>
                                        <p:cTn id="8" dur="1000" fill="hold"/>
                                        <p:tgtEl>
                                          <p:spTgt spid="2">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2">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 presetClass="entr" presetSubtype="4" fill="hold" nodeType="clickEffect">
                                  <p:stCondLst>
                                    <p:cond delay="0"/>
                                  </p:stCondLst>
                                  <p:childTnLst>
                                    <p:set>
                                      <p:cBhvr>
                                        <p:cTn id="13" dur="1" fill="hold">
                                          <p:stCondLst>
                                            <p:cond delay="0"/>
                                          </p:stCondLst>
                                        </p:cTn>
                                        <p:tgtEl>
                                          <p:spTgt spid="7"/>
                                        </p:tgtEl>
                                        <p:attrNameLst>
                                          <p:attrName>style.visibility</p:attrName>
                                        </p:attrNameLst>
                                      </p:cBhvr>
                                      <p:to>
                                        <p:strVal val="visible"/>
                                      </p:to>
                                    </p:set>
                                    <p:anim calcmode="lin" valueType="num">
                                      <p:cBhvr additive="base">
                                        <p:cTn id="14" dur="500" fill="hold"/>
                                        <p:tgtEl>
                                          <p:spTgt spid="7"/>
                                        </p:tgtEl>
                                        <p:attrNameLst>
                                          <p:attrName>ppt_x</p:attrName>
                                        </p:attrNameLst>
                                      </p:cBhvr>
                                      <p:tavLst>
                                        <p:tav tm="0">
                                          <p:val>
                                            <p:strVal val="#ppt_x"/>
                                          </p:val>
                                        </p:tav>
                                        <p:tav tm="100000">
                                          <p:val>
                                            <p:strVal val="#ppt_x"/>
                                          </p:val>
                                        </p:tav>
                                      </p:tavLst>
                                    </p:anim>
                                    <p:anim calcmode="lin" valueType="num">
                                      <p:cBhvr additive="base">
                                        <p:cTn id="15"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16" fill="hold">
                      <p:stCondLst>
                        <p:cond delay="indefinite"/>
                      </p:stCondLst>
                      <p:childTnLst>
                        <p:par>
                          <p:cTn id="17" fill="hold">
                            <p:stCondLst>
                              <p:cond delay="0"/>
                            </p:stCondLst>
                            <p:childTnLst>
                              <p:par>
                                <p:cTn id="18" presetID="42" presetClass="entr" presetSubtype="0" fill="hold" grpId="0" nodeType="clickEffect">
                                  <p:stCondLst>
                                    <p:cond delay="0"/>
                                  </p:stCondLst>
                                  <p:childTnLst>
                                    <p:set>
                                      <p:cBhvr>
                                        <p:cTn id="19" dur="1" fill="hold">
                                          <p:stCondLst>
                                            <p:cond delay="0"/>
                                          </p:stCondLst>
                                        </p:cTn>
                                        <p:tgtEl>
                                          <p:spTgt spid="5"/>
                                        </p:tgtEl>
                                        <p:attrNameLst>
                                          <p:attrName>style.visibility</p:attrName>
                                        </p:attrNameLst>
                                      </p:cBhvr>
                                      <p:to>
                                        <p:strVal val="visible"/>
                                      </p:to>
                                    </p:set>
                                    <p:animEffect transition="in" filter="fade">
                                      <p:cBhvr>
                                        <p:cTn id="20" dur="1000"/>
                                        <p:tgtEl>
                                          <p:spTgt spid="5"/>
                                        </p:tgtEl>
                                      </p:cBhvr>
                                    </p:animEffect>
                                    <p:anim calcmode="lin" valueType="num">
                                      <p:cBhvr>
                                        <p:cTn id="21" dur="1000" fill="hold"/>
                                        <p:tgtEl>
                                          <p:spTgt spid="5"/>
                                        </p:tgtEl>
                                        <p:attrNameLst>
                                          <p:attrName>ppt_x</p:attrName>
                                        </p:attrNameLst>
                                      </p:cBhvr>
                                      <p:tavLst>
                                        <p:tav tm="0">
                                          <p:val>
                                            <p:strVal val="#ppt_x"/>
                                          </p:val>
                                        </p:tav>
                                        <p:tav tm="100000">
                                          <p:val>
                                            <p:strVal val="#ppt_x"/>
                                          </p:val>
                                        </p:tav>
                                      </p:tavLst>
                                    </p:anim>
                                    <p:anim calcmode="lin" valueType="num">
                                      <p:cBhvr>
                                        <p:cTn id="22" dur="10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45" presetClass="entr" presetSubtype="0" fill="hold" grpId="0" nodeType="clickEffect">
                                  <p:stCondLst>
                                    <p:cond delay="0"/>
                                  </p:stCondLst>
                                  <p:childTnLst>
                                    <p:set>
                                      <p:cBhvr>
                                        <p:cTn id="26" dur="1" fill="hold">
                                          <p:stCondLst>
                                            <p:cond delay="0"/>
                                          </p:stCondLst>
                                        </p:cTn>
                                        <p:tgtEl>
                                          <p:spTgt spid="8"/>
                                        </p:tgtEl>
                                        <p:attrNameLst>
                                          <p:attrName>style.visibility</p:attrName>
                                        </p:attrNameLst>
                                      </p:cBhvr>
                                      <p:to>
                                        <p:strVal val="visible"/>
                                      </p:to>
                                    </p:set>
                                    <p:animEffect transition="in" filter="fade">
                                      <p:cBhvr>
                                        <p:cTn id="27" dur="2000"/>
                                        <p:tgtEl>
                                          <p:spTgt spid="8"/>
                                        </p:tgtEl>
                                      </p:cBhvr>
                                    </p:animEffect>
                                    <p:anim calcmode="lin" valueType="num">
                                      <p:cBhvr>
                                        <p:cTn id="28" dur="2000" fill="hold"/>
                                        <p:tgtEl>
                                          <p:spTgt spid="8"/>
                                        </p:tgtEl>
                                        <p:attrNameLst>
                                          <p:attrName>ppt_w</p:attrName>
                                        </p:attrNameLst>
                                      </p:cBhvr>
                                      <p:tavLst>
                                        <p:tav tm="0" fmla="#ppt_w*sin(2.5*pi*$)">
                                          <p:val>
                                            <p:fltVal val="0"/>
                                          </p:val>
                                        </p:tav>
                                        <p:tav tm="100000">
                                          <p:val>
                                            <p:fltVal val="1"/>
                                          </p:val>
                                        </p:tav>
                                      </p:tavLst>
                                    </p:anim>
                                    <p:anim calcmode="lin" valueType="num">
                                      <p:cBhvr>
                                        <p:cTn id="29" dur="2000" fill="hold"/>
                                        <p:tgtEl>
                                          <p:spTgt spid="8"/>
                                        </p:tgtEl>
                                        <p:attrNameLst>
                                          <p:attrName>ppt_h</p:attrName>
                                        </p:attrNameLst>
                                      </p:cBhvr>
                                      <p:tavLst>
                                        <p:tav tm="0">
                                          <p:val>
                                            <p:strVal val="#ppt_h"/>
                                          </p:val>
                                        </p:tav>
                                        <p:tav tm="100000">
                                          <p:val>
                                            <p:strVal val="#ppt_h"/>
                                          </p:val>
                                        </p:tav>
                                      </p:tavLst>
                                    </p:anim>
                                  </p:childTnLst>
                                </p:cTn>
                              </p:par>
                            </p:childTnLst>
                          </p:cTn>
                        </p:par>
                      </p:childTnLst>
                    </p:cTn>
                  </p:par>
                  <p:par>
                    <p:cTn id="30" fill="hold">
                      <p:stCondLst>
                        <p:cond delay="indefinite"/>
                      </p:stCondLst>
                      <p:childTnLst>
                        <p:par>
                          <p:cTn id="31" fill="hold">
                            <p:stCondLst>
                              <p:cond delay="0"/>
                            </p:stCondLst>
                            <p:childTnLst>
                              <p:par>
                                <p:cTn id="32" presetID="16" presetClass="entr" presetSubtype="21" fill="hold" nodeType="clickEffect">
                                  <p:stCondLst>
                                    <p:cond delay="0"/>
                                  </p:stCondLst>
                                  <p:childTnLst>
                                    <p:set>
                                      <p:cBhvr>
                                        <p:cTn id="33" dur="1" fill="hold">
                                          <p:stCondLst>
                                            <p:cond delay="0"/>
                                          </p:stCondLst>
                                        </p:cTn>
                                        <p:tgtEl>
                                          <p:spTgt spid="9"/>
                                        </p:tgtEl>
                                        <p:attrNameLst>
                                          <p:attrName>style.visibility</p:attrName>
                                        </p:attrNameLst>
                                      </p:cBhvr>
                                      <p:to>
                                        <p:strVal val="visible"/>
                                      </p:to>
                                    </p:set>
                                    <p:animEffect transition="in" filter="barn(inVertical)">
                                      <p:cBhvr>
                                        <p:cTn id="34" dur="500"/>
                                        <p:tgtEl>
                                          <p:spTgt spid="9"/>
                                        </p:tgtEl>
                                      </p:cBhvr>
                                    </p:animEffect>
                                  </p:childTnLst>
                                </p:cTn>
                              </p:par>
                            </p:childTnLst>
                          </p:cTn>
                        </p:par>
                      </p:childTnLst>
                    </p:cTn>
                  </p:par>
                  <p:par>
                    <p:cTn id="35" fill="hold">
                      <p:stCondLst>
                        <p:cond delay="indefinite"/>
                      </p:stCondLst>
                      <p:childTnLst>
                        <p:par>
                          <p:cTn id="36" fill="hold">
                            <p:stCondLst>
                              <p:cond delay="0"/>
                            </p:stCondLst>
                            <p:childTnLst>
                              <p:par>
                                <p:cTn id="37" presetID="2" presetClass="entr" presetSubtype="4" fill="hold" nodeType="clickEffect">
                                  <p:stCondLst>
                                    <p:cond delay="0"/>
                                  </p:stCondLst>
                                  <p:childTnLst>
                                    <p:set>
                                      <p:cBhvr>
                                        <p:cTn id="38" dur="1" fill="hold">
                                          <p:stCondLst>
                                            <p:cond delay="0"/>
                                          </p:stCondLst>
                                        </p:cTn>
                                        <p:tgtEl>
                                          <p:spTgt spid="11"/>
                                        </p:tgtEl>
                                        <p:attrNameLst>
                                          <p:attrName>style.visibility</p:attrName>
                                        </p:attrNameLst>
                                      </p:cBhvr>
                                      <p:to>
                                        <p:strVal val="visible"/>
                                      </p:to>
                                    </p:set>
                                    <p:anim calcmode="lin" valueType="num">
                                      <p:cBhvr additive="base">
                                        <p:cTn id="39" dur="500" fill="hold"/>
                                        <p:tgtEl>
                                          <p:spTgt spid="11"/>
                                        </p:tgtEl>
                                        <p:attrNameLst>
                                          <p:attrName>ppt_x</p:attrName>
                                        </p:attrNameLst>
                                      </p:cBhvr>
                                      <p:tavLst>
                                        <p:tav tm="0">
                                          <p:val>
                                            <p:strVal val="#ppt_x"/>
                                          </p:val>
                                        </p:tav>
                                        <p:tav tm="100000">
                                          <p:val>
                                            <p:strVal val="#ppt_x"/>
                                          </p:val>
                                        </p:tav>
                                      </p:tavLst>
                                    </p:anim>
                                    <p:anim calcmode="lin" valueType="num">
                                      <p:cBhvr additive="base">
                                        <p:cTn id="40"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par>
                    <p:cTn id="41" fill="hold">
                      <p:stCondLst>
                        <p:cond delay="indefinite"/>
                      </p:stCondLst>
                      <p:childTnLst>
                        <p:par>
                          <p:cTn id="42" fill="hold">
                            <p:stCondLst>
                              <p:cond delay="0"/>
                            </p:stCondLst>
                            <p:childTnLst>
                              <p:par>
                                <p:cTn id="43" presetID="26" presetClass="entr" presetSubtype="0" fill="hold" grpId="0" nodeType="clickEffect">
                                  <p:stCondLst>
                                    <p:cond delay="0"/>
                                  </p:stCondLst>
                                  <p:childTnLst>
                                    <p:set>
                                      <p:cBhvr>
                                        <p:cTn id="44" dur="1" fill="hold">
                                          <p:stCondLst>
                                            <p:cond delay="0"/>
                                          </p:stCondLst>
                                        </p:cTn>
                                        <p:tgtEl>
                                          <p:spTgt spid="13"/>
                                        </p:tgtEl>
                                        <p:attrNameLst>
                                          <p:attrName>style.visibility</p:attrName>
                                        </p:attrNameLst>
                                      </p:cBhvr>
                                      <p:to>
                                        <p:strVal val="visible"/>
                                      </p:to>
                                    </p:set>
                                    <p:animEffect transition="in" filter="wipe(down)">
                                      <p:cBhvr>
                                        <p:cTn id="45" dur="580">
                                          <p:stCondLst>
                                            <p:cond delay="0"/>
                                          </p:stCondLst>
                                        </p:cTn>
                                        <p:tgtEl>
                                          <p:spTgt spid="13"/>
                                        </p:tgtEl>
                                      </p:cBhvr>
                                    </p:animEffect>
                                    <p:anim calcmode="lin" valueType="num">
                                      <p:cBhvr>
                                        <p:cTn id="46" dur="1822" tmFilter="0,0; 0.14,0.36; 0.43,0.73; 0.71,0.91; 1.0,1.0">
                                          <p:stCondLst>
                                            <p:cond delay="0"/>
                                          </p:stCondLst>
                                        </p:cTn>
                                        <p:tgtEl>
                                          <p:spTgt spid="13"/>
                                        </p:tgtEl>
                                        <p:attrNameLst>
                                          <p:attrName>ppt_x</p:attrName>
                                        </p:attrNameLst>
                                      </p:cBhvr>
                                      <p:tavLst>
                                        <p:tav tm="0">
                                          <p:val>
                                            <p:strVal val="#ppt_x-0.25"/>
                                          </p:val>
                                        </p:tav>
                                        <p:tav tm="100000">
                                          <p:val>
                                            <p:strVal val="#ppt_x"/>
                                          </p:val>
                                        </p:tav>
                                      </p:tavLst>
                                    </p:anim>
                                    <p:anim calcmode="lin" valueType="num">
                                      <p:cBhvr>
                                        <p:cTn id="47" dur="664" tmFilter="0.0,0.0; 0.25,0.07; 0.50,0.2; 0.75,0.467; 1.0,1.0">
                                          <p:stCondLst>
                                            <p:cond delay="0"/>
                                          </p:stCondLst>
                                        </p:cTn>
                                        <p:tgtEl>
                                          <p:spTgt spid="13"/>
                                        </p:tgtEl>
                                        <p:attrNameLst>
                                          <p:attrName>ppt_y</p:attrName>
                                        </p:attrNameLst>
                                      </p:cBhvr>
                                      <p:tavLst>
                                        <p:tav tm="0" fmla="#ppt_y-sin(pi*$)/3">
                                          <p:val>
                                            <p:fltVal val="0.5"/>
                                          </p:val>
                                        </p:tav>
                                        <p:tav tm="100000">
                                          <p:val>
                                            <p:fltVal val="1"/>
                                          </p:val>
                                        </p:tav>
                                      </p:tavLst>
                                    </p:anim>
                                    <p:anim calcmode="lin" valueType="num">
                                      <p:cBhvr>
                                        <p:cTn id="48" dur="664" tmFilter="0, 0; 0.125,0.2665; 0.25,0.4; 0.375,0.465; 0.5,0.5;  0.625,0.535; 0.75,0.6; 0.875,0.7335; 1,1">
                                          <p:stCondLst>
                                            <p:cond delay="664"/>
                                          </p:stCondLst>
                                        </p:cTn>
                                        <p:tgtEl>
                                          <p:spTgt spid="13"/>
                                        </p:tgtEl>
                                        <p:attrNameLst>
                                          <p:attrName>ppt_y</p:attrName>
                                        </p:attrNameLst>
                                      </p:cBhvr>
                                      <p:tavLst>
                                        <p:tav tm="0" fmla="#ppt_y-sin(pi*$)/9">
                                          <p:val>
                                            <p:fltVal val="0"/>
                                          </p:val>
                                        </p:tav>
                                        <p:tav tm="100000">
                                          <p:val>
                                            <p:fltVal val="1"/>
                                          </p:val>
                                        </p:tav>
                                      </p:tavLst>
                                    </p:anim>
                                    <p:anim calcmode="lin" valueType="num">
                                      <p:cBhvr>
                                        <p:cTn id="49" dur="332" tmFilter="0, 0; 0.125,0.2665; 0.25,0.4; 0.375,0.465; 0.5,0.5;  0.625,0.535; 0.75,0.6; 0.875,0.7335; 1,1">
                                          <p:stCondLst>
                                            <p:cond delay="1324"/>
                                          </p:stCondLst>
                                        </p:cTn>
                                        <p:tgtEl>
                                          <p:spTgt spid="13"/>
                                        </p:tgtEl>
                                        <p:attrNameLst>
                                          <p:attrName>ppt_y</p:attrName>
                                        </p:attrNameLst>
                                      </p:cBhvr>
                                      <p:tavLst>
                                        <p:tav tm="0" fmla="#ppt_y-sin(pi*$)/27">
                                          <p:val>
                                            <p:fltVal val="0"/>
                                          </p:val>
                                        </p:tav>
                                        <p:tav tm="100000">
                                          <p:val>
                                            <p:fltVal val="1"/>
                                          </p:val>
                                        </p:tav>
                                      </p:tavLst>
                                    </p:anim>
                                    <p:anim calcmode="lin" valueType="num">
                                      <p:cBhvr>
                                        <p:cTn id="50" dur="164" tmFilter="0, 0; 0.125,0.2665; 0.25,0.4; 0.375,0.465; 0.5,0.5;  0.625,0.535; 0.75,0.6; 0.875,0.7335; 1,1">
                                          <p:stCondLst>
                                            <p:cond delay="1656"/>
                                          </p:stCondLst>
                                        </p:cTn>
                                        <p:tgtEl>
                                          <p:spTgt spid="13"/>
                                        </p:tgtEl>
                                        <p:attrNameLst>
                                          <p:attrName>ppt_y</p:attrName>
                                        </p:attrNameLst>
                                      </p:cBhvr>
                                      <p:tavLst>
                                        <p:tav tm="0" fmla="#ppt_y-sin(pi*$)/81">
                                          <p:val>
                                            <p:fltVal val="0"/>
                                          </p:val>
                                        </p:tav>
                                        <p:tav tm="100000">
                                          <p:val>
                                            <p:fltVal val="1"/>
                                          </p:val>
                                        </p:tav>
                                      </p:tavLst>
                                    </p:anim>
                                    <p:animScale>
                                      <p:cBhvr>
                                        <p:cTn id="51" dur="26">
                                          <p:stCondLst>
                                            <p:cond delay="650"/>
                                          </p:stCondLst>
                                        </p:cTn>
                                        <p:tgtEl>
                                          <p:spTgt spid="13"/>
                                        </p:tgtEl>
                                      </p:cBhvr>
                                      <p:to x="100000" y="60000"/>
                                    </p:animScale>
                                    <p:animScale>
                                      <p:cBhvr>
                                        <p:cTn id="52" dur="166" decel="50000">
                                          <p:stCondLst>
                                            <p:cond delay="676"/>
                                          </p:stCondLst>
                                        </p:cTn>
                                        <p:tgtEl>
                                          <p:spTgt spid="13"/>
                                        </p:tgtEl>
                                      </p:cBhvr>
                                      <p:to x="100000" y="100000"/>
                                    </p:animScale>
                                    <p:animScale>
                                      <p:cBhvr>
                                        <p:cTn id="53" dur="26">
                                          <p:stCondLst>
                                            <p:cond delay="1312"/>
                                          </p:stCondLst>
                                        </p:cTn>
                                        <p:tgtEl>
                                          <p:spTgt spid="13"/>
                                        </p:tgtEl>
                                      </p:cBhvr>
                                      <p:to x="100000" y="80000"/>
                                    </p:animScale>
                                    <p:animScale>
                                      <p:cBhvr>
                                        <p:cTn id="54" dur="166" decel="50000">
                                          <p:stCondLst>
                                            <p:cond delay="1338"/>
                                          </p:stCondLst>
                                        </p:cTn>
                                        <p:tgtEl>
                                          <p:spTgt spid="13"/>
                                        </p:tgtEl>
                                      </p:cBhvr>
                                      <p:to x="100000" y="100000"/>
                                    </p:animScale>
                                    <p:animScale>
                                      <p:cBhvr>
                                        <p:cTn id="55" dur="26">
                                          <p:stCondLst>
                                            <p:cond delay="1642"/>
                                          </p:stCondLst>
                                        </p:cTn>
                                        <p:tgtEl>
                                          <p:spTgt spid="13"/>
                                        </p:tgtEl>
                                      </p:cBhvr>
                                      <p:to x="100000" y="90000"/>
                                    </p:animScale>
                                    <p:animScale>
                                      <p:cBhvr>
                                        <p:cTn id="56" dur="166" decel="50000">
                                          <p:stCondLst>
                                            <p:cond delay="1668"/>
                                          </p:stCondLst>
                                        </p:cTn>
                                        <p:tgtEl>
                                          <p:spTgt spid="13"/>
                                        </p:tgtEl>
                                      </p:cBhvr>
                                      <p:to x="100000" y="100000"/>
                                    </p:animScale>
                                    <p:animScale>
                                      <p:cBhvr>
                                        <p:cTn id="57" dur="26">
                                          <p:stCondLst>
                                            <p:cond delay="1808"/>
                                          </p:stCondLst>
                                        </p:cTn>
                                        <p:tgtEl>
                                          <p:spTgt spid="13"/>
                                        </p:tgtEl>
                                      </p:cBhvr>
                                      <p:to x="100000" y="95000"/>
                                    </p:animScale>
                                    <p:animScale>
                                      <p:cBhvr>
                                        <p:cTn id="58" dur="166" decel="50000">
                                          <p:stCondLst>
                                            <p:cond delay="1834"/>
                                          </p:stCondLst>
                                        </p:cTn>
                                        <p:tgtEl>
                                          <p:spTgt spid="13"/>
                                        </p:tgtEl>
                                      </p:cBhvr>
                                      <p:to x="100000" y="100000"/>
                                    </p:animScale>
                                  </p:childTnLst>
                                </p:cTn>
                              </p:par>
                            </p:childTnLst>
                          </p:cTn>
                        </p:par>
                      </p:childTnLst>
                    </p:cTn>
                  </p:par>
                  <p:par>
                    <p:cTn id="59" fill="hold">
                      <p:stCondLst>
                        <p:cond delay="indefinite"/>
                      </p:stCondLst>
                      <p:childTnLst>
                        <p:par>
                          <p:cTn id="60" fill="hold">
                            <p:stCondLst>
                              <p:cond delay="0"/>
                            </p:stCondLst>
                            <p:childTnLst>
                              <p:par>
                                <p:cTn id="61" presetID="42" presetClass="entr" presetSubtype="0" fill="hold" nodeType="clickEffect">
                                  <p:stCondLst>
                                    <p:cond delay="0"/>
                                  </p:stCondLst>
                                  <p:childTnLst>
                                    <p:set>
                                      <p:cBhvr>
                                        <p:cTn id="62" dur="1" fill="hold">
                                          <p:stCondLst>
                                            <p:cond delay="0"/>
                                          </p:stCondLst>
                                        </p:cTn>
                                        <p:tgtEl>
                                          <p:spTgt spid="12"/>
                                        </p:tgtEl>
                                        <p:attrNameLst>
                                          <p:attrName>style.visibility</p:attrName>
                                        </p:attrNameLst>
                                      </p:cBhvr>
                                      <p:to>
                                        <p:strVal val="visible"/>
                                      </p:to>
                                    </p:set>
                                    <p:animEffect transition="in" filter="fade">
                                      <p:cBhvr>
                                        <p:cTn id="63" dur="1000"/>
                                        <p:tgtEl>
                                          <p:spTgt spid="12"/>
                                        </p:tgtEl>
                                      </p:cBhvr>
                                    </p:animEffect>
                                    <p:anim calcmode="lin" valueType="num">
                                      <p:cBhvr>
                                        <p:cTn id="64" dur="1000" fill="hold"/>
                                        <p:tgtEl>
                                          <p:spTgt spid="12"/>
                                        </p:tgtEl>
                                        <p:attrNameLst>
                                          <p:attrName>ppt_x</p:attrName>
                                        </p:attrNameLst>
                                      </p:cBhvr>
                                      <p:tavLst>
                                        <p:tav tm="0">
                                          <p:val>
                                            <p:strVal val="#ppt_x"/>
                                          </p:val>
                                        </p:tav>
                                        <p:tav tm="100000">
                                          <p:val>
                                            <p:strVal val="#ppt_x"/>
                                          </p:val>
                                        </p:tav>
                                      </p:tavLst>
                                    </p:anim>
                                    <p:anim calcmode="lin" valueType="num">
                                      <p:cBhvr>
                                        <p:cTn id="65" dur="1000" fill="hold"/>
                                        <p:tgtEl>
                                          <p:spTgt spid="12"/>
                                        </p:tgtEl>
                                        <p:attrNameLst>
                                          <p:attrName>ppt_y</p:attrName>
                                        </p:attrNameLst>
                                      </p:cBhvr>
                                      <p:tavLst>
                                        <p:tav tm="0">
                                          <p:val>
                                            <p:strVal val="#ppt_y+.1"/>
                                          </p:val>
                                        </p:tav>
                                        <p:tav tm="100000">
                                          <p:val>
                                            <p:strVal val="#ppt_y"/>
                                          </p:val>
                                        </p:tav>
                                      </p:tavLst>
                                    </p:anim>
                                  </p:childTnLst>
                                </p:cTn>
                              </p:par>
                            </p:childTnLst>
                          </p:cTn>
                        </p:par>
                      </p:childTnLst>
                    </p:cTn>
                  </p:par>
                  <p:par>
                    <p:cTn id="66" fill="hold">
                      <p:stCondLst>
                        <p:cond delay="indefinite"/>
                      </p:stCondLst>
                      <p:childTnLst>
                        <p:par>
                          <p:cTn id="67" fill="hold">
                            <p:stCondLst>
                              <p:cond delay="0"/>
                            </p:stCondLst>
                            <p:childTnLst>
                              <p:par>
                                <p:cTn id="68" presetID="22" presetClass="entr" presetSubtype="4" fill="hold" grpId="0" nodeType="clickEffect">
                                  <p:stCondLst>
                                    <p:cond delay="0"/>
                                  </p:stCondLst>
                                  <p:childTnLst>
                                    <p:set>
                                      <p:cBhvr>
                                        <p:cTn id="69" dur="1" fill="hold">
                                          <p:stCondLst>
                                            <p:cond delay="0"/>
                                          </p:stCondLst>
                                        </p:cTn>
                                        <p:tgtEl>
                                          <p:spTgt spid="14"/>
                                        </p:tgtEl>
                                        <p:attrNameLst>
                                          <p:attrName>style.visibility</p:attrName>
                                        </p:attrNameLst>
                                      </p:cBhvr>
                                      <p:to>
                                        <p:strVal val="visible"/>
                                      </p:to>
                                    </p:set>
                                    <p:animEffect transition="in" filter="wipe(down)">
                                      <p:cBhvr>
                                        <p:cTn id="70"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8" grpId="0" animBg="1"/>
      <p:bldP spid="13" grpId="0" animBg="1"/>
      <p:bldP spid="14"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96DEA6CC-F897-44EF-8E58-60B3805156BF}"/>
              </a:ext>
            </a:extLst>
          </p:cNvPr>
          <p:cNvSpPr txBox="1"/>
          <p:nvPr/>
        </p:nvSpPr>
        <p:spPr>
          <a:xfrm>
            <a:off x="6790764" y="188259"/>
            <a:ext cx="5189724" cy="2246769"/>
          </a:xfrm>
          <a:prstGeom prst="rect">
            <a:avLst/>
          </a:prstGeom>
          <a:solidFill>
            <a:schemeClr val="accent4">
              <a:lumMod val="60000"/>
              <a:lumOff val="40000"/>
            </a:schemeClr>
          </a:solidFill>
        </p:spPr>
        <p:txBody>
          <a:bodyPr wrap="square" rtlCol="1">
            <a:spAutoFit/>
          </a:bodyPr>
          <a:lstStyle/>
          <a:p>
            <a:r>
              <a:rPr lang="he-IL" sz="2800" dirty="0">
                <a:latin typeface="David" panose="020E0502060401010101" pitchFamily="34" charset="-79"/>
                <a:cs typeface="David" panose="020E0502060401010101" pitchFamily="34" charset="-79"/>
              </a:rPr>
              <a:t>  </a:t>
            </a:r>
            <a:r>
              <a:rPr lang="he-IL" sz="2800" b="1" dirty="0">
                <a:latin typeface="David" panose="020E0502060401010101" pitchFamily="34" charset="-79"/>
                <a:cs typeface="David" panose="020E0502060401010101" pitchFamily="34" charset="-79"/>
              </a:rPr>
              <a:t>ז</a:t>
            </a:r>
            <a:r>
              <a:rPr lang="he-IL" sz="2800" dirty="0">
                <a:latin typeface="David" panose="020E0502060401010101" pitchFamily="34" charset="-79"/>
                <a:cs typeface="David" panose="020E0502060401010101" pitchFamily="34" charset="-79"/>
              </a:rPr>
              <a:t> וּמָשַׁכְתִּי אֵלֶיךָ </a:t>
            </a:r>
            <a:r>
              <a:rPr lang="he-IL" sz="2800" b="1" dirty="0">
                <a:highlight>
                  <a:srgbClr val="00FF00"/>
                </a:highlight>
                <a:latin typeface="David" panose="020E0502060401010101" pitchFamily="34" charset="-79"/>
                <a:cs typeface="David" panose="020E0502060401010101" pitchFamily="34" charset="-79"/>
              </a:rPr>
              <a:t>אֶל-נַחַל קִישׁוֹן</a:t>
            </a:r>
            <a:r>
              <a:rPr lang="he-IL" sz="2800" dirty="0">
                <a:latin typeface="David" panose="020E0502060401010101" pitchFamily="34" charset="-79"/>
                <a:cs typeface="David" panose="020E0502060401010101" pitchFamily="34" charset="-79"/>
              </a:rPr>
              <a:t>, אֶת-סִיסְרָא שַׂר-צְבָא יָבִין, וְאֶת-רִכְבּוֹ, וְאֶת-הֲמוֹנוֹ; </a:t>
            </a:r>
            <a:r>
              <a:rPr lang="he-IL" sz="2800" dirty="0" err="1">
                <a:latin typeface="David" panose="020E0502060401010101" pitchFamily="34" charset="-79"/>
                <a:cs typeface="David" panose="020E0502060401010101" pitchFamily="34" charset="-79"/>
              </a:rPr>
              <a:t>וּנְתַתִּיהו</a:t>
            </a:r>
            <a:r>
              <a:rPr lang="he-IL" sz="2800" dirty="0">
                <a:latin typeface="David" panose="020E0502060401010101" pitchFamily="34" charset="-79"/>
                <a:cs typeface="David" panose="020E0502060401010101" pitchFamily="34" charset="-79"/>
              </a:rPr>
              <a:t>ּ, </a:t>
            </a:r>
            <a:r>
              <a:rPr lang="he-IL" sz="2800" dirty="0" smtClean="0">
                <a:latin typeface="David" panose="020E0502060401010101" pitchFamily="34" charset="-79"/>
                <a:cs typeface="David" panose="020E0502060401010101" pitchFamily="34" charset="-79"/>
              </a:rPr>
              <a:t>בְּיָדֶךָ</a:t>
            </a:r>
          </a:p>
          <a:p>
            <a:r>
              <a:rPr lang="he-IL" sz="2800" dirty="0">
                <a:latin typeface="David" panose="020E0502060401010101" pitchFamily="34" charset="-79"/>
                <a:cs typeface="David" panose="020E0502060401010101" pitchFamily="34" charset="-79"/>
              </a:rPr>
              <a:t> </a:t>
            </a:r>
            <a:r>
              <a:rPr lang="he-IL" sz="2800" b="1" dirty="0">
                <a:latin typeface="David" panose="020E0502060401010101" pitchFamily="34" charset="-79"/>
                <a:cs typeface="David" panose="020E0502060401010101" pitchFamily="34" charset="-79"/>
              </a:rPr>
              <a:t>ח</a:t>
            </a:r>
            <a:r>
              <a:rPr lang="he-IL" sz="2800" dirty="0">
                <a:latin typeface="David" panose="020E0502060401010101" pitchFamily="34" charset="-79"/>
                <a:cs typeface="David" panose="020E0502060401010101" pitchFamily="34" charset="-79"/>
              </a:rPr>
              <a:t> וַיֹּאמֶר אֵלֶיהָ בָּרָק, </a:t>
            </a:r>
            <a:r>
              <a:rPr lang="he-IL" sz="2800" b="1" dirty="0">
                <a:latin typeface="David" panose="020E0502060401010101" pitchFamily="34" charset="-79"/>
                <a:cs typeface="David" panose="020E0502060401010101" pitchFamily="34" charset="-79"/>
              </a:rPr>
              <a:t>אִם-תֵּלְכִי עִמִּי וְהָלָכְתִּי; וְאִם-לֹא תֵלְכִי עִמִּי, לֹא אֵלֵךְ. </a:t>
            </a:r>
          </a:p>
        </p:txBody>
      </p:sp>
      <p:sp>
        <p:nvSpPr>
          <p:cNvPr id="3" name="מלבן 2"/>
          <p:cNvSpPr/>
          <p:nvPr/>
        </p:nvSpPr>
        <p:spPr>
          <a:xfrm>
            <a:off x="220973" y="295891"/>
            <a:ext cx="6354639" cy="5016758"/>
          </a:xfrm>
          <a:prstGeom prst="rect">
            <a:avLst/>
          </a:prstGeom>
          <a:solidFill>
            <a:schemeClr val="accent6">
              <a:lumMod val="40000"/>
              <a:lumOff val="60000"/>
            </a:schemeClr>
          </a:solidFill>
        </p:spPr>
        <p:txBody>
          <a:bodyPr wrap="square">
            <a:spAutoFit/>
          </a:bodyPr>
          <a:lstStyle/>
          <a:p>
            <a:r>
              <a:rPr lang="he-IL" sz="3200" b="1" u="sng" dirty="0" smtClean="0">
                <a:latin typeface="David" panose="020E0502060401010101" pitchFamily="34" charset="-79"/>
                <a:cs typeface="David" panose="020E0502060401010101" pitchFamily="34" charset="-79"/>
              </a:rPr>
              <a:t>ז</a:t>
            </a:r>
            <a:r>
              <a:rPr lang="he-IL" sz="3200" dirty="0" smtClean="0">
                <a:latin typeface="David" panose="020E0502060401010101" pitchFamily="34" charset="-79"/>
                <a:cs typeface="David" panose="020E0502060401010101" pitchFamily="34" charset="-79"/>
              </a:rPr>
              <a:t>. ואז </a:t>
            </a:r>
            <a:r>
              <a:rPr lang="he-IL" sz="3200" dirty="0">
                <a:latin typeface="David" panose="020E0502060401010101" pitchFamily="34" charset="-79"/>
                <a:cs typeface="David" panose="020E0502060401010101" pitchFamily="34" charset="-79"/>
              </a:rPr>
              <a:t>ה' יכניס בליבו של סיסרא להגיע אל נחל קישון להילחם בך ושם ה' </a:t>
            </a:r>
            <a:r>
              <a:rPr lang="he-IL" sz="3200" dirty="0" smtClean="0">
                <a:latin typeface="David" panose="020E0502060401010101" pitchFamily="34" charset="-79"/>
                <a:cs typeface="David" panose="020E0502060401010101" pitchFamily="34" charset="-79"/>
              </a:rPr>
              <a:t>ייתן </a:t>
            </a:r>
            <a:r>
              <a:rPr lang="he-IL" sz="3200" dirty="0">
                <a:latin typeface="David" panose="020E0502060401010101" pitchFamily="34" charset="-79"/>
                <a:cs typeface="David" panose="020E0502060401010101" pitchFamily="34" charset="-79"/>
              </a:rPr>
              <a:t>אותו בידך </a:t>
            </a:r>
            <a:r>
              <a:rPr lang="he-IL" sz="3200" dirty="0" smtClean="0">
                <a:latin typeface="David" panose="020E0502060401010101" pitchFamily="34" charset="-79"/>
                <a:cs typeface="David" panose="020E0502060401010101" pitchFamily="34" charset="-79"/>
              </a:rPr>
              <a:t>בחוברת </a:t>
            </a:r>
            <a:r>
              <a:rPr lang="he-IL" sz="3200" dirty="0">
                <a:latin typeface="David" panose="020E0502060401010101" pitchFamily="34" charset="-79"/>
                <a:cs typeface="David" panose="020E0502060401010101" pitchFamily="34" charset="-79"/>
              </a:rPr>
              <a:t>שופטים הרב אברהם שושן יש מפה קטנה שמתארת את המהלך מהיכן ולאן </a:t>
            </a:r>
            <a:r>
              <a:rPr lang="he-IL" sz="3200" dirty="0" smtClean="0">
                <a:latin typeface="David" panose="020E0502060401010101" pitchFamily="34" charset="-79"/>
                <a:cs typeface="David" panose="020E0502060401010101" pitchFamily="34" charset="-79"/>
              </a:rPr>
              <a:t>הגיעו. </a:t>
            </a:r>
          </a:p>
          <a:p>
            <a:r>
              <a:rPr lang="he-IL" sz="3200" b="1" u="sng" dirty="0">
                <a:latin typeface="David" panose="020E0502060401010101" pitchFamily="34" charset="-79"/>
                <a:cs typeface="David" panose="020E0502060401010101" pitchFamily="34" charset="-79"/>
              </a:rPr>
              <a:t>ח</a:t>
            </a:r>
            <a:r>
              <a:rPr lang="he-IL" sz="3200" dirty="0">
                <a:latin typeface="David" panose="020E0502060401010101" pitchFamily="34" charset="-79"/>
                <a:cs typeface="David" panose="020E0502060401010101" pitchFamily="34" charset="-79"/>
              </a:rPr>
              <a:t>. </a:t>
            </a:r>
            <a:r>
              <a:rPr lang="he-IL" sz="3200" b="1" u="sng" dirty="0">
                <a:latin typeface="David" panose="020E0502060401010101" pitchFamily="34" charset="-79"/>
                <a:cs typeface="David" panose="020E0502060401010101" pitchFamily="34" charset="-79"/>
              </a:rPr>
              <a:t>ברק אמר לדבורה- </a:t>
            </a:r>
            <a:r>
              <a:rPr lang="he-IL" sz="3200" dirty="0">
                <a:latin typeface="David" panose="020E0502060401010101" pitchFamily="34" charset="-79"/>
                <a:cs typeface="David" panose="020E0502060401010101" pitchFamily="34" charset="-79"/>
              </a:rPr>
              <a:t>אם תבואי איתי לשכנע את שבט זבולון ונפתלי וגם תהי </a:t>
            </a:r>
            <a:r>
              <a:rPr lang="he-IL" sz="3200" dirty="0" smtClean="0">
                <a:latin typeface="David" panose="020E0502060401010101" pitchFamily="34" charset="-79"/>
                <a:cs typeface="David" panose="020E0502060401010101" pitchFamily="34" charset="-79"/>
              </a:rPr>
              <a:t>אתנו </a:t>
            </a:r>
            <a:r>
              <a:rPr lang="he-IL" sz="3200" dirty="0">
                <a:latin typeface="David" panose="020E0502060401010101" pitchFamily="34" charset="-79"/>
                <a:cs typeface="David" panose="020E0502060401010101" pitchFamily="34" charset="-79"/>
              </a:rPr>
              <a:t>בזמן המלחמה אז אני אלך ואעשה זאת. ואם את לא תלכי איתי אז הם לא ישמעו לי ולא אצא למלחמה.</a:t>
            </a:r>
          </a:p>
        </p:txBody>
      </p:sp>
      <p:sp>
        <p:nvSpPr>
          <p:cNvPr id="4" name="TextBox 3"/>
          <p:cNvSpPr txBox="1"/>
          <p:nvPr/>
        </p:nvSpPr>
        <p:spPr>
          <a:xfrm>
            <a:off x="6790764" y="2602564"/>
            <a:ext cx="5189724" cy="3970318"/>
          </a:xfrm>
          <a:prstGeom prst="rect">
            <a:avLst/>
          </a:prstGeom>
          <a:solidFill>
            <a:srgbClr val="F8CBAD"/>
          </a:solidFill>
          <a:ln w="38100">
            <a:solidFill>
              <a:schemeClr val="tx1"/>
            </a:solidFill>
          </a:ln>
        </p:spPr>
        <p:txBody>
          <a:bodyPr wrap="square" rtlCol="1">
            <a:spAutoFit/>
          </a:bodyPr>
          <a:lstStyle/>
          <a:p>
            <a:r>
              <a:rPr lang="he-IL" sz="2800" b="1" u="sng" dirty="0" smtClean="0">
                <a:latin typeface="David" panose="020E0502060401010101" pitchFamily="34" charset="-79"/>
                <a:cs typeface="David" panose="020E0502060401010101" pitchFamily="34" charset="-79"/>
              </a:rPr>
              <a:t>מדוע נבחרו דווקא שבטי נפתלי וזבולון למלחמה זו</a:t>
            </a:r>
            <a:r>
              <a:rPr lang="he-IL" sz="2800" dirty="0" smtClean="0">
                <a:latin typeface="David" panose="020E0502060401010101" pitchFamily="34" charset="-79"/>
                <a:cs typeface="David" panose="020E0502060401010101" pitchFamily="34" charset="-79"/>
              </a:rPr>
              <a:t>? שבטים אלו שמשו תלמידי חכמים. נפתלי נהג לשמש את יעקב אבינו. וזבולון היה דואג לפרנסתו של יששכר, בעודו משקיע כל כולו בתורה. </a:t>
            </a:r>
          </a:p>
          <a:p>
            <a:r>
              <a:rPr lang="he-IL" sz="2800" dirty="0" smtClean="0">
                <a:latin typeface="David" panose="020E0502060401010101" pitchFamily="34" charset="-79"/>
                <a:cs typeface="David" panose="020E0502060401010101" pitchFamily="34" charset="-79"/>
              </a:rPr>
              <a:t>וברק לקח למלחמה זו- </a:t>
            </a:r>
            <a:r>
              <a:rPr lang="he-IL" sz="2800" b="1" dirty="0" smtClean="0">
                <a:latin typeface="David" panose="020E0502060401010101" pitchFamily="34" charset="-79"/>
                <a:cs typeface="David" panose="020E0502060401010101" pitchFamily="34" charset="-79"/>
              </a:rPr>
              <a:t>דווקא את אלו שמשכימים ומערבים בכל יום לבתי הכנסת ועוסקים בתורה</a:t>
            </a:r>
            <a:r>
              <a:rPr lang="he-IL" sz="2800" dirty="0" smtClean="0">
                <a:latin typeface="David" panose="020E0502060401010101" pitchFamily="34" charset="-79"/>
                <a:cs typeface="David" panose="020E0502060401010101" pitchFamily="34" charset="-79"/>
              </a:rPr>
              <a:t>, ולאו דווקא גיבורים. </a:t>
            </a:r>
            <a:endParaRPr lang="he-IL" sz="2800" dirty="0">
              <a:latin typeface="David" panose="020E0502060401010101" pitchFamily="34" charset="-79"/>
              <a:cs typeface="David" panose="020E0502060401010101" pitchFamily="34" charset="-79"/>
            </a:endParaRPr>
          </a:p>
        </p:txBody>
      </p:sp>
      <p:pic>
        <p:nvPicPr>
          <p:cNvPr id="5" name="תמונה 4"/>
          <p:cNvPicPr>
            <a:picLocks noChangeAspect="1"/>
          </p:cNvPicPr>
          <p:nvPr/>
        </p:nvPicPr>
        <p:blipFill>
          <a:blip r:embed="rId2"/>
          <a:stretch>
            <a:fillRect/>
          </a:stretch>
        </p:blipFill>
        <p:spPr>
          <a:xfrm>
            <a:off x="707394" y="4486907"/>
            <a:ext cx="2961715" cy="2167437"/>
          </a:xfrm>
          <a:prstGeom prst="rect">
            <a:avLst/>
          </a:prstGeom>
        </p:spPr>
      </p:pic>
      <p:pic>
        <p:nvPicPr>
          <p:cNvPr id="6" name="תמונה 5"/>
          <p:cNvPicPr>
            <a:picLocks noChangeAspect="1"/>
          </p:cNvPicPr>
          <p:nvPr/>
        </p:nvPicPr>
        <p:blipFill>
          <a:blip r:embed="rId3"/>
          <a:stretch>
            <a:fillRect/>
          </a:stretch>
        </p:blipFill>
        <p:spPr>
          <a:xfrm>
            <a:off x="4155530" y="4486907"/>
            <a:ext cx="2420082" cy="2085975"/>
          </a:xfrm>
          <a:prstGeom prst="rect">
            <a:avLst/>
          </a:prstGeom>
        </p:spPr>
      </p:pic>
    </p:spTree>
    <p:extLst>
      <p:ext uri="{BB962C8B-B14F-4D97-AF65-F5344CB8AC3E}">
        <p14:creationId xmlns:p14="http://schemas.microsoft.com/office/powerpoint/2010/main" val="2070152491"/>
      </p:ext>
    </p:extLst>
  </p:cSld>
  <p:clrMapOvr>
    <a:masterClrMapping/>
  </p:clrMapOvr>
  <mc:AlternateContent xmlns:mc="http://schemas.openxmlformats.org/markup-compatibility/2006" xmlns:p14="http://schemas.microsoft.com/office/powerpoint/2010/main">
    <mc:Choice Requires="p14">
      <p:transition spd="slow" p14:dur="1400">
        <p14:doors dir="ver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fade">
                                      <p:cBhvr>
                                        <p:cTn id="7" dur="1000"/>
                                        <p:tgtEl>
                                          <p:spTgt spid="2">
                                            <p:txEl>
                                              <p:pRg st="0" end="0"/>
                                            </p:txEl>
                                          </p:spTgt>
                                        </p:tgtEl>
                                      </p:cBhvr>
                                    </p:animEffect>
                                    <p:anim calcmode="lin" valueType="num">
                                      <p:cBhvr>
                                        <p:cTn id="8" dur="1000" fill="hold"/>
                                        <p:tgtEl>
                                          <p:spTgt spid="2">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2">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2">
                                            <p:txEl>
                                              <p:pRg st="1" end="1"/>
                                            </p:txEl>
                                          </p:spTgt>
                                        </p:tgtEl>
                                        <p:attrNameLst>
                                          <p:attrName>style.visibility</p:attrName>
                                        </p:attrNameLst>
                                      </p:cBhvr>
                                      <p:to>
                                        <p:strVal val="visible"/>
                                      </p:to>
                                    </p:set>
                                    <p:animEffect transition="in" filter="fade">
                                      <p:cBhvr>
                                        <p:cTn id="14" dur="1000"/>
                                        <p:tgtEl>
                                          <p:spTgt spid="2">
                                            <p:txEl>
                                              <p:pRg st="1" end="1"/>
                                            </p:txEl>
                                          </p:spTgt>
                                        </p:tgtEl>
                                      </p:cBhvr>
                                    </p:animEffect>
                                    <p:anim calcmode="lin" valueType="num">
                                      <p:cBhvr>
                                        <p:cTn id="15" dur="1000" fill="hold"/>
                                        <p:tgtEl>
                                          <p:spTgt spid="2">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2">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26" presetClass="entr" presetSubtype="0" fill="hold" grpId="0" nodeType="clickEffect">
                                  <p:stCondLst>
                                    <p:cond delay="0"/>
                                  </p:stCondLst>
                                  <p:childTnLst>
                                    <p:set>
                                      <p:cBhvr>
                                        <p:cTn id="20" dur="1" fill="hold">
                                          <p:stCondLst>
                                            <p:cond delay="0"/>
                                          </p:stCondLst>
                                        </p:cTn>
                                        <p:tgtEl>
                                          <p:spTgt spid="3"/>
                                        </p:tgtEl>
                                        <p:attrNameLst>
                                          <p:attrName>style.visibility</p:attrName>
                                        </p:attrNameLst>
                                      </p:cBhvr>
                                      <p:to>
                                        <p:strVal val="visible"/>
                                      </p:to>
                                    </p:set>
                                    <p:animEffect transition="in" filter="wipe(down)">
                                      <p:cBhvr>
                                        <p:cTn id="21" dur="580">
                                          <p:stCondLst>
                                            <p:cond delay="0"/>
                                          </p:stCondLst>
                                        </p:cTn>
                                        <p:tgtEl>
                                          <p:spTgt spid="3"/>
                                        </p:tgtEl>
                                      </p:cBhvr>
                                    </p:animEffect>
                                    <p:anim calcmode="lin" valueType="num">
                                      <p:cBhvr>
                                        <p:cTn id="22" dur="1822" tmFilter="0,0; 0.14,0.36; 0.43,0.73; 0.71,0.91; 1.0,1.0">
                                          <p:stCondLst>
                                            <p:cond delay="0"/>
                                          </p:stCondLst>
                                        </p:cTn>
                                        <p:tgtEl>
                                          <p:spTgt spid="3"/>
                                        </p:tgtEl>
                                        <p:attrNameLst>
                                          <p:attrName>ppt_x</p:attrName>
                                        </p:attrNameLst>
                                      </p:cBhvr>
                                      <p:tavLst>
                                        <p:tav tm="0">
                                          <p:val>
                                            <p:strVal val="#ppt_x-0.25"/>
                                          </p:val>
                                        </p:tav>
                                        <p:tav tm="100000">
                                          <p:val>
                                            <p:strVal val="#ppt_x"/>
                                          </p:val>
                                        </p:tav>
                                      </p:tavLst>
                                    </p:anim>
                                    <p:anim calcmode="lin" valueType="num">
                                      <p:cBhvr>
                                        <p:cTn id="23" dur="664" tmFilter="0.0,0.0; 0.25,0.07; 0.50,0.2; 0.75,0.467; 1.0,1.0">
                                          <p:stCondLst>
                                            <p:cond delay="0"/>
                                          </p:stCondLst>
                                        </p:cTn>
                                        <p:tgtEl>
                                          <p:spTgt spid="3"/>
                                        </p:tgtEl>
                                        <p:attrNameLst>
                                          <p:attrName>ppt_y</p:attrName>
                                        </p:attrNameLst>
                                      </p:cBhvr>
                                      <p:tavLst>
                                        <p:tav tm="0" fmla="#ppt_y-sin(pi*$)/3">
                                          <p:val>
                                            <p:fltVal val="0.5"/>
                                          </p:val>
                                        </p:tav>
                                        <p:tav tm="100000">
                                          <p:val>
                                            <p:fltVal val="1"/>
                                          </p:val>
                                        </p:tav>
                                      </p:tavLst>
                                    </p:anim>
                                    <p:anim calcmode="lin" valueType="num">
                                      <p:cBhvr>
                                        <p:cTn id="24" dur="664" tmFilter="0, 0; 0.125,0.2665; 0.25,0.4; 0.375,0.465; 0.5,0.5;  0.625,0.535; 0.75,0.6; 0.875,0.7335; 1,1">
                                          <p:stCondLst>
                                            <p:cond delay="664"/>
                                          </p:stCondLst>
                                        </p:cTn>
                                        <p:tgtEl>
                                          <p:spTgt spid="3"/>
                                        </p:tgtEl>
                                        <p:attrNameLst>
                                          <p:attrName>ppt_y</p:attrName>
                                        </p:attrNameLst>
                                      </p:cBhvr>
                                      <p:tavLst>
                                        <p:tav tm="0" fmla="#ppt_y-sin(pi*$)/9">
                                          <p:val>
                                            <p:fltVal val="0"/>
                                          </p:val>
                                        </p:tav>
                                        <p:tav tm="100000">
                                          <p:val>
                                            <p:fltVal val="1"/>
                                          </p:val>
                                        </p:tav>
                                      </p:tavLst>
                                    </p:anim>
                                    <p:anim calcmode="lin" valueType="num">
                                      <p:cBhvr>
                                        <p:cTn id="25" dur="332" tmFilter="0, 0; 0.125,0.2665; 0.25,0.4; 0.375,0.465; 0.5,0.5;  0.625,0.535; 0.75,0.6; 0.875,0.7335; 1,1">
                                          <p:stCondLst>
                                            <p:cond delay="1324"/>
                                          </p:stCondLst>
                                        </p:cTn>
                                        <p:tgtEl>
                                          <p:spTgt spid="3"/>
                                        </p:tgtEl>
                                        <p:attrNameLst>
                                          <p:attrName>ppt_y</p:attrName>
                                        </p:attrNameLst>
                                      </p:cBhvr>
                                      <p:tavLst>
                                        <p:tav tm="0" fmla="#ppt_y-sin(pi*$)/27">
                                          <p:val>
                                            <p:fltVal val="0"/>
                                          </p:val>
                                        </p:tav>
                                        <p:tav tm="100000">
                                          <p:val>
                                            <p:fltVal val="1"/>
                                          </p:val>
                                        </p:tav>
                                      </p:tavLst>
                                    </p:anim>
                                    <p:anim calcmode="lin" valueType="num">
                                      <p:cBhvr>
                                        <p:cTn id="26" dur="164" tmFilter="0, 0; 0.125,0.2665; 0.25,0.4; 0.375,0.465; 0.5,0.5;  0.625,0.535; 0.75,0.6; 0.875,0.7335; 1,1">
                                          <p:stCondLst>
                                            <p:cond delay="1656"/>
                                          </p:stCondLst>
                                        </p:cTn>
                                        <p:tgtEl>
                                          <p:spTgt spid="3"/>
                                        </p:tgtEl>
                                        <p:attrNameLst>
                                          <p:attrName>ppt_y</p:attrName>
                                        </p:attrNameLst>
                                      </p:cBhvr>
                                      <p:tavLst>
                                        <p:tav tm="0" fmla="#ppt_y-sin(pi*$)/81">
                                          <p:val>
                                            <p:fltVal val="0"/>
                                          </p:val>
                                        </p:tav>
                                        <p:tav tm="100000">
                                          <p:val>
                                            <p:fltVal val="1"/>
                                          </p:val>
                                        </p:tav>
                                      </p:tavLst>
                                    </p:anim>
                                    <p:animScale>
                                      <p:cBhvr>
                                        <p:cTn id="27" dur="26">
                                          <p:stCondLst>
                                            <p:cond delay="650"/>
                                          </p:stCondLst>
                                        </p:cTn>
                                        <p:tgtEl>
                                          <p:spTgt spid="3"/>
                                        </p:tgtEl>
                                      </p:cBhvr>
                                      <p:to x="100000" y="60000"/>
                                    </p:animScale>
                                    <p:animScale>
                                      <p:cBhvr>
                                        <p:cTn id="28" dur="166" decel="50000">
                                          <p:stCondLst>
                                            <p:cond delay="676"/>
                                          </p:stCondLst>
                                        </p:cTn>
                                        <p:tgtEl>
                                          <p:spTgt spid="3"/>
                                        </p:tgtEl>
                                      </p:cBhvr>
                                      <p:to x="100000" y="100000"/>
                                    </p:animScale>
                                    <p:animScale>
                                      <p:cBhvr>
                                        <p:cTn id="29" dur="26">
                                          <p:stCondLst>
                                            <p:cond delay="1312"/>
                                          </p:stCondLst>
                                        </p:cTn>
                                        <p:tgtEl>
                                          <p:spTgt spid="3"/>
                                        </p:tgtEl>
                                      </p:cBhvr>
                                      <p:to x="100000" y="80000"/>
                                    </p:animScale>
                                    <p:animScale>
                                      <p:cBhvr>
                                        <p:cTn id="30" dur="166" decel="50000">
                                          <p:stCondLst>
                                            <p:cond delay="1338"/>
                                          </p:stCondLst>
                                        </p:cTn>
                                        <p:tgtEl>
                                          <p:spTgt spid="3"/>
                                        </p:tgtEl>
                                      </p:cBhvr>
                                      <p:to x="100000" y="100000"/>
                                    </p:animScale>
                                    <p:animScale>
                                      <p:cBhvr>
                                        <p:cTn id="31" dur="26">
                                          <p:stCondLst>
                                            <p:cond delay="1642"/>
                                          </p:stCondLst>
                                        </p:cTn>
                                        <p:tgtEl>
                                          <p:spTgt spid="3"/>
                                        </p:tgtEl>
                                      </p:cBhvr>
                                      <p:to x="100000" y="90000"/>
                                    </p:animScale>
                                    <p:animScale>
                                      <p:cBhvr>
                                        <p:cTn id="32" dur="166" decel="50000">
                                          <p:stCondLst>
                                            <p:cond delay="1668"/>
                                          </p:stCondLst>
                                        </p:cTn>
                                        <p:tgtEl>
                                          <p:spTgt spid="3"/>
                                        </p:tgtEl>
                                      </p:cBhvr>
                                      <p:to x="100000" y="100000"/>
                                    </p:animScale>
                                    <p:animScale>
                                      <p:cBhvr>
                                        <p:cTn id="33" dur="26">
                                          <p:stCondLst>
                                            <p:cond delay="1808"/>
                                          </p:stCondLst>
                                        </p:cTn>
                                        <p:tgtEl>
                                          <p:spTgt spid="3"/>
                                        </p:tgtEl>
                                      </p:cBhvr>
                                      <p:to x="100000" y="95000"/>
                                    </p:animScale>
                                    <p:animScale>
                                      <p:cBhvr>
                                        <p:cTn id="34" dur="166" decel="50000">
                                          <p:stCondLst>
                                            <p:cond delay="1834"/>
                                          </p:stCondLst>
                                        </p:cTn>
                                        <p:tgtEl>
                                          <p:spTgt spid="3"/>
                                        </p:tgtEl>
                                      </p:cBhvr>
                                      <p:to x="100000" y="100000"/>
                                    </p:animScale>
                                  </p:childTnLst>
                                </p:cTn>
                              </p:par>
                            </p:childTnLst>
                          </p:cTn>
                        </p:par>
                      </p:childTnLst>
                    </p:cTn>
                  </p:par>
                  <p:par>
                    <p:cTn id="35" fill="hold">
                      <p:stCondLst>
                        <p:cond delay="indefinite"/>
                      </p:stCondLst>
                      <p:childTnLst>
                        <p:par>
                          <p:cTn id="36" fill="hold">
                            <p:stCondLst>
                              <p:cond delay="0"/>
                            </p:stCondLst>
                            <p:childTnLst>
                              <p:par>
                                <p:cTn id="37" presetID="16" presetClass="entr" presetSubtype="21" fill="hold" nodeType="clickEffect">
                                  <p:stCondLst>
                                    <p:cond delay="0"/>
                                  </p:stCondLst>
                                  <p:childTnLst>
                                    <p:set>
                                      <p:cBhvr>
                                        <p:cTn id="38" dur="1" fill="hold">
                                          <p:stCondLst>
                                            <p:cond delay="0"/>
                                          </p:stCondLst>
                                        </p:cTn>
                                        <p:tgtEl>
                                          <p:spTgt spid="3">
                                            <p:txEl>
                                              <p:pRg st="0" end="0"/>
                                            </p:txEl>
                                          </p:spTgt>
                                        </p:tgtEl>
                                        <p:attrNameLst>
                                          <p:attrName>style.visibility</p:attrName>
                                        </p:attrNameLst>
                                      </p:cBhvr>
                                      <p:to>
                                        <p:strVal val="visible"/>
                                      </p:to>
                                    </p:set>
                                    <p:animEffect transition="in" filter="barn(inVertical)">
                                      <p:cBhvr>
                                        <p:cTn id="39" dur="500"/>
                                        <p:tgtEl>
                                          <p:spTgt spid="3">
                                            <p:txEl>
                                              <p:pRg st="0" end="0"/>
                                            </p:txEl>
                                          </p:spTgt>
                                        </p:tgtEl>
                                      </p:cBhvr>
                                    </p:animEffect>
                                  </p:childTnLst>
                                </p:cTn>
                              </p:par>
                            </p:childTnLst>
                          </p:cTn>
                        </p:par>
                      </p:childTnLst>
                    </p:cTn>
                  </p:par>
                  <p:par>
                    <p:cTn id="40" fill="hold">
                      <p:stCondLst>
                        <p:cond delay="indefinite"/>
                      </p:stCondLst>
                      <p:childTnLst>
                        <p:par>
                          <p:cTn id="41" fill="hold">
                            <p:stCondLst>
                              <p:cond delay="0"/>
                            </p:stCondLst>
                            <p:childTnLst>
                              <p:par>
                                <p:cTn id="42" presetID="6" presetClass="entr" presetSubtype="16" fill="hold" nodeType="clickEffect">
                                  <p:stCondLst>
                                    <p:cond delay="0"/>
                                  </p:stCondLst>
                                  <p:childTnLst>
                                    <p:set>
                                      <p:cBhvr>
                                        <p:cTn id="43" dur="1" fill="hold">
                                          <p:stCondLst>
                                            <p:cond delay="0"/>
                                          </p:stCondLst>
                                        </p:cTn>
                                        <p:tgtEl>
                                          <p:spTgt spid="3">
                                            <p:txEl>
                                              <p:pRg st="1" end="1"/>
                                            </p:txEl>
                                          </p:spTgt>
                                        </p:tgtEl>
                                        <p:attrNameLst>
                                          <p:attrName>style.visibility</p:attrName>
                                        </p:attrNameLst>
                                      </p:cBhvr>
                                      <p:to>
                                        <p:strVal val="visible"/>
                                      </p:to>
                                    </p:set>
                                    <p:animEffect transition="in" filter="circle(in)">
                                      <p:cBhvr>
                                        <p:cTn id="44" dur="2000"/>
                                        <p:tgtEl>
                                          <p:spTgt spid="3">
                                            <p:txEl>
                                              <p:pRg st="1" end="1"/>
                                            </p:txEl>
                                          </p:spTgt>
                                        </p:tgtEl>
                                      </p:cBhvr>
                                    </p:animEffect>
                                  </p:childTnLst>
                                </p:cTn>
                              </p:par>
                            </p:childTnLst>
                          </p:cTn>
                        </p:par>
                      </p:childTnLst>
                    </p:cTn>
                  </p:par>
                  <p:par>
                    <p:cTn id="45" fill="hold">
                      <p:stCondLst>
                        <p:cond delay="indefinite"/>
                      </p:stCondLst>
                      <p:childTnLst>
                        <p:par>
                          <p:cTn id="46" fill="hold">
                            <p:stCondLst>
                              <p:cond delay="0"/>
                            </p:stCondLst>
                            <p:childTnLst>
                              <p:par>
                                <p:cTn id="47" presetID="42" presetClass="entr" presetSubtype="0" fill="hold" grpId="0" nodeType="clickEffect">
                                  <p:stCondLst>
                                    <p:cond delay="0"/>
                                  </p:stCondLst>
                                  <p:childTnLst>
                                    <p:set>
                                      <p:cBhvr>
                                        <p:cTn id="48" dur="1" fill="hold">
                                          <p:stCondLst>
                                            <p:cond delay="0"/>
                                          </p:stCondLst>
                                        </p:cTn>
                                        <p:tgtEl>
                                          <p:spTgt spid="4"/>
                                        </p:tgtEl>
                                        <p:attrNameLst>
                                          <p:attrName>style.visibility</p:attrName>
                                        </p:attrNameLst>
                                      </p:cBhvr>
                                      <p:to>
                                        <p:strVal val="visible"/>
                                      </p:to>
                                    </p:set>
                                    <p:animEffect transition="in" filter="fade">
                                      <p:cBhvr>
                                        <p:cTn id="49" dur="1000"/>
                                        <p:tgtEl>
                                          <p:spTgt spid="4"/>
                                        </p:tgtEl>
                                      </p:cBhvr>
                                    </p:animEffect>
                                    <p:anim calcmode="lin" valueType="num">
                                      <p:cBhvr>
                                        <p:cTn id="50" dur="1000" fill="hold"/>
                                        <p:tgtEl>
                                          <p:spTgt spid="4"/>
                                        </p:tgtEl>
                                        <p:attrNameLst>
                                          <p:attrName>ppt_x</p:attrName>
                                        </p:attrNameLst>
                                      </p:cBhvr>
                                      <p:tavLst>
                                        <p:tav tm="0">
                                          <p:val>
                                            <p:strVal val="#ppt_x"/>
                                          </p:val>
                                        </p:tav>
                                        <p:tav tm="100000">
                                          <p:val>
                                            <p:strVal val="#ppt_x"/>
                                          </p:val>
                                        </p:tav>
                                      </p:tavLst>
                                    </p:anim>
                                    <p:anim calcmode="lin" valueType="num">
                                      <p:cBhvr>
                                        <p:cTn id="51" dur="1000" fill="hold"/>
                                        <p:tgtEl>
                                          <p:spTgt spid="4"/>
                                        </p:tgtEl>
                                        <p:attrNameLst>
                                          <p:attrName>ppt_y</p:attrName>
                                        </p:attrNameLst>
                                      </p:cBhvr>
                                      <p:tavLst>
                                        <p:tav tm="0">
                                          <p:val>
                                            <p:strVal val="#ppt_y+.1"/>
                                          </p:val>
                                        </p:tav>
                                        <p:tav tm="100000">
                                          <p:val>
                                            <p:strVal val="#ppt_y"/>
                                          </p:val>
                                        </p:tav>
                                      </p:tavLst>
                                    </p:anim>
                                  </p:childTnLst>
                                </p:cTn>
                              </p:par>
                            </p:childTnLst>
                          </p:cTn>
                        </p:par>
                      </p:childTnLst>
                    </p:cTn>
                  </p:par>
                  <p:par>
                    <p:cTn id="52" fill="hold">
                      <p:stCondLst>
                        <p:cond delay="indefinite"/>
                      </p:stCondLst>
                      <p:childTnLst>
                        <p:par>
                          <p:cTn id="53" fill="hold">
                            <p:stCondLst>
                              <p:cond delay="0"/>
                            </p:stCondLst>
                            <p:childTnLst>
                              <p:par>
                                <p:cTn id="54" presetID="16" presetClass="entr" presetSubtype="21" fill="hold" nodeType="clickEffect">
                                  <p:stCondLst>
                                    <p:cond delay="0"/>
                                  </p:stCondLst>
                                  <p:childTnLst>
                                    <p:set>
                                      <p:cBhvr>
                                        <p:cTn id="55" dur="1" fill="hold">
                                          <p:stCondLst>
                                            <p:cond delay="0"/>
                                          </p:stCondLst>
                                        </p:cTn>
                                        <p:tgtEl>
                                          <p:spTgt spid="6"/>
                                        </p:tgtEl>
                                        <p:attrNameLst>
                                          <p:attrName>style.visibility</p:attrName>
                                        </p:attrNameLst>
                                      </p:cBhvr>
                                      <p:to>
                                        <p:strVal val="visible"/>
                                      </p:to>
                                    </p:set>
                                    <p:animEffect transition="in" filter="barn(inVertical)">
                                      <p:cBhvr>
                                        <p:cTn id="56" dur="500"/>
                                        <p:tgtEl>
                                          <p:spTgt spid="6"/>
                                        </p:tgtEl>
                                      </p:cBhvr>
                                    </p:animEffect>
                                  </p:childTnLst>
                                </p:cTn>
                              </p:par>
                            </p:childTnLst>
                          </p:cTn>
                        </p:par>
                      </p:childTnLst>
                    </p:cTn>
                  </p:par>
                  <p:par>
                    <p:cTn id="57" fill="hold">
                      <p:stCondLst>
                        <p:cond delay="indefinite"/>
                      </p:stCondLst>
                      <p:childTnLst>
                        <p:par>
                          <p:cTn id="58" fill="hold">
                            <p:stCondLst>
                              <p:cond delay="0"/>
                            </p:stCondLst>
                            <p:childTnLst>
                              <p:par>
                                <p:cTn id="59" presetID="6" presetClass="entr" presetSubtype="16" fill="hold" nodeType="clickEffect">
                                  <p:stCondLst>
                                    <p:cond delay="0"/>
                                  </p:stCondLst>
                                  <p:childTnLst>
                                    <p:set>
                                      <p:cBhvr>
                                        <p:cTn id="60" dur="1" fill="hold">
                                          <p:stCondLst>
                                            <p:cond delay="0"/>
                                          </p:stCondLst>
                                        </p:cTn>
                                        <p:tgtEl>
                                          <p:spTgt spid="5"/>
                                        </p:tgtEl>
                                        <p:attrNameLst>
                                          <p:attrName>style.visibility</p:attrName>
                                        </p:attrNameLst>
                                      </p:cBhvr>
                                      <p:to>
                                        <p:strVal val="visible"/>
                                      </p:to>
                                    </p:set>
                                    <p:animEffect transition="in" filter="circle(in)">
                                      <p:cBhvr>
                                        <p:cTn id="61" dur="2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48B3B12D-4C3D-4181-AE06-CE5D0AF19BE0}"/>
              </a:ext>
            </a:extLst>
          </p:cNvPr>
          <p:cNvSpPr txBox="1"/>
          <p:nvPr/>
        </p:nvSpPr>
        <p:spPr>
          <a:xfrm>
            <a:off x="6723529" y="133845"/>
            <a:ext cx="5338794" cy="4832092"/>
          </a:xfrm>
          <a:prstGeom prst="rect">
            <a:avLst/>
          </a:prstGeom>
          <a:solidFill>
            <a:schemeClr val="accent2">
              <a:lumMod val="60000"/>
              <a:lumOff val="40000"/>
            </a:schemeClr>
          </a:solidFill>
        </p:spPr>
        <p:txBody>
          <a:bodyPr wrap="square" rtlCol="1">
            <a:spAutoFit/>
          </a:bodyPr>
          <a:lstStyle/>
          <a:p>
            <a:r>
              <a:rPr lang="he-IL" sz="2800" dirty="0">
                <a:latin typeface="David" panose="020E0502060401010101" pitchFamily="34" charset="-79"/>
                <a:cs typeface="David" panose="020E0502060401010101" pitchFamily="34" charset="-79"/>
              </a:rPr>
              <a:t> </a:t>
            </a:r>
            <a:r>
              <a:rPr lang="he-IL" sz="2800" b="1" dirty="0">
                <a:latin typeface="David" panose="020E0502060401010101" pitchFamily="34" charset="-79"/>
                <a:cs typeface="David" panose="020E0502060401010101" pitchFamily="34" charset="-79"/>
              </a:rPr>
              <a:t>ט</a:t>
            </a:r>
            <a:r>
              <a:rPr lang="he-IL" sz="2800" dirty="0">
                <a:latin typeface="David" panose="020E0502060401010101" pitchFamily="34" charset="-79"/>
                <a:cs typeface="David" panose="020E0502060401010101" pitchFamily="34" charset="-79"/>
              </a:rPr>
              <a:t> וַתֹּאמֶר הָלֹךְ אֵלֵךְ עִמָּךְ, אֶפֶס כִּי לֹא תִהְיֶה תִּפְאַרְתְּךָ עַל-הַדֶּרֶךְ אֲשֶׁר אַתָּה הוֹלֵךְ--</a:t>
            </a:r>
            <a:r>
              <a:rPr lang="he-IL" sz="2800" b="1" dirty="0">
                <a:latin typeface="David" panose="020E0502060401010101" pitchFamily="34" charset="-79"/>
                <a:cs typeface="David" panose="020E0502060401010101" pitchFamily="34" charset="-79"/>
              </a:rPr>
              <a:t>כִּי </a:t>
            </a:r>
            <a:r>
              <a:rPr lang="he-IL" sz="2800" b="1" dirty="0" err="1">
                <a:latin typeface="David" panose="020E0502060401010101" pitchFamily="34" charset="-79"/>
                <a:cs typeface="David" panose="020E0502060401010101" pitchFamily="34" charset="-79"/>
              </a:rPr>
              <a:t>בְיַד-אִשָּׁה</a:t>
            </a:r>
            <a:r>
              <a:rPr lang="he-IL" sz="2800" b="1" dirty="0">
                <a:latin typeface="David" panose="020E0502060401010101" pitchFamily="34" charset="-79"/>
                <a:cs typeface="David" panose="020E0502060401010101" pitchFamily="34" charset="-79"/>
              </a:rPr>
              <a:t>, </a:t>
            </a:r>
            <a:r>
              <a:rPr lang="he-IL" sz="2800" b="1" dirty="0" err="1">
                <a:latin typeface="David" panose="020E0502060401010101" pitchFamily="34" charset="-79"/>
                <a:cs typeface="David" panose="020E0502060401010101" pitchFamily="34" charset="-79"/>
              </a:rPr>
              <a:t>יִמְכֹּר</a:t>
            </a:r>
            <a:r>
              <a:rPr lang="he-IL" sz="2800" b="1" dirty="0">
                <a:latin typeface="David" panose="020E0502060401010101" pitchFamily="34" charset="-79"/>
                <a:cs typeface="David" panose="020E0502060401010101" pitchFamily="34" charset="-79"/>
              </a:rPr>
              <a:t> יְהוָה אֶת-סִיסְרָא</a:t>
            </a:r>
            <a:r>
              <a:rPr lang="he-IL" sz="2800" dirty="0">
                <a:latin typeface="David" panose="020E0502060401010101" pitchFamily="34" charset="-79"/>
                <a:cs typeface="David" panose="020E0502060401010101" pitchFamily="34" charset="-79"/>
              </a:rPr>
              <a:t>; </a:t>
            </a:r>
            <a:r>
              <a:rPr lang="he-IL" sz="2800" dirty="0" err="1">
                <a:latin typeface="David" panose="020E0502060401010101" pitchFamily="34" charset="-79"/>
                <a:cs typeface="David" panose="020E0502060401010101" pitchFamily="34" charset="-79"/>
              </a:rPr>
              <a:t>וַתָּקָם</a:t>
            </a:r>
            <a:r>
              <a:rPr lang="he-IL" sz="2800" dirty="0">
                <a:latin typeface="David" panose="020E0502060401010101" pitchFamily="34" charset="-79"/>
                <a:cs typeface="David" panose="020E0502060401010101" pitchFamily="34" charset="-79"/>
              </a:rPr>
              <a:t> דְּבוֹרָה וַתֵּלֶךְ עִם-בָּרָק, קֶדְשָׁה. </a:t>
            </a:r>
          </a:p>
          <a:p>
            <a:r>
              <a:rPr lang="he-IL" sz="2800" dirty="0">
                <a:latin typeface="David" panose="020E0502060401010101" pitchFamily="34" charset="-79"/>
                <a:cs typeface="David" panose="020E0502060401010101" pitchFamily="34" charset="-79"/>
              </a:rPr>
              <a:t> </a:t>
            </a:r>
            <a:r>
              <a:rPr lang="he-IL" sz="2800" b="1" dirty="0">
                <a:latin typeface="David" panose="020E0502060401010101" pitchFamily="34" charset="-79"/>
                <a:cs typeface="David" panose="020E0502060401010101" pitchFamily="34" charset="-79"/>
              </a:rPr>
              <a:t>י</a:t>
            </a:r>
            <a:r>
              <a:rPr lang="he-IL" sz="2800" dirty="0">
                <a:latin typeface="David" panose="020E0502060401010101" pitchFamily="34" charset="-79"/>
                <a:cs typeface="David" panose="020E0502060401010101" pitchFamily="34" charset="-79"/>
              </a:rPr>
              <a:t> וַיַּזְעֵק בָּרָק </a:t>
            </a:r>
            <a:r>
              <a:rPr lang="he-IL" sz="2800" b="1" dirty="0" err="1">
                <a:highlight>
                  <a:srgbClr val="FFFF00"/>
                </a:highlight>
                <a:latin typeface="David" panose="020E0502060401010101" pitchFamily="34" charset="-79"/>
                <a:cs typeface="David" panose="020E0502060401010101" pitchFamily="34" charset="-79"/>
              </a:rPr>
              <a:t>אֶת-זְבוּלֻן</a:t>
            </a:r>
            <a:r>
              <a:rPr lang="he-IL" sz="2800" b="1" dirty="0">
                <a:highlight>
                  <a:srgbClr val="FFFF00"/>
                </a:highlight>
                <a:latin typeface="David" panose="020E0502060401010101" pitchFamily="34" charset="-79"/>
                <a:cs typeface="David" panose="020E0502060401010101" pitchFamily="34" charset="-79"/>
              </a:rPr>
              <a:t> וְאֶת-נַפְתָּלִי</a:t>
            </a:r>
            <a:r>
              <a:rPr lang="he-IL" sz="2800" dirty="0">
                <a:latin typeface="David" panose="020E0502060401010101" pitchFamily="34" charset="-79"/>
                <a:cs typeface="David" panose="020E0502060401010101" pitchFamily="34" charset="-79"/>
              </a:rPr>
              <a:t>, קֶדְשָׁה, וַיַּעַל בְּרַגְלָיו, עֲשֶׂרֶת אַלְפֵי אִישׁ; וַתַּעַל עִמּוֹ, דְּבוֹרָה.  </a:t>
            </a:r>
          </a:p>
          <a:p>
            <a:r>
              <a:rPr lang="he-IL" sz="2800" b="1" dirty="0">
                <a:latin typeface="David" panose="020E0502060401010101" pitchFamily="34" charset="-79"/>
                <a:cs typeface="David" panose="020E0502060401010101" pitchFamily="34" charset="-79"/>
              </a:rPr>
              <a:t>יא</a:t>
            </a:r>
            <a:r>
              <a:rPr lang="he-IL" sz="2800" dirty="0">
                <a:latin typeface="David" panose="020E0502060401010101" pitchFamily="34" charset="-79"/>
                <a:cs typeface="David" panose="020E0502060401010101" pitchFamily="34" charset="-79"/>
              </a:rPr>
              <a:t> וְחֶבֶר הַקֵּינִי נִפְרָד מִקַּיִן, מִבְּנֵי חֹבָב חֹתֵן מֹשֶׁה; </a:t>
            </a:r>
            <a:r>
              <a:rPr lang="he-IL" sz="2800" dirty="0" err="1">
                <a:latin typeface="David" panose="020E0502060401010101" pitchFamily="34" charset="-79"/>
                <a:cs typeface="David" panose="020E0502060401010101" pitchFamily="34" charset="-79"/>
              </a:rPr>
              <a:t>וַיֵּט</a:t>
            </a:r>
            <a:r>
              <a:rPr lang="he-IL" sz="2800" dirty="0">
                <a:latin typeface="David" panose="020E0502060401010101" pitchFamily="34" charset="-79"/>
                <a:cs typeface="David" panose="020E0502060401010101" pitchFamily="34" charset="-79"/>
              </a:rPr>
              <a:t> </a:t>
            </a:r>
            <a:r>
              <a:rPr lang="he-IL" sz="2800" dirty="0" err="1">
                <a:latin typeface="David" panose="020E0502060401010101" pitchFamily="34" charset="-79"/>
                <a:cs typeface="David" panose="020E0502060401010101" pitchFamily="34" charset="-79"/>
              </a:rPr>
              <a:t>אָהֳלו</a:t>
            </a:r>
            <a:r>
              <a:rPr lang="he-IL" sz="2800" dirty="0">
                <a:latin typeface="David" panose="020E0502060401010101" pitchFamily="34" charset="-79"/>
                <a:cs typeface="David" panose="020E0502060401010101" pitchFamily="34" charset="-79"/>
              </a:rPr>
              <a:t>ֹ, עַד-אֵילוֹן </a:t>
            </a:r>
            <a:r>
              <a:rPr lang="he-IL" sz="2800" dirty="0" err="1">
                <a:latin typeface="David" panose="020E0502060401010101" pitchFamily="34" charset="-79"/>
                <a:cs typeface="David" panose="020E0502060401010101" pitchFamily="34" charset="-79"/>
              </a:rPr>
              <a:t>בצענים</a:t>
            </a:r>
            <a:r>
              <a:rPr lang="he-IL" sz="2800" dirty="0">
                <a:latin typeface="David" panose="020E0502060401010101" pitchFamily="34" charset="-79"/>
                <a:cs typeface="David" panose="020E0502060401010101" pitchFamily="34" charset="-79"/>
              </a:rPr>
              <a:t> (</a:t>
            </a:r>
            <a:r>
              <a:rPr lang="he-IL" sz="2800" dirty="0" err="1">
                <a:latin typeface="David" panose="020E0502060401010101" pitchFamily="34" charset="-79"/>
                <a:cs typeface="David" panose="020E0502060401010101" pitchFamily="34" charset="-79"/>
              </a:rPr>
              <a:t>בְּצַעֲנַנִּים</a:t>
            </a:r>
            <a:r>
              <a:rPr lang="he-IL" sz="2800" dirty="0">
                <a:latin typeface="David" panose="020E0502060401010101" pitchFamily="34" charset="-79"/>
                <a:cs typeface="David" panose="020E0502060401010101" pitchFamily="34" charset="-79"/>
              </a:rPr>
              <a:t>) אֲשֶׁר אֶת-קֶדֶשׁ.</a:t>
            </a:r>
            <a:endParaRPr lang="he-IL" sz="3200" dirty="0">
              <a:latin typeface="David" panose="020E0502060401010101" pitchFamily="34" charset="-79"/>
              <a:cs typeface="David" panose="020E0502060401010101" pitchFamily="34" charset="-79"/>
            </a:endParaRPr>
          </a:p>
        </p:txBody>
      </p:sp>
      <p:sp>
        <p:nvSpPr>
          <p:cNvPr id="3" name="מלבן 2"/>
          <p:cNvSpPr/>
          <p:nvPr/>
        </p:nvSpPr>
        <p:spPr>
          <a:xfrm>
            <a:off x="116540" y="258765"/>
            <a:ext cx="6459071" cy="6219010"/>
          </a:xfrm>
          <a:prstGeom prst="rect">
            <a:avLst/>
          </a:prstGeom>
          <a:solidFill>
            <a:schemeClr val="accent6">
              <a:lumMod val="40000"/>
              <a:lumOff val="60000"/>
            </a:schemeClr>
          </a:solidFill>
          <a:ln>
            <a:solidFill>
              <a:schemeClr val="tx1"/>
            </a:solidFill>
            <a:prstDash val="lgDash"/>
          </a:ln>
        </p:spPr>
        <p:txBody>
          <a:bodyPr wrap="square">
            <a:spAutoFit/>
          </a:bodyPr>
          <a:lstStyle/>
          <a:p>
            <a:pPr>
              <a:lnSpc>
                <a:spcPct val="107000"/>
              </a:lnSpc>
              <a:spcAft>
                <a:spcPts val="800"/>
              </a:spcAft>
            </a:pPr>
            <a:r>
              <a:rPr lang="he-IL" sz="2600" b="1" u="heavy" dirty="0" err="1">
                <a:latin typeface="Calibri" panose="020F0502020204030204" pitchFamily="34" charset="0"/>
                <a:ea typeface="Calibri" panose="020F0502020204030204" pitchFamily="34" charset="0"/>
                <a:cs typeface="David" panose="020E0502060401010101" pitchFamily="34" charset="-79"/>
              </a:rPr>
              <a:t>פ"ס</a:t>
            </a:r>
            <a:r>
              <a:rPr lang="he-IL" sz="2600" b="1" u="heavy" dirty="0">
                <a:latin typeface="Calibri" panose="020F0502020204030204" pitchFamily="34" charset="0"/>
                <a:ea typeface="Calibri" panose="020F0502020204030204" pitchFamily="34" charset="0"/>
                <a:cs typeface="David" panose="020E0502060401010101" pitchFamily="34" charset="-79"/>
              </a:rPr>
              <a:t> ט':</a:t>
            </a:r>
            <a:r>
              <a:rPr lang="he-IL" sz="2600" dirty="0">
                <a:latin typeface="Calibri" panose="020F0502020204030204" pitchFamily="34" charset="0"/>
                <a:ea typeface="Calibri" panose="020F0502020204030204" pitchFamily="34" charset="0"/>
                <a:cs typeface="David" panose="020E0502060401010101" pitchFamily="34" charset="-79"/>
              </a:rPr>
              <a:t> </a:t>
            </a:r>
            <a:r>
              <a:rPr lang="he-IL" sz="2600" b="1" dirty="0">
                <a:latin typeface="Calibri" panose="020F0502020204030204" pitchFamily="34" charset="0"/>
                <a:ea typeface="Calibri" panose="020F0502020204030204" pitchFamily="34" charset="0"/>
                <a:cs typeface="David" panose="020E0502060401010101" pitchFamily="34" charset="-79"/>
              </a:rPr>
              <a:t>אמרה לו דבורה אם היית הולך לבד אז הניצחון במלחמה היה נקרא על שמך </a:t>
            </a:r>
            <a:r>
              <a:rPr lang="he-IL" sz="2600" dirty="0">
                <a:latin typeface="Calibri" panose="020F0502020204030204" pitchFamily="34" charset="0"/>
                <a:ea typeface="Calibri" panose="020F0502020204030204" pitchFamily="34" charset="0"/>
                <a:cs typeface="David" panose="020E0502060401010101" pitchFamily="34" charset="-79"/>
              </a:rPr>
              <a:t>והייתי יכול להתפאר בו. אבל עכשיו שביקשת ממני שאבוא, אני אלך אתך אבל הניצחון לא יקרא על שמך אלא יקרא ע"י אישה דבורה ויעל בהמשך נראה. ודבורה קמה והלכה עם ברק לקדש לקרוא לנפתלי וזבולון</a:t>
            </a:r>
            <a:r>
              <a:rPr lang="he-IL" sz="2600" dirty="0" smtClean="0">
                <a:latin typeface="Calibri" panose="020F0502020204030204" pitchFamily="34" charset="0"/>
                <a:ea typeface="Calibri" panose="020F0502020204030204" pitchFamily="34" charset="0"/>
                <a:cs typeface="David" panose="020E0502060401010101" pitchFamily="34" charset="-79"/>
              </a:rPr>
              <a:t>.</a:t>
            </a:r>
          </a:p>
          <a:p>
            <a:pPr>
              <a:lnSpc>
                <a:spcPct val="107000"/>
              </a:lnSpc>
              <a:spcAft>
                <a:spcPts val="800"/>
              </a:spcAft>
            </a:pPr>
            <a:r>
              <a:rPr lang="he-IL" sz="2600" b="1" u="sng" dirty="0" err="1">
                <a:latin typeface="David" panose="020E0502060401010101" pitchFamily="34" charset="-79"/>
                <a:ea typeface="Calibri" panose="020F0502020204030204" pitchFamily="34" charset="0"/>
                <a:cs typeface="David" panose="020E0502060401010101" pitchFamily="34" charset="-79"/>
              </a:rPr>
              <a:t>פ"ס</a:t>
            </a:r>
            <a:r>
              <a:rPr lang="he-IL" sz="2600" b="1" u="sng" dirty="0">
                <a:latin typeface="David" panose="020E0502060401010101" pitchFamily="34" charset="-79"/>
                <a:ea typeface="Calibri" panose="020F0502020204030204" pitchFamily="34" charset="0"/>
                <a:cs typeface="David" panose="020E0502060401010101" pitchFamily="34" charset="-79"/>
              </a:rPr>
              <a:t> י': </a:t>
            </a:r>
            <a:r>
              <a:rPr lang="he-IL" sz="2600" dirty="0">
                <a:latin typeface="David" panose="020E0502060401010101" pitchFamily="34" charset="-79"/>
                <a:ea typeface="Calibri" panose="020F0502020204030204" pitchFamily="34" charset="0"/>
                <a:cs typeface="David" panose="020E0502060401010101" pitchFamily="34" charset="-79"/>
              </a:rPr>
              <a:t>ברק אסף את שבטי זבולון ונפתלי לעיר קדש והעלה </a:t>
            </a:r>
            <a:r>
              <a:rPr lang="he-IL" sz="2600" dirty="0" err="1">
                <a:latin typeface="David" panose="020E0502060401010101" pitchFamily="34" charset="-79"/>
                <a:ea typeface="Calibri" panose="020F0502020204030204" pitchFamily="34" charset="0"/>
                <a:cs typeface="David" panose="020E0502060401010101" pitchFamily="34" charset="-79"/>
              </a:rPr>
              <a:t>איתו</a:t>
            </a:r>
            <a:r>
              <a:rPr lang="he-IL" sz="2600" dirty="0">
                <a:latin typeface="David" panose="020E0502060401010101" pitchFamily="34" charset="-79"/>
                <a:ea typeface="Calibri" panose="020F0502020204030204" pitchFamily="34" charset="0"/>
                <a:cs typeface="David" panose="020E0502060401010101" pitchFamily="34" charset="-79"/>
              </a:rPr>
              <a:t> עשרת אלפים חיילים לראש הר תבור וגם דבורה עלתה אתו</a:t>
            </a:r>
            <a:r>
              <a:rPr lang="he-IL" sz="2600" dirty="0" smtClean="0">
                <a:latin typeface="David" panose="020E0502060401010101" pitchFamily="34" charset="-79"/>
                <a:ea typeface="Calibri" panose="020F0502020204030204" pitchFamily="34" charset="0"/>
                <a:cs typeface="David" panose="020E0502060401010101" pitchFamily="34" charset="-79"/>
              </a:rPr>
              <a:t>.</a:t>
            </a:r>
            <a:endParaRPr lang="he-IL" sz="2600" dirty="0">
              <a:latin typeface="David" panose="020E0502060401010101" pitchFamily="34" charset="-79"/>
              <a:ea typeface="Calibri" panose="020F0502020204030204" pitchFamily="34" charset="0"/>
              <a:cs typeface="David" panose="020E0502060401010101" pitchFamily="34" charset="-79"/>
            </a:endParaRPr>
          </a:p>
          <a:p>
            <a:pPr>
              <a:lnSpc>
                <a:spcPct val="107000"/>
              </a:lnSpc>
              <a:spcAft>
                <a:spcPts val="800"/>
              </a:spcAft>
            </a:pPr>
            <a:r>
              <a:rPr lang="he-IL" sz="2600" b="1" u="sng" dirty="0" err="1" smtClean="0">
                <a:latin typeface="David" panose="020E0502060401010101" pitchFamily="34" charset="-79"/>
                <a:ea typeface="Calibri" panose="020F0502020204030204" pitchFamily="34" charset="0"/>
                <a:cs typeface="David" panose="020E0502060401010101" pitchFamily="34" charset="-79"/>
              </a:rPr>
              <a:t>פ"ס</a:t>
            </a:r>
            <a:r>
              <a:rPr lang="he-IL" sz="2600" b="1" u="sng" dirty="0" smtClean="0">
                <a:latin typeface="David" panose="020E0502060401010101" pitchFamily="34" charset="-79"/>
                <a:ea typeface="Calibri" panose="020F0502020204030204" pitchFamily="34" charset="0"/>
                <a:cs typeface="David" panose="020E0502060401010101" pitchFamily="34" charset="-79"/>
              </a:rPr>
              <a:t> </a:t>
            </a:r>
            <a:r>
              <a:rPr lang="he-IL" sz="2600" b="1" u="sng" dirty="0">
                <a:latin typeface="David" panose="020E0502060401010101" pitchFamily="34" charset="-79"/>
                <a:ea typeface="Calibri" panose="020F0502020204030204" pitchFamily="34" charset="0"/>
                <a:cs typeface="David" panose="020E0502060401010101" pitchFamily="34" charset="-79"/>
              </a:rPr>
              <a:t>יא': </a:t>
            </a:r>
            <a:r>
              <a:rPr lang="he-IL" sz="2600" b="1" dirty="0">
                <a:latin typeface="David" panose="020E0502060401010101" pitchFamily="34" charset="-79"/>
                <a:ea typeface="Calibri" panose="020F0502020204030204" pitchFamily="34" charset="0"/>
                <a:cs typeface="David" panose="020E0502060401010101" pitchFamily="34" charset="-79"/>
              </a:rPr>
              <a:t>וחבר היה ממשפחת הקיני מבניו של יתרו </a:t>
            </a:r>
            <a:r>
              <a:rPr lang="he-IL" sz="2600" dirty="0">
                <a:latin typeface="David" panose="020E0502060401010101" pitchFamily="34" charset="-79"/>
                <a:ea typeface="Calibri" panose="020F0502020204030204" pitchFamily="34" charset="0"/>
                <a:cs typeface="David" panose="020E0502060401010101" pitchFamily="34" charset="-79"/>
              </a:rPr>
              <a:t>בהתחלה ישבו כולם מבני הקיני בעיר התמרים ליד יריחו </a:t>
            </a:r>
            <a:r>
              <a:rPr lang="he-IL" sz="2400" dirty="0">
                <a:latin typeface="David" panose="020E0502060401010101" pitchFamily="34" charset="-79"/>
                <a:ea typeface="Calibri" panose="020F0502020204030204" pitchFamily="34" charset="0"/>
                <a:cs typeface="David" panose="020E0502060401010101" pitchFamily="34" charset="-79"/>
              </a:rPr>
              <a:t>ואז חלקם הלכו ללמוד תורה אצל </a:t>
            </a:r>
            <a:r>
              <a:rPr lang="he-IL" sz="2400" dirty="0" err="1">
                <a:latin typeface="David" panose="020E0502060401010101" pitchFamily="34" charset="-79"/>
                <a:ea typeface="Calibri" panose="020F0502020204030204" pitchFamily="34" charset="0"/>
                <a:cs typeface="David" panose="020E0502060401010101" pitchFamily="34" charset="-79"/>
              </a:rPr>
              <a:t>עותניאל</a:t>
            </a:r>
            <a:r>
              <a:rPr lang="he-IL" sz="2400" dirty="0">
                <a:latin typeface="David" panose="020E0502060401010101" pitchFamily="34" charset="-79"/>
                <a:ea typeface="Calibri" panose="020F0502020204030204" pitchFamily="34" charset="0"/>
                <a:cs typeface="David" panose="020E0502060401010101" pitchFamily="34" charset="-79"/>
              </a:rPr>
              <a:t> בן קנז וחלק נשארו ועברו לגור בצפון באזור קדש </a:t>
            </a:r>
            <a:r>
              <a:rPr lang="he-IL" sz="2400" dirty="0" err="1">
                <a:latin typeface="David" panose="020E0502060401010101" pitchFamily="34" charset="-79"/>
                <a:ea typeface="Calibri" panose="020F0502020204030204" pitchFamily="34" charset="0"/>
                <a:cs typeface="David" panose="020E0502060401010101" pitchFamily="34" charset="-79"/>
              </a:rPr>
              <a:t>במקון</a:t>
            </a:r>
            <a:r>
              <a:rPr lang="he-IL" sz="2400" dirty="0">
                <a:latin typeface="David" panose="020E0502060401010101" pitchFamily="34" charset="-79"/>
                <a:ea typeface="Calibri" panose="020F0502020204030204" pitchFamily="34" charset="0"/>
                <a:cs typeface="David" panose="020E0502060401010101" pitchFamily="34" charset="-79"/>
              </a:rPr>
              <a:t> שנקרא "</a:t>
            </a:r>
            <a:r>
              <a:rPr lang="he-IL" sz="2400" dirty="0" err="1">
                <a:latin typeface="David" panose="020E0502060401010101" pitchFamily="34" charset="-79"/>
                <a:ea typeface="Calibri" panose="020F0502020204030204" pitchFamily="34" charset="0"/>
                <a:cs typeface="David" panose="020E0502060401010101" pitchFamily="34" charset="-79"/>
              </a:rPr>
              <a:t>צעננים</a:t>
            </a:r>
            <a:r>
              <a:rPr lang="he-IL" sz="2400" dirty="0">
                <a:latin typeface="David" panose="020E0502060401010101" pitchFamily="34" charset="-79"/>
                <a:ea typeface="Calibri" panose="020F0502020204030204" pitchFamily="34" charset="0"/>
                <a:cs typeface="David" panose="020E0502060401010101" pitchFamily="34" charset="-79"/>
              </a:rPr>
              <a:t>" והיו סמוכים למקום שהיה ברק ועם ישראל</a:t>
            </a:r>
            <a:endParaRPr lang="en-US" sz="2400" dirty="0">
              <a:effectLst/>
              <a:latin typeface="David" panose="020E0502060401010101" pitchFamily="34" charset="-79"/>
              <a:ea typeface="Calibri" panose="020F0502020204030204" pitchFamily="34" charset="0"/>
              <a:cs typeface="David" panose="020E0502060401010101" pitchFamily="34" charset="-79"/>
            </a:endParaRPr>
          </a:p>
        </p:txBody>
      </p:sp>
    </p:spTree>
    <p:extLst>
      <p:ext uri="{BB962C8B-B14F-4D97-AF65-F5344CB8AC3E}">
        <p14:creationId xmlns:p14="http://schemas.microsoft.com/office/powerpoint/2010/main" val="730706952"/>
      </p:ext>
    </p:extLst>
  </p:cSld>
  <p:clrMapOvr>
    <a:masterClrMapping/>
  </p:clrMapOvr>
  <mc:AlternateContent xmlns:mc="http://schemas.openxmlformats.org/markup-compatibility/2006" xmlns:p14="http://schemas.microsoft.com/office/powerpoint/2010/main">
    <mc:Choice Requires="p14">
      <p:transition spd="slow" p14:dur="3900">
        <p14:glitter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05D3E72A-2BBB-481B-AB8E-2EF7B2E7E749}"/>
              </a:ext>
            </a:extLst>
          </p:cNvPr>
          <p:cNvSpPr txBox="1"/>
          <p:nvPr/>
        </p:nvSpPr>
        <p:spPr>
          <a:xfrm>
            <a:off x="744279" y="574158"/>
            <a:ext cx="10675088" cy="3785652"/>
          </a:xfrm>
          <a:prstGeom prst="rect">
            <a:avLst/>
          </a:prstGeom>
          <a:noFill/>
        </p:spPr>
        <p:txBody>
          <a:bodyPr wrap="square" rtlCol="1">
            <a:spAutoFit/>
          </a:bodyPr>
          <a:lstStyle/>
          <a:p>
            <a:r>
              <a:rPr lang="he-IL" sz="4400" b="1" u="sng" dirty="0">
                <a:latin typeface="David" panose="020E0502060401010101" pitchFamily="34" charset="-79"/>
                <a:cs typeface="David" panose="020E0502060401010101" pitchFamily="34" charset="-79"/>
              </a:rPr>
              <a:t>עמוד 24:</a:t>
            </a:r>
          </a:p>
          <a:p>
            <a:pPr marL="514350" indent="-514350">
              <a:buAutoNum type="arabicPeriod"/>
            </a:pPr>
            <a:r>
              <a:rPr lang="he-IL" sz="2800" b="1" dirty="0">
                <a:highlight>
                  <a:srgbClr val="FFFF00"/>
                </a:highlight>
                <a:latin typeface="David" panose="020E0502060401010101" pitchFamily="34" charset="-79"/>
                <a:cs typeface="David" panose="020E0502060401010101" pitchFamily="34" charset="-79"/>
              </a:rPr>
              <a:t>נביאה וגם שופטת </a:t>
            </a:r>
          </a:p>
          <a:p>
            <a:pPr marL="514350" indent="-514350">
              <a:buAutoNum type="arabicPeriod"/>
            </a:pPr>
            <a:endParaRPr lang="he-IL" sz="2800" dirty="0">
              <a:latin typeface="David" panose="020E0502060401010101" pitchFamily="34" charset="-79"/>
              <a:cs typeface="David" panose="020E0502060401010101" pitchFamily="34" charset="-79"/>
            </a:endParaRPr>
          </a:p>
          <a:p>
            <a:r>
              <a:rPr lang="he-IL" sz="2800" dirty="0">
                <a:latin typeface="David" panose="020E0502060401010101" pitchFamily="34" charset="-79"/>
                <a:cs typeface="David" panose="020E0502060401010101" pitchFamily="34" charset="-79"/>
              </a:rPr>
              <a:t>2. </a:t>
            </a:r>
            <a:r>
              <a:rPr lang="he-IL" sz="2800" dirty="0">
                <a:highlight>
                  <a:srgbClr val="FFFF00"/>
                </a:highlight>
                <a:latin typeface="David" panose="020E0502060401010101" pitchFamily="34" charset="-79"/>
                <a:cs typeface="David" panose="020E0502060401010101" pitchFamily="34" charset="-79"/>
              </a:rPr>
              <a:t>בגלל שהייתה מכינה פתילות למקדש, או שהייתה זריזה במעשיה</a:t>
            </a:r>
          </a:p>
          <a:p>
            <a:endParaRPr lang="he-IL" sz="2800" dirty="0">
              <a:latin typeface="David" panose="020E0502060401010101" pitchFamily="34" charset="-79"/>
              <a:cs typeface="David" panose="020E0502060401010101" pitchFamily="34" charset="-79"/>
            </a:endParaRPr>
          </a:p>
          <a:p>
            <a:r>
              <a:rPr lang="he-IL" sz="2800" dirty="0">
                <a:latin typeface="David" panose="020E0502060401010101" pitchFamily="34" charset="-79"/>
                <a:cs typeface="David" panose="020E0502060401010101" pitchFamily="34" charset="-79"/>
              </a:rPr>
              <a:t>3. א</a:t>
            </a:r>
            <a:r>
              <a:rPr lang="he-IL" sz="2800" dirty="0">
                <a:highlight>
                  <a:srgbClr val="FFFF00"/>
                </a:highlight>
                <a:latin typeface="David" panose="020E0502060401010101" pitchFamily="34" charset="-79"/>
                <a:cs typeface="David" panose="020E0502060401010101" pitchFamily="34" charset="-79"/>
              </a:rPr>
              <a:t>שת חיל, זריזה צדיקה חכמה, ושופטת. </a:t>
            </a:r>
          </a:p>
          <a:p>
            <a:endParaRPr lang="he-IL" sz="2800" dirty="0">
              <a:latin typeface="David" panose="020E0502060401010101" pitchFamily="34" charset="-79"/>
              <a:cs typeface="David" panose="020E0502060401010101" pitchFamily="34" charset="-79"/>
            </a:endParaRPr>
          </a:p>
          <a:p>
            <a:r>
              <a:rPr lang="he-IL" sz="2800" dirty="0">
                <a:latin typeface="David" panose="020E0502060401010101" pitchFamily="34" charset="-79"/>
                <a:cs typeface="David" panose="020E0502060401010101" pitchFamily="34" charset="-79"/>
              </a:rPr>
              <a:t>4. ה</a:t>
            </a:r>
            <a:r>
              <a:rPr lang="he-IL" sz="2800" dirty="0">
                <a:highlight>
                  <a:srgbClr val="FFFF00"/>
                </a:highlight>
                <a:latin typeface="David" panose="020E0502060401010101" pitchFamily="34" charset="-79"/>
                <a:cs typeface="David" panose="020E0502060401010101" pitchFamily="34" charset="-79"/>
              </a:rPr>
              <a:t>ייתה גרה ביריחו מתחת לעץ התמר</a:t>
            </a:r>
          </a:p>
        </p:txBody>
      </p:sp>
    </p:spTree>
    <p:extLst>
      <p:ext uri="{BB962C8B-B14F-4D97-AF65-F5344CB8AC3E}">
        <p14:creationId xmlns:p14="http://schemas.microsoft.com/office/powerpoint/2010/main" val="1855200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animEffect transition="in" filter="barn(inVertical)">
                                      <p:cBhvr>
                                        <p:cTn id="7" dur="500"/>
                                        <p:tgtEl>
                                          <p:spTgt spid="2">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2">
                                            <p:txEl>
                                              <p:pRg st="3" end="3"/>
                                            </p:txEl>
                                          </p:spTgt>
                                        </p:tgtEl>
                                        <p:attrNameLst>
                                          <p:attrName>style.visibility</p:attrName>
                                        </p:attrNameLst>
                                      </p:cBhvr>
                                      <p:to>
                                        <p:strVal val="visible"/>
                                      </p:to>
                                    </p:set>
                                    <p:animEffect transition="in" filter="barn(inVertical)">
                                      <p:cBhvr>
                                        <p:cTn id="12" dur="500"/>
                                        <p:tgtEl>
                                          <p:spTgt spid="2">
                                            <p:txEl>
                                              <p:pRg st="3" end="3"/>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nodeType="clickEffect">
                                  <p:stCondLst>
                                    <p:cond delay="0"/>
                                  </p:stCondLst>
                                  <p:childTnLst>
                                    <p:set>
                                      <p:cBhvr>
                                        <p:cTn id="16" dur="1" fill="hold">
                                          <p:stCondLst>
                                            <p:cond delay="0"/>
                                          </p:stCondLst>
                                        </p:cTn>
                                        <p:tgtEl>
                                          <p:spTgt spid="2">
                                            <p:txEl>
                                              <p:pRg st="5" end="5"/>
                                            </p:txEl>
                                          </p:spTgt>
                                        </p:tgtEl>
                                        <p:attrNameLst>
                                          <p:attrName>style.visibility</p:attrName>
                                        </p:attrNameLst>
                                      </p:cBhvr>
                                      <p:to>
                                        <p:strVal val="visible"/>
                                      </p:to>
                                    </p:set>
                                    <p:animEffect transition="in" filter="barn(inVertical)">
                                      <p:cBhvr>
                                        <p:cTn id="17" dur="500"/>
                                        <p:tgtEl>
                                          <p:spTgt spid="2">
                                            <p:txEl>
                                              <p:pRg st="5" end="5"/>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nodeType="clickEffect">
                                  <p:stCondLst>
                                    <p:cond delay="0"/>
                                  </p:stCondLst>
                                  <p:childTnLst>
                                    <p:set>
                                      <p:cBhvr>
                                        <p:cTn id="21" dur="1" fill="hold">
                                          <p:stCondLst>
                                            <p:cond delay="0"/>
                                          </p:stCondLst>
                                        </p:cTn>
                                        <p:tgtEl>
                                          <p:spTgt spid="2">
                                            <p:txEl>
                                              <p:pRg st="7" end="7"/>
                                            </p:txEl>
                                          </p:spTgt>
                                        </p:tgtEl>
                                        <p:attrNameLst>
                                          <p:attrName>style.visibility</p:attrName>
                                        </p:attrNameLst>
                                      </p:cBhvr>
                                      <p:to>
                                        <p:strVal val="visible"/>
                                      </p:to>
                                    </p:set>
                                    <p:animEffect transition="in" filter="barn(inVertical)">
                                      <p:cBhvr>
                                        <p:cTn id="22" dur="500"/>
                                        <p:tgtEl>
                                          <p:spTgt spid="2">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3DF4E85B-3F9D-414F-9503-452775680607}"/>
              </a:ext>
            </a:extLst>
          </p:cNvPr>
          <p:cNvSpPr txBox="1"/>
          <p:nvPr/>
        </p:nvSpPr>
        <p:spPr>
          <a:xfrm>
            <a:off x="1900238" y="828675"/>
            <a:ext cx="9601200" cy="5324535"/>
          </a:xfrm>
          <a:prstGeom prst="rect">
            <a:avLst/>
          </a:prstGeom>
          <a:noFill/>
        </p:spPr>
        <p:txBody>
          <a:bodyPr wrap="square" rtlCol="1">
            <a:spAutoFit/>
          </a:bodyPr>
          <a:lstStyle/>
          <a:p>
            <a:r>
              <a:rPr lang="he-IL" sz="2800" b="1" dirty="0">
                <a:highlight>
                  <a:srgbClr val="FFFF00"/>
                </a:highlight>
                <a:latin typeface="David" panose="020E0502060401010101" pitchFamily="34" charset="-79"/>
                <a:cs typeface="David" panose="020E0502060401010101" pitchFamily="34" charset="-79"/>
              </a:rPr>
              <a:t>המשך עמוד 24:</a:t>
            </a:r>
          </a:p>
          <a:p>
            <a:endParaRPr lang="he-IL" sz="2400" dirty="0">
              <a:latin typeface="David" panose="020E0502060401010101" pitchFamily="34" charset="-79"/>
              <a:cs typeface="David" panose="020E0502060401010101" pitchFamily="34" charset="-79"/>
            </a:endParaRPr>
          </a:p>
          <a:p>
            <a:pPr marL="342900" indent="-342900">
              <a:buAutoNum type="arabicPeriod"/>
            </a:pPr>
            <a:r>
              <a:rPr lang="he-IL" sz="2400" dirty="0">
                <a:latin typeface="David" panose="020E0502060401010101" pitchFamily="34" charset="-79"/>
                <a:cs typeface="David" panose="020E0502060401010101" pitchFamily="34" charset="-79"/>
              </a:rPr>
              <a:t>שילך </a:t>
            </a:r>
            <a:r>
              <a:rPr lang="he-IL" sz="2400" dirty="0" err="1">
                <a:latin typeface="David" panose="020E0502060401010101" pitchFamily="34" charset="-79"/>
                <a:cs typeface="David" panose="020E0502060401010101" pitchFamily="34" charset="-79"/>
              </a:rPr>
              <a:t>ויקח</a:t>
            </a:r>
            <a:r>
              <a:rPr lang="he-IL" sz="2400" dirty="0">
                <a:latin typeface="David" panose="020E0502060401010101" pitchFamily="34" charset="-79"/>
                <a:cs typeface="David" panose="020E0502060401010101" pitchFamily="34" charset="-79"/>
              </a:rPr>
              <a:t> </a:t>
            </a:r>
            <a:r>
              <a:rPr lang="he-IL" sz="2400" dirty="0" err="1">
                <a:latin typeface="David" panose="020E0502060401010101" pitchFamily="34" charset="-79"/>
                <a:cs typeface="David" panose="020E0502060401010101" pitchFamily="34" charset="-79"/>
              </a:rPr>
              <a:t>איתו</a:t>
            </a:r>
            <a:r>
              <a:rPr lang="he-IL" sz="2400" dirty="0">
                <a:latin typeface="David" panose="020E0502060401010101" pitchFamily="34" charset="-79"/>
                <a:cs typeface="David" panose="020E0502060401010101" pitchFamily="34" charset="-79"/>
              </a:rPr>
              <a:t> 10,000 איש ויביא אותם לנחל קישון</a:t>
            </a:r>
          </a:p>
          <a:p>
            <a:pPr marL="342900" indent="-342900">
              <a:buAutoNum type="arabicPeriod"/>
            </a:pPr>
            <a:endParaRPr lang="he-IL" sz="2400" dirty="0">
              <a:latin typeface="David" panose="020E0502060401010101" pitchFamily="34" charset="-79"/>
              <a:cs typeface="David" panose="020E0502060401010101" pitchFamily="34" charset="-79"/>
            </a:endParaRPr>
          </a:p>
          <a:p>
            <a:r>
              <a:rPr lang="he-IL" sz="2400" dirty="0">
                <a:latin typeface="David" panose="020E0502060401010101" pitchFamily="34" charset="-79"/>
                <a:cs typeface="David" panose="020E0502060401010101" pitchFamily="34" charset="-79"/>
              </a:rPr>
              <a:t>2. אם את תלכי איתי אני אלך </a:t>
            </a:r>
          </a:p>
          <a:p>
            <a:endParaRPr lang="he-IL" sz="2400" dirty="0">
              <a:latin typeface="David" panose="020E0502060401010101" pitchFamily="34" charset="-79"/>
              <a:cs typeface="David" panose="020E0502060401010101" pitchFamily="34" charset="-79"/>
            </a:endParaRPr>
          </a:p>
          <a:p>
            <a:r>
              <a:rPr lang="he-IL" sz="2400" dirty="0">
                <a:latin typeface="David" panose="020E0502060401010101" pitchFamily="34" charset="-79"/>
                <a:cs typeface="David" panose="020E0502060401010101" pitchFamily="34" charset="-79"/>
              </a:rPr>
              <a:t>3. ענתה לו: שבסוף ה' ייתן את סיסרא בידי אישה </a:t>
            </a:r>
          </a:p>
          <a:p>
            <a:endParaRPr lang="he-IL" sz="2400" dirty="0">
              <a:latin typeface="David" panose="020E0502060401010101" pitchFamily="34" charset="-79"/>
              <a:cs typeface="David" panose="020E0502060401010101" pitchFamily="34" charset="-79"/>
            </a:endParaRPr>
          </a:p>
          <a:p>
            <a:r>
              <a:rPr lang="he-IL" sz="2400" dirty="0">
                <a:latin typeface="David" panose="020E0502060401010101" pitchFamily="34" charset="-79"/>
                <a:cs typeface="David" panose="020E0502060401010101" pitchFamily="34" charset="-79"/>
              </a:rPr>
              <a:t>4. מקדש להר תבור</a:t>
            </a:r>
          </a:p>
          <a:p>
            <a:endParaRPr lang="he-IL" sz="2400" dirty="0">
              <a:latin typeface="David" panose="020E0502060401010101" pitchFamily="34" charset="-79"/>
              <a:cs typeface="David" panose="020E0502060401010101" pitchFamily="34" charset="-79"/>
            </a:endParaRPr>
          </a:p>
          <a:p>
            <a:r>
              <a:rPr lang="he-IL" sz="2400" dirty="0">
                <a:latin typeface="David" panose="020E0502060401010101" pitchFamily="34" charset="-79"/>
                <a:cs typeface="David" panose="020E0502060401010101" pitchFamily="34" charset="-79"/>
              </a:rPr>
              <a:t>5. מחרושת הגויים לנחל קישון </a:t>
            </a:r>
          </a:p>
          <a:p>
            <a:endParaRPr lang="he-IL" sz="2400" dirty="0">
              <a:latin typeface="David" panose="020E0502060401010101" pitchFamily="34" charset="-79"/>
              <a:cs typeface="David" panose="020E0502060401010101" pitchFamily="34" charset="-79"/>
            </a:endParaRPr>
          </a:p>
          <a:p>
            <a:r>
              <a:rPr lang="he-IL" sz="2400" dirty="0">
                <a:latin typeface="David" panose="020E0502060401010101" pitchFamily="34" charset="-79"/>
                <a:cs typeface="David" panose="020E0502060401010101" pitchFamily="34" charset="-79"/>
              </a:rPr>
              <a:t>6. סיסרא הביא 900 רכב ברזל למלחמה וברק ירד אליו מהר תבור וסיסרא ברח הוא וחייליו</a:t>
            </a:r>
          </a:p>
        </p:txBody>
      </p:sp>
    </p:spTree>
    <p:extLst>
      <p:ext uri="{BB962C8B-B14F-4D97-AF65-F5344CB8AC3E}">
        <p14:creationId xmlns:p14="http://schemas.microsoft.com/office/powerpoint/2010/main" val="36757427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2">
                                            <p:txEl>
                                              <p:pRg st="2" end="2"/>
                                            </p:txEl>
                                          </p:spTgt>
                                        </p:tgtEl>
                                        <p:attrNameLst>
                                          <p:attrName>style.visibility</p:attrName>
                                        </p:attrNameLst>
                                      </p:cBhvr>
                                      <p:to>
                                        <p:strVal val="visible"/>
                                      </p:to>
                                    </p:set>
                                    <p:animEffect transition="in" filter="fade">
                                      <p:cBhvr>
                                        <p:cTn id="7" dur="1000"/>
                                        <p:tgtEl>
                                          <p:spTgt spid="2">
                                            <p:txEl>
                                              <p:pRg st="2" end="2"/>
                                            </p:txEl>
                                          </p:spTgt>
                                        </p:tgtEl>
                                      </p:cBhvr>
                                    </p:animEffect>
                                    <p:anim calcmode="lin" valueType="num">
                                      <p:cBhvr>
                                        <p:cTn id="8" dur="1000" fill="hold"/>
                                        <p:tgtEl>
                                          <p:spTgt spid="2">
                                            <p:txEl>
                                              <p:pRg st="2" end="2"/>
                                            </p:txEl>
                                          </p:spTgt>
                                        </p:tgtEl>
                                        <p:attrNameLst>
                                          <p:attrName>ppt_x</p:attrName>
                                        </p:attrNameLst>
                                      </p:cBhvr>
                                      <p:tavLst>
                                        <p:tav tm="0">
                                          <p:val>
                                            <p:strVal val="#ppt_x"/>
                                          </p:val>
                                        </p:tav>
                                        <p:tav tm="100000">
                                          <p:val>
                                            <p:strVal val="#ppt_x"/>
                                          </p:val>
                                        </p:tav>
                                      </p:tavLst>
                                    </p:anim>
                                    <p:anim calcmode="lin" valueType="num">
                                      <p:cBhvr>
                                        <p:cTn id="9" dur="1000" fill="hold"/>
                                        <p:tgtEl>
                                          <p:spTgt spid="2">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2">
                                            <p:txEl>
                                              <p:pRg st="4" end="4"/>
                                            </p:txEl>
                                          </p:spTgt>
                                        </p:tgtEl>
                                        <p:attrNameLst>
                                          <p:attrName>style.visibility</p:attrName>
                                        </p:attrNameLst>
                                      </p:cBhvr>
                                      <p:to>
                                        <p:strVal val="visible"/>
                                      </p:to>
                                    </p:set>
                                    <p:animEffect transition="in" filter="fade">
                                      <p:cBhvr>
                                        <p:cTn id="14" dur="1000"/>
                                        <p:tgtEl>
                                          <p:spTgt spid="2">
                                            <p:txEl>
                                              <p:pRg st="4" end="4"/>
                                            </p:txEl>
                                          </p:spTgt>
                                        </p:tgtEl>
                                      </p:cBhvr>
                                    </p:animEffect>
                                    <p:anim calcmode="lin" valueType="num">
                                      <p:cBhvr>
                                        <p:cTn id="15" dur="1000" fill="hold"/>
                                        <p:tgtEl>
                                          <p:spTgt spid="2">
                                            <p:txEl>
                                              <p:pRg st="4" end="4"/>
                                            </p:txEl>
                                          </p:spTgt>
                                        </p:tgtEl>
                                        <p:attrNameLst>
                                          <p:attrName>ppt_x</p:attrName>
                                        </p:attrNameLst>
                                      </p:cBhvr>
                                      <p:tavLst>
                                        <p:tav tm="0">
                                          <p:val>
                                            <p:strVal val="#ppt_x"/>
                                          </p:val>
                                        </p:tav>
                                        <p:tav tm="100000">
                                          <p:val>
                                            <p:strVal val="#ppt_x"/>
                                          </p:val>
                                        </p:tav>
                                      </p:tavLst>
                                    </p:anim>
                                    <p:anim calcmode="lin" valueType="num">
                                      <p:cBhvr>
                                        <p:cTn id="16" dur="1000" fill="hold"/>
                                        <p:tgtEl>
                                          <p:spTgt spid="2">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6" presetClass="entr" presetSubtype="16" fill="hold" nodeType="clickEffect">
                                  <p:stCondLst>
                                    <p:cond delay="0"/>
                                  </p:stCondLst>
                                  <p:childTnLst>
                                    <p:set>
                                      <p:cBhvr>
                                        <p:cTn id="20" dur="1" fill="hold">
                                          <p:stCondLst>
                                            <p:cond delay="0"/>
                                          </p:stCondLst>
                                        </p:cTn>
                                        <p:tgtEl>
                                          <p:spTgt spid="2">
                                            <p:txEl>
                                              <p:pRg st="6" end="6"/>
                                            </p:txEl>
                                          </p:spTgt>
                                        </p:tgtEl>
                                        <p:attrNameLst>
                                          <p:attrName>style.visibility</p:attrName>
                                        </p:attrNameLst>
                                      </p:cBhvr>
                                      <p:to>
                                        <p:strVal val="visible"/>
                                      </p:to>
                                    </p:set>
                                    <p:animEffect transition="in" filter="circle(in)">
                                      <p:cBhvr>
                                        <p:cTn id="21" dur="2000"/>
                                        <p:tgtEl>
                                          <p:spTgt spid="2">
                                            <p:txEl>
                                              <p:pRg st="6" end="6"/>
                                            </p:txEl>
                                          </p:spTgt>
                                        </p:tgtEl>
                                      </p:cBhvr>
                                    </p:animEffect>
                                  </p:childTnLst>
                                </p:cTn>
                              </p:par>
                            </p:childTnLst>
                          </p:cTn>
                        </p:par>
                      </p:childTnLst>
                    </p:cTn>
                  </p:par>
                  <p:par>
                    <p:cTn id="22" fill="hold">
                      <p:stCondLst>
                        <p:cond delay="indefinite"/>
                      </p:stCondLst>
                      <p:childTnLst>
                        <p:par>
                          <p:cTn id="23" fill="hold">
                            <p:stCondLst>
                              <p:cond delay="0"/>
                            </p:stCondLst>
                            <p:childTnLst>
                              <p:par>
                                <p:cTn id="24" presetID="16" presetClass="entr" presetSubtype="21" fill="hold" nodeType="clickEffect">
                                  <p:stCondLst>
                                    <p:cond delay="0"/>
                                  </p:stCondLst>
                                  <p:childTnLst>
                                    <p:set>
                                      <p:cBhvr>
                                        <p:cTn id="25" dur="1" fill="hold">
                                          <p:stCondLst>
                                            <p:cond delay="0"/>
                                          </p:stCondLst>
                                        </p:cTn>
                                        <p:tgtEl>
                                          <p:spTgt spid="2">
                                            <p:txEl>
                                              <p:pRg st="8" end="8"/>
                                            </p:txEl>
                                          </p:spTgt>
                                        </p:tgtEl>
                                        <p:attrNameLst>
                                          <p:attrName>style.visibility</p:attrName>
                                        </p:attrNameLst>
                                      </p:cBhvr>
                                      <p:to>
                                        <p:strVal val="visible"/>
                                      </p:to>
                                    </p:set>
                                    <p:animEffect transition="in" filter="barn(inVertical)">
                                      <p:cBhvr>
                                        <p:cTn id="26" dur="500"/>
                                        <p:tgtEl>
                                          <p:spTgt spid="2">
                                            <p:txEl>
                                              <p:pRg st="8" end="8"/>
                                            </p:txEl>
                                          </p:spTgt>
                                        </p:tgtEl>
                                      </p:cBhvr>
                                    </p:animEffect>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2">
                                            <p:txEl>
                                              <p:pRg st="10" end="10"/>
                                            </p:txEl>
                                          </p:spTgt>
                                        </p:tgtEl>
                                        <p:attrNameLst>
                                          <p:attrName>style.visibility</p:attrName>
                                        </p:attrNameLst>
                                      </p:cBhvr>
                                      <p:to>
                                        <p:strVal val="visible"/>
                                      </p:to>
                                    </p:set>
                                    <p:anim calcmode="lin" valueType="num">
                                      <p:cBhvr additive="base">
                                        <p:cTn id="31" dur="500" fill="hold"/>
                                        <p:tgtEl>
                                          <p:spTgt spid="2">
                                            <p:txEl>
                                              <p:pRg st="10" end="10"/>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2">
                                            <p:txEl>
                                              <p:pRg st="10" end="10"/>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2">
                                            <p:txEl>
                                              <p:pRg st="12" end="12"/>
                                            </p:txEl>
                                          </p:spTgt>
                                        </p:tgtEl>
                                        <p:attrNameLst>
                                          <p:attrName>style.visibility</p:attrName>
                                        </p:attrNameLst>
                                      </p:cBhvr>
                                      <p:to>
                                        <p:strVal val="visible"/>
                                      </p:to>
                                    </p:set>
                                    <p:anim calcmode="lin" valueType="num">
                                      <p:cBhvr additive="base">
                                        <p:cTn id="37" dur="500" fill="hold"/>
                                        <p:tgtEl>
                                          <p:spTgt spid="2">
                                            <p:txEl>
                                              <p:pRg st="12" end="12"/>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2">
                                            <p:txEl>
                                              <p:pRg st="12" end="1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721D3830-F515-46B2-8F63-8087572277D9}"/>
              </a:ext>
            </a:extLst>
          </p:cNvPr>
          <p:cNvSpPr txBox="1"/>
          <p:nvPr/>
        </p:nvSpPr>
        <p:spPr>
          <a:xfrm>
            <a:off x="5895086" y="1620026"/>
            <a:ext cx="6246316" cy="2554545"/>
          </a:xfrm>
          <a:prstGeom prst="rect">
            <a:avLst/>
          </a:prstGeom>
          <a:blipFill>
            <a:blip r:embed="rId2"/>
            <a:tile tx="0" ty="0" sx="100000" sy="100000" flip="none" algn="tl"/>
          </a:blipFill>
        </p:spPr>
        <p:txBody>
          <a:bodyPr wrap="square" rtlCol="1">
            <a:spAutoFit/>
          </a:bodyPr>
          <a:lstStyle/>
          <a:p>
            <a:r>
              <a:rPr lang="he-IL" sz="3200" b="1" dirty="0" err="1">
                <a:latin typeface="David" panose="020E0502060401010101" pitchFamily="34" charset="-79"/>
                <a:cs typeface="David" panose="020E0502060401010101" pitchFamily="34" charset="-79"/>
              </a:rPr>
              <a:t>יב</a:t>
            </a:r>
            <a:r>
              <a:rPr lang="he-IL" sz="3200" dirty="0">
                <a:latin typeface="David" panose="020E0502060401010101" pitchFamily="34" charset="-79"/>
                <a:cs typeface="David" panose="020E0502060401010101" pitchFamily="34" charset="-79"/>
              </a:rPr>
              <a:t> </a:t>
            </a:r>
            <a:r>
              <a:rPr lang="he-IL" sz="3200" dirty="0" err="1">
                <a:latin typeface="David" panose="020E0502060401010101" pitchFamily="34" charset="-79"/>
                <a:cs typeface="David" panose="020E0502060401010101" pitchFamily="34" charset="-79"/>
              </a:rPr>
              <a:t>וַיַּגִּדו</a:t>
            </a:r>
            <a:r>
              <a:rPr lang="he-IL" sz="3200" dirty="0">
                <a:latin typeface="David" panose="020E0502060401010101" pitchFamily="34" charset="-79"/>
                <a:cs typeface="David" panose="020E0502060401010101" pitchFamily="34" charset="-79"/>
              </a:rPr>
              <a:t>ּ, לְסִיסְרָא:  כִּי עָלָה בָּרָק בֶּן-אֲבִינֹעַם, </a:t>
            </a:r>
            <a:r>
              <a:rPr lang="he-IL" sz="3200" b="1" dirty="0">
                <a:highlight>
                  <a:srgbClr val="FFFF00"/>
                </a:highlight>
                <a:latin typeface="David" panose="020E0502060401010101" pitchFamily="34" charset="-79"/>
                <a:cs typeface="David" panose="020E0502060401010101" pitchFamily="34" charset="-79"/>
              </a:rPr>
              <a:t>הַר-תָּבוֹר. </a:t>
            </a:r>
            <a:r>
              <a:rPr lang="he-IL" sz="3200" dirty="0">
                <a:latin typeface="David" panose="020E0502060401010101" pitchFamily="34" charset="-79"/>
                <a:cs typeface="David" panose="020E0502060401010101" pitchFamily="34" charset="-79"/>
              </a:rPr>
              <a:t> </a:t>
            </a:r>
          </a:p>
          <a:p>
            <a:r>
              <a:rPr lang="he-IL" sz="3200" b="1" dirty="0" err="1">
                <a:latin typeface="David" panose="020E0502060401010101" pitchFamily="34" charset="-79"/>
                <a:cs typeface="David" panose="020E0502060401010101" pitchFamily="34" charset="-79"/>
              </a:rPr>
              <a:t>יג</a:t>
            </a:r>
            <a:r>
              <a:rPr lang="he-IL" sz="3200" dirty="0">
                <a:latin typeface="David" panose="020E0502060401010101" pitchFamily="34" charset="-79"/>
                <a:cs typeface="David" panose="020E0502060401010101" pitchFamily="34" charset="-79"/>
              </a:rPr>
              <a:t> וַיַּזְעֵק סִיסְרָא אֶת-כָּל-רִכְבּוֹ, תְּשַׁע מֵאוֹת רֶכֶב בַּרְזֶל, וְאֶת-כָּל-הָעָם, אֲשֶׁר אִתּוֹ--מֵחֲרֹשֶׁת </a:t>
            </a:r>
            <a:r>
              <a:rPr lang="he-IL" sz="3200" dirty="0" err="1">
                <a:latin typeface="David" panose="020E0502060401010101" pitchFamily="34" charset="-79"/>
                <a:cs typeface="David" panose="020E0502060401010101" pitchFamily="34" charset="-79"/>
              </a:rPr>
              <a:t>הַגּוֹיִם</a:t>
            </a:r>
            <a:r>
              <a:rPr lang="he-IL" sz="3200" dirty="0">
                <a:latin typeface="David" panose="020E0502060401010101" pitchFamily="34" charset="-79"/>
                <a:cs typeface="David" panose="020E0502060401010101" pitchFamily="34" charset="-79"/>
              </a:rPr>
              <a:t>, </a:t>
            </a:r>
            <a:r>
              <a:rPr lang="he-IL" sz="3200" b="1" dirty="0">
                <a:highlight>
                  <a:srgbClr val="FFFF00"/>
                </a:highlight>
                <a:latin typeface="David" panose="020E0502060401010101" pitchFamily="34" charset="-79"/>
                <a:cs typeface="David" panose="020E0502060401010101" pitchFamily="34" charset="-79"/>
              </a:rPr>
              <a:t>אֶל-נַחַל קִישׁוֹן.  </a:t>
            </a:r>
          </a:p>
        </p:txBody>
      </p:sp>
      <p:sp>
        <p:nvSpPr>
          <p:cNvPr id="3" name="מלבן 2"/>
          <p:cNvSpPr/>
          <p:nvPr/>
        </p:nvSpPr>
        <p:spPr>
          <a:xfrm>
            <a:off x="264459" y="195629"/>
            <a:ext cx="5437093" cy="4805162"/>
          </a:xfrm>
          <a:prstGeom prst="rect">
            <a:avLst/>
          </a:prstGeom>
          <a:solidFill>
            <a:schemeClr val="accent3">
              <a:lumMod val="60000"/>
              <a:lumOff val="40000"/>
            </a:schemeClr>
          </a:solidFill>
          <a:ln>
            <a:solidFill>
              <a:schemeClr val="tx1"/>
            </a:solidFill>
            <a:prstDash val="dash"/>
          </a:ln>
        </p:spPr>
        <p:txBody>
          <a:bodyPr wrap="square">
            <a:spAutoFit/>
          </a:bodyPr>
          <a:lstStyle/>
          <a:p>
            <a:pPr>
              <a:lnSpc>
                <a:spcPct val="107000"/>
              </a:lnSpc>
              <a:spcAft>
                <a:spcPts val="800"/>
              </a:spcAft>
            </a:pPr>
            <a:r>
              <a:rPr lang="he-IL" sz="2800" b="1" u="heavy" dirty="0" err="1">
                <a:latin typeface="Calibri" panose="020F0502020204030204" pitchFamily="34" charset="0"/>
                <a:ea typeface="Calibri" panose="020F0502020204030204" pitchFamily="34" charset="0"/>
                <a:cs typeface="David" panose="020E0502060401010101" pitchFamily="34" charset="-79"/>
              </a:rPr>
              <a:t>פ"ס</a:t>
            </a:r>
            <a:r>
              <a:rPr lang="he-IL" sz="2800" b="1" u="heavy" dirty="0">
                <a:latin typeface="Calibri" panose="020F0502020204030204" pitchFamily="34" charset="0"/>
                <a:ea typeface="Calibri" panose="020F0502020204030204" pitchFamily="34" charset="0"/>
                <a:cs typeface="David" panose="020E0502060401010101" pitchFamily="34" charset="-79"/>
              </a:rPr>
              <a:t>  </a:t>
            </a:r>
            <a:r>
              <a:rPr lang="he-IL" sz="2800" b="1" u="heavy" dirty="0" err="1">
                <a:latin typeface="Calibri" panose="020F0502020204030204" pitchFamily="34" charset="0"/>
                <a:ea typeface="Calibri" panose="020F0502020204030204" pitchFamily="34" charset="0"/>
                <a:cs typeface="David" panose="020E0502060401010101" pitchFamily="34" charset="-79"/>
              </a:rPr>
              <a:t>יב</a:t>
            </a:r>
            <a:r>
              <a:rPr lang="he-IL" sz="2800" b="1" u="heavy" dirty="0">
                <a:latin typeface="Calibri" panose="020F0502020204030204" pitchFamily="34" charset="0"/>
                <a:ea typeface="Calibri" panose="020F0502020204030204" pitchFamily="34" charset="0"/>
                <a:cs typeface="David" panose="020E0502060401010101" pitchFamily="34" charset="-79"/>
              </a:rPr>
              <a:t>':</a:t>
            </a:r>
            <a:r>
              <a:rPr lang="he-IL" sz="2800" dirty="0">
                <a:latin typeface="Calibri" panose="020F0502020204030204" pitchFamily="34" charset="0"/>
                <a:ea typeface="Calibri" panose="020F0502020204030204" pitchFamily="34" charset="0"/>
                <a:cs typeface="David" panose="020E0502060401010101" pitchFamily="34" charset="-79"/>
              </a:rPr>
              <a:t> יבין מלך כנען לא שיעבד את בית חבר הקיני והם רצו להראות לו שהם ידידיו, לכן הם שלחו שליחים לסיסרא שישב בחרושת הגויים ואמרו לו שברק בן אבינעם עלה להר תבור ועשרת אלפים איש עמו. </a:t>
            </a:r>
            <a:endParaRPr lang="he-IL" sz="2800" dirty="0" smtClean="0">
              <a:latin typeface="Calibri" panose="020F0502020204030204" pitchFamily="34" charset="0"/>
              <a:ea typeface="Calibri" panose="020F0502020204030204" pitchFamily="34" charset="0"/>
              <a:cs typeface="David" panose="020E0502060401010101" pitchFamily="34" charset="-79"/>
            </a:endParaRPr>
          </a:p>
          <a:p>
            <a:pPr>
              <a:lnSpc>
                <a:spcPct val="107000"/>
              </a:lnSpc>
              <a:spcAft>
                <a:spcPts val="800"/>
              </a:spcAft>
            </a:pPr>
            <a:r>
              <a:rPr lang="he-IL" sz="2800" b="1" u="sng" dirty="0" err="1">
                <a:latin typeface="David" panose="020E0502060401010101" pitchFamily="34" charset="-79"/>
                <a:ea typeface="Calibri" panose="020F0502020204030204" pitchFamily="34" charset="0"/>
                <a:cs typeface="David" panose="020E0502060401010101" pitchFamily="34" charset="-79"/>
              </a:rPr>
              <a:t>פ"ס</a:t>
            </a:r>
            <a:r>
              <a:rPr lang="he-IL" sz="2800" b="1" u="sng" dirty="0">
                <a:latin typeface="David" panose="020E0502060401010101" pitchFamily="34" charset="-79"/>
                <a:ea typeface="Calibri" panose="020F0502020204030204" pitchFamily="34" charset="0"/>
                <a:cs typeface="David" panose="020E0502060401010101" pitchFamily="34" charset="-79"/>
              </a:rPr>
              <a:t> </a:t>
            </a:r>
            <a:r>
              <a:rPr lang="he-IL" sz="2800" b="1" u="sng" dirty="0" err="1">
                <a:latin typeface="David" panose="020E0502060401010101" pitchFamily="34" charset="-79"/>
                <a:ea typeface="Calibri" panose="020F0502020204030204" pitchFamily="34" charset="0"/>
                <a:cs typeface="David" panose="020E0502060401010101" pitchFamily="34" charset="-79"/>
              </a:rPr>
              <a:t>יג</a:t>
            </a:r>
            <a:r>
              <a:rPr lang="he-IL" sz="2800" b="1" u="sng" dirty="0">
                <a:latin typeface="David" panose="020E0502060401010101" pitchFamily="34" charset="-79"/>
                <a:ea typeface="Calibri" panose="020F0502020204030204" pitchFamily="34" charset="0"/>
                <a:cs typeface="David" panose="020E0502060401010101" pitchFamily="34" charset="-79"/>
              </a:rPr>
              <a:t>': </a:t>
            </a:r>
            <a:r>
              <a:rPr lang="he-IL" sz="2800" dirty="0">
                <a:latin typeface="David" panose="020E0502060401010101" pitchFamily="34" charset="-79"/>
                <a:ea typeface="Calibri" panose="020F0502020204030204" pitchFamily="34" charset="0"/>
                <a:cs typeface="David" panose="020E0502060401010101" pitchFamily="34" charset="-79"/>
              </a:rPr>
              <a:t>סיסרא קרא בקול ואסף את כל הרכבים שלו שמנה 900 רכב ברזל ואת כל החיילים שאתו מחרושת הגויים דרך נחל קישון אל הר תבור</a:t>
            </a:r>
            <a:endParaRPr lang="en-US" sz="2800" dirty="0">
              <a:effectLst/>
              <a:latin typeface="David" panose="020E0502060401010101" pitchFamily="34" charset="-79"/>
              <a:ea typeface="Calibri" panose="020F0502020204030204" pitchFamily="34" charset="0"/>
              <a:cs typeface="David" panose="020E0502060401010101" pitchFamily="34" charset="-79"/>
            </a:endParaRPr>
          </a:p>
        </p:txBody>
      </p:sp>
      <p:sp>
        <p:nvSpPr>
          <p:cNvPr id="4" name="מלבן 3"/>
          <p:cNvSpPr/>
          <p:nvPr/>
        </p:nvSpPr>
        <p:spPr>
          <a:xfrm>
            <a:off x="6061725" y="121024"/>
            <a:ext cx="5913038" cy="1237775"/>
          </a:xfrm>
          <a:prstGeom prst="rect">
            <a:avLst/>
          </a:prstGeom>
          <a:solidFill>
            <a:schemeClr val="accent2">
              <a:lumMod val="60000"/>
              <a:lumOff val="40000"/>
            </a:schemeClr>
          </a:solidFill>
        </p:spPr>
        <p:txBody>
          <a:bodyPr wrap="square">
            <a:spAutoFit/>
          </a:bodyPr>
          <a:lstStyle/>
          <a:p>
            <a:pPr algn="just">
              <a:lnSpc>
                <a:spcPct val="107000"/>
              </a:lnSpc>
              <a:spcAft>
                <a:spcPts val="800"/>
              </a:spcAft>
            </a:pPr>
            <a:r>
              <a:rPr lang="he-IL" sz="3200" b="1" dirty="0" err="1">
                <a:latin typeface="Calibri" panose="020F0502020204030204" pitchFamily="34" charset="0"/>
                <a:ea typeface="Calibri" panose="020F0502020204030204" pitchFamily="34" charset="0"/>
                <a:cs typeface="David" panose="020E0502060401010101" pitchFamily="34" charset="-79"/>
              </a:rPr>
              <a:t>פ"ס</a:t>
            </a:r>
            <a:r>
              <a:rPr lang="he-IL" sz="3200" b="1" dirty="0">
                <a:latin typeface="Calibri" panose="020F0502020204030204" pitchFamily="34" charset="0"/>
                <a:ea typeface="Calibri" panose="020F0502020204030204" pitchFamily="34" charset="0"/>
                <a:cs typeface="David" panose="020E0502060401010101" pitchFamily="34" charset="-79"/>
              </a:rPr>
              <a:t> </a:t>
            </a:r>
            <a:r>
              <a:rPr lang="he-IL" sz="3200" b="1" dirty="0" err="1" smtClean="0">
                <a:latin typeface="Calibri" panose="020F0502020204030204" pitchFamily="34" charset="0"/>
                <a:ea typeface="Calibri" panose="020F0502020204030204" pitchFamily="34" charset="0"/>
                <a:cs typeface="David" panose="020E0502060401010101" pitchFamily="34" charset="-79"/>
              </a:rPr>
              <a:t>יב</a:t>
            </a:r>
            <a:r>
              <a:rPr lang="he-IL" sz="3200" b="1" dirty="0" smtClean="0">
                <a:latin typeface="Calibri" panose="020F0502020204030204" pitchFamily="34" charset="0"/>
                <a:ea typeface="Calibri" panose="020F0502020204030204" pitchFamily="34" charset="0"/>
                <a:cs typeface="David" panose="020E0502060401010101" pitchFamily="34" charset="-79"/>
              </a:rPr>
              <a:t>'- סוף </a:t>
            </a:r>
            <a:r>
              <a:rPr lang="he-IL" sz="3200" b="1" dirty="0">
                <a:latin typeface="Calibri" panose="020F0502020204030204" pitchFamily="34" charset="0"/>
                <a:ea typeface="Calibri" panose="020F0502020204030204" pitchFamily="34" charset="0"/>
                <a:cs typeface="David" panose="020E0502060401010101" pitchFamily="34" charset="-79"/>
              </a:rPr>
              <a:t>הפרק </a:t>
            </a:r>
            <a:r>
              <a:rPr lang="he-IL" sz="3200" b="1" dirty="0" smtClean="0">
                <a:latin typeface="Calibri" panose="020F0502020204030204" pitchFamily="34" charset="0"/>
                <a:ea typeface="Calibri" panose="020F0502020204030204" pitchFamily="34" charset="0"/>
                <a:cs typeface="David" panose="020E0502060401010101" pitchFamily="34" charset="-79"/>
              </a:rPr>
              <a:t>:</a:t>
            </a:r>
          </a:p>
          <a:p>
            <a:pPr algn="just">
              <a:lnSpc>
                <a:spcPct val="107000"/>
              </a:lnSpc>
              <a:spcAft>
                <a:spcPts val="800"/>
              </a:spcAft>
            </a:pPr>
            <a:r>
              <a:rPr lang="he-IL" sz="3200" b="1" dirty="0" smtClean="0">
                <a:latin typeface="Calibri" panose="020F0502020204030204" pitchFamily="34" charset="0"/>
                <a:ea typeface="Calibri" panose="020F0502020204030204" pitchFamily="34" charset="0"/>
                <a:cs typeface="David" panose="020E0502060401010101" pitchFamily="34" charset="-79"/>
              </a:rPr>
              <a:t>המלחמה </a:t>
            </a:r>
            <a:r>
              <a:rPr lang="he-IL" sz="3200" b="1" dirty="0">
                <a:latin typeface="Calibri" panose="020F0502020204030204" pitchFamily="34" charset="0"/>
                <a:ea typeface="Calibri" panose="020F0502020204030204" pitchFamily="34" charset="0"/>
                <a:cs typeface="David" panose="020E0502060401010101" pitchFamily="34" charset="-79"/>
              </a:rPr>
              <a:t>בין ישראל וסיסרא וחייליו: </a:t>
            </a:r>
            <a:endParaRPr lang="en-US" dirty="0">
              <a:effectLst/>
              <a:latin typeface="Calibri" panose="020F0502020204030204" pitchFamily="34" charset="0"/>
              <a:ea typeface="Calibri" panose="020F0502020204030204" pitchFamily="34" charset="0"/>
              <a:cs typeface="Arial" panose="020B0604020202020204" pitchFamily="34" charset="0"/>
            </a:endParaRPr>
          </a:p>
        </p:txBody>
      </p:sp>
      <p:pic>
        <p:nvPicPr>
          <p:cNvPr id="5" name="Picture 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64459" y="121024"/>
            <a:ext cx="4858870" cy="644038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 name="תמונה 5"/>
          <p:cNvPicPr>
            <a:picLocks noChangeAspect="1"/>
          </p:cNvPicPr>
          <p:nvPr/>
        </p:nvPicPr>
        <p:blipFill>
          <a:blip r:embed="rId4"/>
          <a:stretch>
            <a:fillRect/>
          </a:stretch>
        </p:blipFill>
        <p:spPr>
          <a:xfrm>
            <a:off x="393867" y="3838804"/>
            <a:ext cx="969348" cy="615749"/>
          </a:xfrm>
          <a:prstGeom prst="rect">
            <a:avLst/>
          </a:prstGeom>
        </p:spPr>
      </p:pic>
      <p:pic>
        <p:nvPicPr>
          <p:cNvPr id="7" name="תמונה 6"/>
          <p:cNvPicPr>
            <a:picLocks noChangeAspect="1"/>
          </p:cNvPicPr>
          <p:nvPr/>
        </p:nvPicPr>
        <p:blipFill>
          <a:blip r:embed="rId5"/>
          <a:stretch>
            <a:fillRect/>
          </a:stretch>
        </p:blipFill>
        <p:spPr>
          <a:xfrm>
            <a:off x="1154079" y="4670354"/>
            <a:ext cx="908383" cy="603556"/>
          </a:xfrm>
          <a:prstGeom prst="rect">
            <a:avLst/>
          </a:prstGeom>
        </p:spPr>
      </p:pic>
      <p:cxnSp>
        <p:nvCxnSpPr>
          <p:cNvPr id="9" name="מחבר חץ ישר 8"/>
          <p:cNvCxnSpPr/>
          <p:nvPr/>
        </p:nvCxnSpPr>
        <p:spPr>
          <a:xfrm flipV="1">
            <a:off x="1608270" y="3953435"/>
            <a:ext cx="454192" cy="716920"/>
          </a:xfrm>
          <a:prstGeom prst="straightConnector1">
            <a:avLst/>
          </a:prstGeom>
          <a:ln>
            <a:tailEnd type="triangle"/>
          </a:ln>
        </p:spPr>
        <p:style>
          <a:lnRef idx="3">
            <a:schemeClr val="accent2"/>
          </a:lnRef>
          <a:fillRef idx="0">
            <a:schemeClr val="accent2"/>
          </a:fillRef>
          <a:effectRef idx="2">
            <a:schemeClr val="accent2"/>
          </a:effectRef>
          <a:fontRef idx="minor">
            <a:schemeClr val="tx1"/>
          </a:fontRef>
        </p:style>
      </p:cxnSp>
      <p:cxnSp>
        <p:nvCxnSpPr>
          <p:cNvPr id="11" name="מחבר חץ ישר 10"/>
          <p:cNvCxnSpPr/>
          <p:nvPr/>
        </p:nvCxnSpPr>
        <p:spPr>
          <a:xfrm flipV="1">
            <a:off x="1187640" y="3838803"/>
            <a:ext cx="629766" cy="381243"/>
          </a:xfrm>
          <a:prstGeom prst="straightConnector1">
            <a:avLst/>
          </a:prstGeom>
          <a:ln>
            <a:tailEnd type="triangle"/>
          </a:ln>
        </p:spPr>
        <p:style>
          <a:lnRef idx="3">
            <a:schemeClr val="accent2"/>
          </a:lnRef>
          <a:fillRef idx="0">
            <a:schemeClr val="accent2"/>
          </a:fillRef>
          <a:effectRef idx="2">
            <a:schemeClr val="accent2"/>
          </a:effectRef>
          <a:fontRef idx="minor">
            <a:schemeClr val="tx1"/>
          </a:fontRef>
        </p:style>
      </p:cxnSp>
    </p:spTree>
    <p:extLst>
      <p:ext uri="{BB962C8B-B14F-4D97-AF65-F5344CB8AC3E}">
        <p14:creationId xmlns:p14="http://schemas.microsoft.com/office/powerpoint/2010/main" val="156113181"/>
      </p:ext>
    </p:extLst>
  </p:cSld>
  <p:clrMapOvr>
    <a:masterClrMapping/>
  </p:clrMapOvr>
  <mc:AlternateContent xmlns:mc="http://schemas.openxmlformats.org/markup-compatibility/2006" xmlns:p14="http://schemas.microsoft.com/office/powerpoint/2010/main">
    <mc:Choice Requires="p14">
      <p:transition spd="slow" p14:dur="1200">
        <p14:prism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6" presetClass="entr" presetSubtype="21" fill="hold" grpId="0" nodeType="clickEffect">
                                  <p:stCondLst>
                                    <p:cond delay="0"/>
                                  </p:stCondLst>
                                  <p:childTnLst>
                                    <p:set>
                                      <p:cBhvr>
                                        <p:cTn id="12" dur="1" fill="hold">
                                          <p:stCondLst>
                                            <p:cond delay="0"/>
                                          </p:stCondLst>
                                        </p:cTn>
                                        <p:tgtEl>
                                          <p:spTgt spid="2"/>
                                        </p:tgtEl>
                                        <p:attrNameLst>
                                          <p:attrName>style.visibility</p:attrName>
                                        </p:attrNameLst>
                                      </p:cBhvr>
                                      <p:to>
                                        <p:strVal val="visible"/>
                                      </p:to>
                                    </p:set>
                                    <p:animEffect transition="in" filter="barn(inVertical)">
                                      <p:cBhvr>
                                        <p:cTn id="13" dur="500"/>
                                        <p:tgtEl>
                                          <p:spTgt spid="2"/>
                                        </p:tgtEl>
                                      </p:cBhvr>
                                    </p:animEffect>
                                  </p:childTnLst>
                                </p:cTn>
                              </p:par>
                            </p:childTnLst>
                          </p:cTn>
                        </p:par>
                      </p:childTnLst>
                    </p:cTn>
                  </p:par>
                  <p:par>
                    <p:cTn id="14" fill="hold">
                      <p:stCondLst>
                        <p:cond delay="indefinite"/>
                      </p:stCondLst>
                      <p:childTnLst>
                        <p:par>
                          <p:cTn id="15" fill="hold">
                            <p:stCondLst>
                              <p:cond delay="0"/>
                            </p:stCondLst>
                            <p:childTnLst>
                              <p:par>
                                <p:cTn id="16" presetID="22" presetClass="entr" presetSubtype="4" fill="hold" nodeType="clickEffect">
                                  <p:stCondLst>
                                    <p:cond delay="0"/>
                                  </p:stCondLst>
                                  <p:childTnLst>
                                    <p:set>
                                      <p:cBhvr>
                                        <p:cTn id="17" dur="1" fill="hold">
                                          <p:stCondLst>
                                            <p:cond delay="0"/>
                                          </p:stCondLst>
                                        </p:cTn>
                                        <p:tgtEl>
                                          <p:spTgt spid="3">
                                            <p:txEl>
                                              <p:pRg st="0" end="0"/>
                                            </p:txEl>
                                          </p:spTgt>
                                        </p:tgtEl>
                                        <p:attrNameLst>
                                          <p:attrName>style.visibility</p:attrName>
                                        </p:attrNameLst>
                                      </p:cBhvr>
                                      <p:to>
                                        <p:strVal val="visible"/>
                                      </p:to>
                                    </p:set>
                                    <p:animEffect transition="in" filter="wipe(down)">
                                      <p:cBhvr>
                                        <p:cTn id="18" dur="500"/>
                                        <p:tgtEl>
                                          <p:spTgt spid="3">
                                            <p:txEl>
                                              <p:pRg st="0" end="0"/>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22" presetClass="entr" presetSubtype="4" fill="hold" nodeType="clickEffect">
                                  <p:stCondLst>
                                    <p:cond delay="0"/>
                                  </p:stCondLst>
                                  <p:childTnLst>
                                    <p:set>
                                      <p:cBhvr>
                                        <p:cTn id="22" dur="1" fill="hold">
                                          <p:stCondLst>
                                            <p:cond delay="0"/>
                                          </p:stCondLst>
                                        </p:cTn>
                                        <p:tgtEl>
                                          <p:spTgt spid="3">
                                            <p:txEl>
                                              <p:pRg st="1" end="1"/>
                                            </p:txEl>
                                          </p:spTgt>
                                        </p:tgtEl>
                                        <p:attrNameLst>
                                          <p:attrName>style.visibility</p:attrName>
                                        </p:attrNameLst>
                                      </p:cBhvr>
                                      <p:to>
                                        <p:strVal val="visible"/>
                                      </p:to>
                                    </p:set>
                                    <p:animEffect transition="in" filter="wipe(down)">
                                      <p:cBhvr>
                                        <p:cTn id="23" dur="500"/>
                                        <p:tgtEl>
                                          <p:spTgt spid="3">
                                            <p:txEl>
                                              <p:pRg st="1" end="1"/>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16" presetClass="entr" presetSubtype="21" fill="hold" nodeType="clickEffect">
                                  <p:stCondLst>
                                    <p:cond delay="0"/>
                                  </p:stCondLst>
                                  <p:childTnLst>
                                    <p:set>
                                      <p:cBhvr>
                                        <p:cTn id="27" dur="1" fill="hold">
                                          <p:stCondLst>
                                            <p:cond delay="0"/>
                                          </p:stCondLst>
                                        </p:cTn>
                                        <p:tgtEl>
                                          <p:spTgt spid="5"/>
                                        </p:tgtEl>
                                        <p:attrNameLst>
                                          <p:attrName>style.visibility</p:attrName>
                                        </p:attrNameLst>
                                      </p:cBhvr>
                                      <p:to>
                                        <p:strVal val="visible"/>
                                      </p:to>
                                    </p:set>
                                    <p:animEffect transition="in" filter="barn(inVertical)">
                                      <p:cBhvr>
                                        <p:cTn id="28" dur="500"/>
                                        <p:tgtEl>
                                          <p:spTgt spid="5"/>
                                        </p:tgtEl>
                                      </p:cBhvr>
                                    </p:animEffect>
                                  </p:childTnLst>
                                </p:cTn>
                              </p:par>
                            </p:childTnLst>
                          </p:cTn>
                        </p:par>
                      </p:childTnLst>
                    </p:cTn>
                  </p:par>
                  <p:par>
                    <p:cTn id="29" fill="hold">
                      <p:stCondLst>
                        <p:cond delay="indefinite"/>
                      </p:stCondLst>
                      <p:childTnLst>
                        <p:par>
                          <p:cTn id="30" fill="hold">
                            <p:stCondLst>
                              <p:cond delay="0"/>
                            </p:stCondLst>
                            <p:childTnLst>
                              <p:par>
                                <p:cTn id="31" presetID="22" presetClass="entr" presetSubtype="4" fill="hold" nodeType="clickEffect">
                                  <p:stCondLst>
                                    <p:cond delay="0"/>
                                  </p:stCondLst>
                                  <p:childTnLst>
                                    <p:set>
                                      <p:cBhvr>
                                        <p:cTn id="32" dur="1" fill="hold">
                                          <p:stCondLst>
                                            <p:cond delay="0"/>
                                          </p:stCondLst>
                                        </p:cTn>
                                        <p:tgtEl>
                                          <p:spTgt spid="6"/>
                                        </p:tgtEl>
                                        <p:attrNameLst>
                                          <p:attrName>style.visibility</p:attrName>
                                        </p:attrNameLst>
                                      </p:cBhvr>
                                      <p:to>
                                        <p:strVal val="visible"/>
                                      </p:to>
                                    </p:set>
                                    <p:animEffect transition="in" filter="wipe(down)">
                                      <p:cBhvr>
                                        <p:cTn id="33" dur="500"/>
                                        <p:tgtEl>
                                          <p:spTgt spid="6"/>
                                        </p:tgtEl>
                                      </p:cBhvr>
                                    </p:animEffect>
                                  </p:childTnLst>
                                </p:cTn>
                              </p:par>
                            </p:childTnLst>
                          </p:cTn>
                        </p:par>
                      </p:childTnLst>
                    </p:cTn>
                  </p:par>
                  <p:par>
                    <p:cTn id="34" fill="hold">
                      <p:stCondLst>
                        <p:cond delay="indefinite"/>
                      </p:stCondLst>
                      <p:childTnLst>
                        <p:par>
                          <p:cTn id="35" fill="hold">
                            <p:stCondLst>
                              <p:cond delay="0"/>
                            </p:stCondLst>
                            <p:childTnLst>
                              <p:par>
                                <p:cTn id="36" presetID="16" presetClass="entr" presetSubtype="21" fill="hold" nodeType="clickEffect">
                                  <p:stCondLst>
                                    <p:cond delay="0"/>
                                  </p:stCondLst>
                                  <p:childTnLst>
                                    <p:set>
                                      <p:cBhvr>
                                        <p:cTn id="37" dur="1" fill="hold">
                                          <p:stCondLst>
                                            <p:cond delay="0"/>
                                          </p:stCondLst>
                                        </p:cTn>
                                        <p:tgtEl>
                                          <p:spTgt spid="11"/>
                                        </p:tgtEl>
                                        <p:attrNameLst>
                                          <p:attrName>style.visibility</p:attrName>
                                        </p:attrNameLst>
                                      </p:cBhvr>
                                      <p:to>
                                        <p:strVal val="visible"/>
                                      </p:to>
                                    </p:set>
                                    <p:animEffect transition="in" filter="barn(inVertical)">
                                      <p:cBhvr>
                                        <p:cTn id="38" dur="500"/>
                                        <p:tgtEl>
                                          <p:spTgt spid="11"/>
                                        </p:tgtEl>
                                      </p:cBhvr>
                                    </p:animEffect>
                                  </p:childTnLst>
                                </p:cTn>
                              </p:par>
                            </p:childTnLst>
                          </p:cTn>
                        </p:par>
                      </p:childTnLst>
                    </p:cTn>
                  </p:par>
                  <p:par>
                    <p:cTn id="39" fill="hold">
                      <p:stCondLst>
                        <p:cond delay="indefinite"/>
                      </p:stCondLst>
                      <p:childTnLst>
                        <p:par>
                          <p:cTn id="40" fill="hold">
                            <p:stCondLst>
                              <p:cond delay="0"/>
                            </p:stCondLst>
                            <p:childTnLst>
                              <p:par>
                                <p:cTn id="41" presetID="16" presetClass="entr" presetSubtype="21" fill="hold" nodeType="clickEffect">
                                  <p:stCondLst>
                                    <p:cond delay="0"/>
                                  </p:stCondLst>
                                  <p:childTnLst>
                                    <p:set>
                                      <p:cBhvr>
                                        <p:cTn id="42" dur="1" fill="hold">
                                          <p:stCondLst>
                                            <p:cond delay="0"/>
                                          </p:stCondLst>
                                        </p:cTn>
                                        <p:tgtEl>
                                          <p:spTgt spid="7"/>
                                        </p:tgtEl>
                                        <p:attrNameLst>
                                          <p:attrName>style.visibility</p:attrName>
                                        </p:attrNameLst>
                                      </p:cBhvr>
                                      <p:to>
                                        <p:strVal val="visible"/>
                                      </p:to>
                                    </p:set>
                                    <p:animEffect transition="in" filter="barn(inVertical)">
                                      <p:cBhvr>
                                        <p:cTn id="43" dur="500"/>
                                        <p:tgtEl>
                                          <p:spTgt spid="7"/>
                                        </p:tgtEl>
                                      </p:cBhvr>
                                    </p:animEffect>
                                  </p:childTnLst>
                                </p:cTn>
                              </p:par>
                            </p:childTnLst>
                          </p:cTn>
                        </p:par>
                      </p:childTnLst>
                    </p:cTn>
                  </p:par>
                  <p:par>
                    <p:cTn id="44" fill="hold">
                      <p:stCondLst>
                        <p:cond delay="indefinite"/>
                      </p:stCondLst>
                      <p:childTnLst>
                        <p:par>
                          <p:cTn id="45" fill="hold">
                            <p:stCondLst>
                              <p:cond delay="0"/>
                            </p:stCondLst>
                            <p:childTnLst>
                              <p:par>
                                <p:cTn id="46" presetID="14" presetClass="entr" presetSubtype="10" fill="hold" nodeType="clickEffect">
                                  <p:stCondLst>
                                    <p:cond delay="0"/>
                                  </p:stCondLst>
                                  <p:childTnLst>
                                    <p:set>
                                      <p:cBhvr>
                                        <p:cTn id="47" dur="1" fill="hold">
                                          <p:stCondLst>
                                            <p:cond delay="0"/>
                                          </p:stCondLst>
                                        </p:cTn>
                                        <p:tgtEl>
                                          <p:spTgt spid="9"/>
                                        </p:tgtEl>
                                        <p:attrNameLst>
                                          <p:attrName>style.visibility</p:attrName>
                                        </p:attrNameLst>
                                      </p:cBhvr>
                                      <p:to>
                                        <p:strVal val="visible"/>
                                      </p:to>
                                    </p:set>
                                    <p:animEffect transition="in" filter="randombar(horizontal)">
                                      <p:cBhvr>
                                        <p:cTn id="48"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4"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721D3830-F515-46B2-8F63-8087572277D9}"/>
              </a:ext>
            </a:extLst>
          </p:cNvPr>
          <p:cNvSpPr txBox="1"/>
          <p:nvPr/>
        </p:nvSpPr>
        <p:spPr>
          <a:xfrm>
            <a:off x="7100047" y="194643"/>
            <a:ext cx="4901610" cy="5693866"/>
          </a:xfrm>
          <a:prstGeom prst="rect">
            <a:avLst/>
          </a:prstGeom>
          <a:solidFill>
            <a:schemeClr val="accent6">
              <a:lumMod val="60000"/>
              <a:lumOff val="40000"/>
            </a:schemeClr>
          </a:solidFill>
        </p:spPr>
        <p:txBody>
          <a:bodyPr wrap="square" rtlCol="1">
            <a:spAutoFit/>
          </a:bodyPr>
          <a:lstStyle/>
          <a:p>
            <a:r>
              <a:rPr lang="he-IL" sz="2800" b="1" dirty="0" smtClean="0">
                <a:latin typeface="David" panose="020E0502060401010101" pitchFamily="34" charset="-79"/>
                <a:cs typeface="David" panose="020E0502060401010101" pitchFamily="34" charset="-79"/>
              </a:rPr>
              <a:t>יד</a:t>
            </a:r>
            <a:r>
              <a:rPr lang="he-IL" sz="2800" dirty="0">
                <a:latin typeface="David" panose="020E0502060401010101" pitchFamily="34" charset="-79"/>
                <a:cs typeface="David" panose="020E0502060401010101" pitchFamily="34" charset="-79"/>
              </a:rPr>
              <a:t> וַתֹּאמֶר דְּבֹרָה אֶל-בָּרָק קוּם, כִּי זֶה הַיּוֹם אֲשֶׁר נָתַן יְהוָה אֶת-סִיסְרָא בְּיָדֶךָ--הֲלֹא יְהוָה, יָצָא לְפָנֶיךָ; וַיֵּרֶד בָּרָק מֵהַר תָּבוֹר, וַעֲשֶׂרֶת אֲלָפִים אִישׁ אַחֲרָיו.  </a:t>
            </a:r>
          </a:p>
          <a:p>
            <a:r>
              <a:rPr lang="he-IL" sz="2800" b="1" dirty="0">
                <a:latin typeface="David" panose="020E0502060401010101" pitchFamily="34" charset="-79"/>
                <a:cs typeface="David" panose="020E0502060401010101" pitchFamily="34" charset="-79"/>
              </a:rPr>
              <a:t>טו</a:t>
            </a:r>
            <a:r>
              <a:rPr lang="he-IL" sz="2800" dirty="0">
                <a:latin typeface="David" panose="020E0502060401010101" pitchFamily="34" charset="-79"/>
                <a:cs typeface="David" panose="020E0502060401010101" pitchFamily="34" charset="-79"/>
              </a:rPr>
              <a:t> </a:t>
            </a:r>
            <a:r>
              <a:rPr lang="he-IL" sz="2800" dirty="0" err="1">
                <a:latin typeface="David" panose="020E0502060401010101" pitchFamily="34" charset="-79"/>
                <a:cs typeface="David" panose="020E0502060401010101" pitchFamily="34" charset="-79"/>
              </a:rPr>
              <a:t>ו</a:t>
            </a:r>
            <a:r>
              <a:rPr lang="he-IL" sz="2800" b="1" dirty="0" err="1">
                <a:highlight>
                  <a:srgbClr val="FFFF00"/>
                </a:highlight>
                <a:latin typeface="David" panose="020E0502060401010101" pitchFamily="34" charset="-79"/>
                <a:cs typeface="David" panose="020E0502060401010101" pitchFamily="34" charset="-79"/>
              </a:rPr>
              <a:t>ַיָּהָם</a:t>
            </a:r>
            <a:r>
              <a:rPr lang="he-IL" sz="2800" dirty="0">
                <a:latin typeface="David" panose="020E0502060401010101" pitchFamily="34" charset="-79"/>
                <a:cs typeface="David" panose="020E0502060401010101" pitchFamily="34" charset="-79"/>
              </a:rPr>
              <a:t> יְהוָה אֶת-סִיסְרָא וְאֶת-כָּל-הָרֶכֶב וְאֶת-כָּל-הַמַּחֲנֶה, לְפִי-חֶרֶב--לִפְנֵי בָרָק; וַיֵּרֶד סִיסְרָא מֵעַל הַמֶּרְכָּבָה, </a:t>
            </a:r>
            <a:r>
              <a:rPr lang="he-IL" sz="2800" dirty="0" err="1">
                <a:latin typeface="David" panose="020E0502060401010101" pitchFamily="34" charset="-79"/>
                <a:cs typeface="David" panose="020E0502060401010101" pitchFamily="34" charset="-79"/>
              </a:rPr>
              <a:t>וַיָּנָס</a:t>
            </a:r>
            <a:r>
              <a:rPr lang="he-IL" sz="2800" dirty="0">
                <a:latin typeface="David" panose="020E0502060401010101" pitchFamily="34" charset="-79"/>
                <a:cs typeface="David" panose="020E0502060401010101" pitchFamily="34" charset="-79"/>
              </a:rPr>
              <a:t> בְּרַגְלָיו.  </a:t>
            </a:r>
          </a:p>
          <a:p>
            <a:r>
              <a:rPr lang="he-IL" sz="2800" b="1" dirty="0" err="1">
                <a:latin typeface="David" panose="020E0502060401010101" pitchFamily="34" charset="-79"/>
                <a:cs typeface="David" panose="020E0502060401010101" pitchFamily="34" charset="-79"/>
              </a:rPr>
              <a:t>טז</a:t>
            </a:r>
            <a:r>
              <a:rPr lang="he-IL" sz="2800" dirty="0">
                <a:latin typeface="David" panose="020E0502060401010101" pitchFamily="34" charset="-79"/>
                <a:cs typeface="David" panose="020E0502060401010101" pitchFamily="34" charset="-79"/>
              </a:rPr>
              <a:t> וּבָרָק, רָדַף אַחֲרֵי הָרֶכֶב וְאַחֲרֵי הַמַּחֲנֶה, עַד, חֲרֹשֶׁת </a:t>
            </a:r>
            <a:r>
              <a:rPr lang="he-IL" sz="2800" dirty="0" err="1">
                <a:latin typeface="David" panose="020E0502060401010101" pitchFamily="34" charset="-79"/>
                <a:cs typeface="David" panose="020E0502060401010101" pitchFamily="34" charset="-79"/>
              </a:rPr>
              <a:t>הַגּוֹיִם</a:t>
            </a:r>
            <a:r>
              <a:rPr lang="he-IL" sz="2800" dirty="0">
                <a:latin typeface="David" panose="020E0502060401010101" pitchFamily="34" charset="-79"/>
                <a:cs typeface="David" panose="020E0502060401010101" pitchFamily="34" charset="-79"/>
              </a:rPr>
              <a:t>; </a:t>
            </a:r>
            <a:r>
              <a:rPr lang="he-IL" sz="2800" b="1" dirty="0" err="1">
                <a:highlight>
                  <a:srgbClr val="FFFF00"/>
                </a:highlight>
                <a:latin typeface="David" panose="020E0502060401010101" pitchFamily="34" charset="-79"/>
                <a:cs typeface="David" panose="020E0502060401010101" pitchFamily="34" charset="-79"/>
              </a:rPr>
              <a:t>וַיִּפֹּל</a:t>
            </a:r>
            <a:r>
              <a:rPr lang="he-IL" sz="2800" b="1" dirty="0">
                <a:highlight>
                  <a:srgbClr val="FFFF00"/>
                </a:highlight>
                <a:latin typeface="David" panose="020E0502060401010101" pitchFamily="34" charset="-79"/>
                <a:cs typeface="David" panose="020E0502060401010101" pitchFamily="34" charset="-79"/>
              </a:rPr>
              <a:t> כָּל-מַחֲנֵה סִיסְרָא, לְפִי-חֶרֶב--לֹא נִשְׁאַר, עַד-אֶחָד</a:t>
            </a:r>
            <a:r>
              <a:rPr lang="he-IL" sz="2800" dirty="0">
                <a:latin typeface="David" panose="020E0502060401010101" pitchFamily="34" charset="-79"/>
                <a:cs typeface="David" panose="020E0502060401010101" pitchFamily="34" charset="-79"/>
              </a:rPr>
              <a:t>.</a:t>
            </a:r>
          </a:p>
        </p:txBody>
      </p:sp>
      <p:sp>
        <p:nvSpPr>
          <p:cNvPr id="3" name="מלבן 2"/>
          <p:cNvSpPr/>
          <p:nvPr/>
        </p:nvSpPr>
        <p:spPr>
          <a:xfrm>
            <a:off x="134470" y="33278"/>
            <a:ext cx="6871448" cy="6751848"/>
          </a:xfrm>
          <a:prstGeom prst="rect">
            <a:avLst/>
          </a:prstGeom>
          <a:solidFill>
            <a:schemeClr val="accent2">
              <a:lumMod val="60000"/>
              <a:lumOff val="40000"/>
            </a:schemeClr>
          </a:solidFill>
        </p:spPr>
        <p:txBody>
          <a:bodyPr wrap="square">
            <a:spAutoFit/>
          </a:bodyPr>
          <a:lstStyle/>
          <a:p>
            <a:pPr>
              <a:lnSpc>
                <a:spcPct val="107000"/>
              </a:lnSpc>
              <a:spcAft>
                <a:spcPts val="800"/>
              </a:spcAft>
            </a:pPr>
            <a:r>
              <a:rPr lang="he-IL" sz="2800" b="1" u="sng" dirty="0" err="1">
                <a:latin typeface="Calibri" panose="020F0502020204030204" pitchFamily="34" charset="0"/>
                <a:ea typeface="Calibri" panose="020F0502020204030204" pitchFamily="34" charset="0"/>
                <a:cs typeface="David" panose="020E0502060401010101" pitchFamily="34" charset="-79"/>
              </a:rPr>
              <a:t>פ"ס</a:t>
            </a:r>
            <a:r>
              <a:rPr lang="he-IL" sz="2800" b="1" u="sng" dirty="0">
                <a:latin typeface="Calibri" panose="020F0502020204030204" pitchFamily="34" charset="0"/>
                <a:ea typeface="Calibri" panose="020F0502020204030204" pitchFamily="34" charset="0"/>
                <a:cs typeface="David" panose="020E0502060401010101" pitchFamily="34" charset="-79"/>
              </a:rPr>
              <a:t> יד':</a:t>
            </a:r>
            <a:r>
              <a:rPr lang="he-IL" sz="2800" u="sng" dirty="0">
                <a:latin typeface="Calibri" panose="020F0502020204030204" pitchFamily="34" charset="0"/>
                <a:ea typeface="Calibri" panose="020F0502020204030204" pitchFamily="34" charset="0"/>
                <a:cs typeface="David" panose="020E0502060401010101" pitchFamily="34" charset="-79"/>
              </a:rPr>
              <a:t> </a:t>
            </a:r>
            <a:r>
              <a:rPr lang="he-IL" sz="2800" dirty="0">
                <a:latin typeface="Calibri" panose="020F0502020204030204" pitchFamily="34" charset="0"/>
                <a:ea typeface="Calibri" panose="020F0502020204030204" pitchFamily="34" charset="0"/>
                <a:cs typeface="David" panose="020E0502060401010101" pitchFamily="34" charset="-79"/>
              </a:rPr>
              <a:t>ואז פנתה דבורה אל ברק ואמרה לו קום </a:t>
            </a:r>
            <a:r>
              <a:rPr lang="he-IL" sz="2800" dirty="0" smtClean="0">
                <a:latin typeface="Calibri" panose="020F0502020204030204" pitchFamily="34" charset="0"/>
                <a:ea typeface="Calibri" panose="020F0502020204030204" pitchFamily="34" charset="0"/>
                <a:cs typeface="David" panose="020E0502060401010101" pitchFamily="34" charset="-79"/>
              </a:rPr>
              <a:t>רד </a:t>
            </a:r>
            <a:r>
              <a:rPr lang="he-IL" sz="2800" dirty="0">
                <a:latin typeface="Calibri" panose="020F0502020204030204" pitchFamily="34" charset="0"/>
                <a:ea typeface="Calibri" panose="020F0502020204030204" pitchFamily="34" charset="0"/>
                <a:cs typeface="David" panose="020E0502060401010101" pitchFamily="34" charset="-79"/>
              </a:rPr>
              <a:t>לנחל ואל תפחד כי זה היום אשר נתן ה' את סיסרא </a:t>
            </a:r>
            <a:r>
              <a:rPr lang="he-IL" sz="2800" dirty="0" smtClean="0">
                <a:latin typeface="Calibri" panose="020F0502020204030204" pitchFamily="34" charset="0"/>
                <a:ea typeface="Calibri" panose="020F0502020204030204" pitchFamily="34" charset="0"/>
                <a:cs typeface="David" panose="020E0502060401010101" pitchFamily="34" charset="-79"/>
              </a:rPr>
              <a:t>בידך. והקב"ה </a:t>
            </a:r>
            <a:r>
              <a:rPr lang="he-IL" sz="2800" dirty="0">
                <a:latin typeface="Calibri" panose="020F0502020204030204" pitchFamily="34" charset="0"/>
                <a:ea typeface="Calibri" panose="020F0502020204030204" pitchFamily="34" charset="0"/>
                <a:cs typeface="David" panose="020E0502060401010101" pitchFamily="34" charset="-79"/>
              </a:rPr>
              <a:t>כבר יצא לפניך והוא יכם. ברק ירד מהר תבור לעמק עם חייליו כדי להילחם בסיסרא והלך עם 10,000 חיילים.</a:t>
            </a:r>
            <a:endParaRPr lang="en-US" sz="2800" dirty="0">
              <a:latin typeface="Calibri" panose="020F0502020204030204" pitchFamily="34" charset="0"/>
              <a:ea typeface="Calibri" panose="020F0502020204030204" pitchFamily="34" charset="0"/>
              <a:cs typeface="Arial" panose="020B0604020202020204" pitchFamily="34" charset="0"/>
            </a:endParaRPr>
          </a:p>
          <a:p>
            <a:pPr>
              <a:lnSpc>
                <a:spcPct val="107000"/>
              </a:lnSpc>
              <a:spcAft>
                <a:spcPts val="800"/>
              </a:spcAft>
            </a:pPr>
            <a:r>
              <a:rPr lang="he-IL" sz="2800" b="1" u="sng" dirty="0" err="1">
                <a:latin typeface="Calibri" panose="020F0502020204030204" pitchFamily="34" charset="0"/>
                <a:ea typeface="Calibri" panose="020F0502020204030204" pitchFamily="34" charset="0"/>
                <a:cs typeface="David" panose="020E0502060401010101" pitchFamily="34" charset="-79"/>
              </a:rPr>
              <a:t>פ"ס</a:t>
            </a:r>
            <a:r>
              <a:rPr lang="he-IL" sz="2800" b="1" u="sng" dirty="0">
                <a:latin typeface="Calibri" panose="020F0502020204030204" pitchFamily="34" charset="0"/>
                <a:ea typeface="Calibri" panose="020F0502020204030204" pitchFamily="34" charset="0"/>
                <a:cs typeface="David" panose="020E0502060401010101" pitchFamily="34" charset="-79"/>
              </a:rPr>
              <a:t> טו':</a:t>
            </a:r>
            <a:r>
              <a:rPr lang="he-IL" sz="2800" u="sng" dirty="0">
                <a:latin typeface="Calibri" panose="020F0502020204030204" pitchFamily="34" charset="0"/>
                <a:ea typeface="Calibri" panose="020F0502020204030204" pitchFamily="34" charset="0"/>
                <a:cs typeface="David" panose="020E0502060401010101" pitchFamily="34" charset="-79"/>
              </a:rPr>
              <a:t> </a:t>
            </a:r>
            <a:r>
              <a:rPr lang="he-IL" sz="2800" b="1" dirty="0">
                <a:latin typeface="Calibri" panose="020F0502020204030204" pitchFamily="34" charset="0"/>
                <a:ea typeface="Calibri" panose="020F0502020204030204" pitchFamily="34" charset="0"/>
                <a:cs typeface="David" panose="020E0502060401010101" pitchFamily="34" charset="-79"/>
              </a:rPr>
              <a:t>וה' המם </a:t>
            </a:r>
            <a:r>
              <a:rPr lang="he-IL" sz="2800" dirty="0">
                <a:latin typeface="Calibri" panose="020F0502020204030204" pitchFamily="34" charset="0"/>
                <a:ea typeface="Calibri" panose="020F0502020204030204" pitchFamily="34" charset="0"/>
                <a:cs typeface="David" panose="020E0502060401010101" pitchFamily="34" charset="-79"/>
              </a:rPr>
              <a:t>ובלבל את סיסרא ואת כל הרכב והמחנה שלו ונפל עליהם </a:t>
            </a:r>
            <a:r>
              <a:rPr lang="he-IL" sz="2800" dirty="0" smtClean="0">
                <a:latin typeface="Calibri" panose="020F0502020204030204" pitchFamily="34" charset="0"/>
                <a:ea typeface="Calibri" panose="020F0502020204030204" pitchFamily="34" charset="0"/>
                <a:cs typeface="David" panose="020E0502060401010101" pitchFamily="34" charset="-79"/>
              </a:rPr>
              <a:t>פחד, ראו </a:t>
            </a:r>
            <a:r>
              <a:rPr lang="he-IL" sz="2800" dirty="0">
                <a:latin typeface="Calibri" panose="020F0502020204030204" pitchFamily="34" charset="0"/>
                <a:ea typeface="Calibri" panose="020F0502020204030204" pitchFamily="34" charset="0"/>
                <a:cs typeface="David" panose="020E0502060401010101" pitchFamily="34" charset="-79"/>
              </a:rPr>
              <a:t>לפתע חרב ענקית מונפת לכיוונם בנוסף ה' השמיע להם קולות חזקים של המון חיילים והראה להם סוסי אש ומרכבות מאש ומרוב פחד החלו לברוח. וגם סיסרא ראה שהמרכבה שלו החלה להאט ירד ממרכבתו והחל לברוח למקום צדדי </a:t>
            </a:r>
            <a:r>
              <a:rPr lang="he-IL" sz="2800" dirty="0" smtClean="0">
                <a:latin typeface="Calibri" panose="020F0502020204030204" pitchFamily="34" charset="0"/>
                <a:ea typeface="Calibri" panose="020F0502020204030204" pitchFamily="34" charset="0"/>
                <a:cs typeface="David" panose="020E0502060401010101" pitchFamily="34" charset="-79"/>
              </a:rPr>
              <a:t>לא </a:t>
            </a:r>
            <a:r>
              <a:rPr lang="he-IL" sz="2800" dirty="0">
                <a:latin typeface="Calibri" panose="020F0502020204030204" pitchFamily="34" charset="0"/>
                <a:ea typeface="Calibri" panose="020F0502020204030204" pitchFamily="34" charset="0"/>
                <a:cs typeface="David" panose="020E0502060401010101" pitchFamily="34" charset="-79"/>
              </a:rPr>
              <a:t>עם שאר </a:t>
            </a:r>
            <a:r>
              <a:rPr lang="he-IL" sz="2800" dirty="0" smtClean="0">
                <a:latin typeface="Calibri" panose="020F0502020204030204" pitchFamily="34" charset="0"/>
                <a:ea typeface="Calibri" panose="020F0502020204030204" pitchFamily="34" charset="0"/>
                <a:cs typeface="David" panose="020E0502060401010101" pitchFamily="34" charset="-79"/>
              </a:rPr>
              <a:t>חייליו.</a:t>
            </a:r>
          </a:p>
          <a:p>
            <a:pPr>
              <a:lnSpc>
                <a:spcPct val="107000"/>
              </a:lnSpc>
              <a:spcAft>
                <a:spcPts val="800"/>
              </a:spcAft>
            </a:pPr>
            <a:r>
              <a:rPr lang="he-IL" sz="2800" b="1" u="sng" dirty="0" err="1" smtClean="0">
                <a:latin typeface="Calibri" panose="020F0502020204030204" pitchFamily="34" charset="0"/>
                <a:ea typeface="Calibri" panose="020F0502020204030204" pitchFamily="34" charset="0"/>
                <a:cs typeface="David" panose="020E0502060401010101" pitchFamily="34" charset="-79"/>
              </a:rPr>
              <a:t>פ"ס</a:t>
            </a:r>
            <a:r>
              <a:rPr lang="he-IL" sz="2800" b="1" u="sng" dirty="0" smtClean="0">
                <a:latin typeface="Calibri" panose="020F0502020204030204" pitchFamily="34" charset="0"/>
                <a:ea typeface="Calibri" panose="020F0502020204030204" pitchFamily="34" charset="0"/>
                <a:cs typeface="David" panose="020E0502060401010101" pitchFamily="34" charset="-79"/>
              </a:rPr>
              <a:t> </a:t>
            </a:r>
            <a:r>
              <a:rPr lang="he-IL" sz="2800" b="1" u="sng" dirty="0" err="1">
                <a:latin typeface="Calibri" panose="020F0502020204030204" pitchFamily="34" charset="0"/>
                <a:ea typeface="Calibri" panose="020F0502020204030204" pitchFamily="34" charset="0"/>
                <a:cs typeface="David" panose="020E0502060401010101" pitchFamily="34" charset="-79"/>
              </a:rPr>
              <a:t>טז</a:t>
            </a:r>
            <a:r>
              <a:rPr lang="he-IL" sz="2800" b="1" u="sng" dirty="0">
                <a:latin typeface="Calibri" panose="020F0502020204030204" pitchFamily="34" charset="0"/>
                <a:ea typeface="Calibri" panose="020F0502020204030204" pitchFamily="34" charset="0"/>
                <a:cs typeface="David" panose="020E0502060401010101" pitchFamily="34" charset="-79"/>
              </a:rPr>
              <a:t>':</a:t>
            </a:r>
            <a:r>
              <a:rPr lang="he-IL" sz="2800" u="sng" dirty="0">
                <a:latin typeface="Calibri" panose="020F0502020204030204" pitchFamily="34" charset="0"/>
                <a:ea typeface="Calibri" panose="020F0502020204030204" pitchFamily="34" charset="0"/>
                <a:cs typeface="David" panose="020E0502060401010101" pitchFamily="34" charset="-79"/>
              </a:rPr>
              <a:t> </a:t>
            </a:r>
            <a:r>
              <a:rPr lang="he-IL" sz="2800" dirty="0">
                <a:latin typeface="Calibri" panose="020F0502020204030204" pitchFamily="34" charset="0"/>
                <a:ea typeface="Calibri" panose="020F0502020204030204" pitchFamily="34" charset="0"/>
                <a:cs typeface="David" panose="020E0502060401010101" pitchFamily="34" charset="-79"/>
              </a:rPr>
              <a:t>וברק רדף אחרי החיילים של סיסרא עד חרושת הגויים והרגם. ונהרגו כולם לא נשאר אחד.</a:t>
            </a:r>
            <a:endParaRPr lang="en-US" sz="2800" dirty="0">
              <a:effectLst/>
              <a:latin typeface="Calibri" panose="020F050202020403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38977561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21024" y="94130"/>
            <a:ext cx="5916705" cy="5016758"/>
          </a:xfrm>
          <a:prstGeom prst="rect">
            <a:avLst/>
          </a:prstGeom>
          <a:solidFill>
            <a:schemeClr val="accent4">
              <a:lumMod val="60000"/>
              <a:lumOff val="40000"/>
            </a:schemeClr>
          </a:solidFill>
          <a:ln w="38100">
            <a:solidFill>
              <a:schemeClr val="tx1"/>
            </a:solidFill>
          </a:ln>
        </p:spPr>
        <p:txBody>
          <a:bodyPr wrap="square" rtlCol="1">
            <a:spAutoFit/>
          </a:bodyPr>
          <a:lstStyle/>
          <a:p>
            <a:r>
              <a:rPr lang="he-IL" sz="3200" b="1" u="sng" dirty="0" err="1">
                <a:latin typeface="David" panose="020E0502060401010101" pitchFamily="34" charset="-79"/>
                <a:cs typeface="David" panose="020E0502060401010101" pitchFamily="34" charset="-79"/>
              </a:rPr>
              <a:t>פ"ס</a:t>
            </a:r>
            <a:r>
              <a:rPr lang="he-IL" sz="3200" b="1" u="sng" dirty="0">
                <a:latin typeface="David" panose="020E0502060401010101" pitchFamily="34" charset="-79"/>
                <a:cs typeface="David" panose="020E0502060401010101" pitchFamily="34" charset="-79"/>
              </a:rPr>
              <a:t> </a:t>
            </a:r>
            <a:r>
              <a:rPr lang="he-IL" sz="3200" b="1" u="sng" dirty="0" err="1">
                <a:latin typeface="David" panose="020E0502060401010101" pitchFamily="34" charset="-79"/>
                <a:cs typeface="David" panose="020E0502060401010101" pitchFamily="34" charset="-79"/>
              </a:rPr>
              <a:t>יז</a:t>
            </a:r>
            <a:r>
              <a:rPr lang="he-IL" sz="3200" b="1" u="sng" dirty="0">
                <a:latin typeface="David" panose="020E0502060401010101" pitchFamily="34" charset="-79"/>
                <a:cs typeface="David" panose="020E0502060401010101" pitchFamily="34" charset="-79"/>
              </a:rPr>
              <a:t>': </a:t>
            </a:r>
            <a:r>
              <a:rPr lang="he-IL" sz="3200" dirty="0">
                <a:latin typeface="David" panose="020E0502060401010101" pitchFamily="34" charset="-79"/>
                <a:cs typeface="David" panose="020E0502060401010101" pitchFamily="34" charset="-79"/>
              </a:rPr>
              <a:t>וסיסרא ברח ברגליו ועבר ליד האוהל של יעל אשת חבר הקיני . ובין חבר הקיני ויבין מלך חצור היה שלום, ולכן לא חשש שיסגירו אותו. </a:t>
            </a:r>
          </a:p>
          <a:p>
            <a:r>
              <a:rPr lang="he-IL" sz="3200" b="1" u="sng" dirty="0" err="1">
                <a:latin typeface="David" panose="020E0502060401010101" pitchFamily="34" charset="-79"/>
                <a:cs typeface="David" panose="020E0502060401010101" pitchFamily="34" charset="-79"/>
              </a:rPr>
              <a:t>פ"ס</a:t>
            </a:r>
            <a:r>
              <a:rPr lang="he-IL" sz="3200" b="1" u="sng" dirty="0">
                <a:latin typeface="David" panose="020E0502060401010101" pitchFamily="34" charset="-79"/>
                <a:cs typeface="David" panose="020E0502060401010101" pitchFamily="34" charset="-79"/>
              </a:rPr>
              <a:t> </a:t>
            </a:r>
            <a:r>
              <a:rPr lang="he-IL" sz="3200" b="1" u="sng" dirty="0" err="1">
                <a:latin typeface="David" panose="020E0502060401010101" pitchFamily="34" charset="-79"/>
                <a:cs typeface="David" panose="020E0502060401010101" pitchFamily="34" charset="-79"/>
              </a:rPr>
              <a:t>יח</a:t>
            </a:r>
            <a:r>
              <a:rPr lang="he-IL" sz="3200" b="1" u="sng" dirty="0">
                <a:latin typeface="David" panose="020E0502060401010101" pitchFamily="34" charset="-79"/>
                <a:cs typeface="David" panose="020E0502060401010101" pitchFamily="34" charset="-79"/>
              </a:rPr>
              <a:t>': </a:t>
            </a:r>
            <a:r>
              <a:rPr lang="he-IL" sz="3200" dirty="0">
                <a:latin typeface="David" panose="020E0502060401010101" pitchFamily="34" charset="-79"/>
                <a:cs typeface="David" panose="020E0502060401010101" pitchFamily="34" charset="-79"/>
              </a:rPr>
              <a:t>יעל אשתו של חבר הקיני יצאה לקראת סיסרא ואמרה לו: אין צורך שתמשיך לרוץ עוד הלאה, היכנס לאוהל שלי ואל תפחד סיסרא ניכנס והיא כיסתה אותו בשמיכה כדי להסתירו.</a:t>
            </a:r>
          </a:p>
        </p:txBody>
      </p:sp>
      <p:sp>
        <p:nvSpPr>
          <p:cNvPr id="3" name="מלבן 2"/>
          <p:cNvSpPr/>
          <p:nvPr/>
        </p:nvSpPr>
        <p:spPr>
          <a:xfrm>
            <a:off x="6212804" y="94130"/>
            <a:ext cx="5781973" cy="3046988"/>
          </a:xfrm>
          <a:prstGeom prst="rect">
            <a:avLst/>
          </a:prstGeom>
          <a:solidFill>
            <a:schemeClr val="accent2">
              <a:lumMod val="40000"/>
              <a:lumOff val="60000"/>
            </a:schemeClr>
          </a:solidFill>
        </p:spPr>
        <p:txBody>
          <a:bodyPr wrap="square">
            <a:spAutoFit/>
          </a:bodyPr>
          <a:lstStyle/>
          <a:p>
            <a:r>
              <a:rPr lang="he-IL" sz="3200" b="1" dirty="0" err="1">
                <a:solidFill>
                  <a:srgbClr val="000000"/>
                </a:solidFill>
                <a:latin typeface="David" panose="020E0502060401010101" pitchFamily="34" charset="-79"/>
                <a:cs typeface="David" panose="020E0502060401010101" pitchFamily="34" charset="-79"/>
              </a:rPr>
              <a:t>יז</a:t>
            </a:r>
            <a:r>
              <a:rPr lang="he-IL" sz="3200" dirty="0">
                <a:solidFill>
                  <a:srgbClr val="000000"/>
                </a:solidFill>
                <a:latin typeface="David" panose="020E0502060401010101" pitchFamily="34" charset="-79"/>
                <a:cs typeface="David" panose="020E0502060401010101" pitchFamily="34" charset="-79"/>
              </a:rPr>
              <a:t> וְסִיסְרָא, נָס בְּרַגְלָיו, </a:t>
            </a:r>
            <a:r>
              <a:rPr lang="he-IL" sz="3200" b="1" dirty="0">
                <a:solidFill>
                  <a:srgbClr val="FF0000"/>
                </a:solidFill>
                <a:latin typeface="David" panose="020E0502060401010101" pitchFamily="34" charset="-79"/>
                <a:cs typeface="David" panose="020E0502060401010101" pitchFamily="34" charset="-79"/>
              </a:rPr>
              <a:t>אֶל-אֹהֶל יָעֵל, אֵשֶׁת חֶבֶר הַקֵּינִי:</a:t>
            </a:r>
            <a:r>
              <a:rPr lang="he-IL" sz="3200" dirty="0">
                <a:solidFill>
                  <a:srgbClr val="000000"/>
                </a:solidFill>
                <a:latin typeface="David" panose="020E0502060401010101" pitchFamily="34" charset="-79"/>
                <a:cs typeface="David" panose="020E0502060401010101" pitchFamily="34" charset="-79"/>
              </a:rPr>
              <a:t>  כִּי שָׁלוֹם, בֵּין יָבִין מֶלֶךְ-חָצוֹר, וּבֵין, בֵּית חֶבֶר הַקֵּינִי.  </a:t>
            </a:r>
            <a:endParaRPr lang="he-IL" sz="3200" dirty="0" smtClean="0">
              <a:solidFill>
                <a:srgbClr val="000000"/>
              </a:solidFill>
              <a:latin typeface="David" panose="020E0502060401010101" pitchFamily="34" charset="-79"/>
              <a:cs typeface="David" panose="020E0502060401010101" pitchFamily="34" charset="-79"/>
            </a:endParaRPr>
          </a:p>
          <a:p>
            <a:r>
              <a:rPr lang="he-IL" sz="3200" b="1" dirty="0" err="1" smtClean="0">
                <a:solidFill>
                  <a:srgbClr val="000000"/>
                </a:solidFill>
                <a:latin typeface="David" panose="020E0502060401010101" pitchFamily="34" charset="-79"/>
                <a:cs typeface="David" panose="020E0502060401010101" pitchFamily="34" charset="-79"/>
              </a:rPr>
              <a:t>יח</a:t>
            </a:r>
            <a:r>
              <a:rPr lang="he-IL" sz="3200" dirty="0">
                <a:solidFill>
                  <a:srgbClr val="000000"/>
                </a:solidFill>
                <a:latin typeface="David" panose="020E0502060401010101" pitchFamily="34" charset="-79"/>
                <a:cs typeface="David" panose="020E0502060401010101" pitchFamily="34" charset="-79"/>
              </a:rPr>
              <a:t> </a:t>
            </a:r>
            <a:r>
              <a:rPr lang="he-IL" sz="3200" b="1" dirty="0">
                <a:solidFill>
                  <a:srgbClr val="000000"/>
                </a:solidFill>
                <a:latin typeface="David" panose="020E0502060401010101" pitchFamily="34" charset="-79"/>
                <a:cs typeface="David" panose="020E0502060401010101" pitchFamily="34" charset="-79"/>
              </a:rPr>
              <a:t>וַתֵּצֵא יָעֵל, </a:t>
            </a:r>
            <a:r>
              <a:rPr lang="he-IL" sz="3200" dirty="0">
                <a:solidFill>
                  <a:srgbClr val="000000"/>
                </a:solidFill>
                <a:latin typeface="David" panose="020E0502060401010101" pitchFamily="34" charset="-79"/>
                <a:cs typeface="David" panose="020E0502060401010101" pitchFamily="34" charset="-79"/>
              </a:rPr>
              <a:t>לִקְרַאת סִיסְרָא, וַתֹּאמֶר אֵלָיו </a:t>
            </a:r>
            <a:r>
              <a:rPr lang="he-IL" sz="3200" b="1" dirty="0">
                <a:solidFill>
                  <a:srgbClr val="000000"/>
                </a:solidFill>
                <a:latin typeface="David" panose="020E0502060401010101" pitchFamily="34" charset="-79"/>
                <a:cs typeface="David" panose="020E0502060401010101" pitchFamily="34" charset="-79"/>
              </a:rPr>
              <a:t>סוּרָה אֲדֹנִי סוּרָה אֵלַי, אַל-תִּירָא</a:t>
            </a:r>
            <a:r>
              <a:rPr lang="he-IL" sz="3200" dirty="0">
                <a:solidFill>
                  <a:srgbClr val="000000"/>
                </a:solidFill>
                <a:latin typeface="David" panose="020E0502060401010101" pitchFamily="34" charset="-79"/>
                <a:cs typeface="David" panose="020E0502060401010101" pitchFamily="34" charset="-79"/>
              </a:rPr>
              <a:t>; וַיָּסַר אֵלֶיהָ הָאֹהֱלָה, וַתְּכַסֵּהוּ בַּשְּׂמִיכָה. </a:t>
            </a:r>
            <a:endParaRPr lang="he-IL" sz="3200" dirty="0">
              <a:latin typeface="David" panose="020E0502060401010101" pitchFamily="34" charset="-79"/>
              <a:cs typeface="David" panose="020E0502060401010101" pitchFamily="34" charset="-79"/>
            </a:endParaRPr>
          </a:p>
        </p:txBody>
      </p:sp>
      <p:pic>
        <p:nvPicPr>
          <p:cNvPr id="4" name="תמונה 3"/>
          <p:cNvPicPr>
            <a:picLocks noChangeAspect="1"/>
          </p:cNvPicPr>
          <p:nvPr/>
        </p:nvPicPr>
        <p:blipFill>
          <a:blip r:embed="rId2">
            <a:extLst>
              <a:ext uri="{BEBA8EAE-BF5A-486C-A8C5-ECC9F3942E4B}">
                <a14:imgProps xmlns:a14="http://schemas.microsoft.com/office/drawing/2010/main">
                  <a14:imgLayer r:embed="rId3">
                    <a14:imgEffect>
                      <a14:backgroundRemoval t="7653" b="89796" l="9766" r="91406"/>
                    </a14:imgEffect>
                  </a14:imgLayer>
                </a14:imgProps>
              </a:ext>
            </a:extLst>
          </a:blip>
          <a:stretch>
            <a:fillRect/>
          </a:stretch>
        </p:blipFill>
        <p:spPr>
          <a:xfrm>
            <a:off x="-618565" y="3253417"/>
            <a:ext cx="6347012" cy="4859431"/>
          </a:xfrm>
          <a:prstGeom prst="rect">
            <a:avLst/>
          </a:prstGeom>
        </p:spPr>
      </p:pic>
      <p:pic>
        <p:nvPicPr>
          <p:cNvPr id="5" name="תמונה 4"/>
          <p:cNvPicPr>
            <a:picLocks noChangeAspect="1"/>
          </p:cNvPicPr>
          <p:nvPr/>
        </p:nvPicPr>
        <p:blipFill>
          <a:blip r:embed="rId4">
            <a:extLst>
              <a:ext uri="{BEBA8EAE-BF5A-486C-A8C5-ECC9F3942E4B}">
                <a14:imgProps xmlns:a14="http://schemas.microsoft.com/office/drawing/2010/main">
                  <a14:imgLayer r:embed="rId5">
                    <a14:imgEffect>
                      <a14:backgroundRemoval t="9794" b="92784" l="9653" r="92278"/>
                    </a14:imgEffect>
                  </a14:imgLayer>
                </a14:imgProps>
              </a:ext>
            </a:extLst>
          </a:blip>
          <a:stretch>
            <a:fillRect/>
          </a:stretch>
        </p:blipFill>
        <p:spPr>
          <a:xfrm>
            <a:off x="188654" y="2061322"/>
            <a:ext cx="3926365" cy="2940984"/>
          </a:xfrm>
          <a:prstGeom prst="rect">
            <a:avLst/>
          </a:prstGeom>
        </p:spPr>
      </p:pic>
      <p:sp>
        <p:nvSpPr>
          <p:cNvPr id="6" name="TextBox 5"/>
          <p:cNvSpPr txBox="1"/>
          <p:nvPr/>
        </p:nvSpPr>
        <p:spPr>
          <a:xfrm>
            <a:off x="6165739" y="3375244"/>
            <a:ext cx="5876101" cy="2893100"/>
          </a:xfrm>
          <a:prstGeom prst="rect">
            <a:avLst/>
          </a:prstGeom>
          <a:solidFill>
            <a:schemeClr val="accent1">
              <a:lumMod val="40000"/>
              <a:lumOff val="60000"/>
            </a:schemeClr>
          </a:solidFill>
          <a:ln w="38100">
            <a:solidFill>
              <a:schemeClr val="tx1"/>
            </a:solidFill>
          </a:ln>
        </p:spPr>
        <p:txBody>
          <a:bodyPr wrap="square" rtlCol="1">
            <a:spAutoFit/>
          </a:bodyPr>
          <a:lstStyle/>
          <a:p>
            <a:r>
              <a:rPr lang="he-IL" sz="2600" b="1" u="sng" dirty="0" smtClean="0">
                <a:latin typeface="David" panose="020E0502060401010101" pitchFamily="34" charset="-79"/>
                <a:cs typeface="David" panose="020E0502060401010101" pitchFamily="34" charset="-79"/>
              </a:rPr>
              <a:t>מובא בספרים- </a:t>
            </a:r>
            <a:r>
              <a:rPr lang="he-IL" sz="2600" b="1" dirty="0" smtClean="0">
                <a:latin typeface="David" panose="020E0502060401010101" pitchFamily="34" charset="-79"/>
                <a:cs typeface="David" panose="020E0502060401010101" pitchFamily="34" charset="-79"/>
              </a:rPr>
              <a:t>רבי עקיבא היה גלגול של יששכר</a:t>
            </a:r>
            <a:r>
              <a:rPr lang="he-IL" sz="2600" dirty="0" smtClean="0">
                <a:latin typeface="David" panose="020E0502060401010101" pitchFamily="34" charset="-79"/>
                <a:cs typeface="David" panose="020E0502060401010101" pitchFamily="34" charset="-79"/>
              </a:rPr>
              <a:t>. וכמו שיצאה לאה לקראת יעקב (שנתנה את הדודאים לרחל) ויצא ממנו יששכר (באותו לילה) . כן יצאה יעל לקראת סיסרא ויצא ממנו </a:t>
            </a:r>
            <a:r>
              <a:rPr lang="he-IL" sz="2600" b="1" dirty="0" smtClean="0">
                <a:latin typeface="David" panose="020E0502060401010101" pitchFamily="34" charset="-79"/>
                <a:cs typeface="David" panose="020E0502060401010101" pitchFamily="34" charset="-79"/>
              </a:rPr>
              <a:t>רבי עקיבא, שהיה מבני בניו של סיסרא</a:t>
            </a:r>
            <a:r>
              <a:rPr lang="he-IL" sz="2600" dirty="0" smtClean="0">
                <a:latin typeface="David" panose="020E0502060401010101" pitchFamily="34" charset="-79"/>
                <a:cs typeface="David" panose="020E0502060401010101" pitchFamily="34" charset="-79"/>
              </a:rPr>
              <a:t>. לכן אמר רבי עקיבא: מי </a:t>
            </a:r>
            <a:r>
              <a:rPr lang="he-IL" sz="2600" dirty="0" err="1" smtClean="0">
                <a:latin typeface="David" panose="020E0502060401010101" pitchFamily="34" charset="-79"/>
                <a:cs typeface="David" panose="020E0502060401010101" pitchFamily="34" charset="-79"/>
              </a:rPr>
              <a:t>יתן</a:t>
            </a:r>
            <a:r>
              <a:rPr lang="he-IL" sz="2600" dirty="0" smtClean="0">
                <a:latin typeface="David" panose="020E0502060401010101" pitchFamily="34" charset="-79"/>
                <a:cs typeface="David" panose="020E0502060401010101" pitchFamily="34" charset="-79"/>
              </a:rPr>
              <a:t> לי תלמיד חכם </a:t>
            </a:r>
            <a:r>
              <a:rPr lang="he-IL" sz="2600" dirty="0" err="1" smtClean="0">
                <a:latin typeface="David" panose="020E0502060401010101" pitchFamily="34" charset="-79"/>
                <a:cs typeface="David" panose="020E0502060401010101" pitchFamily="34" charset="-79"/>
              </a:rPr>
              <a:t>ואנשכנו</a:t>
            </a:r>
            <a:r>
              <a:rPr lang="he-IL" sz="2600" dirty="0" smtClean="0">
                <a:latin typeface="David" panose="020E0502060401010101" pitchFamily="34" charset="-79"/>
                <a:cs typeface="David" panose="020E0502060401010101" pitchFamily="34" charset="-79"/>
              </a:rPr>
              <a:t> כחמור, כמו שנאמר ביששכר- "חמור גרם" </a:t>
            </a:r>
            <a:endParaRPr lang="he-IL" sz="2600" dirty="0">
              <a:latin typeface="David" panose="020E0502060401010101" pitchFamily="34" charset="-79"/>
              <a:cs typeface="David" panose="020E0502060401010101" pitchFamily="34" charset="-79"/>
            </a:endParaRPr>
          </a:p>
        </p:txBody>
      </p:sp>
      <p:pic>
        <p:nvPicPr>
          <p:cNvPr id="7" name="תמונה 6"/>
          <p:cNvPicPr>
            <a:picLocks noChangeAspect="1"/>
          </p:cNvPicPr>
          <p:nvPr/>
        </p:nvPicPr>
        <p:blipFill>
          <a:blip r:embed="rId6"/>
          <a:stretch>
            <a:fillRect/>
          </a:stretch>
        </p:blipFill>
        <p:spPr>
          <a:xfrm>
            <a:off x="7997106" y="249669"/>
            <a:ext cx="3002587" cy="2735910"/>
          </a:xfrm>
          <a:prstGeom prst="rect">
            <a:avLst/>
          </a:prstGeom>
        </p:spPr>
      </p:pic>
    </p:spTree>
    <p:extLst>
      <p:ext uri="{BB962C8B-B14F-4D97-AF65-F5344CB8AC3E}">
        <p14:creationId xmlns:p14="http://schemas.microsoft.com/office/powerpoint/2010/main" val="72940663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fractur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barn(inVertical)">
                                      <p:cBhvr>
                                        <p:cTn id="7" dur="500"/>
                                        <p:tgtEl>
                                          <p:spTgt spid="2">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2">
                                            <p:txEl>
                                              <p:pRg st="1" end="1"/>
                                            </p:txEl>
                                          </p:spTgt>
                                        </p:tgtEl>
                                        <p:attrNameLst>
                                          <p:attrName>style.visibility</p:attrName>
                                        </p:attrNameLst>
                                      </p:cBhvr>
                                      <p:to>
                                        <p:strVal val="visible"/>
                                      </p:to>
                                    </p:set>
                                    <p:animEffect transition="in" filter="barn(inVertical)">
                                      <p:cBhvr>
                                        <p:cTn id="12" dur="500"/>
                                        <p:tgtEl>
                                          <p:spTgt spid="2">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42" presetClass="entr" presetSubtype="0" fill="hold" nodeType="click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fade">
                                      <p:cBhvr>
                                        <p:cTn id="17" dur="1000"/>
                                        <p:tgtEl>
                                          <p:spTgt spid="4"/>
                                        </p:tgtEl>
                                      </p:cBhvr>
                                    </p:animEffect>
                                    <p:anim calcmode="lin" valueType="num">
                                      <p:cBhvr>
                                        <p:cTn id="18" dur="1000" fill="hold"/>
                                        <p:tgtEl>
                                          <p:spTgt spid="4"/>
                                        </p:tgtEl>
                                        <p:attrNameLst>
                                          <p:attrName>ppt_x</p:attrName>
                                        </p:attrNameLst>
                                      </p:cBhvr>
                                      <p:tavLst>
                                        <p:tav tm="0">
                                          <p:val>
                                            <p:strVal val="#ppt_x"/>
                                          </p:val>
                                        </p:tav>
                                        <p:tav tm="100000">
                                          <p:val>
                                            <p:strVal val="#ppt_x"/>
                                          </p:val>
                                        </p:tav>
                                      </p:tavLst>
                                    </p:anim>
                                    <p:anim calcmode="lin" valueType="num">
                                      <p:cBhvr>
                                        <p:cTn id="19" dur="1000" fill="hold"/>
                                        <p:tgtEl>
                                          <p:spTgt spid="4"/>
                                        </p:tgtEl>
                                        <p:attrNameLst>
                                          <p:attrName>ppt_y</p:attrName>
                                        </p:attrNameLst>
                                      </p:cBhvr>
                                      <p:tavLst>
                                        <p:tav tm="0">
                                          <p:val>
                                            <p:strVal val="#ppt_y+.1"/>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6" presetClass="entr" presetSubtype="16" fill="hold" nodeType="clickEffect">
                                  <p:stCondLst>
                                    <p:cond delay="0"/>
                                  </p:stCondLst>
                                  <p:childTnLst>
                                    <p:set>
                                      <p:cBhvr>
                                        <p:cTn id="23" dur="1" fill="hold">
                                          <p:stCondLst>
                                            <p:cond delay="0"/>
                                          </p:stCondLst>
                                        </p:cTn>
                                        <p:tgtEl>
                                          <p:spTgt spid="5"/>
                                        </p:tgtEl>
                                        <p:attrNameLst>
                                          <p:attrName>style.visibility</p:attrName>
                                        </p:attrNameLst>
                                      </p:cBhvr>
                                      <p:to>
                                        <p:strVal val="visible"/>
                                      </p:to>
                                    </p:set>
                                    <p:animEffect transition="in" filter="circle(in)">
                                      <p:cBhvr>
                                        <p:cTn id="24" dur="2000"/>
                                        <p:tgtEl>
                                          <p:spTgt spid="5"/>
                                        </p:tgtEl>
                                      </p:cBhvr>
                                    </p:animEffect>
                                  </p:childTnLst>
                                </p:cTn>
                              </p:par>
                            </p:childTnLst>
                          </p:cTn>
                        </p:par>
                      </p:childTnLst>
                    </p:cTn>
                  </p:par>
                  <p:par>
                    <p:cTn id="25" fill="hold">
                      <p:stCondLst>
                        <p:cond delay="indefinite"/>
                      </p:stCondLst>
                      <p:childTnLst>
                        <p:par>
                          <p:cTn id="26" fill="hold">
                            <p:stCondLst>
                              <p:cond delay="0"/>
                            </p:stCondLst>
                            <p:childTnLst>
                              <p:par>
                                <p:cTn id="27" presetID="26" presetClass="entr" presetSubtype="0" fill="hold" nodeType="clickEffect">
                                  <p:stCondLst>
                                    <p:cond delay="0"/>
                                  </p:stCondLst>
                                  <p:childTnLst>
                                    <p:set>
                                      <p:cBhvr>
                                        <p:cTn id="28" dur="1" fill="hold">
                                          <p:stCondLst>
                                            <p:cond delay="0"/>
                                          </p:stCondLst>
                                        </p:cTn>
                                        <p:tgtEl>
                                          <p:spTgt spid="7"/>
                                        </p:tgtEl>
                                        <p:attrNameLst>
                                          <p:attrName>style.visibility</p:attrName>
                                        </p:attrNameLst>
                                      </p:cBhvr>
                                      <p:to>
                                        <p:strVal val="visible"/>
                                      </p:to>
                                    </p:set>
                                    <p:animEffect transition="in" filter="wipe(down)">
                                      <p:cBhvr>
                                        <p:cTn id="29" dur="580">
                                          <p:stCondLst>
                                            <p:cond delay="0"/>
                                          </p:stCondLst>
                                        </p:cTn>
                                        <p:tgtEl>
                                          <p:spTgt spid="7"/>
                                        </p:tgtEl>
                                      </p:cBhvr>
                                    </p:animEffect>
                                    <p:anim calcmode="lin" valueType="num">
                                      <p:cBhvr>
                                        <p:cTn id="30" dur="1822" tmFilter="0,0; 0.14,0.36; 0.43,0.73; 0.71,0.91; 1.0,1.0">
                                          <p:stCondLst>
                                            <p:cond delay="0"/>
                                          </p:stCondLst>
                                        </p:cTn>
                                        <p:tgtEl>
                                          <p:spTgt spid="7"/>
                                        </p:tgtEl>
                                        <p:attrNameLst>
                                          <p:attrName>ppt_x</p:attrName>
                                        </p:attrNameLst>
                                      </p:cBhvr>
                                      <p:tavLst>
                                        <p:tav tm="0">
                                          <p:val>
                                            <p:strVal val="#ppt_x-0.25"/>
                                          </p:val>
                                        </p:tav>
                                        <p:tav tm="100000">
                                          <p:val>
                                            <p:strVal val="#ppt_x"/>
                                          </p:val>
                                        </p:tav>
                                      </p:tavLst>
                                    </p:anim>
                                    <p:anim calcmode="lin" valueType="num">
                                      <p:cBhvr>
                                        <p:cTn id="31" dur="664" tmFilter="0.0,0.0; 0.25,0.07; 0.50,0.2; 0.75,0.467; 1.0,1.0">
                                          <p:stCondLst>
                                            <p:cond delay="0"/>
                                          </p:stCondLst>
                                        </p:cTn>
                                        <p:tgtEl>
                                          <p:spTgt spid="7"/>
                                        </p:tgtEl>
                                        <p:attrNameLst>
                                          <p:attrName>ppt_y</p:attrName>
                                        </p:attrNameLst>
                                      </p:cBhvr>
                                      <p:tavLst>
                                        <p:tav tm="0" fmla="#ppt_y-sin(pi*$)/3">
                                          <p:val>
                                            <p:fltVal val="0.5"/>
                                          </p:val>
                                        </p:tav>
                                        <p:tav tm="100000">
                                          <p:val>
                                            <p:fltVal val="1"/>
                                          </p:val>
                                        </p:tav>
                                      </p:tavLst>
                                    </p:anim>
                                    <p:anim calcmode="lin" valueType="num">
                                      <p:cBhvr>
                                        <p:cTn id="32" dur="664" tmFilter="0, 0; 0.125,0.2665; 0.25,0.4; 0.375,0.465; 0.5,0.5;  0.625,0.535; 0.75,0.6; 0.875,0.7335; 1,1">
                                          <p:stCondLst>
                                            <p:cond delay="664"/>
                                          </p:stCondLst>
                                        </p:cTn>
                                        <p:tgtEl>
                                          <p:spTgt spid="7"/>
                                        </p:tgtEl>
                                        <p:attrNameLst>
                                          <p:attrName>ppt_y</p:attrName>
                                        </p:attrNameLst>
                                      </p:cBhvr>
                                      <p:tavLst>
                                        <p:tav tm="0" fmla="#ppt_y-sin(pi*$)/9">
                                          <p:val>
                                            <p:fltVal val="0"/>
                                          </p:val>
                                        </p:tav>
                                        <p:tav tm="100000">
                                          <p:val>
                                            <p:fltVal val="1"/>
                                          </p:val>
                                        </p:tav>
                                      </p:tavLst>
                                    </p:anim>
                                    <p:anim calcmode="lin" valueType="num">
                                      <p:cBhvr>
                                        <p:cTn id="33" dur="332" tmFilter="0, 0; 0.125,0.2665; 0.25,0.4; 0.375,0.465; 0.5,0.5;  0.625,0.535; 0.75,0.6; 0.875,0.7335; 1,1">
                                          <p:stCondLst>
                                            <p:cond delay="1324"/>
                                          </p:stCondLst>
                                        </p:cTn>
                                        <p:tgtEl>
                                          <p:spTgt spid="7"/>
                                        </p:tgtEl>
                                        <p:attrNameLst>
                                          <p:attrName>ppt_y</p:attrName>
                                        </p:attrNameLst>
                                      </p:cBhvr>
                                      <p:tavLst>
                                        <p:tav tm="0" fmla="#ppt_y-sin(pi*$)/27">
                                          <p:val>
                                            <p:fltVal val="0"/>
                                          </p:val>
                                        </p:tav>
                                        <p:tav tm="100000">
                                          <p:val>
                                            <p:fltVal val="1"/>
                                          </p:val>
                                        </p:tav>
                                      </p:tavLst>
                                    </p:anim>
                                    <p:anim calcmode="lin" valueType="num">
                                      <p:cBhvr>
                                        <p:cTn id="34" dur="164" tmFilter="0, 0; 0.125,0.2665; 0.25,0.4; 0.375,0.465; 0.5,0.5;  0.625,0.535; 0.75,0.6; 0.875,0.7335; 1,1">
                                          <p:stCondLst>
                                            <p:cond delay="1656"/>
                                          </p:stCondLst>
                                        </p:cTn>
                                        <p:tgtEl>
                                          <p:spTgt spid="7"/>
                                        </p:tgtEl>
                                        <p:attrNameLst>
                                          <p:attrName>ppt_y</p:attrName>
                                        </p:attrNameLst>
                                      </p:cBhvr>
                                      <p:tavLst>
                                        <p:tav tm="0" fmla="#ppt_y-sin(pi*$)/81">
                                          <p:val>
                                            <p:fltVal val="0"/>
                                          </p:val>
                                        </p:tav>
                                        <p:tav tm="100000">
                                          <p:val>
                                            <p:fltVal val="1"/>
                                          </p:val>
                                        </p:tav>
                                      </p:tavLst>
                                    </p:anim>
                                    <p:animScale>
                                      <p:cBhvr>
                                        <p:cTn id="35" dur="26">
                                          <p:stCondLst>
                                            <p:cond delay="650"/>
                                          </p:stCondLst>
                                        </p:cTn>
                                        <p:tgtEl>
                                          <p:spTgt spid="7"/>
                                        </p:tgtEl>
                                      </p:cBhvr>
                                      <p:to x="100000" y="60000"/>
                                    </p:animScale>
                                    <p:animScale>
                                      <p:cBhvr>
                                        <p:cTn id="36" dur="166" decel="50000">
                                          <p:stCondLst>
                                            <p:cond delay="676"/>
                                          </p:stCondLst>
                                        </p:cTn>
                                        <p:tgtEl>
                                          <p:spTgt spid="7"/>
                                        </p:tgtEl>
                                      </p:cBhvr>
                                      <p:to x="100000" y="100000"/>
                                    </p:animScale>
                                    <p:animScale>
                                      <p:cBhvr>
                                        <p:cTn id="37" dur="26">
                                          <p:stCondLst>
                                            <p:cond delay="1312"/>
                                          </p:stCondLst>
                                        </p:cTn>
                                        <p:tgtEl>
                                          <p:spTgt spid="7"/>
                                        </p:tgtEl>
                                      </p:cBhvr>
                                      <p:to x="100000" y="80000"/>
                                    </p:animScale>
                                    <p:animScale>
                                      <p:cBhvr>
                                        <p:cTn id="38" dur="166" decel="50000">
                                          <p:stCondLst>
                                            <p:cond delay="1338"/>
                                          </p:stCondLst>
                                        </p:cTn>
                                        <p:tgtEl>
                                          <p:spTgt spid="7"/>
                                        </p:tgtEl>
                                      </p:cBhvr>
                                      <p:to x="100000" y="100000"/>
                                    </p:animScale>
                                    <p:animScale>
                                      <p:cBhvr>
                                        <p:cTn id="39" dur="26">
                                          <p:stCondLst>
                                            <p:cond delay="1642"/>
                                          </p:stCondLst>
                                        </p:cTn>
                                        <p:tgtEl>
                                          <p:spTgt spid="7"/>
                                        </p:tgtEl>
                                      </p:cBhvr>
                                      <p:to x="100000" y="90000"/>
                                    </p:animScale>
                                    <p:animScale>
                                      <p:cBhvr>
                                        <p:cTn id="40" dur="166" decel="50000">
                                          <p:stCondLst>
                                            <p:cond delay="1668"/>
                                          </p:stCondLst>
                                        </p:cTn>
                                        <p:tgtEl>
                                          <p:spTgt spid="7"/>
                                        </p:tgtEl>
                                      </p:cBhvr>
                                      <p:to x="100000" y="100000"/>
                                    </p:animScale>
                                    <p:animScale>
                                      <p:cBhvr>
                                        <p:cTn id="41" dur="26">
                                          <p:stCondLst>
                                            <p:cond delay="1808"/>
                                          </p:stCondLst>
                                        </p:cTn>
                                        <p:tgtEl>
                                          <p:spTgt spid="7"/>
                                        </p:tgtEl>
                                      </p:cBhvr>
                                      <p:to x="100000" y="95000"/>
                                    </p:animScale>
                                    <p:animScale>
                                      <p:cBhvr>
                                        <p:cTn id="42" dur="166" decel="50000">
                                          <p:stCondLst>
                                            <p:cond delay="1834"/>
                                          </p:stCondLst>
                                        </p:cTn>
                                        <p:tgtEl>
                                          <p:spTgt spid="7"/>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4303059" y="330011"/>
            <a:ext cx="7596746" cy="5693866"/>
          </a:xfrm>
          <a:prstGeom prst="rect">
            <a:avLst/>
          </a:prstGeom>
          <a:solidFill>
            <a:srgbClr val="F8CBAD"/>
          </a:solidFill>
          <a:ln w="38100">
            <a:solidFill>
              <a:schemeClr val="tx1"/>
            </a:solidFill>
          </a:ln>
        </p:spPr>
        <p:txBody>
          <a:bodyPr wrap="square" rtlCol="1">
            <a:spAutoFit/>
          </a:bodyPr>
          <a:lstStyle/>
          <a:p>
            <a:r>
              <a:rPr lang="he-IL" sz="2800" b="1" u="sng" dirty="0" smtClean="0">
                <a:latin typeface="David" panose="020E0502060401010101" pitchFamily="34" charset="-79"/>
                <a:cs typeface="David" panose="020E0502060401010101" pitchFamily="34" charset="-79"/>
              </a:rPr>
              <a:t>הכוכבים </a:t>
            </a:r>
            <a:r>
              <a:rPr lang="he-IL" sz="2800" b="1" u="sng" dirty="0" err="1" smtClean="0">
                <a:latin typeface="David" panose="020E0502060401010101" pitchFamily="34" charset="-79"/>
                <a:cs typeface="David" panose="020E0502060401010101" pitchFamily="34" charset="-79"/>
              </a:rPr>
              <a:t>ממסילותם</a:t>
            </a:r>
            <a:r>
              <a:rPr lang="he-IL" sz="2800" b="1" u="sng" dirty="0" smtClean="0">
                <a:latin typeface="David" panose="020E0502060401010101" pitchFamily="34" charset="-79"/>
                <a:cs typeface="David" panose="020E0502060401010101" pitchFamily="34" charset="-79"/>
              </a:rPr>
              <a:t>  בשמים הצטרפו לקרב:</a:t>
            </a:r>
          </a:p>
          <a:p>
            <a:r>
              <a:rPr lang="he-IL" sz="2800" dirty="0" smtClean="0">
                <a:latin typeface="David" panose="020E0502060401010101" pitchFamily="34" charset="-79"/>
                <a:cs typeface="David" panose="020E0502060401010101" pitchFamily="34" charset="-79"/>
              </a:rPr>
              <a:t>חייליו של סיסרא, היו לבושים בשריונות ברזל כבדים ומחממים, </a:t>
            </a:r>
            <a:r>
              <a:rPr lang="he-IL" sz="2800" b="1" u="sng" dirty="0" smtClean="0">
                <a:latin typeface="David" panose="020E0502060401010101" pitchFamily="34" charset="-79"/>
                <a:cs typeface="David" panose="020E0502060401010101" pitchFamily="34" charset="-79"/>
              </a:rPr>
              <a:t>הכוכבים ירדו </a:t>
            </a:r>
            <a:r>
              <a:rPr lang="he-IL" sz="2800" b="1" u="sng" dirty="0" err="1" smtClean="0">
                <a:latin typeface="David" panose="020E0502060401010101" pitchFamily="34" charset="-79"/>
                <a:cs typeface="David" panose="020E0502060401010101" pitchFamily="34" charset="-79"/>
              </a:rPr>
              <a:t>ממסילותם</a:t>
            </a:r>
            <a:r>
              <a:rPr lang="he-IL" sz="2800" b="1" u="sng" dirty="0" smtClean="0">
                <a:latin typeface="David" panose="020E0502060401010101" pitchFamily="34" charset="-79"/>
                <a:cs typeface="David" panose="020E0502060401010101" pitchFamily="34" charset="-79"/>
              </a:rPr>
              <a:t> וחיממו את חיילי סיסרא, עד שהם רתחו בתוך </a:t>
            </a:r>
            <a:r>
              <a:rPr lang="he-IL" sz="2800" b="1" u="sng" dirty="0" err="1" smtClean="0">
                <a:latin typeface="David" panose="020E0502060401010101" pitchFamily="34" charset="-79"/>
                <a:cs typeface="David" panose="020E0502060401010101" pitchFamily="34" charset="-79"/>
              </a:rPr>
              <a:t>שריוניתהם</a:t>
            </a:r>
            <a:r>
              <a:rPr lang="he-IL" sz="2800" b="1" u="sng" dirty="0" smtClean="0">
                <a:latin typeface="David" panose="020E0502060401010101" pitchFamily="34" charset="-79"/>
                <a:cs typeface="David" panose="020E0502060401010101" pitchFamily="34" charset="-79"/>
              </a:rPr>
              <a:t> </a:t>
            </a:r>
            <a:r>
              <a:rPr lang="he-IL" sz="2800" dirty="0" smtClean="0">
                <a:latin typeface="David" panose="020E0502060401010101" pitchFamily="34" charset="-79"/>
                <a:cs typeface="David" panose="020E0502060401010101" pitchFamily="34" charset="-79"/>
              </a:rPr>
              <a:t>, בלית ברירה פשטו החיילים את השריון ומיהרו לקפוץ אל תוך נחל קישון בכדי להתקרר מעט. </a:t>
            </a:r>
            <a:r>
              <a:rPr lang="he-IL" sz="2800" b="1" u="sng" dirty="0" smtClean="0">
                <a:latin typeface="David" panose="020E0502060401010101" pitchFamily="34" charset="-79"/>
                <a:cs typeface="David" panose="020E0502060401010101" pitchFamily="34" charset="-79"/>
              </a:rPr>
              <a:t>או אז התגברה באופן פתאומי זרימתו של הנחל, אשר גרף את הלוחמים וסחף אותם בעוצמה אל הים </a:t>
            </a:r>
            <a:r>
              <a:rPr lang="he-IL" sz="2800" dirty="0" smtClean="0">
                <a:latin typeface="David" panose="020E0502060401010101" pitchFamily="34" charset="-79"/>
                <a:cs typeface="David" panose="020E0502060401010101" pitchFamily="34" charset="-79"/>
              </a:rPr>
              <a:t>תוך שהם טובעים למוות, ומיד לאחר מכן שב לזרימתו הנינוחה, שאפשרה לברק ואנשיו לעבור בו בבטחה. וגם בתוך הנחל הכוכבים חיממו את הטיט שבקרקע הנחל, מה שגרם לציפורני הסוסים להיעקר ממקומן, ומנע כל אפשרות למנוסת לוחמי סיסרא ממי הנחל על גבי סוסיהם. </a:t>
            </a:r>
            <a:endParaRPr lang="he-IL" sz="2800" dirty="0">
              <a:latin typeface="David" panose="020E0502060401010101" pitchFamily="34" charset="-79"/>
              <a:cs typeface="David" panose="020E0502060401010101" pitchFamily="34" charset="-79"/>
            </a:endParaRPr>
          </a:p>
        </p:txBody>
      </p:sp>
      <p:pic>
        <p:nvPicPr>
          <p:cNvPr id="3" name="תמונה 2"/>
          <p:cNvPicPr>
            <a:picLocks noChangeAspect="1"/>
          </p:cNvPicPr>
          <p:nvPr/>
        </p:nvPicPr>
        <p:blipFill>
          <a:blip r:embed="rId2"/>
          <a:stretch>
            <a:fillRect/>
          </a:stretch>
        </p:blipFill>
        <p:spPr>
          <a:xfrm>
            <a:off x="317404" y="330011"/>
            <a:ext cx="3850061" cy="2642477"/>
          </a:xfrm>
          <a:prstGeom prst="rect">
            <a:avLst/>
          </a:prstGeom>
        </p:spPr>
      </p:pic>
      <p:pic>
        <p:nvPicPr>
          <p:cNvPr id="4" name="תמונה 3"/>
          <p:cNvPicPr>
            <a:picLocks noChangeAspect="1"/>
          </p:cNvPicPr>
          <p:nvPr/>
        </p:nvPicPr>
        <p:blipFill>
          <a:blip r:embed="rId3"/>
          <a:stretch>
            <a:fillRect/>
          </a:stretch>
        </p:blipFill>
        <p:spPr>
          <a:xfrm>
            <a:off x="220474" y="3273798"/>
            <a:ext cx="3946991" cy="3201977"/>
          </a:xfrm>
          <a:prstGeom prst="rect">
            <a:avLst/>
          </a:prstGeom>
        </p:spPr>
      </p:pic>
    </p:spTree>
    <p:extLst>
      <p:ext uri="{BB962C8B-B14F-4D97-AF65-F5344CB8AC3E}">
        <p14:creationId xmlns:p14="http://schemas.microsoft.com/office/powerpoint/2010/main" val="1846187244"/>
      </p:ext>
    </p:extLst>
  </p:cSld>
  <p:clrMapOvr>
    <a:masterClrMapping/>
  </p:clrMapOvr>
  <mc:AlternateContent xmlns:mc="http://schemas.openxmlformats.org/markup-compatibility/2006" xmlns:p14="http://schemas.microsoft.com/office/powerpoint/2010/main">
    <mc:Choice Requires="p14">
      <p:transition spd="slow" p14:dur="1600">
        <p:blinds dir="vert"/>
      </p:transition>
    </mc:Choice>
    <mc:Fallback xmlns="">
      <p:transition spd="slow">
        <p:blinds dir="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3"/>
                                        </p:tgtEl>
                                        <p:attrNameLst>
                                          <p:attrName>style.visibility</p:attrName>
                                        </p:attrNameLst>
                                      </p:cBhvr>
                                      <p:to>
                                        <p:strVal val="visible"/>
                                      </p:to>
                                    </p:set>
                                    <p:animEffect transition="in" filter="fade">
                                      <p:cBhvr>
                                        <p:cTn id="14" dur="1000"/>
                                        <p:tgtEl>
                                          <p:spTgt spid="3"/>
                                        </p:tgtEl>
                                      </p:cBhvr>
                                    </p:animEffect>
                                    <p:anim calcmode="lin" valueType="num">
                                      <p:cBhvr>
                                        <p:cTn id="15" dur="1000" fill="hold"/>
                                        <p:tgtEl>
                                          <p:spTgt spid="3"/>
                                        </p:tgtEl>
                                        <p:attrNameLst>
                                          <p:attrName>ppt_x</p:attrName>
                                        </p:attrNameLst>
                                      </p:cBhvr>
                                      <p:tavLst>
                                        <p:tav tm="0">
                                          <p:val>
                                            <p:strVal val="#ppt_x"/>
                                          </p:val>
                                        </p:tav>
                                        <p:tav tm="100000">
                                          <p:val>
                                            <p:strVal val="#ppt_x"/>
                                          </p:val>
                                        </p:tav>
                                      </p:tavLst>
                                    </p:anim>
                                    <p:anim calcmode="lin" valueType="num">
                                      <p:cBhvr>
                                        <p:cTn id="16" dur="1000" fill="hold"/>
                                        <p:tgtEl>
                                          <p:spTgt spid="3"/>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22" presetClass="entr" presetSubtype="4" fill="hold" nodeType="clickEffect">
                                  <p:stCondLst>
                                    <p:cond delay="0"/>
                                  </p:stCondLst>
                                  <p:childTnLst>
                                    <p:set>
                                      <p:cBhvr>
                                        <p:cTn id="20" dur="1" fill="hold">
                                          <p:stCondLst>
                                            <p:cond delay="0"/>
                                          </p:stCondLst>
                                        </p:cTn>
                                        <p:tgtEl>
                                          <p:spTgt spid="4"/>
                                        </p:tgtEl>
                                        <p:attrNameLst>
                                          <p:attrName>style.visibility</p:attrName>
                                        </p:attrNameLst>
                                      </p:cBhvr>
                                      <p:to>
                                        <p:strVal val="visible"/>
                                      </p:to>
                                    </p:set>
                                    <p:animEffect transition="in" filter="wipe(down)">
                                      <p:cBhvr>
                                        <p:cTn id="21"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72352" y="376519"/>
            <a:ext cx="11567448" cy="617219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TextBox 2"/>
          <p:cNvSpPr txBox="1"/>
          <p:nvPr/>
        </p:nvSpPr>
        <p:spPr>
          <a:xfrm>
            <a:off x="1842247" y="699247"/>
            <a:ext cx="9144000" cy="954107"/>
          </a:xfrm>
          <a:prstGeom prst="rect">
            <a:avLst/>
          </a:prstGeom>
          <a:noFill/>
        </p:spPr>
        <p:txBody>
          <a:bodyPr wrap="square" rtlCol="1">
            <a:spAutoFit/>
          </a:bodyPr>
          <a:lstStyle/>
          <a:p>
            <a:r>
              <a:rPr lang="he-IL" sz="2800" b="1" dirty="0" smtClean="0">
                <a:latin typeface="David" panose="020E0502060401010101" pitchFamily="34" charset="-79"/>
                <a:cs typeface="David" panose="020E0502060401010101" pitchFamily="34" charset="-79"/>
              </a:rPr>
              <a:t>רואים את הר תבור שאליו הגיעו נפתלי וזבולון ונלחמו. וכן את מנוסת סיסרא לכיוון האוהל של יעל אשת חבר הקיני. </a:t>
            </a:r>
            <a:endParaRPr lang="he-IL" sz="2800" b="1" dirty="0">
              <a:latin typeface="David" panose="020E0502060401010101" pitchFamily="34" charset="-79"/>
              <a:cs typeface="David" panose="020E0502060401010101" pitchFamily="34" charset="-79"/>
            </a:endParaRPr>
          </a:p>
        </p:txBody>
      </p:sp>
    </p:spTree>
    <p:extLst>
      <p:ext uri="{BB962C8B-B14F-4D97-AF65-F5344CB8AC3E}">
        <p14:creationId xmlns:p14="http://schemas.microsoft.com/office/powerpoint/2010/main" val="361219553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6000">
        <p15:prstTrans prst="curtains"/>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arn(inVertical)">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147917"/>
            <a:ext cx="5791199" cy="5632311"/>
          </a:xfrm>
          <a:prstGeom prst="rect">
            <a:avLst/>
          </a:prstGeom>
          <a:solidFill>
            <a:schemeClr val="accent6">
              <a:lumMod val="40000"/>
              <a:lumOff val="60000"/>
            </a:schemeClr>
          </a:solidFill>
          <a:ln w="38100">
            <a:solidFill>
              <a:schemeClr val="tx1"/>
            </a:solidFill>
          </a:ln>
        </p:spPr>
        <p:txBody>
          <a:bodyPr wrap="square" rtlCol="1">
            <a:spAutoFit/>
          </a:bodyPr>
          <a:lstStyle/>
          <a:p>
            <a:r>
              <a:rPr lang="he-IL" sz="3000" b="1" u="sng" dirty="0" err="1">
                <a:latin typeface="David" panose="020E0502060401010101" pitchFamily="34" charset="-79"/>
                <a:cs typeface="David" panose="020E0502060401010101" pitchFamily="34" charset="-79"/>
              </a:rPr>
              <a:t>פ"ס</a:t>
            </a:r>
            <a:r>
              <a:rPr lang="he-IL" sz="3000" b="1" u="sng" dirty="0">
                <a:latin typeface="David" panose="020E0502060401010101" pitchFamily="34" charset="-79"/>
                <a:cs typeface="David" panose="020E0502060401010101" pitchFamily="34" charset="-79"/>
              </a:rPr>
              <a:t> </a:t>
            </a:r>
            <a:r>
              <a:rPr lang="he-IL" sz="3000" b="1" u="sng" dirty="0" err="1">
                <a:latin typeface="David" panose="020E0502060401010101" pitchFamily="34" charset="-79"/>
                <a:cs typeface="David" panose="020E0502060401010101" pitchFamily="34" charset="-79"/>
              </a:rPr>
              <a:t>יט</a:t>
            </a:r>
            <a:r>
              <a:rPr lang="he-IL" sz="3000" b="1" u="sng" dirty="0">
                <a:latin typeface="David" panose="020E0502060401010101" pitchFamily="34" charset="-79"/>
                <a:cs typeface="David" panose="020E0502060401010101" pitchFamily="34" charset="-79"/>
              </a:rPr>
              <a:t>': </a:t>
            </a:r>
            <a:r>
              <a:rPr lang="he-IL" sz="3000" dirty="0">
                <a:latin typeface="David" panose="020E0502060401010101" pitchFamily="34" charset="-79"/>
                <a:cs typeface="David" panose="020E0502060401010101" pitchFamily="34" charset="-79"/>
              </a:rPr>
              <a:t>ואמר סיסרא ליעל תני לי בבקשה מים לשתות כי אני צמא מאד, יעל רצתה להרדים אותו ולכן במקום מים לקחה ופתחה שקית העשויה מעור ובתוכה היה </a:t>
            </a:r>
            <a:r>
              <a:rPr lang="he-IL" sz="3000" b="1" dirty="0">
                <a:latin typeface="David" panose="020E0502060401010101" pitchFamily="34" charset="-79"/>
                <a:cs typeface="David" panose="020E0502060401010101" pitchFamily="34" charset="-79"/>
              </a:rPr>
              <a:t>חלב, ונתנה לו לשתות, כי החלב מרגיע ומרדים והיא חפצה שישן שינה עמוקה </a:t>
            </a:r>
            <a:r>
              <a:rPr lang="he-IL" sz="3000" dirty="0">
                <a:latin typeface="David" panose="020E0502060401010101" pitchFamily="34" charset="-79"/>
                <a:cs typeface="David" panose="020E0502060401010101" pitchFamily="34" charset="-79"/>
              </a:rPr>
              <a:t>וכיסתה אותו שוב. </a:t>
            </a:r>
          </a:p>
          <a:p>
            <a:r>
              <a:rPr lang="he-IL" sz="3000" b="1" u="sng" dirty="0" err="1">
                <a:latin typeface="David" panose="020E0502060401010101" pitchFamily="34" charset="-79"/>
                <a:cs typeface="David" panose="020E0502060401010101" pitchFamily="34" charset="-79"/>
              </a:rPr>
              <a:t>פ"ס</a:t>
            </a:r>
            <a:r>
              <a:rPr lang="he-IL" sz="3000" b="1" u="sng" dirty="0">
                <a:latin typeface="David" panose="020E0502060401010101" pitchFamily="34" charset="-79"/>
                <a:cs typeface="David" panose="020E0502060401010101" pitchFamily="34" charset="-79"/>
              </a:rPr>
              <a:t> כ': </a:t>
            </a:r>
            <a:r>
              <a:rPr lang="he-IL" sz="3000" dirty="0">
                <a:latin typeface="David" panose="020E0502060401010101" pitchFamily="34" charset="-79"/>
                <a:cs typeface="David" panose="020E0502060401010101" pitchFamily="34" charset="-79"/>
              </a:rPr>
              <a:t>ואמר עוד סיסרא אל יעל תעמדי בפתח האוהל כדי שאף אדם לא ייכנס לתוך האוהל ויראה אותי. </a:t>
            </a:r>
            <a:r>
              <a:rPr lang="he-IL" sz="3000" b="1" dirty="0">
                <a:latin typeface="David" panose="020E0502060401010101" pitchFamily="34" charset="-79"/>
                <a:cs typeface="David" panose="020E0502060401010101" pitchFamily="34" charset="-79"/>
              </a:rPr>
              <a:t>ואם איש יבוא וישאל אותך האם יש פה משהו? ואת תעני לו: שאין אף אחד.</a:t>
            </a:r>
          </a:p>
        </p:txBody>
      </p:sp>
      <p:sp>
        <p:nvSpPr>
          <p:cNvPr id="3" name="מלבן 2"/>
          <p:cNvSpPr/>
          <p:nvPr/>
        </p:nvSpPr>
        <p:spPr>
          <a:xfrm>
            <a:off x="6037730" y="147917"/>
            <a:ext cx="6024282" cy="3046988"/>
          </a:xfrm>
          <a:prstGeom prst="rect">
            <a:avLst/>
          </a:prstGeom>
          <a:solidFill>
            <a:srgbClr val="4ECEE8"/>
          </a:solidFill>
        </p:spPr>
        <p:txBody>
          <a:bodyPr wrap="square">
            <a:spAutoFit/>
          </a:bodyPr>
          <a:lstStyle/>
          <a:p>
            <a:r>
              <a:rPr lang="he-IL" sz="3200" b="1" u="sng" dirty="0" err="1">
                <a:latin typeface="David" panose="020E0502060401010101" pitchFamily="34" charset="-79"/>
                <a:cs typeface="David" panose="020E0502060401010101" pitchFamily="34" charset="-79"/>
              </a:rPr>
              <a:t>יט</a:t>
            </a:r>
            <a:r>
              <a:rPr lang="he-IL" sz="3200" dirty="0">
                <a:latin typeface="David" panose="020E0502060401010101" pitchFamily="34" charset="-79"/>
                <a:cs typeface="David" panose="020E0502060401010101" pitchFamily="34" charset="-79"/>
              </a:rPr>
              <a:t> וַיֹּאמֶר אֵלֶיהָ </a:t>
            </a:r>
            <a:r>
              <a:rPr lang="he-IL" sz="3200" b="1" dirty="0">
                <a:latin typeface="David" panose="020E0502060401010101" pitchFamily="34" charset="-79"/>
                <a:cs typeface="David" panose="020E0502060401010101" pitchFamily="34" charset="-79"/>
              </a:rPr>
              <a:t>הַשְׁקִינִי-נָא מְעַט-מַיִם, כִּי צָמֵאתִי; </a:t>
            </a:r>
            <a:r>
              <a:rPr lang="he-IL" sz="3200" dirty="0">
                <a:latin typeface="David" panose="020E0502060401010101" pitchFamily="34" charset="-79"/>
                <a:cs typeface="David" panose="020E0502060401010101" pitchFamily="34" charset="-79"/>
              </a:rPr>
              <a:t>וַתִּפְתַּח </a:t>
            </a:r>
            <a:r>
              <a:rPr lang="he-IL" sz="3200" dirty="0" err="1">
                <a:latin typeface="David" panose="020E0502060401010101" pitchFamily="34" charset="-79"/>
                <a:cs typeface="David" panose="020E0502060401010101" pitchFamily="34" charset="-79"/>
              </a:rPr>
              <a:t>אֶת-נֹאוד</a:t>
            </a:r>
            <a:r>
              <a:rPr lang="he-IL" sz="3200" dirty="0">
                <a:latin typeface="David" panose="020E0502060401010101" pitchFamily="34" charset="-79"/>
                <a:cs typeface="David" panose="020E0502060401010101" pitchFamily="34" charset="-79"/>
              </a:rPr>
              <a:t> הֶחָלָב, וַתַּשְׁקֵהוּ--וַתְּכַסֵּהוּ.  </a:t>
            </a:r>
            <a:endParaRPr lang="he-IL" sz="3200" dirty="0" smtClean="0">
              <a:latin typeface="David" panose="020E0502060401010101" pitchFamily="34" charset="-79"/>
              <a:cs typeface="David" panose="020E0502060401010101" pitchFamily="34" charset="-79"/>
            </a:endParaRPr>
          </a:p>
          <a:p>
            <a:r>
              <a:rPr lang="he-IL" sz="3200" b="1" u="sng" dirty="0" smtClean="0">
                <a:latin typeface="David" panose="020E0502060401010101" pitchFamily="34" charset="-79"/>
                <a:cs typeface="David" panose="020E0502060401010101" pitchFamily="34" charset="-79"/>
              </a:rPr>
              <a:t>כ</a:t>
            </a:r>
            <a:r>
              <a:rPr lang="he-IL" sz="3200" dirty="0" smtClean="0">
                <a:latin typeface="David" panose="020E0502060401010101" pitchFamily="34" charset="-79"/>
                <a:cs typeface="David" panose="020E0502060401010101" pitchFamily="34" charset="-79"/>
              </a:rPr>
              <a:t> </a:t>
            </a:r>
            <a:r>
              <a:rPr lang="he-IL" sz="3200" dirty="0">
                <a:latin typeface="David" panose="020E0502060401010101" pitchFamily="34" charset="-79"/>
                <a:cs typeface="David" panose="020E0502060401010101" pitchFamily="34" charset="-79"/>
              </a:rPr>
              <a:t>וַיֹּאמֶר אֵלֶיהָ, עֲמֹד פֶּתַח הָאֹהֶל; וְהָיָה אִם-אִישׁ יָבֹא וּשְׁאֵלֵךְ, וְאָמַר הֲיֵשׁ-פֹּה אִישׁ--וְאָמַרְתְּ אָיִן. </a:t>
            </a:r>
          </a:p>
        </p:txBody>
      </p:sp>
      <p:pic>
        <p:nvPicPr>
          <p:cNvPr id="4" name="תמונה 3"/>
          <p:cNvPicPr>
            <a:picLocks noChangeAspect="1"/>
          </p:cNvPicPr>
          <p:nvPr/>
        </p:nvPicPr>
        <p:blipFill>
          <a:blip r:embed="rId2">
            <a:extLst>
              <a:ext uri="{BEBA8EAE-BF5A-486C-A8C5-ECC9F3942E4B}">
                <a14:imgProps xmlns:a14="http://schemas.microsoft.com/office/drawing/2010/main">
                  <a14:imgLayer r:embed="rId3">
                    <a14:imgEffect>
                      <a14:backgroundRemoval t="0" b="96392" l="7308" r="92308"/>
                    </a14:imgEffect>
                  </a14:imgLayer>
                </a14:imgProps>
              </a:ext>
            </a:extLst>
          </a:blip>
          <a:stretch>
            <a:fillRect/>
          </a:stretch>
        </p:blipFill>
        <p:spPr>
          <a:xfrm>
            <a:off x="5791199" y="2200098"/>
            <a:ext cx="3492874" cy="2606221"/>
          </a:xfrm>
          <a:prstGeom prst="rect">
            <a:avLst/>
          </a:prstGeom>
        </p:spPr>
      </p:pic>
      <p:pic>
        <p:nvPicPr>
          <p:cNvPr id="5" name="תמונה 4"/>
          <p:cNvPicPr>
            <a:picLocks noChangeAspect="1"/>
          </p:cNvPicPr>
          <p:nvPr/>
        </p:nvPicPr>
        <p:blipFill>
          <a:blip r:embed="rId4">
            <a:extLst>
              <a:ext uri="{BEBA8EAE-BF5A-486C-A8C5-ECC9F3942E4B}">
                <a14:imgProps xmlns:a14="http://schemas.microsoft.com/office/drawing/2010/main">
                  <a14:imgLayer r:embed="rId5">
                    <a14:imgEffect>
                      <a14:backgroundRemoval t="7104" b="89071" l="8000" r="92727"/>
                    </a14:imgEffect>
                  </a14:imgLayer>
                </a14:imgProps>
              </a:ext>
            </a:extLst>
          </a:blip>
          <a:stretch>
            <a:fillRect/>
          </a:stretch>
        </p:blipFill>
        <p:spPr>
          <a:xfrm>
            <a:off x="7029079" y="3194905"/>
            <a:ext cx="5298513" cy="3525919"/>
          </a:xfrm>
          <a:prstGeom prst="rect">
            <a:avLst/>
          </a:prstGeom>
        </p:spPr>
      </p:pic>
    </p:spTree>
    <p:extLst>
      <p:ext uri="{BB962C8B-B14F-4D97-AF65-F5344CB8AC3E}">
        <p14:creationId xmlns:p14="http://schemas.microsoft.com/office/powerpoint/2010/main" val="1066331209"/>
      </p:ext>
    </p:extLst>
  </p:cSld>
  <p:clrMapOvr>
    <a:masterClrMapping/>
  </p:clrMapOvr>
  <mc:AlternateContent xmlns:mc="http://schemas.openxmlformats.org/markup-compatibility/2006" xmlns:p14="http://schemas.microsoft.com/office/powerpoint/2010/main">
    <mc:Choice Requires="p14">
      <p:transition spd="slow" p14:dur="1600">
        <p14:prism dir="r" isContent="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barn(inVertical)">
                                      <p:cBhvr>
                                        <p:cTn id="7" dur="500"/>
                                        <p:tgtEl>
                                          <p:spTgt spid="2">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6" presetClass="entr" presetSubtype="16" fill="hold"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circle(in)">
                                      <p:cBhvr>
                                        <p:cTn id="12" dur="2000"/>
                                        <p:tgtEl>
                                          <p:spTgt spid="4"/>
                                        </p:tgtEl>
                                      </p:cBhvr>
                                    </p:animEffect>
                                  </p:childTnLst>
                                </p:cTn>
                              </p:par>
                            </p:childTnLst>
                          </p:cTn>
                        </p:par>
                      </p:childTnLst>
                    </p:cTn>
                  </p:par>
                  <p:par>
                    <p:cTn id="13" fill="hold">
                      <p:stCondLst>
                        <p:cond delay="indefinite"/>
                      </p:stCondLst>
                      <p:childTnLst>
                        <p:par>
                          <p:cTn id="14" fill="hold">
                            <p:stCondLst>
                              <p:cond delay="0"/>
                            </p:stCondLst>
                            <p:childTnLst>
                              <p:par>
                                <p:cTn id="15" presetID="6" presetClass="entr" presetSubtype="16" fill="hold" nodeType="clickEffect">
                                  <p:stCondLst>
                                    <p:cond delay="0"/>
                                  </p:stCondLst>
                                  <p:childTnLst>
                                    <p:set>
                                      <p:cBhvr>
                                        <p:cTn id="16" dur="1" fill="hold">
                                          <p:stCondLst>
                                            <p:cond delay="0"/>
                                          </p:stCondLst>
                                        </p:cTn>
                                        <p:tgtEl>
                                          <p:spTgt spid="2">
                                            <p:txEl>
                                              <p:pRg st="1" end="1"/>
                                            </p:txEl>
                                          </p:spTgt>
                                        </p:tgtEl>
                                        <p:attrNameLst>
                                          <p:attrName>style.visibility</p:attrName>
                                        </p:attrNameLst>
                                      </p:cBhvr>
                                      <p:to>
                                        <p:strVal val="visible"/>
                                      </p:to>
                                    </p:set>
                                    <p:animEffect transition="in" filter="circle(in)">
                                      <p:cBhvr>
                                        <p:cTn id="17" dur="2000"/>
                                        <p:tgtEl>
                                          <p:spTgt spid="2">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42" presetClass="entr" presetSubtype="0" fill="hold" nodeType="clickEffect">
                                  <p:stCondLst>
                                    <p:cond delay="0"/>
                                  </p:stCondLst>
                                  <p:childTnLst>
                                    <p:set>
                                      <p:cBhvr>
                                        <p:cTn id="21" dur="1" fill="hold">
                                          <p:stCondLst>
                                            <p:cond delay="0"/>
                                          </p:stCondLst>
                                        </p:cTn>
                                        <p:tgtEl>
                                          <p:spTgt spid="5"/>
                                        </p:tgtEl>
                                        <p:attrNameLst>
                                          <p:attrName>style.visibility</p:attrName>
                                        </p:attrNameLst>
                                      </p:cBhvr>
                                      <p:to>
                                        <p:strVal val="visible"/>
                                      </p:to>
                                    </p:set>
                                    <p:animEffect transition="in" filter="fade">
                                      <p:cBhvr>
                                        <p:cTn id="22" dur="1000"/>
                                        <p:tgtEl>
                                          <p:spTgt spid="5"/>
                                        </p:tgtEl>
                                      </p:cBhvr>
                                    </p:animEffect>
                                    <p:anim calcmode="lin" valueType="num">
                                      <p:cBhvr>
                                        <p:cTn id="23" dur="1000" fill="hold"/>
                                        <p:tgtEl>
                                          <p:spTgt spid="5"/>
                                        </p:tgtEl>
                                        <p:attrNameLst>
                                          <p:attrName>ppt_x</p:attrName>
                                        </p:attrNameLst>
                                      </p:cBhvr>
                                      <p:tavLst>
                                        <p:tav tm="0">
                                          <p:val>
                                            <p:strVal val="#ppt_x"/>
                                          </p:val>
                                        </p:tav>
                                        <p:tav tm="100000">
                                          <p:val>
                                            <p:strVal val="#ppt_x"/>
                                          </p:val>
                                        </p:tav>
                                      </p:tavLst>
                                    </p:anim>
                                    <p:anim calcmode="lin" valueType="num">
                                      <p:cBhvr>
                                        <p:cTn id="24" dur="10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74810" y="121024"/>
            <a:ext cx="5593977" cy="4524315"/>
          </a:xfrm>
          <a:prstGeom prst="rect">
            <a:avLst/>
          </a:prstGeom>
          <a:solidFill>
            <a:schemeClr val="accent3">
              <a:lumMod val="60000"/>
              <a:lumOff val="40000"/>
            </a:schemeClr>
          </a:solidFill>
          <a:ln w="38100">
            <a:solidFill>
              <a:schemeClr val="tx1"/>
            </a:solidFill>
          </a:ln>
        </p:spPr>
        <p:txBody>
          <a:bodyPr wrap="square" rtlCol="1">
            <a:spAutoFit/>
          </a:bodyPr>
          <a:lstStyle/>
          <a:p>
            <a:r>
              <a:rPr lang="he-IL" sz="3200" b="1" u="sng" dirty="0" err="1">
                <a:latin typeface="David" panose="020E0502060401010101" pitchFamily="34" charset="-79"/>
                <a:cs typeface="David" panose="020E0502060401010101" pitchFamily="34" charset="-79"/>
              </a:rPr>
              <a:t>פ"ס</a:t>
            </a:r>
            <a:r>
              <a:rPr lang="he-IL" sz="3200" b="1" u="sng" dirty="0">
                <a:latin typeface="David" panose="020E0502060401010101" pitchFamily="34" charset="-79"/>
                <a:cs typeface="David" panose="020E0502060401010101" pitchFamily="34" charset="-79"/>
              </a:rPr>
              <a:t> </a:t>
            </a:r>
            <a:r>
              <a:rPr lang="he-IL" sz="3200" b="1" u="sng" dirty="0" err="1">
                <a:latin typeface="David" panose="020E0502060401010101" pitchFamily="34" charset="-79"/>
                <a:cs typeface="David" panose="020E0502060401010101" pitchFamily="34" charset="-79"/>
              </a:rPr>
              <a:t>כא</a:t>
            </a:r>
            <a:r>
              <a:rPr lang="he-IL" sz="3200" b="1" u="sng" dirty="0">
                <a:latin typeface="David" panose="020E0502060401010101" pitchFamily="34" charset="-79"/>
                <a:cs typeface="David" panose="020E0502060401010101" pitchFamily="34" charset="-79"/>
              </a:rPr>
              <a:t>': </a:t>
            </a:r>
            <a:r>
              <a:rPr lang="he-IL" sz="3200" dirty="0">
                <a:latin typeface="David" panose="020E0502060401010101" pitchFamily="34" charset="-79"/>
                <a:cs typeface="David" panose="020E0502060401010101" pitchFamily="34" charset="-79"/>
              </a:rPr>
              <a:t>לאחר שסיסרא נרדם לקחה יעל </a:t>
            </a:r>
            <a:r>
              <a:rPr lang="he-IL" sz="3200" b="1" dirty="0">
                <a:latin typeface="David" panose="020E0502060401010101" pitchFamily="34" charset="-79"/>
                <a:cs typeface="David" panose="020E0502060401010101" pitchFamily="34" charset="-79"/>
              </a:rPr>
              <a:t>ביד שמאל את חתיכת הברזל שנועצים באדמה </a:t>
            </a:r>
            <a:r>
              <a:rPr lang="he-IL" sz="3200" dirty="0">
                <a:latin typeface="David" panose="020E0502060401010101" pitchFamily="34" charset="-79"/>
                <a:cs typeface="David" panose="020E0502060401010101" pitchFamily="34" charset="-79"/>
              </a:rPr>
              <a:t>כדי לתפוס את האוהל. </a:t>
            </a:r>
            <a:r>
              <a:rPr lang="he-IL" sz="3200" b="1" dirty="0">
                <a:latin typeface="David" panose="020E0502060401010101" pitchFamily="34" charset="-79"/>
                <a:cs typeface="David" panose="020E0502060401010101" pitchFamily="34" charset="-79"/>
              </a:rPr>
              <a:t>ואת הפטיש (המקבת)  שמה ביד ימין </a:t>
            </a:r>
            <a:r>
              <a:rPr lang="he-IL" sz="3200" dirty="0">
                <a:latin typeface="David" panose="020E0502060401010101" pitchFamily="34" charset="-79"/>
                <a:cs typeface="David" panose="020E0502060401010101" pitchFamily="34" charset="-79"/>
              </a:rPr>
              <a:t>והיא באה אליו בשקט כדי לא לעורר אותו , ותקעה את היתד לראשו והיתד יצאה מהצד השני של ראשו וננעצה באדמה והוא נרדם וימות. </a:t>
            </a:r>
          </a:p>
        </p:txBody>
      </p:sp>
      <p:sp>
        <p:nvSpPr>
          <p:cNvPr id="3" name="מלבן 2"/>
          <p:cNvSpPr/>
          <p:nvPr/>
        </p:nvSpPr>
        <p:spPr>
          <a:xfrm>
            <a:off x="5885330" y="121024"/>
            <a:ext cx="6096000" cy="2062103"/>
          </a:xfrm>
          <a:prstGeom prst="rect">
            <a:avLst/>
          </a:prstGeom>
          <a:solidFill>
            <a:schemeClr val="accent2">
              <a:lumMod val="20000"/>
              <a:lumOff val="80000"/>
            </a:schemeClr>
          </a:solidFill>
        </p:spPr>
        <p:txBody>
          <a:bodyPr>
            <a:spAutoFit/>
          </a:bodyPr>
          <a:lstStyle/>
          <a:p>
            <a:r>
              <a:rPr lang="he-IL" sz="3200" b="1" dirty="0" err="1">
                <a:solidFill>
                  <a:srgbClr val="000000"/>
                </a:solidFill>
                <a:latin typeface="David" panose="020E0502060401010101" pitchFamily="34" charset="-79"/>
                <a:cs typeface="David" panose="020E0502060401010101" pitchFamily="34" charset="-79"/>
              </a:rPr>
              <a:t>כא</a:t>
            </a:r>
            <a:r>
              <a:rPr lang="he-IL" sz="3200" dirty="0">
                <a:solidFill>
                  <a:srgbClr val="000000"/>
                </a:solidFill>
                <a:latin typeface="David" panose="020E0502060401010101" pitchFamily="34" charset="-79"/>
                <a:cs typeface="David" panose="020E0502060401010101" pitchFamily="34" charset="-79"/>
              </a:rPr>
              <a:t> </a:t>
            </a:r>
            <a:r>
              <a:rPr lang="he-IL" sz="3200" dirty="0" err="1">
                <a:solidFill>
                  <a:srgbClr val="000000"/>
                </a:solidFill>
                <a:latin typeface="David" panose="020E0502060401010101" pitchFamily="34" charset="-79"/>
                <a:cs typeface="David" panose="020E0502060401010101" pitchFamily="34" charset="-79"/>
              </a:rPr>
              <a:t>וַתִּקַּח</a:t>
            </a:r>
            <a:r>
              <a:rPr lang="he-IL" sz="3200" dirty="0">
                <a:solidFill>
                  <a:srgbClr val="000000"/>
                </a:solidFill>
                <a:latin typeface="David" panose="020E0502060401010101" pitchFamily="34" charset="-79"/>
                <a:cs typeface="David" panose="020E0502060401010101" pitchFamily="34" charset="-79"/>
              </a:rPr>
              <a:t> יָעֵל אֵשֶׁת-חֶבֶר </a:t>
            </a:r>
            <a:r>
              <a:rPr lang="he-IL" sz="3200" b="1" dirty="0">
                <a:solidFill>
                  <a:srgbClr val="000000"/>
                </a:solidFill>
                <a:latin typeface="David" panose="020E0502060401010101" pitchFamily="34" charset="-79"/>
                <a:cs typeface="David" panose="020E0502060401010101" pitchFamily="34" charset="-79"/>
              </a:rPr>
              <a:t>אֶת-יְתַד הָאֹהֶל וַתָּשֶׂם אֶת-הַמַּקֶּבֶת בְּיָדָהּ</a:t>
            </a:r>
            <a:r>
              <a:rPr lang="he-IL" sz="3200" dirty="0">
                <a:solidFill>
                  <a:srgbClr val="000000"/>
                </a:solidFill>
                <a:latin typeface="David" panose="020E0502060401010101" pitchFamily="34" charset="-79"/>
                <a:cs typeface="David" panose="020E0502060401010101" pitchFamily="34" charset="-79"/>
              </a:rPr>
              <a:t>, וַתָּבוֹא אֵלָיו בַּלָּאט, </a:t>
            </a:r>
            <a:r>
              <a:rPr lang="he-IL" sz="3200" b="1" dirty="0">
                <a:solidFill>
                  <a:srgbClr val="000000"/>
                </a:solidFill>
                <a:latin typeface="David" panose="020E0502060401010101" pitchFamily="34" charset="-79"/>
                <a:cs typeface="David" panose="020E0502060401010101" pitchFamily="34" charset="-79"/>
              </a:rPr>
              <a:t>וַתִּתְקַע אֶת-הַיָּתֵד בְּרַקָּתוֹ</a:t>
            </a:r>
            <a:r>
              <a:rPr lang="he-IL" sz="3200" dirty="0">
                <a:solidFill>
                  <a:srgbClr val="000000"/>
                </a:solidFill>
                <a:latin typeface="David" panose="020E0502060401010101" pitchFamily="34" charset="-79"/>
                <a:cs typeface="David" panose="020E0502060401010101" pitchFamily="34" charset="-79"/>
              </a:rPr>
              <a:t>, וַתִּצְנַח בָּאָרֶץ; וְהוּא-נִרְדָּם וַיָּעַף, וַיָּמֹת.</a:t>
            </a:r>
            <a:endParaRPr lang="he-IL" sz="3200" dirty="0">
              <a:latin typeface="David" panose="020E0502060401010101" pitchFamily="34" charset="-79"/>
              <a:cs typeface="David" panose="020E0502060401010101" pitchFamily="34" charset="-79"/>
            </a:endParaRPr>
          </a:p>
        </p:txBody>
      </p:sp>
      <p:sp>
        <p:nvSpPr>
          <p:cNvPr id="4" name="TextBox 3"/>
          <p:cNvSpPr txBox="1"/>
          <p:nvPr/>
        </p:nvSpPr>
        <p:spPr>
          <a:xfrm>
            <a:off x="6790205" y="2650446"/>
            <a:ext cx="5272927" cy="3539430"/>
          </a:xfrm>
          <a:prstGeom prst="rect">
            <a:avLst/>
          </a:prstGeom>
          <a:solidFill>
            <a:schemeClr val="accent4">
              <a:lumMod val="40000"/>
              <a:lumOff val="60000"/>
            </a:schemeClr>
          </a:solidFill>
          <a:ln w="38100">
            <a:solidFill>
              <a:schemeClr val="tx1"/>
            </a:solidFill>
          </a:ln>
        </p:spPr>
        <p:txBody>
          <a:bodyPr wrap="square" rtlCol="1">
            <a:spAutoFit/>
          </a:bodyPr>
          <a:lstStyle/>
          <a:p>
            <a:r>
              <a:rPr lang="he-IL" sz="2800" b="1" u="sng" dirty="0" smtClean="0">
                <a:latin typeface="David" panose="020E0502060401010101" pitchFamily="34" charset="-79"/>
                <a:cs typeface="David" panose="020E0502060401010101" pitchFamily="34" charset="-79"/>
              </a:rPr>
              <a:t>מדוע לא הרגה אותו בסכין אלא ביתד?</a:t>
            </a:r>
          </a:p>
          <a:p>
            <a:r>
              <a:rPr lang="he-IL" sz="2800" b="1" u="sng" dirty="0" smtClean="0">
                <a:latin typeface="David" panose="020E0502060401010101" pitchFamily="34" charset="-79"/>
                <a:cs typeface="David" panose="020E0502060401010101" pitchFamily="34" charset="-79"/>
              </a:rPr>
              <a:t>א</a:t>
            </a:r>
            <a:r>
              <a:rPr lang="he-IL" sz="2800" dirty="0" smtClean="0">
                <a:latin typeface="David" panose="020E0502060401010101" pitchFamily="34" charset="-79"/>
                <a:cs typeface="David" panose="020E0502060401010101" pitchFamily="34" charset="-79"/>
              </a:rPr>
              <a:t>. אפשר שהיה קם משנתו ויהרוג אותה לכן עשתה בעורמה לקחת יתד ופטיש כאילו הולכת לתקוע היתד באוהל (כלי יקר)</a:t>
            </a:r>
          </a:p>
          <a:p>
            <a:r>
              <a:rPr lang="he-IL" sz="2800" b="1" u="sng" dirty="0" smtClean="0">
                <a:latin typeface="David" panose="020E0502060401010101" pitchFamily="34" charset="-79"/>
                <a:cs typeface="David" panose="020E0502060401010101" pitchFamily="34" charset="-79"/>
              </a:rPr>
              <a:t>ב</a:t>
            </a:r>
            <a:r>
              <a:rPr lang="he-IL" sz="2800" dirty="0" smtClean="0">
                <a:latin typeface="David" panose="020E0502060401010101" pitchFamily="34" charset="-79"/>
                <a:cs typeface="David" panose="020E0502060401010101" pitchFamily="34" charset="-79"/>
              </a:rPr>
              <a:t>. יעל אישה כשרה ורצתה לקיים את המצווה "לא יהיה כלי גבר על אישה לכן לא הרגתו בחרב או סכין. (מדרש משלי) </a:t>
            </a:r>
            <a:endParaRPr lang="he-IL" sz="2800" dirty="0">
              <a:latin typeface="David" panose="020E0502060401010101" pitchFamily="34" charset="-79"/>
              <a:cs typeface="David" panose="020E0502060401010101" pitchFamily="34" charset="-79"/>
            </a:endParaRPr>
          </a:p>
        </p:txBody>
      </p:sp>
      <p:pic>
        <p:nvPicPr>
          <p:cNvPr id="5" name="תמונה 4"/>
          <p:cNvPicPr>
            <a:picLocks noChangeAspect="1"/>
          </p:cNvPicPr>
          <p:nvPr/>
        </p:nvPicPr>
        <p:blipFill>
          <a:blip r:embed="rId2">
            <a:extLst>
              <a:ext uri="{BEBA8EAE-BF5A-486C-A8C5-ECC9F3942E4B}">
                <a14:imgProps xmlns:a14="http://schemas.microsoft.com/office/drawing/2010/main">
                  <a14:imgLayer r:embed="rId3">
                    <a14:imgEffect>
                      <a14:backgroundRemoval t="0" b="97778" l="23556" r="76889"/>
                    </a14:imgEffect>
                  </a14:imgLayer>
                </a14:imgProps>
              </a:ext>
            </a:extLst>
          </a:blip>
          <a:stretch>
            <a:fillRect/>
          </a:stretch>
        </p:blipFill>
        <p:spPr>
          <a:xfrm>
            <a:off x="-439551" y="4420161"/>
            <a:ext cx="2143125" cy="2143125"/>
          </a:xfrm>
          <a:prstGeom prst="rect">
            <a:avLst/>
          </a:prstGeom>
        </p:spPr>
      </p:pic>
      <p:pic>
        <p:nvPicPr>
          <p:cNvPr id="6" name="תמונה 5"/>
          <p:cNvPicPr>
            <a:picLocks noChangeAspect="1"/>
          </p:cNvPicPr>
          <p:nvPr/>
        </p:nvPicPr>
        <p:blipFill>
          <a:blip r:embed="rId4">
            <a:extLst>
              <a:ext uri="{BEBA8EAE-BF5A-486C-A8C5-ECC9F3942E4B}">
                <a14:imgProps xmlns:a14="http://schemas.microsoft.com/office/drawing/2010/main">
                  <a14:imgLayer r:embed="rId5">
                    <a14:imgEffect>
                      <a14:backgroundRemoval t="9783" b="98370" l="6960" r="91209"/>
                    </a14:imgEffect>
                  </a14:imgLayer>
                </a14:imgProps>
              </a:ext>
            </a:extLst>
          </a:blip>
          <a:stretch>
            <a:fillRect/>
          </a:stretch>
        </p:blipFill>
        <p:spPr>
          <a:xfrm>
            <a:off x="954741" y="3937452"/>
            <a:ext cx="3550303" cy="2800723"/>
          </a:xfrm>
          <a:prstGeom prst="rect">
            <a:avLst/>
          </a:prstGeom>
        </p:spPr>
      </p:pic>
      <p:pic>
        <p:nvPicPr>
          <p:cNvPr id="7" name="תמונה 6"/>
          <p:cNvPicPr>
            <a:picLocks noChangeAspect="1"/>
          </p:cNvPicPr>
          <p:nvPr/>
        </p:nvPicPr>
        <p:blipFill>
          <a:blip r:embed="rId6">
            <a:extLst>
              <a:ext uri="{BEBA8EAE-BF5A-486C-A8C5-ECC9F3942E4B}">
                <a14:imgProps xmlns:a14="http://schemas.microsoft.com/office/drawing/2010/main">
                  <a14:imgLayer r:embed="rId7">
                    <a14:imgEffect>
                      <a14:backgroundRemoval t="0" b="93293" l="5195" r="60390"/>
                    </a14:imgEffect>
                  </a14:imgLayer>
                </a14:imgProps>
              </a:ext>
            </a:extLst>
          </a:blip>
          <a:stretch>
            <a:fillRect/>
          </a:stretch>
        </p:blipFill>
        <p:spPr>
          <a:xfrm>
            <a:off x="4277846" y="4531659"/>
            <a:ext cx="3171825" cy="2206516"/>
          </a:xfrm>
          <a:prstGeom prst="rect">
            <a:avLst/>
          </a:prstGeom>
        </p:spPr>
      </p:pic>
      <p:cxnSp>
        <p:nvCxnSpPr>
          <p:cNvPr id="9" name="מחבר חץ ישר 8"/>
          <p:cNvCxnSpPr/>
          <p:nvPr/>
        </p:nvCxnSpPr>
        <p:spPr>
          <a:xfrm flipH="1">
            <a:off x="5096435" y="1559859"/>
            <a:ext cx="2218765" cy="3805517"/>
          </a:xfrm>
          <a:prstGeom prst="straightConnector1">
            <a:avLst/>
          </a:prstGeom>
          <a:ln>
            <a:tailEnd type="triangle"/>
          </a:ln>
        </p:spPr>
        <p:style>
          <a:lnRef idx="3">
            <a:schemeClr val="dk1"/>
          </a:lnRef>
          <a:fillRef idx="0">
            <a:schemeClr val="dk1"/>
          </a:fillRef>
          <a:effectRef idx="2">
            <a:schemeClr val="dk1"/>
          </a:effectRef>
          <a:fontRef idx="minor">
            <a:schemeClr val="tx1"/>
          </a:fontRef>
        </p:style>
      </p:cxnSp>
    </p:spTree>
    <p:extLst>
      <p:ext uri="{BB962C8B-B14F-4D97-AF65-F5344CB8AC3E}">
        <p14:creationId xmlns:p14="http://schemas.microsoft.com/office/powerpoint/2010/main" val="3848142095"/>
      </p:ext>
    </p:extLst>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wipe(down)">
                                      <p:cBhvr>
                                        <p:cTn id="12" dur="500"/>
                                        <p:tgtEl>
                                          <p:spTgt spid="5"/>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nodeType="click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barn(inVertical)">
                                      <p:cBhvr>
                                        <p:cTn id="17" dur="500"/>
                                        <p:tgtEl>
                                          <p:spTgt spid="6"/>
                                        </p:tgtEl>
                                      </p:cBhvr>
                                    </p:animEffect>
                                  </p:childTnLst>
                                </p:cTn>
                              </p:par>
                            </p:childTnLst>
                          </p:cTn>
                        </p:par>
                      </p:childTnLst>
                    </p:cTn>
                  </p:par>
                  <p:par>
                    <p:cTn id="18" fill="hold">
                      <p:stCondLst>
                        <p:cond delay="indefinite"/>
                      </p:stCondLst>
                      <p:childTnLst>
                        <p:par>
                          <p:cTn id="19" fill="hold">
                            <p:stCondLst>
                              <p:cond delay="0"/>
                            </p:stCondLst>
                            <p:childTnLst>
                              <p:par>
                                <p:cTn id="20" presetID="45" presetClass="entr" presetSubtype="0" fill="hold" nodeType="clickEffect">
                                  <p:stCondLst>
                                    <p:cond delay="0"/>
                                  </p:stCondLst>
                                  <p:childTnLst>
                                    <p:set>
                                      <p:cBhvr>
                                        <p:cTn id="21" dur="1" fill="hold">
                                          <p:stCondLst>
                                            <p:cond delay="0"/>
                                          </p:stCondLst>
                                        </p:cTn>
                                        <p:tgtEl>
                                          <p:spTgt spid="7"/>
                                        </p:tgtEl>
                                        <p:attrNameLst>
                                          <p:attrName>style.visibility</p:attrName>
                                        </p:attrNameLst>
                                      </p:cBhvr>
                                      <p:to>
                                        <p:strVal val="visible"/>
                                      </p:to>
                                    </p:set>
                                    <p:animEffect transition="in" filter="fade">
                                      <p:cBhvr>
                                        <p:cTn id="22" dur="2000"/>
                                        <p:tgtEl>
                                          <p:spTgt spid="7"/>
                                        </p:tgtEl>
                                      </p:cBhvr>
                                    </p:animEffect>
                                    <p:anim calcmode="lin" valueType="num">
                                      <p:cBhvr>
                                        <p:cTn id="23" dur="2000" fill="hold"/>
                                        <p:tgtEl>
                                          <p:spTgt spid="7"/>
                                        </p:tgtEl>
                                        <p:attrNameLst>
                                          <p:attrName>ppt_w</p:attrName>
                                        </p:attrNameLst>
                                      </p:cBhvr>
                                      <p:tavLst>
                                        <p:tav tm="0" fmla="#ppt_w*sin(2.5*pi*$)">
                                          <p:val>
                                            <p:fltVal val="0"/>
                                          </p:val>
                                        </p:tav>
                                        <p:tav tm="100000">
                                          <p:val>
                                            <p:fltVal val="1"/>
                                          </p:val>
                                        </p:tav>
                                      </p:tavLst>
                                    </p:anim>
                                    <p:anim calcmode="lin" valueType="num">
                                      <p:cBhvr>
                                        <p:cTn id="24" dur="2000" fill="hold"/>
                                        <p:tgtEl>
                                          <p:spTgt spid="7"/>
                                        </p:tgtEl>
                                        <p:attrNameLst>
                                          <p:attrName>ppt_h</p:attrName>
                                        </p:attrNameLst>
                                      </p:cBhvr>
                                      <p:tavLst>
                                        <p:tav tm="0">
                                          <p:val>
                                            <p:strVal val="#ppt_h"/>
                                          </p:val>
                                        </p:tav>
                                        <p:tav tm="100000">
                                          <p:val>
                                            <p:strVal val="#ppt_h"/>
                                          </p:val>
                                        </p:tav>
                                      </p:tavLst>
                                    </p:anim>
                                  </p:childTnLst>
                                </p:cTn>
                              </p:par>
                            </p:childTnLst>
                          </p:cTn>
                        </p:par>
                      </p:childTnLst>
                    </p:cTn>
                  </p:par>
                  <p:par>
                    <p:cTn id="25" fill="hold">
                      <p:stCondLst>
                        <p:cond delay="indefinite"/>
                      </p:stCondLst>
                      <p:childTnLst>
                        <p:par>
                          <p:cTn id="26" fill="hold">
                            <p:stCondLst>
                              <p:cond delay="0"/>
                            </p:stCondLst>
                            <p:childTnLst>
                              <p:par>
                                <p:cTn id="27" presetID="14" presetClass="entr" presetSubtype="10" fill="hold" nodeType="clickEffect">
                                  <p:stCondLst>
                                    <p:cond delay="0"/>
                                  </p:stCondLst>
                                  <p:childTnLst>
                                    <p:set>
                                      <p:cBhvr>
                                        <p:cTn id="28" dur="1" fill="hold">
                                          <p:stCondLst>
                                            <p:cond delay="0"/>
                                          </p:stCondLst>
                                        </p:cTn>
                                        <p:tgtEl>
                                          <p:spTgt spid="9"/>
                                        </p:tgtEl>
                                        <p:attrNameLst>
                                          <p:attrName>style.visibility</p:attrName>
                                        </p:attrNameLst>
                                      </p:cBhvr>
                                      <p:to>
                                        <p:strVal val="visible"/>
                                      </p:to>
                                    </p:set>
                                    <p:animEffect transition="in" filter="randombar(horizontal)">
                                      <p:cBhvr>
                                        <p:cTn id="29" dur="500"/>
                                        <p:tgtEl>
                                          <p:spTgt spid="9"/>
                                        </p:tgtEl>
                                      </p:cBhvr>
                                    </p:animEffect>
                                  </p:childTnLst>
                                </p:cTn>
                              </p:par>
                            </p:childTnLst>
                          </p:cTn>
                        </p:par>
                      </p:childTnLst>
                    </p:cTn>
                  </p:par>
                  <p:par>
                    <p:cTn id="30" fill="hold">
                      <p:stCondLst>
                        <p:cond delay="indefinite"/>
                      </p:stCondLst>
                      <p:childTnLst>
                        <p:par>
                          <p:cTn id="31" fill="hold">
                            <p:stCondLst>
                              <p:cond delay="0"/>
                            </p:stCondLst>
                            <p:childTnLst>
                              <p:par>
                                <p:cTn id="32" presetID="53" presetClass="entr" presetSubtype="16" fill="hold" grpId="0" nodeType="clickEffect">
                                  <p:stCondLst>
                                    <p:cond delay="0"/>
                                  </p:stCondLst>
                                  <p:childTnLst>
                                    <p:set>
                                      <p:cBhvr>
                                        <p:cTn id="33" dur="1" fill="hold">
                                          <p:stCondLst>
                                            <p:cond delay="0"/>
                                          </p:stCondLst>
                                        </p:cTn>
                                        <p:tgtEl>
                                          <p:spTgt spid="4"/>
                                        </p:tgtEl>
                                        <p:attrNameLst>
                                          <p:attrName>style.visibility</p:attrName>
                                        </p:attrNameLst>
                                      </p:cBhvr>
                                      <p:to>
                                        <p:strVal val="visible"/>
                                      </p:to>
                                    </p:set>
                                    <p:anim calcmode="lin" valueType="num">
                                      <p:cBhvr>
                                        <p:cTn id="34" dur="500" fill="hold"/>
                                        <p:tgtEl>
                                          <p:spTgt spid="4"/>
                                        </p:tgtEl>
                                        <p:attrNameLst>
                                          <p:attrName>ppt_w</p:attrName>
                                        </p:attrNameLst>
                                      </p:cBhvr>
                                      <p:tavLst>
                                        <p:tav tm="0">
                                          <p:val>
                                            <p:fltVal val="0"/>
                                          </p:val>
                                        </p:tav>
                                        <p:tav tm="100000">
                                          <p:val>
                                            <p:strVal val="#ppt_w"/>
                                          </p:val>
                                        </p:tav>
                                      </p:tavLst>
                                    </p:anim>
                                    <p:anim calcmode="lin" valueType="num">
                                      <p:cBhvr>
                                        <p:cTn id="35" dur="500" fill="hold"/>
                                        <p:tgtEl>
                                          <p:spTgt spid="4"/>
                                        </p:tgtEl>
                                        <p:attrNameLst>
                                          <p:attrName>ppt_h</p:attrName>
                                        </p:attrNameLst>
                                      </p:cBhvr>
                                      <p:tavLst>
                                        <p:tav tm="0">
                                          <p:val>
                                            <p:fltVal val="0"/>
                                          </p:val>
                                        </p:tav>
                                        <p:tav tm="100000">
                                          <p:val>
                                            <p:strVal val="#ppt_h"/>
                                          </p:val>
                                        </p:tav>
                                      </p:tavLst>
                                    </p:anim>
                                    <p:animEffect transition="in" filter="fade">
                                      <p:cBhvr>
                                        <p:cTn id="36"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4"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88259" y="141947"/>
            <a:ext cx="5916706" cy="6001643"/>
          </a:xfrm>
          <a:prstGeom prst="rect">
            <a:avLst/>
          </a:prstGeom>
          <a:blipFill>
            <a:blip r:embed="rId2"/>
            <a:tile tx="0" ty="0" sx="100000" sy="100000" flip="none" algn="tl"/>
          </a:blipFill>
          <a:ln w="38100">
            <a:solidFill>
              <a:schemeClr val="tx1"/>
            </a:solidFill>
          </a:ln>
        </p:spPr>
        <p:txBody>
          <a:bodyPr wrap="square" rtlCol="1">
            <a:spAutoFit/>
          </a:bodyPr>
          <a:lstStyle/>
          <a:p>
            <a:r>
              <a:rPr lang="he-IL" sz="3200" b="1" u="sng" dirty="0" err="1">
                <a:latin typeface="David" panose="020E0502060401010101" pitchFamily="34" charset="-79"/>
                <a:cs typeface="David" panose="020E0502060401010101" pitchFamily="34" charset="-79"/>
              </a:rPr>
              <a:t>פ"ס</a:t>
            </a:r>
            <a:r>
              <a:rPr lang="he-IL" sz="3200" b="1" u="sng" dirty="0">
                <a:latin typeface="David" panose="020E0502060401010101" pitchFamily="34" charset="-79"/>
                <a:cs typeface="David" panose="020E0502060401010101" pitchFamily="34" charset="-79"/>
              </a:rPr>
              <a:t> </a:t>
            </a:r>
            <a:r>
              <a:rPr lang="he-IL" sz="3200" b="1" u="sng" dirty="0" err="1">
                <a:latin typeface="David" panose="020E0502060401010101" pitchFamily="34" charset="-79"/>
                <a:cs typeface="David" panose="020E0502060401010101" pitchFamily="34" charset="-79"/>
              </a:rPr>
              <a:t>כב</a:t>
            </a:r>
            <a:r>
              <a:rPr lang="he-IL" sz="3200" b="1" u="sng" dirty="0">
                <a:latin typeface="David" panose="020E0502060401010101" pitchFamily="34" charset="-79"/>
                <a:cs typeface="David" panose="020E0502060401010101" pitchFamily="34" charset="-79"/>
              </a:rPr>
              <a:t>': </a:t>
            </a:r>
            <a:r>
              <a:rPr lang="he-IL" sz="3200" dirty="0">
                <a:latin typeface="David" panose="020E0502060401010101" pitchFamily="34" charset="-79"/>
                <a:cs typeface="David" panose="020E0502060401010101" pitchFamily="34" charset="-79"/>
              </a:rPr>
              <a:t>ברק היה רודף ומחפש אחרי סיסרא יצאה לקראתו יעל ואמרה לו בא אחרי ואראה לך את האיש שאתה מחפש , נכנס ברק לתוך האוהל והנה סיסרא נופל ושוכב על הארץ והיתד תקועה לו </a:t>
            </a:r>
            <a:r>
              <a:rPr lang="he-IL" sz="3200" dirty="0" err="1">
                <a:latin typeface="David" panose="020E0502060401010101" pitchFamily="34" charset="-79"/>
                <a:cs typeface="David" panose="020E0502060401010101" pitchFamily="34" charset="-79"/>
              </a:rPr>
              <a:t>לו</a:t>
            </a:r>
            <a:r>
              <a:rPr lang="he-IL" sz="3200" dirty="0">
                <a:latin typeface="David" panose="020E0502060401010101" pitchFamily="34" charset="-79"/>
                <a:cs typeface="David" panose="020E0502060401010101" pitchFamily="34" charset="-79"/>
              </a:rPr>
              <a:t> ברקתו.</a:t>
            </a:r>
          </a:p>
          <a:p>
            <a:r>
              <a:rPr lang="he-IL" sz="3200" b="1" u="sng" dirty="0" err="1">
                <a:latin typeface="David" panose="020E0502060401010101" pitchFamily="34" charset="-79"/>
                <a:cs typeface="David" panose="020E0502060401010101" pitchFamily="34" charset="-79"/>
              </a:rPr>
              <a:t>פ"ס</a:t>
            </a:r>
            <a:r>
              <a:rPr lang="he-IL" sz="3200" b="1" u="sng" dirty="0">
                <a:latin typeface="David" panose="020E0502060401010101" pitchFamily="34" charset="-79"/>
                <a:cs typeface="David" panose="020E0502060401010101" pitchFamily="34" charset="-79"/>
              </a:rPr>
              <a:t> </a:t>
            </a:r>
            <a:r>
              <a:rPr lang="he-IL" sz="3200" b="1" u="sng" dirty="0" err="1">
                <a:latin typeface="David" panose="020E0502060401010101" pitchFamily="34" charset="-79"/>
                <a:cs typeface="David" panose="020E0502060401010101" pitchFamily="34" charset="-79"/>
              </a:rPr>
              <a:t>כג</a:t>
            </a:r>
            <a:r>
              <a:rPr lang="he-IL" sz="3200" b="1" u="sng" dirty="0">
                <a:latin typeface="David" panose="020E0502060401010101" pitchFamily="34" charset="-79"/>
                <a:cs typeface="David" panose="020E0502060401010101" pitchFamily="34" charset="-79"/>
              </a:rPr>
              <a:t>': </a:t>
            </a:r>
            <a:r>
              <a:rPr lang="he-IL" sz="3200" dirty="0">
                <a:latin typeface="David" panose="020E0502060401010101" pitchFamily="34" charset="-79"/>
                <a:cs typeface="David" panose="020E0502060401010101" pitchFamily="34" charset="-79"/>
              </a:rPr>
              <a:t>ה' </a:t>
            </a:r>
            <a:r>
              <a:rPr lang="he-IL" sz="3200" dirty="0" smtClean="0">
                <a:latin typeface="David" panose="020E0502060401010101" pitchFamily="34" charset="-79"/>
                <a:cs typeface="David" panose="020E0502060401010101" pitchFamily="34" charset="-79"/>
              </a:rPr>
              <a:t>הכניע (שבר) </a:t>
            </a:r>
            <a:r>
              <a:rPr lang="he-IL" sz="3200" dirty="0">
                <a:latin typeface="David" panose="020E0502060401010101" pitchFamily="34" charset="-79"/>
                <a:cs typeface="David" panose="020E0502060401010101" pitchFamily="34" charset="-79"/>
              </a:rPr>
              <a:t>באותו יום את יבין מלך כנען ולא שלט עוד על ישראל</a:t>
            </a:r>
          </a:p>
          <a:p>
            <a:r>
              <a:rPr lang="he-IL" sz="3200" b="1" u="sng" dirty="0" err="1">
                <a:latin typeface="David" panose="020E0502060401010101" pitchFamily="34" charset="-79"/>
                <a:cs typeface="David" panose="020E0502060401010101" pitchFamily="34" charset="-79"/>
              </a:rPr>
              <a:t>פ"ס</a:t>
            </a:r>
            <a:r>
              <a:rPr lang="he-IL" sz="3200" b="1" u="sng" dirty="0">
                <a:latin typeface="David" panose="020E0502060401010101" pitchFamily="34" charset="-79"/>
                <a:cs typeface="David" panose="020E0502060401010101" pitchFamily="34" charset="-79"/>
              </a:rPr>
              <a:t> כד':  </a:t>
            </a:r>
            <a:r>
              <a:rPr lang="he-IL" sz="3200" dirty="0">
                <a:latin typeface="David" panose="020E0502060401010101" pitchFamily="34" charset="-79"/>
                <a:cs typeface="David" panose="020E0502060401010101" pitchFamily="34" charset="-79"/>
              </a:rPr>
              <a:t>ועם ישראל שלטו על יבין ועל עמו ועד שהרגוהו ופסקה שושלת מלכי כנען.</a:t>
            </a:r>
          </a:p>
        </p:txBody>
      </p:sp>
      <p:sp>
        <p:nvSpPr>
          <p:cNvPr id="3" name="מלבן 2"/>
          <p:cNvSpPr/>
          <p:nvPr/>
        </p:nvSpPr>
        <p:spPr>
          <a:xfrm>
            <a:off x="6400800" y="123534"/>
            <a:ext cx="5647764" cy="5016758"/>
          </a:xfrm>
          <a:prstGeom prst="rect">
            <a:avLst/>
          </a:prstGeom>
          <a:solidFill>
            <a:schemeClr val="accent4">
              <a:lumMod val="20000"/>
              <a:lumOff val="80000"/>
            </a:schemeClr>
          </a:solidFill>
        </p:spPr>
        <p:txBody>
          <a:bodyPr wrap="square">
            <a:spAutoFit/>
          </a:bodyPr>
          <a:lstStyle/>
          <a:p>
            <a:r>
              <a:rPr lang="he-IL" sz="3200" b="1" dirty="0" err="1">
                <a:solidFill>
                  <a:srgbClr val="000000"/>
                </a:solidFill>
                <a:latin typeface="David" panose="020E0502060401010101" pitchFamily="34" charset="-79"/>
                <a:cs typeface="David" panose="020E0502060401010101" pitchFamily="34" charset="-79"/>
              </a:rPr>
              <a:t>כב</a:t>
            </a:r>
            <a:r>
              <a:rPr lang="he-IL" sz="3200" dirty="0">
                <a:solidFill>
                  <a:srgbClr val="000000"/>
                </a:solidFill>
                <a:latin typeface="David" panose="020E0502060401010101" pitchFamily="34" charset="-79"/>
                <a:cs typeface="David" panose="020E0502060401010101" pitchFamily="34" charset="-79"/>
              </a:rPr>
              <a:t> </a:t>
            </a:r>
            <a:r>
              <a:rPr lang="he-IL" sz="3200" b="1" dirty="0">
                <a:solidFill>
                  <a:srgbClr val="000000"/>
                </a:solidFill>
                <a:latin typeface="David" panose="020E0502060401010101" pitchFamily="34" charset="-79"/>
                <a:cs typeface="David" panose="020E0502060401010101" pitchFamily="34" charset="-79"/>
              </a:rPr>
              <a:t>וְהִנֵּה בָרָק, רֹדֵף אֶת-סִיסְרָא</a:t>
            </a:r>
            <a:r>
              <a:rPr lang="he-IL" sz="3200" dirty="0">
                <a:solidFill>
                  <a:srgbClr val="000000"/>
                </a:solidFill>
                <a:latin typeface="David" panose="020E0502060401010101" pitchFamily="34" charset="-79"/>
                <a:cs typeface="David" panose="020E0502060401010101" pitchFamily="34" charset="-79"/>
              </a:rPr>
              <a:t>, וַתֵּצֵא יָעֵל לִקְרָאתוֹ, וַתֹּאמֶר לוֹ </a:t>
            </a:r>
            <a:r>
              <a:rPr lang="he-IL" sz="3200" b="1" dirty="0">
                <a:solidFill>
                  <a:srgbClr val="FF0000"/>
                </a:solidFill>
                <a:latin typeface="David" panose="020E0502060401010101" pitchFamily="34" charset="-79"/>
                <a:cs typeface="David" panose="020E0502060401010101" pitchFamily="34" charset="-79"/>
              </a:rPr>
              <a:t>לֵךְ וְאַרְאֶךָּ אֶת-הָאִישׁ אֲשֶׁר-אַתָּה מְבַקֵּשׁ; </a:t>
            </a:r>
            <a:r>
              <a:rPr lang="he-IL" sz="3200" dirty="0">
                <a:solidFill>
                  <a:srgbClr val="000000"/>
                </a:solidFill>
                <a:latin typeface="David" panose="020E0502060401010101" pitchFamily="34" charset="-79"/>
                <a:cs typeface="David" panose="020E0502060401010101" pitchFamily="34" charset="-79"/>
              </a:rPr>
              <a:t>וַיָּבֹא אֵלֶיהָ--וְהִנֵּה סִיסְרָא נֹפֵל מֵת, וְהַיָּתֵד בְּרַקָּתוֹ.  </a:t>
            </a:r>
            <a:endParaRPr lang="he-IL" sz="3200" dirty="0" smtClean="0">
              <a:solidFill>
                <a:srgbClr val="000000"/>
              </a:solidFill>
              <a:latin typeface="David" panose="020E0502060401010101" pitchFamily="34" charset="-79"/>
              <a:cs typeface="David" panose="020E0502060401010101" pitchFamily="34" charset="-79"/>
            </a:endParaRPr>
          </a:p>
          <a:p>
            <a:r>
              <a:rPr lang="he-IL" sz="3200" b="1" dirty="0" err="1" smtClean="0">
                <a:solidFill>
                  <a:srgbClr val="000000"/>
                </a:solidFill>
                <a:latin typeface="David" panose="020E0502060401010101" pitchFamily="34" charset="-79"/>
                <a:cs typeface="David" panose="020E0502060401010101" pitchFamily="34" charset="-79"/>
              </a:rPr>
              <a:t>כג</a:t>
            </a:r>
            <a:r>
              <a:rPr lang="he-IL" sz="3200" dirty="0">
                <a:solidFill>
                  <a:srgbClr val="000000"/>
                </a:solidFill>
                <a:latin typeface="David" panose="020E0502060401010101" pitchFamily="34" charset="-79"/>
                <a:cs typeface="David" panose="020E0502060401010101" pitchFamily="34" charset="-79"/>
              </a:rPr>
              <a:t> </a:t>
            </a:r>
            <a:r>
              <a:rPr lang="he-IL" sz="3200" b="1" dirty="0" err="1">
                <a:solidFill>
                  <a:srgbClr val="000000"/>
                </a:solidFill>
                <a:latin typeface="David" panose="020E0502060401010101" pitchFamily="34" charset="-79"/>
                <a:cs typeface="David" panose="020E0502060401010101" pitchFamily="34" charset="-79"/>
              </a:rPr>
              <a:t>וַיַּכְנַע</a:t>
            </a:r>
            <a:r>
              <a:rPr lang="he-IL" sz="3200" dirty="0">
                <a:solidFill>
                  <a:srgbClr val="000000"/>
                </a:solidFill>
                <a:latin typeface="David" panose="020E0502060401010101" pitchFamily="34" charset="-79"/>
                <a:cs typeface="David" panose="020E0502060401010101" pitchFamily="34" charset="-79"/>
              </a:rPr>
              <a:t> </a:t>
            </a:r>
            <a:r>
              <a:rPr lang="he-IL" sz="3200" dirty="0" err="1">
                <a:solidFill>
                  <a:srgbClr val="000000"/>
                </a:solidFill>
                <a:latin typeface="David" panose="020E0502060401010101" pitchFamily="34" charset="-79"/>
                <a:cs typeface="David" panose="020E0502060401010101" pitchFamily="34" charset="-79"/>
              </a:rPr>
              <a:t>אֱלֹהִים</a:t>
            </a:r>
            <a:r>
              <a:rPr lang="he-IL" sz="3200" dirty="0">
                <a:solidFill>
                  <a:srgbClr val="000000"/>
                </a:solidFill>
                <a:latin typeface="David" panose="020E0502060401010101" pitchFamily="34" charset="-79"/>
                <a:cs typeface="David" panose="020E0502060401010101" pitchFamily="34" charset="-79"/>
              </a:rPr>
              <a:t> בַּיּוֹם הַהוּא, אֵת יָבִין מֶלֶךְ-כְּנָעַן, לִפְנֵי, בְּנֵי יִשְׂרָאֵל.  </a:t>
            </a:r>
            <a:endParaRPr lang="he-IL" sz="3200" dirty="0" smtClean="0">
              <a:solidFill>
                <a:srgbClr val="000000"/>
              </a:solidFill>
              <a:latin typeface="David" panose="020E0502060401010101" pitchFamily="34" charset="-79"/>
              <a:cs typeface="David" panose="020E0502060401010101" pitchFamily="34" charset="-79"/>
            </a:endParaRPr>
          </a:p>
          <a:p>
            <a:r>
              <a:rPr lang="he-IL" sz="3200" b="1" dirty="0" smtClean="0">
                <a:solidFill>
                  <a:srgbClr val="000000"/>
                </a:solidFill>
                <a:latin typeface="David" panose="020E0502060401010101" pitchFamily="34" charset="-79"/>
                <a:cs typeface="David" panose="020E0502060401010101" pitchFamily="34" charset="-79"/>
              </a:rPr>
              <a:t>כד</a:t>
            </a:r>
            <a:r>
              <a:rPr lang="he-IL" sz="3200" dirty="0">
                <a:solidFill>
                  <a:srgbClr val="000000"/>
                </a:solidFill>
                <a:latin typeface="David" panose="020E0502060401010101" pitchFamily="34" charset="-79"/>
                <a:cs typeface="David" panose="020E0502060401010101" pitchFamily="34" charset="-79"/>
              </a:rPr>
              <a:t> וַתֵּלֶךְ יַד בְּנֵי-יִשְׂרָאֵל, הָלוֹךְ וְקָשָׁה, עַל, יָבִין מֶלֶךְ-כְּנָעַן--עַד אֲשֶׁר הִכְרִיתוּ, אֵת יָבִין מֶלֶךְ-כְּנָעַן. </a:t>
            </a:r>
            <a:endParaRPr lang="he-IL" sz="3200" dirty="0">
              <a:latin typeface="David" panose="020E0502060401010101" pitchFamily="34" charset="-79"/>
              <a:cs typeface="David" panose="020E0502060401010101" pitchFamily="34" charset="-79"/>
            </a:endParaRPr>
          </a:p>
        </p:txBody>
      </p:sp>
      <p:pic>
        <p:nvPicPr>
          <p:cNvPr id="4" name="תמונה 3"/>
          <p:cNvPicPr>
            <a:picLocks noChangeAspect="1"/>
          </p:cNvPicPr>
          <p:nvPr/>
        </p:nvPicPr>
        <p:blipFill>
          <a:blip r:embed="rId3"/>
          <a:stretch>
            <a:fillRect/>
          </a:stretch>
        </p:blipFill>
        <p:spPr>
          <a:xfrm>
            <a:off x="6400801" y="5284694"/>
            <a:ext cx="5446058" cy="1461359"/>
          </a:xfrm>
          <a:prstGeom prst="rect">
            <a:avLst/>
          </a:prstGeom>
        </p:spPr>
      </p:pic>
    </p:spTree>
    <p:extLst>
      <p:ext uri="{BB962C8B-B14F-4D97-AF65-F5344CB8AC3E}">
        <p14:creationId xmlns:p14="http://schemas.microsoft.com/office/powerpoint/2010/main" val="346103875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wind" invX="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fade">
                                      <p:cBhvr>
                                        <p:cTn id="7" dur="1000"/>
                                        <p:tgtEl>
                                          <p:spTgt spid="2">
                                            <p:txEl>
                                              <p:pRg st="0" end="0"/>
                                            </p:txEl>
                                          </p:spTgt>
                                        </p:tgtEl>
                                      </p:cBhvr>
                                    </p:animEffect>
                                    <p:anim calcmode="lin" valueType="num">
                                      <p:cBhvr>
                                        <p:cTn id="8" dur="1000" fill="hold"/>
                                        <p:tgtEl>
                                          <p:spTgt spid="2">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2">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2" presetClass="entr" presetSubtype="4" fill="hold" nodeType="clickEffect">
                                  <p:stCondLst>
                                    <p:cond delay="0"/>
                                  </p:stCondLst>
                                  <p:childTnLst>
                                    <p:set>
                                      <p:cBhvr>
                                        <p:cTn id="13" dur="1" fill="hold">
                                          <p:stCondLst>
                                            <p:cond delay="0"/>
                                          </p:stCondLst>
                                        </p:cTn>
                                        <p:tgtEl>
                                          <p:spTgt spid="2">
                                            <p:txEl>
                                              <p:pRg st="1" end="1"/>
                                            </p:txEl>
                                          </p:spTgt>
                                        </p:tgtEl>
                                        <p:attrNameLst>
                                          <p:attrName>style.visibility</p:attrName>
                                        </p:attrNameLst>
                                      </p:cBhvr>
                                      <p:to>
                                        <p:strVal val="visible"/>
                                      </p:to>
                                    </p:set>
                                    <p:animEffect transition="in" filter="wipe(down)">
                                      <p:cBhvr>
                                        <p:cTn id="14" dur="500"/>
                                        <p:tgtEl>
                                          <p:spTgt spid="2">
                                            <p:txEl>
                                              <p:pRg st="1" end="1"/>
                                            </p:txEl>
                                          </p:spTgt>
                                        </p:tgtEl>
                                      </p:cBhvr>
                                    </p:animEffect>
                                  </p:childTnLst>
                                </p:cTn>
                              </p:par>
                            </p:childTnLst>
                          </p:cTn>
                        </p:par>
                      </p:childTnLst>
                    </p:cTn>
                  </p:par>
                  <p:par>
                    <p:cTn id="15" fill="hold">
                      <p:stCondLst>
                        <p:cond delay="indefinite"/>
                      </p:stCondLst>
                      <p:childTnLst>
                        <p:par>
                          <p:cTn id="16" fill="hold">
                            <p:stCondLst>
                              <p:cond delay="0"/>
                            </p:stCondLst>
                            <p:childTnLst>
                              <p:par>
                                <p:cTn id="17" presetID="6" presetClass="entr" presetSubtype="16" fill="hold" nodeType="clickEffect">
                                  <p:stCondLst>
                                    <p:cond delay="0"/>
                                  </p:stCondLst>
                                  <p:childTnLst>
                                    <p:set>
                                      <p:cBhvr>
                                        <p:cTn id="18" dur="1" fill="hold">
                                          <p:stCondLst>
                                            <p:cond delay="0"/>
                                          </p:stCondLst>
                                        </p:cTn>
                                        <p:tgtEl>
                                          <p:spTgt spid="2">
                                            <p:txEl>
                                              <p:pRg st="2" end="2"/>
                                            </p:txEl>
                                          </p:spTgt>
                                        </p:tgtEl>
                                        <p:attrNameLst>
                                          <p:attrName>style.visibility</p:attrName>
                                        </p:attrNameLst>
                                      </p:cBhvr>
                                      <p:to>
                                        <p:strVal val="visible"/>
                                      </p:to>
                                    </p:set>
                                    <p:animEffect transition="in" filter="circle(in)">
                                      <p:cBhvr>
                                        <p:cTn id="19" dur="2000"/>
                                        <p:tgtEl>
                                          <p:spTgt spid="2">
                                            <p:txEl>
                                              <p:pRg st="2" end="2"/>
                                            </p:txEl>
                                          </p:spTgt>
                                        </p:tgtEl>
                                      </p:cBhvr>
                                    </p:animEffect>
                                  </p:childTnLst>
                                </p:cTn>
                              </p:par>
                            </p:childTnLst>
                          </p:cTn>
                        </p:par>
                      </p:childTnLst>
                    </p:cTn>
                  </p:par>
                  <p:par>
                    <p:cTn id="20" fill="hold">
                      <p:stCondLst>
                        <p:cond delay="indefinite"/>
                      </p:stCondLst>
                      <p:childTnLst>
                        <p:par>
                          <p:cTn id="21" fill="hold">
                            <p:stCondLst>
                              <p:cond delay="0"/>
                            </p:stCondLst>
                            <p:childTnLst>
                              <p:par>
                                <p:cTn id="22" presetID="42" presetClass="entr" presetSubtype="0" fill="hold" nodeType="clickEffect">
                                  <p:stCondLst>
                                    <p:cond delay="0"/>
                                  </p:stCondLst>
                                  <p:childTnLst>
                                    <p:set>
                                      <p:cBhvr>
                                        <p:cTn id="23" dur="1" fill="hold">
                                          <p:stCondLst>
                                            <p:cond delay="0"/>
                                          </p:stCondLst>
                                        </p:cTn>
                                        <p:tgtEl>
                                          <p:spTgt spid="4"/>
                                        </p:tgtEl>
                                        <p:attrNameLst>
                                          <p:attrName>style.visibility</p:attrName>
                                        </p:attrNameLst>
                                      </p:cBhvr>
                                      <p:to>
                                        <p:strVal val="visible"/>
                                      </p:to>
                                    </p:set>
                                    <p:animEffect transition="in" filter="fade">
                                      <p:cBhvr>
                                        <p:cTn id="24" dur="1000"/>
                                        <p:tgtEl>
                                          <p:spTgt spid="4"/>
                                        </p:tgtEl>
                                      </p:cBhvr>
                                    </p:animEffect>
                                    <p:anim calcmode="lin" valueType="num">
                                      <p:cBhvr>
                                        <p:cTn id="25" dur="1000" fill="hold"/>
                                        <p:tgtEl>
                                          <p:spTgt spid="4"/>
                                        </p:tgtEl>
                                        <p:attrNameLst>
                                          <p:attrName>ppt_x</p:attrName>
                                        </p:attrNameLst>
                                      </p:cBhvr>
                                      <p:tavLst>
                                        <p:tav tm="0">
                                          <p:val>
                                            <p:strVal val="#ppt_x"/>
                                          </p:val>
                                        </p:tav>
                                        <p:tav tm="100000">
                                          <p:val>
                                            <p:strVal val="#ppt_x"/>
                                          </p:val>
                                        </p:tav>
                                      </p:tavLst>
                                    </p:anim>
                                    <p:anim calcmode="lin" valueType="num">
                                      <p:cBhvr>
                                        <p:cTn id="26" dur="1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תמונה 2"/>
          <p:cNvPicPr>
            <a:picLocks noChangeAspect="1"/>
          </p:cNvPicPr>
          <p:nvPr/>
        </p:nvPicPr>
        <p:blipFill>
          <a:blip r:embed="rId2" cstate="hqprint">
            <a:extLst>
              <a:ext uri="{28A0092B-C50C-407E-A947-70E740481C1C}">
                <a14:useLocalDpi xmlns:a14="http://schemas.microsoft.com/office/drawing/2010/main" val="0"/>
              </a:ext>
            </a:extLst>
          </a:blip>
          <a:stretch>
            <a:fillRect/>
          </a:stretch>
        </p:blipFill>
        <p:spPr>
          <a:xfrm>
            <a:off x="327774" y="282388"/>
            <a:ext cx="5676338" cy="6400800"/>
          </a:xfrm>
          <a:prstGeom prst="rect">
            <a:avLst/>
          </a:prstGeom>
        </p:spPr>
      </p:pic>
      <p:sp>
        <p:nvSpPr>
          <p:cNvPr id="4" name="TextBox 3"/>
          <p:cNvSpPr txBox="1"/>
          <p:nvPr/>
        </p:nvSpPr>
        <p:spPr>
          <a:xfrm>
            <a:off x="4430806" y="2061902"/>
            <a:ext cx="1573306" cy="923330"/>
          </a:xfrm>
          <a:prstGeom prst="rect">
            <a:avLst/>
          </a:prstGeom>
          <a:noFill/>
        </p:spPr>
        <p:txBody>
          <a:bodyPr wrap="square" rtlCol="1">
            <a:spAutoFit/>
          </a:bodyPr>
          <a:lstStyle/>
          <a:p>
            <a:pPr algn="ctr"/>
            <a:r>
              <a:rPr lang="he-IL" dirty="0" smtClean="0"/>
              <a:t>דבורה שופטת תחת תומר דבורה</a:t>
            </a:r>
            <a:endParaRPr lang="he-IL" dirty="0"/>
          </a:p>
        </p:txBody>
      </p:sp>
      <p:sp>
        <p:nvSpPr>
          <p:cNvPr id="5" name="TextBox 4"/>
          <p:cNvSpPr txBox="1"/>
          <p:nvPr/>
        </p:nvSpPr>
        <p:spPr>
          <a:xfrm>
            <a:off x="4575363" y="4212045"/>
            <a:ext cx="1506070" cy="923330"/>
          </a:xfrm>
          <a:prstGeom prst="rect">
            <a:avLst/>
          </a:prstGeom>
          <a:noFill/>
        </p:spPr>
        <p:txBody>
          <a:bodyPr wrap="square" rtlCol="1">
            <a:spAutoFit/>
          </a:bodyPr>
          <a:lstStyle/>
          <a:p>
            <a:pPr algn="ctr"/>
            <a:r>
              <a:rPr lang="he-IL" dirty="0" smtClean="0"/>
              <a:t>האנשים שבאים מחכים בתור</a:t>
            </a:r>
            <a:endParaRPr lang="he-IL" dirty="0"/>
          </a:p>
        </p:txBody>
      </p:sp>
      <p:sp>
        <p:nvSpPr>
          <p:cNvPr id="6" name="TextBox 5"/>
          <p:cNvSpPr txBox="1"/>
          <p:nvPr/>
        </p:nvSpPr>
        <p:spPr>
          <a:xfrm>
            <a:off x="6158754" y="282388"/>
            <a:ext cx="5889812" cy="4739759"/>
          </a:xfrm>
          <a:prstGeom prst="rect">
            <a:avLst/>
          </a:prstGeom>
          <a:solidFill>
            <a:schemeClr val="accent3">
              <a:lumMod val="40000"/>
              <a:lumOff val="60000"/>
            </a:schemeClr>
          </a:solidFill>
          <a:ln w="38100">
            <a:solidFill>
              <a:schemeClr val="tx1"/>
            </a:solidFill>
          </a:ln>
        </p:spPr>
        <p:txBody>
          <a:bodyPr wrap="square" rtlCol="1">
            <a:spAutoFit/>
          </a:bodyPr>
          <a:lstStyle/>
          <a:p>
            <a:pPr algn="ctr"/>
            <a:r>
              <a:rPr lang="he-IL" sz="3200" b="1" u="sng" dirty="0" smtClean="0">
                <a:latin typeface="David" panose="020E0502060401010101" pitchFamily="34" charset="-79"/>
                <a:cs typeface="David" panose="020E0502060401010101" pitchFamily="34" charset="-79"/>
              </a:rPr>
              <a:t>סכום הפרק: </a:t>
            </a:r>
          </a:p>
          <a:p>
            <a:r>
              <a:rPr lang="he-IL" sz="3000" dirty="0" err="1" smtClean="0">
                <a:latin typeface="David" panose="020E0502060401010101" pitchFamily="34" charset="-79"/>
                <a:cs typeface="David" panose="020E0502060401010101" pitchFamily="34" charset="-79"/>
              </a:rPr>
              <a:t>בני"י</a:t>
            </a:r>
            <a:r>
              <a:rPr lang="he-IL" sz="3000" dirty="0" smtClean="0">
                <a:latin typeface="David" panose="020E0502060401010101" pitchFamily="34" charset="-79"/>
                <a:cs typeface="David" panose="020E0502060401010101" pitchFamily="34" charset="-79"/>
              </a:rPr>
              <a:t> מוסיפים לעשות את הרע בעיני ה' והם נמסרים ביד יבין מלך כנען וסיסרא שר צבאו. בני ישראל חוזרים בתשובה וה' שולח להם את דבורה הנביאה להושיעם. </a:t>
            </a:r>
          </a:p>
          <a:p>
            <a:r>
              <a:rPr lang="he-IL" sz="3000" dirty="0" smtClean="0">
                <a:latin typeface="David" panose="020E0502060401010101" pitchFamily="34" charset="-79"/>
                <a:cs typeface="David" panose="020E0502060401010101" pitchFamily="34" charset="-79"/>
              </a:rPr>
              <a:t>דבורה קוראת לברק בן אבינועם לקחת עשרת אלפים איש מבני זבולון ונפתלי ולהילחם בסיסרא. הוא נלחם בסיסרא ומנצח אותו, וסיסרא בעצמו נהרג ע"י יעל אשת חבר הקיני. </a:t>
            </a:r>
            <a:endParaRPr lang="he-IL" sz="3000" dirty="0">
              <a:latin typeface="David" panose="020E0502060401010101" pitchFamily="34" charset="-79"/>
              <a:cs typeface="David" panose="020E0502060401010101" pitchFamily="34" charset="-79"/>
            </a:endParaRPr>
          </a:p>
        </p:txBody>
      </p:sp>
      <p:sp>
        <p:nvSpPr>
          <p:cNvPr id="7" name="TextBox 6">
            <a:extLst>
              <a:ext uri="{FF2B5EF4-FFF2-40B4-BE49-F238E27FC236}">
                <a16:creationId xmlns:a16="http://schemas.microsoft.com/office/drawing/2014/main" id="{721D3830-F515-46B2-8F63-8087572277D9}"/>
              </a:ext>
            </a:extLst>
          </p:cNvPr>
          <p:cNvSpPr txBox="1"/>
          <p:nvPr/>
        </p:nvSpPr>
        <p:spPr>
          <a:xfrm>
            <a:off x="5856196" y="5135375"/>
            <a:ext cx="6192370" cy="1354217"/>
          </a:xfrm>
          <a:prstGeom prst="rect">
            <a:avLst/>
          </a:prstGeom>
          <a:blipFill>
            <a:blip r:embed="rId3"/>
            <a:tile tx="0" ty="0" sx="100000" sy="100000" flip="none" algn="tl"/>
          </a:blipFill>
        </p:spPr>
        <p:txBody>
          <a:bodyPr wrap="square" rtlCol="1">
            <a:spAutoFit/>
          </a:bodyPr>
          <a:lstStyle/>
          <a:p>
            <a:r>
              <a:rPr lang="he-IL" sz="2800" b="1" dirty="0" smtClean="0">
                <a:highlight>
                  <a:srgbClr val="FFFF00"/>
                </a:highlight>
                <a:latin typeface="David" panose="020E0502060401010101" pitchFamily="34" charset="-79"/>
                <a:cs typeface="David" panose="020E0502060401010101" pitchFamily="34" charset="-79"/>
              </a:rPr>
              <a:t>סימן לזיכרון הפרק: </a:t>
            </a:r>
            <a:r>
              <a:rPr lang="he-IL" sz="5400" b="1" dirty="0" smtClean="0">
                <a:highlight>
                  <a:srgbClr val="FFFF00"/>
                </a:highlight>
                <a:latin typeface="David" panose="020E0502060401010101" pitchFamily="34" charset="-79"/>
                <a:cs typeface="David" panose="020E0502060401010101" pitchFamily="34" charset="-79"/>
              </a:rPr>
              <a:t>ד</a:t>
            </a:r>
            <a:r>
              <a:rPr lang="he-IL" sz="2800" b="1" dirty="0" smtClean="0">
                <a:highlight>
                  <a:srgbClr val="FFFF00"/>
                </a:highlight>
                <a:latin typeface="David" panose="020E0502060401010101" pitchFamily="34" charset="-79"/>
                <a:cs typeface="David" panose="020E0502060401010101" pitchFamily="34" charset="-79"/>
              </a:rPr>
              <a:t>בורה הנביאה שופטת את ישראל</a:t>
            </a:r>
            <a:endParaRPr lang="he-IL" sz="2800" b="1" dirty="0">
              <a:highlight>
                <a:srgbClr val="FFFF00"/>
              </a:highlight>
              <a:latin typeface="David" panose="020E0502060401010101" pitchFamily="34" charset="-79"/>
              <a:cs typeface="David" panose="020E0502060401010101" pitchFamily="34" charset="-79"/>
            </a:endParaRPr>
          </a:p>
        </p:txBody>
      </p:sp>
    </p:spTree>
    <p:extLst>
      <p:ext uri="{BB962C8B-B14F-4D97-AF65-F5344CB8AC3E}">
        <p14:creationId xmlns:p14="http://schemas.microsoft.com/office/powerpoint/2010/main" val="235578605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airplane" invX="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1000"/>
                                        <p:tgtEl>
                                          <p:spTgt spid="7"/>
                                        </p:tgtEl>
                                      </p:cBhvr>
                                    </p:animEffect>
                                    <p:anim calcmode="lin" valueType="num">
                                      <p:cBhvr>
                                        <p:cTn id="8" dur="1000" fill="hold"/>
                                        <p:tgtEl>
                                          <p:spTgt spid="7"/>
                                        </p:tgtEl>
                                        <p:attrNameLst>
                                          <p:attrName>ppt_x</p:attrName>
                                        </p:attrNameLst>
                                      </p:cBhvr>
                                      <p:tavLst>
                                        <p:tav tm="0">
                                          <p:val>
                                            <p:strVal val="#ppt_x"/>
                                          </p:val>
                                        </p:tav>
                                        <p:tav tm="100000">
                                          <p:val>
                                            <p:strVal val="#ppt_x"/>
                                          </p:val>
                                        </p:tav>
                                      </p:tavLst>
                                    </p:anim>
                                    <p:anim calcmode="lin" valueType="num">
                                      <p:cBhvr>
                                        <p:cTn id="9" dur="1000" fill="hold"/>
                                        <p:tgtEl>
                                          <p:spTgt spid="7"/>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16" presetClass="entr" presetSubtype="21" fill="hold" grpId="0" nodeType="clickEffect">
                                  <p:stCondLst>
                                    <p:cond delay="0"/>
                                  </p:stCondLst>
                                  <p:childTnLst>
                                    <p:set>
                                      <p:cBhvr>
                                        <p:cTn id="13" dur="1" fill="hold">
                                          <p:stCondLst>
                                            <p:cond delay="0"/>
                                          </p:stCondLst>
                                        </p:cTn>
                                        <p:tgtEl>
                                          <p:spTgt spid="6"/>
                                        </p:tgtEl>
                                        <p:attrNameLst>
                                          <p:attrName>style.visibility</p:attrName>
                                        </p:attrNameLst>
                                      </p:cBhvr>
                                      <p:to>
                                        <p:strVal val="visible"/>
                                      </p:to>
                                    </p:set>
                                    <p:animEffect transition="in" filter="barn(inVertical)">
                                      <p:cBhvr>
                                        <p:cTn id="14"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22730" y="282388"/>
            <a:ext cx="11604813" cy="5016758"/>
          </a:xfrm>
          <a:prstGeom prst="rect">
            <a:avLst/>
          </a:prstGeom>
          <a:solidFill>
            <a:schemeClr val="accent3">
              <a:lumMod val="40000"/>
              <a:lumOff val="60000"/>
            </a:schemeClr>
          </a:solidFill>
          <a:ln w="38100">
            <a:solidFill>
              <a:schemeClr val="tx1"/>
            </a:solidFill>
          </a:ln>
        </p:spPr>
        <p:txBody>
          <a:bodyPr wrap="square" rtlCol="1">
            <a:spAutoFit/>
          </a:bodyPr>
          <a:lstStyle/>
          <a:p>
            <a:pPr algn="ctr"/>
            <a:r>
              <a:rPr lang="he-IL" sz="3200" b="1" u="sng" dirty="0" smtClean="0">
                <a:latin typeface="David" panose="020E0502060401010101" pitchFamily="34" charset="-79"/>
                <a:cs typeface="David" panose="020E0502060401010101" pitchFamily="34" charset="-79"/>
              </a:rPr>
              <a:t>שאלות על הפרק: </a:t>
            </a:r>
          </a:p>
          <a:p>
            <a:r>
              <a:rPr lang="he-IL" sz="3200" b="1" u="sng" dirty="0" smtClean="0">
                <a:latin typeface="David" panose="020E0502060401010101" pitchFamily="34" charset="-79"/>
                <a:cs typeface="David" panose="020E0502060401010101" pitchFamily="34" charset="-79"/>
              </a:rPr>
              <a:t>יעל הצליחה להרוג את סיסרא כאשר:</a:t>
            </a:r>
          </a:p>
          <a:p>
            <a:r>
              <a:rPr lang="he-IL" sz="3200" dirty="0" smtClean="0">
                <a:latin typeface="David" panose="020E0502060401010101" pitchFamily="34" charset="-79"/>
                <a:cs typeface="David" panose="020E0502060401010101" pitchFamily="34" charset="-79"/>
              </a:rPr>
              <a:t>א. הזמינה אותו להסתתר באוהל שלה והרדימה אותו</a:t>
            </a:r>
          </a:p>
          <a:p>
            <a:r>
              <a:rPr lang="he-IL" sz="3200" dirty="0" smtClean="0">
                <a:latin typeface="David" panose="020E0502060401010101" pitchFamily="34" charset="-79"/>
                <a:cs typeface="David" panose="020E0502060401010101" pitchFamily="34" charset="-79"/>
              </a:rPr>
              <a:t>ב. קיבלה הוראה מדבורה הנביאה</a:t>
            </a:r>
          </a:p>
          <a:p>
            <a:r>
              <a:rPr lang="he-IL" sz="3200" dirty="0" smtClean="0">
                <a:latin typeface="David" panose="020E0502060401010101" pitchFamily="34" charset="-79"/>
                <a:cs typeface="David" panose="020E0502060401010101" pitchFamily="34" charset="-79"/>
              </a:rPr>
              <a:t>ג. שקרה לו ואמרה לו שהיא שייכת לעם שלו.</a:t>
            </a:r>
          </a:p>
          <a:p>
            <a:endParaRPr lang="he-IL" sz="3200" dirty="0">
              <a:latin typeface="David" panose="020E0502060401010101" pitchFamily="34" charset="-79"/>
              <a:cs typeface="David" panose="020E0502060401010101" pitchFamily="34" charset="-79"/>
            </a:endParaRPr>
          </a:p>
          <a:p>
            <a:r>
              <a:rPr lang="he-IL" sz="3200" b="1" u="sng" dirty="0" smtClean="0">
                <a:latin typeface="David" panose="020E0502060401010101" pitchFamily="34" charset="-79"/>
                <a:cs typeface="David" panose="020E0502060401010101" pitchFamily="34" charset="-79"/>
              </a:rPr>
              <a:t>יעל הייתה:</a:t>
            </a:r>
          </a:p>
          <a:p>
            <a:r>
              <a:rPr lang="he-IL" sz="3200" dirty="0" smtClean="0">
                <a:latin typeface="David" panose="020E0502060401010101" pitchFamily="34" charset="-79"/>
                <a:cs typeface="David" panose="020E0502060401010101" pitchFamily="34" charset="-79"/>
              </a:rPr>
              <a:t>א. לוחמת בצבא ברק בן אבינועם</a:t>
            </a:r>
          </a:p>
          <a:p>
            <a:r>
              <a:rPr lang="he-IL" sz="3200" dirty="0" smtClean="0">
                <a:latin typeface="David" panose="020E0502060401010101" pitchFamily="34" charset="-79"/>
                <a:cs typeface="David" panose="020E0502060401010101" pitchFamily="34" charset="-79"/>
              </a:rPr>
              <a:t>ב. בת עם הקיני שגר סמוך לעירו של ברק בן אבינועם</a:t>
            </a:r>
          </a:p>
          <a:p>
            <a:r>
              <a:rPr lang="he-IL" sz="3200" dirty="0" smtClean="0">
                <a:latin typeface="David" panose="020E0502060401010101" pitchFamily="34" charset="-79"/>
                <a:cs typeface="David" panose="020E0502060401010101" pitchFamily="34" charset="-79"/>
              </a:rPr>
              <a:t>ג. שתי התשובות נכונות.</a:t>
            </a:r>
            <a:endParaRPr lang="he-IL" sz="2800" dirty="0" smtClean="0">
              <a:latin typeface="David" panose="020E0502060401010101" pitchFamily="34" charset="-79"/>
              <a:cs typeface="David" panose="020E0502060401010101" pitchFamily="34" charset="-79"/>
            </a:endParaRPr>
          </a:p>
        </p:txBody>
      </p:sp>
    </p:spTree>
    <p:extLst>
      <p:ext uri="{BB962C8B-B14F-4D97-AF65-F5344CB8AC3E}">
        <p14:creationId xmlns:p14="http://schemas.microsoft.com/office/powerpoint/2010/main" val="1856929168"/>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לבן 1"/>
          <p:cNvSpPr/>
          <p:nvPr/>
        </p:nvSpPr>
        <p:spPr>
          <a:xfrm>
            <a:off x="0" y="376518"/>
            <a:ext cx="12097871" cy="5223546"/>
          </a:xfrm>
          <a:prstGeom prst="rect">
            <a:avLst/>
          </a:prstGeom>
          <a:solidFill>
            <a:schemeClr val="accent2">
              <a:lumMod val="40000"/>
              <a:lumOff val="60000"/>
            </a:schemeClr>
          </a:solidFill>
        </p:spPr>
        <p:txBody>
          <a:bodyPr wrap="square">
            <a:spAutoFit/>
          </a:bodyPr>
          <a:lstStyle/>
          <a:p>
            <a:pPr>
              <a:lnSpc>
                <a:spcPct val="107000"/>
              </a:lnSpc>
              <a:spcAft>
                <a:spcPts val="800"/>
              </a:spcAft>
            </a:pPr>
            <a:r>
              <a:rPr lang="he-IL" sz="4400" b="1" u="sng" dirty="0">
                <a:latin typeface="Calibri" panose="020F0502020204030204" pitchFamily="34" charset="0"/>
                <a:ea typeface="Calibri" panose="020F0502020204030204" pitchFamily="34" charset="0"/>
                <a:cs typeface="David" panose="020E0502060401010101" pitchFamily="34" charset="-79"/>
              </a:rPr>
              <a:t>לסדר את הנושאים ע"פ הסדר המופיע בפרק:</a:t>
            </a:r>
            <a:endParaRPr lang="en-US" sz="2400" dirty="0">
              <a:latin typeface="Calibri" panose="020F0502020204030204" pitchFamily="34" charset="0"/>
              <a:ea typeface="Calibri" panose="020F0502020204030204" pitchFamily="34" charset="0"/>
              <a:cs typeface="Arial" panose="020B0604020202020204" pitchFamily="34" charset="0"/>
            </a:endParaRPr>
          </a:p>
          <a:p>
            <a:pPr>
              <a:lnSpc>
                <a:spcPct val="107000"/>
              </a:lnSpc>
              <a:spcAft>
                <a:spcPts val="800"/>
              </a:spcAft>
            </a:pPr>
            <a:r>
              <a:rPr lang="he-IL" sz="3200" dirty="0">
                <a:latin typeface="Calibri" panose="020F0502020204030204" pitchFamily="34" charset="0"/>
                <a:ea typeface="Calibri" panose="020F0502020204030204" pitchFamily="34" charset="0"/>
                <a:cs typeface="David" panose="020E0502060401010101" pitchFamily="34" charset="-79"/>
              </a:rPr>
              <a:t>_________  בני ישראל מתפללים לה' וחוזרים בתשובה</a:t>
            </a:r>
            <a:endParaRPr lang="en-US" sz="2400" dirty="0">
              <a:latin typeface="Calibri" panose="020F0502020204030204" pitchFamily="34" charset="0"/>
              <a:ea typeface="Calibri" panose="020F0502020204030204" pitchFamily="34" charset="0"/>
              <a:cs typeface="Arial" panose="020B0604020202020204" pitchFamily="34" charset="0"/>
            </a:endParaRPr>
          </a:p>
          <a:p>
            <a:pPr>
              <a:lnSpc>
                <a:spcPct val="107000"/>
              </a:lnSpc>
              <a:spcAft>
                <a:spcPts val="800"/>
              </a:spcAft>
            </a:pPr>
            <a:r>
              <a:rPr lang="he-IL" sz="3200" dirty="0">
                <a:latin typeface="Calibri" panose="020F0502020204030204" pitchFamily="34" charset="0"/>
                <a:ea typeface="Calibri" panose="020F0502020204030204" pitchFamily="34" charset="0"/>
                <a:cs typeface="David" panose="020E0502060401010101" pitchFamily="34" charset="-79"/>
              </a:rPr>
              <a:t>_________  יבין מלך כנען וצבאו נכנעים כניעה מוחלטת לפני בני ישראל</a:t>
            </a:r>
            <a:endParaRPr lang="en-US" sz="2400" dirty="0">
              <a:latin typeface="Calibri" panose="020F0502020204030204" pitchFamily="34" charset="0"/>
              <a:ea typeface="Calibri" panose="020F0502020204030204" pitchFamily="34" charset="0"/>
              <a:cs typeface="Arial" panose="020B0604020202020204" pitchFamily="34" charset="0"/>
            </a:endParaRPr>
          </a:p>
          <a:p>
            <a:pPr>
              <a:lnSpc>
                <a:spcPct val="107000"/>
              </a:lnSpc>
              <a:spcAft>
                <a:spcPts val="800"/>
              </a:spcAft>
            </a:pPr>
            <a:r>
              <a:rPr lang="he-IL" sz="3200" dirty="0">
                <a:latin typeface="Calibri" panose="020F0502020204030204" pitchFamily="34" charset="0"/>
                <a:ea typeface="Calibri" panose="020F0502020204030204" pitchFamily="34" charset="0"/>
                <a:cs typeface="David" panose="020E0502060401010101" pitchFamily="34" charset="-79"/>
              </a:rPr>
              <a:t>_________ סיסרא, שר הצבא של יבין מלך כנען מארגן את צבאו למלחמה</a:t>
            </a:r>
            <a:endParaRPr lang="en-US" sz="2400" dirty="0">
              <a:latin typeface="Calibri" panose="020F0502020204030204" pitchFamily="34" charset="0"/>
              <a:ea typeface="Calibri" panose="020F0502020204030204" pitchFamily="34" charset="0"/>
              <a:cs typeface="Arial" panose="020B0604020202020204" pitchFamily="34" charset="0"/>
            </a:endParaRPr>
          </a:p>
          <a:p>
            <a:pPr>
              <a:lnSpc>
                <a:spcPct val="107000"/>
              </a:lnSpc>
              <a:spcAft>
                <a:spcPts val="800"/>
              </a:spcAft>
            </a:pPr>
            <a:r>
              <a:rPr lang="he-IL" sz="3200" dirty="0">
                <a:latin typeface="Calibri" panose="020F0502020204030204" pitchFamily="34" charset="0"/>
                <a:ea typeface="Calibri" panose="020F0502020204030204" pitchFamily="34" charset="0"/>
                <a:cs typeface="David" panose="020E0502060401010101" pitchFamily="34" charset="-79"/>
              </a:rPr>
              <a:t>_________  יעל מצליחה להרוג את סיסרא ומודיעה על כך לברק בן אבינועם</a:t>
            </a:r>
            <a:endParaRPr lang="en-US" sz="2400" dirty="0">
              <a:latin typeface="Calibri" panose="020F0502020204030204" pitchFamily="34" charset="0"/>
              <a:ea typeface="Calibri" panose="020F0502020204030204" pitchFamily="34" charset="0"/>
              <a:cs typeface="Arial" panose="020B0604020202020204" pitchFamily="34" charset="0"/>
            </a:endParaRPr>
          </a:p>
          <a:p>
            <a:pPr>
              <a:lnSpc>
                <a:spcPct val="107000"/>
              </a:lnSpc>
              <a:spcAft>
                <a:spcPts val="800"/>
              </a:spcAft>
            </a:pPr>
            <a:r>
              <a:rPr lang="he-IL" sz="3200" dirty="0">
                <a:latin typeface="Calibri" panose="020F0502020204030204" pitchFamily="34" charset="0"/>
                <a:ea typeface="Calibri" panose="020F0502020204030204" pitchFamily="34" charset="0"/>
                <a:cs typeface="David" panose="020E0502060401010101" pitchFamily="34" charset="-79"/>
              </a:rPr>
              <a:t>_________</a:t>
            </a:r>
            <a:r>
              <a:rPr lang="he-IL" sz="3000" dirty="0">
                <a:latin typeface="Calibri" panose="020F0502020204030204" pitchFamily="34" charset="0"/>
                <a:ea typeface="Calibri" panose="020F0502020204030204" pitchFamily="34" charset="0"/>
                <a:cs typeface="David" panose="020E0502060401010101" pitchFamily="34" charset="-79"/>
              </a:rPr>
              <a:t>דבורה הנביאה מגייסת את ברק להנהיג את המלחמה נגד יבין מלך כנען</a:t>
            </a:r>
            <a:endParaRPr lang="en-US" sz="3000" dirty="0">
              <a:latin typeface="Calibri" panose="020F0502020204030204" pitchFamily="34" charset="0"/>
              <a:ea typeface="Calibri" panose="020F0502020204030204" pitchFamily="34" charset="0"/>
              <a:cs typeface="Arial" panose="020B0604020202020204" pitchFamily="34" charset="0"/>
            </a:endParaRPr>
          </a:p>
          <a:p>
            <a:pPr>
              <a:lnSpc>
                <a:spcPct val="107000"/>
              </a:lnSpc>
              <a:spcAft>
                <a:spcPts val="800"/>
              </a:spcAft>
            </a:pPr>
            <a:r>
              <a:rPr lang="he-IL" sz="3200" dirty="0">
                <a:latin typeface="Calibri" panose="020F0502020204030204" pitchFamily="34" charset="0"/>
                <a:ea typeface="Calibri" panose="020F0502020204030204" pitchFamily="34" charset="0"/>
                <a:cs typeface="David" panose="020E0502060401010101" pitchFamily="34" charset="-79"/>
              </a:rPr>
              <a:t>________  ברק שר הצבא של דבורה מצליח להרוג את כל מחנה האויב</a:t>
            </a:r>
            <a:endParaRPr lang="en-US" sz="2400" dirty="0">
              <a:latin typeface="Calibri" panose="020F0502020204030204" pitchFamily="34" charset="0"/>
              <a:ea typeface="Calibri" panose="020F0502020204030204" pitchFamily="34" charset="0"/>
              <a:cs typeface="Arial" panose="020B0604020202020204" pitchFamily="34" charset="0"/>
            </a:endParaRPr>
          </a:p>
          <a:p>
            <a:pPr>
              <a:lnSpc>
                <a:spcPct val="107000"/>
              </a:lnSpc>
              <a:spcAft>
                <a:spcPts val="800"/>
              </a:spcAft>
            </a:pPr>
            <a:r>
              <a:rPr lang="he-IL" sz="3200" dirty="0">
                <a:latin typeface="Calibri" panose="020F0502020204030204" pitchFamily="34" charset="0"/>
                <a:ea typeface="Calibri" panose="020F0502020204030204" pitchFamily="34" charset="0"/>
                <a:cs typeface="David" panose="020E0502060401010101" pitchFamily="34" charset="-79"/>
              </a:rPr>
              <a:t>_________  חטאם של בני ישראל ועונשם.</a:t>
            </a:r>
            <a:endParaRPr lang="en-US" sz="2400" dirty="0">
              <a:effectLst/>
              <a:latin typeface="Calibri" panose="020F050202020403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285895163"/>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88259" y="141947"/>
            <a:ext cx="11403106" cy="6494085"/>
          </a:xfrm>
          <a:prstGeom prst="rect">
            <a:avLst/>
          </a:prstGeom>
          <a:blipFill>
            <a:blip r:embed="rId2"/>
            <a:tile tx="0" ty="0" sx="100000" sy="100000" flip="none" algn="tl"/>
          </a:blipFill>
          <a:ln w="38100">
            <a:solidFill>
              <a:schemeClr val="tx1"/>
            </a:solidFill>
          </a:ln>
        </p:spPr>
        <p:txBody>
          <a:bodyPr wrap="square" rtlCol="1">
            <a:spAutoFit/>
          </a:bodyPr>
          <a:lstStyle/>
          <a:p>
            <a:r>
              <a:rPr lang="he-IL" sz="3200" b="1" u="sng" dirty="0" smtClean="0">
                <a:latin typeface="David" panose="020E0502060401010101" pitchFamily="34" charset="-79"/>
                <a:cs typeface="David" panose="020E0502060401010101" pitchFamily="34" charset="-79"/>
              </a:rPr>
              <a:t>סכום על ארבעת הפרקים א'-ד':</a:t>
            </a:r>
          </a:p>
          <a:p>
            <a:r>
              <a:rPr lang="he-IL" sz="3200" b="1" u="sng" dirty="0" smtClean="0">
                <a:solidFill>
                  <a:srgbClr val="FF0000"/>
                </a:solidFill>
                <a:latin typeface="David" panose="020E0502060401010101" pitchFamily="34" charset="-79"/>
                <a:cs typeface="David" panose="020E0502060401010101" pitchFamily="34" charset="-79"/>
              </a:rPr>
              <a:t>1.התאימו בין השופט לבין האויב שבו נלחם:</a:t>
            </a:r>
          </a:p>
          <a:p>
            <a:r>
              <a:rPr lang="he-IL" sz="3200" dirty="0" smtClean="0">
                <a:latin typeface="David" panose="020E0502060401010101" pitchFamily="34" charset="-79"/>
                <a:cs typeface="David" panose="020E0502060401010101" pitchFamily="34" charset="-79"/>
              </a:rPr>
              <a:t>אהוד בן גרא               פלישתים</a:t>
            </a:r>
          </a:p>
          <a:p>
            <a:r>
              <a:rPr lang="he-IL" sz="3200" dirty="0" smtClean="0">
                <a:latin typeface="David" panose="020E0502060401010101" pitchFamily="34" charset="-79"/>
                <a:cs typeface="David" panose="020E0502060401010101" pitchFamily="34" charset="-79"/>
              </a:rPr>
              <a:t>עתניאל בן קנז            יבין מלך כנען</a:t>
            </a:r>
          </a:p>
          <a:p>
            <a:r>
              <a:rPr lang="he-IL" sz="3200" dirty="0" smtClean="0">
                <a:latin typeface="David" panose="020E0502060401010101" pitchFamily="34" charset="-79"/>
                <a:cs typeface="David" panose="020E0502060401010101" pitchFamily="34" charset="-79"/>
              </a:rPr>
              <a:t>שמגר בן ענת               עגלון מלך מואב</a:t>
            </a:r>
          </a:p>
          <a:p>
            <a:r>
              <a:rPr lang="he-IL" sz="3200" dirty="0" smtClean="0">
                <a:latin typeface="David" panose="020E0502060401010101" pitchFamily="34" charset="-79"/>
                <a:cs typeface="David" panose="020E0502060401010101" pitchFamily="34" charset="-79"/>
              </a:rPr>
              <a:t>דבורה הנביאה            </a:t>
            </a:r>
            <a:r>
              <a:rPr lang="he-IL" sz="3200" dirty="0" err="1" smtClean="0">
                <a:latin typeface="David" panose="020E0502060401010101" pitchFamily="34" charset="-79"/>
                <a:cs typeface="David" panose="020E0502060401010101" pitchFamily="34" charset="-79"/>
              </a:rPr>
              <a:t>כושן</a:t>
            </a:r>
            <a:r>
              <a:rPr lang="he-IL" sz="3200" dirty="0" smtClean="0">
                <a:latin typeface="David" panose="020E0502060401010101" pitchFamily="34" charset="-79"/>
                <a:cs typeface="David" panose="020E0502060401010101" pitchFamily="34" charset="-79"/>
              </a:rPr>
              <a:t> </a:t>
            </a:r>
            <a:r>
              <a:rPr lang="he-IL" sz="3200" dirty="0" err="1" smtClean="0">
                <a:latin typeface="David" panose="020E0502060401010101" pitchFamily="34" charset="-79"/>
                <a:cs typeface="David" panose="020E0502060401010101" pitchFamily="34" charset="-79"/>
              </a:rPr>
              <a:t>רשעתיים</a:t>
            </a:r>
            <a:endParaRPr lang="he-IL" sz="3200" dirty="0" smtClean="0">
              <a:latin typeface="David" panose="020E0502060401010101" pitchFamily="34" charset="-79"/>
              <a:cs typeface="David" panose="020E0502060401010101" pitchFamily="34" charset="-79"/>
            </a:endParaRPr>
          </a:p>
          <a:p>
            <a:endParaRPr lang="he-IL" sz="3200" dirty="0">
              <a:latin typeface="David" panose="020E0502060401010101" pitchFamily="34" charset="-79"/>
              <a:cs typeface="David" panose="020E0502060401010101" pitchFamily="34" charset="-79"/>
            </a:endParaRPr>
          </a:p>
          <a:p>
            <a:r>
              <a:rPr lang="he-IL" sz="3200" b="1" u="sng" dirty="0" smtClean="0">
                <a:solidFill>
                  <a:srgbClr val="FF0000"/>
                </a:solidFill>
                <a:latin typeface="David" panose="020E0502060401010101" pitchFamily="34" charset="-79"/>
                <a:cs typeface="David" panose="020E0502060401010101" pitchFamily="34" charset="-79"/>
              </a:rPr>
              <a:t>2.על איזה שופט נאמר:</a:t>
            </a:r>
          </a:p>
          <a:p>
            <a:r>
              <a:rPr lang="he-IL" sz="3200" dirty="0" smtClean="0">
                <a:latin typeface="David" panose="020E0502060401010101" pitchFamily="34" charset="-79"/>
                <a:cs typeface="David" panose="020E0502060401010101" pitchFamily="34" charset="-79"/>
              </a:rPr>
              <a:t>א. בן הימיני איש איטר יד ימינו __________ </a:t>
            </a:r>
          </a:p>
          <a:p>
            <a:r>
              <a:rPr lang="he-IL" sz="3200" dirty="0" smtClean="0">
                <a:latin typeface="David" panose="020E0502060401010101" pitchFamily="34" charset="-79"/>
                <a:cs typeface="David" panose="020E0502060401010101" pitchFamily="34" charset="-79"/>
              </a:rPr>
              <a:t>ב. אישה נביאה אשת לפידות___________</a:t>
            </a:r>
          </a:p>
          <a:p>
            <a:r>
              <a:rPr lang="he-IL" sz="3200" dirty="0" smtClean="0">
                <a:latin typeface="David" panose="020E0502060401010101" pitchFamily="34" charset="-79"/>
                <a:cs typeface="David" panose="020E0502060401010101" pitchFamily="34" charset="-79"/>
              </a:rPr>
              <a:t>אחי כלב הקטן ממנו_____________</a:t>
            </a:r>
          </a:p>
          <a:p>
            <a:r>
              <a:rPr lang="he-IL" sz="3200" dirty="0" smtClean="0">
                <a:latin typeface="David" panose="020E0502060401010101" pitchFamily="34" charset="-79"/>
                <a:cs typeface="David" panose="020E0502060401010101" pitchFamily="34" charset="-79"/>
              </a:rPr>
              <a:t>ד. </a:t>
            </a:r>
            <a:r>
              <a:rPr lang="he-IL" sz="3200" dirty="0" err="1" smtClean="0">
                <a:latin typeface="David" panose="020E0502060401010101" pitchFamily="34" charset="-79"/>
                <a:cs typeface="David" panose="020E0502060401010101" pitchFamily="34" charset="-79"/>
              </a:rPr>
              <a:t>ויך</a:t>
            </a:r>
            <a:r>
              <a:rPr lang="he-IL" sz="3200" dirty="0" smtClean="0">
                <a:latin typeface="David" panose="020E0502060401010101" pitchFamily="34" charset="-79"/>
                <a:cs typeface="David" panose="020E0502060401010101" pitchFamily="34" charset="-79"/>
              </a:rPr>
              <a:t> את הפלישתים 600 במלמד הבקר _________</a:t>
            </a:r>
          </a:p>
          <a:p>
            <a:r>
              <a:rPr lang="he-IL" sz="3200" dirty="0" smtClean="0">
                <a:latin typeface="David" panose="020E0502060401010101" pitchFamily="34" charset="-79"/>
                <a:cs typeface="David" panose="020E0502060401010101" pitchFamily="34" charset="-79"/>
              </a:rPr>
              <a:t>ה. וישלחו בני ישראל בידו מנחה_________</a:t>
            </a:r>
          </a:p>
        </p:txBody>
      </p:sp>
      <p:sp>
        <p:nvSpPr>
          <p:cNvPr id="3" name="TextBox 2"/>
          <p:cNvSpPr txBox="1"/>
          <p:nvPr/>
        </p:nvSpPr>
        <p:spPr>
          <a:xfrm>
            <a:off x="578224" y="1237129"/>
            <a:ext cx="4208929" cy="2800767"/>
          </a:xfrm>
          <a:prstGeom prst="rect">
            <a:avLst/>
          </a:prstGeom>
          <a:noFill/>
        </p:spPr>
        <p:txBody>
          <a:bodyPr wrap="square" rtlCol="1">
            <a:spAutoFit/>
          </a:bodyPr>
          <a:lstStyle/>
          <a:p>
            <a:r>
              <a:rPr lang="he-IL" sz="3200" b="1" dirty="0" smtClean="0">
                <a:solidFill>
                  <a:srgbClr val="FF0000"/>
                </a:solidFill>
                <a:latin typeface="David" panose="020E0502060401010101" pitchFamily="34" charset="-79"/>
                <a:cs typeface="David" panose="020E0502060401010101" pitchFamily="34" charset="-79"/>
              </a:rPr>
              <a:t>3</a:t>
            </a:r>
            <a:r>
              <a:rPr lang="he-IL" sz="2800" dirty="0" smtClean="0">
                <a:latin typeface="David" panose="020E0502060401010101" pitchFamily="34" charset="-79"/>
                <a:cs typeface="David" panose="020E0502060401010101" pitchFamily="34" charset="-79"/>
              </a:rPr>
              <a:t>. מי הייתה </a:t>
            </a:r>
            <a:r>
              <a:rPr lang="he-IL" sz="2800" dirty="0" err="1" smtClean="0">
                <a:latin typeface="David" panose="020E0502060401010101" pitchFamily="34" charset="-79"/>
                <a:cs typeface="David" panose="020E0502060401010101" pitchFamily="34" charset="-79"/>
              </a:rPr>
              <a:t>עכסה</a:t>
            </a:r>
            <a:r>
              <a:rPr lang="he-IL" sz="2800" dirty="0" smtClean="0">
                <a:latin typeface="David" panose="020E0502060401010101" pitchFamily="34" charset="-79"/>
                <a:cs typeface="David" panose="020E0502060401010101" pitchFamily="34" charset="-79"/>
              </a:rPr>
              <a:t>? ________</a:t>
            </a:r>
          </a:p>
          <a:p>
            <a:r>
              <a:rPr lang="he-IL" sz="2800" dirty="0" smtClean="0">
                <a:latin typeface="David" panose="020E0502060401010101" pitchFamily="34" charset="-79"/>
                <a:cs typeface="David" panose="020E0502060401010101" pitchFamily="34" charset="-79"/>
              </a:rPr>
              <a:t>עם מי התחתנה? __________</a:t>
            </a:r>
          </a:p>
          <a:p>
            <a:r>
              <a:rPr lang="he-IL" sz="2800" dirty="0" smtClean="0">
                <a:latin typeface="David" panose="020E0502060401010101" pitchFamily="34" charset="-79"/>
                <a:cs typeface="David" panose="020E0502060401010101" pitchFamily="34" charset="-79"/>
              </a:rPr>
              <a:t>מדוע נישאה לו? __________</a:t>
            </a:r>
          </a:p>
          <a:p>
            <a:endParaRPr lang="he-IL" sz="2800" dirty="0">
              <a:latin typeface="David" panose="020E0502060401010101" pitchFamily="34" charset="-79"/>
              <a:cs typeface="David" panose="020E0502060401010101" pitchFamily="34" charset="-79"/>
            </a:endParaRPr>
          </a:p>
          <a:p>
            <a:r>
              <a:rPr lang="he-IL" sz="3200" b="1" dirty="0" smtClean="0">
                <a:solidFill>
                  <a:srgbClr val="FF0000"/>
                </a:solidFill>
                <a:latin typeface="David" panose="020E0502060401010101" pitchFamily="34" charset="-79"/>
                <a:cs typeface="David" panose="020E0502060401010101" pitchFamily="34" charset="-79"/>
              </a:rPr>
              <a:t>4. </a:t>
            </a:r>
            <a:r>
              <a:rPr lang="he-IL" sz="2800" dirty="0" smtClean="0">
                <a:latin typeface="David" panose="020E0502060401010101" pitchFamily="34" charset="-79"/>
                <a:cs typeface="David" panose="020E0502060401010101" pitchFamily="34" charset="-79"/>
              </a:rPr>
              <a:t>איזה שופט הכין "חרב ולה שני פיות? ______________</a:t>
            </a:r>
            <a:endParaRPr lang="he-IL" sz="2800" dirty="0">
              <a:latin typeface="David" panose="020E0502060401010101" pitchFamily="34" charset="-79"/>
              <a:cs typeface="David" panose="020E0502060401010101" pitchFamily="34" charset="-79"/>
            </a:endParaRPr>
          </a:p>
        </p:txBody>
      </p:sp>
    </p:spTree>
    <p:extLst>
      <p:ext uri="{BB962C8B-B14F-4D97-AF65-F5344CB8AC3E}">
        <p14:creationId xmlns:p14="http://schemas.microsoft.com/office/powerpoint/2010/main" val="18663553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animEffect transition="in" filter="fade">
                                      <p:cBhvr>
                                        <p:cTn id="7" dur="1000"/>
                                        <p:tgtEl>
                                          <p:spTgt spid="2">
                                            <p:txEl>
                                              <p:pRg st="1" end="1"/>
                                            </p:txEl>
                                          </p:spTgt>
                                        </p:tgtEl>
                                      </p:cBhvr>
                                    </p:animEffect>
                                    <p:anim calcmode="lin" valueType="num">
                                      <p:cBhvr>
                                        <p:cTn id="8" dur="1000" fill="hold"/>
                                        <p:tgtEl>
                                          <p:spTgt spid="2">
                                            <p:txEl>
                                              <p:pRg st="1" end="1"/>
                                            </p:txEl>
                                          </p:spTgt>
                                        </p:tgtEl>
                                        <p:attrNameLst>
                                          <p:attrName>ppt_x</p:attrName>
                                        </p:attrNameLst>
                                      </p:cBhvr>
                                      <p:tavLst>
                                        <p:tav tm="0">
                                          <p:val>
                                            <p:strVal val="#ppt_x"/>
                                          </p:val>
                                        </p:tav>
                                        <p:tav tm="100000">
                                          <p:val>
                                            <p:strVal val="#ppt_x"/>
                                          </p:val>
                                        </p:tav>
                                      </p:tavLst>
                                    </p:anim>
                                    <p:anim calcmode="lin" valueType="num">
                                      <p:cBhvr>
                                        <p:cTn id="9" dur="1000" fill="hold"/>
                                        <p:tgtEl>
                                          <p:spTgt spid="2">
                                            <p:txEl>
                                              <p:pRg st="1" end="1"/>
                                            </p:txEl>
                                          </p:spTgt>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2">
                                            <p:txEl>
                                              <p:pRg st="2" end="2"/>
                                            </p:txEl>
                                          </p:spTgt>
                                        </p:tgtEl>
                                        <p:attrNameLst>
                                          <p:attrName>style.visibility</p:attrName>
                                        </p:attrNameLst>
                                      </p:cBhvr>
                                      <p:to>
                                        <p:strVal val="visible"/>
                                      </p:to>
                                    </p:set>
                                    <p:animEffect transition="in" filter="fade">
                                      <p:cBhvr>
                                        <p:cTn id="12" dur="1000"/>
                                        <p:tgtEl>
                                          <p:spTgt spid="2">
                                            <p:txEl>
                                              <p:pRg st="2" end="2"/>
                                            </p:txEl>
                                          </p:spTgt>
                                        </p:tgtEl>
                                      </p:cBhvr>
                                    </p:animEffect>
                                    <p:anim calcmode="lin" valueType="num">
                                      <p:cBhvr>
                                        <p:cTn id="13" dur="1000" fill="hold"/>
                                        <p:tgtEl>
                                          <p:spTgt spid="2">
                                            <p:txEl>
                                              <p:pRg st="2" end="2"/>
                                            </p:txEl>
                                          </p:spTgt>
                                        </p:tgtEl>
                                        <p:attrNameLst>
                                          <p:attrName>ppt_x</p:attrName>
                                        </p:attrNameLst>
                                      </p:cBhvr>
                                      <p:tavLst>
                                        <p:tav tm="0">
                                          <p:val>
                                            <p:strVal val="#ppt_x"/>
                                          </p:val>
                                        </p:tav>
                                        <p:tav tm="100000">
                                          <p:val>
                                            <p:strVal val="#ppt_x"/>
                                          </p:val>
                                        </p:tav>
                                      </p:tavLst>
                                    </p:anim>
                                    <p:anim calcmode="lin" valueType="num">
                                      <p:cBhvr>
                                        <p:cTn id="14" dur="1000" fill="hold"/>
                                        <p:tgtEl>
                                          <p:spTgt spid="2">
                                            <p:txEl>
                                              <p:pRg st="2" end="2"/>
                                            </p:txEl>
                                          </p:spTgt>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0"/>
                                  </p:stCondLst>
                                  <p:childTnLst>
                                    <p:set>
                                      <p:cBhvr>
                                        <p:cTn id="16" dur="1" fill="hold">
                                          <p:stCondLst>
                                            <p:cond delay="0"/>
                                          </p:stCondLst>
                                        </p:cTn>
                                        <p:tgtEl>
                                          <p:spTgt spid="2">
                                            <p:txEl>
                                              <p:pRg st="3" end="3"/>
                                            </p:txEl>
                                          </p:spTgt>
                                        </p:tgtEl>
                                        <p:attrNameLst>
                                          <p:attrName>style.visibility</p:attrName>
                                        </p:attrNameLst>
                                      </p:cBhvr>
                                      <p:to>
                                        <p:strVal val="visible"/>
                                      </p:to>
                                    </p:set>
                                    <p:animEffect transition="in" filter="fade">
                                      <p:cBhvr>
                                        <p:cTn id="17" dur="1000"/>
                                        <p:tgtEl>
                                          <p:spTgt spid="2">
                                            <p:txEl>
                                              <p:pRg st="3" end="3"/>
                                            </p:txEl>
                                          </p:spTgt>
                                        </p:tgtEl>
                                      </p:cBhvr>
                                    </p:animEffect>
                                    <p:anim calcmode="lin" valueType="num">
                                      <p:cBhvr>
                                        <p:cTn id="18" dur="1000" fill="hold"/>
                                        <p:tgtEl>
                                          <p:spTgt spid="2">
                                            <p:txEl>
                                              <p:pRg st="3" end="3"/>
                                            </p:txEl>
                                          </p:spTgt>
                                        </p:tgtEl>
                                        <p:attrNameLst>
                                          <p:attrName>ppt_x</p:attrName>
                                        </p:attrNameLst>
                                      </p:cBhvr>
                                      <p:tavLst>
                                        <p:tav tm="0">
                                          <p:val>
                                            <p:strVal val="#ppt_x"/>
                                          </p:val>
                                        </p:tav>
                                        <p:tav tm="100000">
                                          <p:val>
                                            <p:strVal val="#ppt_x"/>
                                          </p:val>
                                        </p:tav>
                                      </p:tavLst>
                                    </p:anim>
                                    <p:anim calcmode="lin" valueType="num">
                                      <p:cBhvr>
                                        <p:cTn id="19" dur="1000" fill="hold"/>
                                        <p:tgtEl>
                                          <p:spTgt spid="2">
                                            <p:txEl>
                                              <p:pRg st="3" end="3"/>
                                            </p:txEl>
                                          </p:spTgt>
                                        </p:tgtEl>
                                        <p:attrNameLst>
                                          <p:attrName>ppt_y</p:attrName>
                                        </p:attrNameLst>
                                      </p:cBhvr>
                                      <p:tavLst>
                                        <p:tav tm="0">
                                          <p:val>
                                            <p:strVal val="#ppt_y+.1"/>
                                          </p:val>
                                        </p:tav>
                                        <p:tav tm="100000">
                                          <p:val>
                                            <p:strVal val="#ppt_y"/>
                                          </p:val>
                                        </p:tav>
                                      </p:tavLst>
                                    </p:anim>
                                  </p:childTnLst>
                                </p:cTn>
                              </p:par>
                              <p:par>
                                <p:cTn id="20" presetID="42" presetClass="entr" presetSubtype="0" fill="hold" nodeType="withEffect">
                                  <p:stCondLst>
                                    <p:cond delay="0"/>
                                  </p:stCondLst>
                                  <p:childTnLst>
                                    <p:set>
                                      <p:cBhvr>
                                        <p:cTn id="21" dur="1" fill="hold">
                                          <p:stCondLst>
                                            <p:cond delay="0"/>
                                          </p:stCondLst>
                                        </p:cTn>
                                        <p:tgtEl>
                                          <p:spTgt spid="2">
                                            <p:txEl>
                                              <p:pRg st="4" end="4"/>
                                            </p:txEl>
                                          </p:spTgt>
                                        </p:tgtEl>
                                        <p:attrNameLst>
                                          <p:attrName>style.visibility</p:attrName>
                                        </p:attrNameLst>
                                      </p:cBhvr>
                                      <p:to>
                                        <p:strVal val="visible"/>
                                      </p:to>
                                    </p:set>
                                    <p:animEffect transition="in" filter="fade">
                                      <p:cBhvr>
                                        <p:cTn id="22" dur="1000"/>
                                        <p:tgtEl>
                                          <p:spTgt spid="2">
                                            <p:txEl>
                                              <p:pRg st="4" end="4"/>
                                            </p:txEl>
                                          </p:spTgt>
                                        </p:tgtEl>
                                      </p:cBhvr>
                                    </p:animEffect>
                                    <p:anim calcmode="lin" valueType="num">
                                      <p:cBhvr>
                                        <p:cTn id="23" dur="1000" fill="hold"/>
                                        <p:tgtEl>
                                          <p:spTgt spid="2">
                                            <p:txEl>
                                              <p:pRg st="4" end="4"/>
                                            </p:txEl>
                                          </p:spTgt>
                                        </p:tgtEl>
                                        <p:attrNameLst>
                                          <p:attrName>ppt_x</p:attrName>
                                        </p:attrNameLst>
                                      </p:cBhvr>
                                      <p:tavLst>
                                        <p:tav tm="0">
                                          <p:val>
                                            <p:strVal val="#ppt_x"/>
                                          </p:val>
                                        </p:tav>
                                        <p:tav tm="100000">
                                          <p:val>
                                            <p:strVal val="#ppt_x"/>
                                          </p:val>
                                        </p:tav>
                                      </p:tavLst>
                                    </p:anim>
                                    <p:anim calcmode="lin" valueType="num">
                                      <p:cBhvr>
                                        <p:cTn id="24" dur="1000" fill="hold"/>
                                        <p:tgtEl>
                                          <p:spTgt spid="2">
                                            <p:txEl>
                                              <p:pRg st="4" end="4"/>
                                            </p:txEl>
                                          </p:spTgt>
                                        </p:tgtEl>
                                        <p:attrNameLst>
                                          <p:attrName>ppt_y</p:attrName>
                                        </p:attrNameLst>
                                      </p:cBhvr>
                                      <p:tavLst>
                                        <p:tav tm="0">
                                          <p:val>
                                            <p:strVal val="#ppt_y+.1"/>
                                          </p:val>
                                        </p:tav>
                                        <p:tav tm="100000">
                                          <p:val>
                                            <p:strVal val="#ppt_y"/>
                                          </p:val>
                                        </p:tav>
                                      </p:tavLst>
                                    </p:anim>
                                  </p:childTnLst>
                                </p:cTn>
                              </p:par>
                              <p:par>
                                <p:cTn id="25" presetID="42" presetClass="entr" presetSubtype="0" fill="hold" nodeType="withEffect">
                                  <p:stCondLst>
                                    <p:cond delay="0"/>
                                  </p:stCondLst>
                                  <p:childTnLst>
                                    <p:set>
                                      <p:cBhvr>
                                        <p:cTn id="26" dur="1" fill="hold">
                                          <p:stCondLst>
                                            <p:cond delay="0"/>
                                          </p:stCondLst>
                                        </p:cTn>
                                        <p:tgtEl>
                                          <p:spTgt spid="2">
                                            <p:txEl>
                                              <p:pRg st="5" end="5"/>
                                            </p:txEl>
                                          </p:spTgt>
                                        </p:tgtEl>
                                        <p:attrNameLst>
                                          <p:attrName>style.visibility</p:attrName>
                                        </p:attrNameLst>
                                      </p:cBhvr>
                                      <p:to>
                                        <p:strVal val="visible"/>
                                      </p:to>
                                    </p:set>
                                    <p:animEffect transition="in" filter="fade">
                                      <p:cBhvr>
                                        <p:cTn id="27" dur="1000"/>
                                        <p:tgtEl>
                                          <p:spTgt spid="2">
                                            <p:txEl>
                                              <p:pRg st="5" end="5"/>
                                            </p:txEl>
                                          </p:spTgt>
                                        </p:tgtEl>
                                      </p:cBhvr>
                                    </p:animEffect>
                                    <p:anim calcmode="lin" valueType="num">
                                      <p:cBhvr>
                                        <p:cTn id="28" dur="1000" fill="hold"/>
                                        <p:tgtEl>
                                          <p:spTgt spid="2">
                                            <p:txEl>
                                              <p:pRg st="5" end="5"/>
                                            </p:txEl>
                                          </p:spTgt>
                                        </p:tgtEl>
                                        <p:attrNameLst>
                                          <p:attrName>ppt_x</p:attrName>
                                        </p:attrNameLst>
                                      </p:cBhvr>
                                      <p:tavLst>
                                        <p:tav tm="0">
                                          <p:val>
                                            <p:strVal val="#ppt_x"/>
                                          </p:val>
                                        </p:tav>
                                        <p:tav tm="100000">
                                          <p:val>
                                            <p:strVal val="#ppt_x"/>
                                          </p:val>
                                        </p:tav>
                                      </p:tavLst>
                                    </p:anim>
                                    <p:anim calcmode="lin" valueType="num">
                                      <p:cBhvr>
                                        <p:cTn id="29" dur="1000" fill="hold"/>
                                        <p:tgtEl>
                                          <p:spTgt spid="2">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30" fill="hold">
                      <p:stCondLst>
                        <p:cond delay="indefinite"/>
                      </p:stCondLst>
                      <p:childTnLst>
                        <p:par>
                          <p:cTn id="31" fill="hold">
                            <p:stCondLst>
                              <p:cond delay="0"/>
                            </p:stCondLst>
                            <p:childTnLst>
                              <p:par>
                                <p:cTn id="32" presetID="22" presetClass="entr" presetSubtype="4" fill="hold" nodeType="clickEffect">
                                  <p:stCondLst>
                                    <p:cond delay="0"/>
                                  </p:stCondLst>
                                  <p:childTnLst>
                                    <p:set>
                                      <p:cBhvr>
                                        <p:cTn id="33" dur="1" fill="hold">
                                          <p:stCondLst>
                                            <p:cond delay="0"/>
                                          </p:stCondLst>
                                        </p:cTn>
                                        <p:tgtEl>
                                          <p:spTgt spid="2">
                                            <p:txEl>
                                              <p:pRg st="7" end="7"/>
                                            </p:txEl>
                                          </p:spTgt>
                                        </p:tgtEl>
                                        <p:attrNameLst>
                                          <p:attrName>style.visibility</p:attrName>
                                        </p:attrNameLst>
                                      </p:cBhvr>
                                      <p:to>
                                        <p:strVal val="visible"/>
                                      </p:to>
                                    </p:set>
                                    <p:animEffect transition="in" filter="wipe(down)">
                                      <p:cBhvr>
                                        <p:cTn id="34" dur="500"/>
                                        <p:tgtEl>
                                          <p:spTgt spid="2">
                                            <p:txEl>
                                              <p:pRg st="7" end="7"/>
                                            </p:txEl>
                                          </p:spTgt>
                                        </p:tgtEl>
                                      </p:cBhvr>
                                    </p:animEffect>
                                  </p:childTnLst>
                                </p:cTn>
                              </p:par>
                              <p:par>
                                <p:cTn id="35" presetID="22" presetClass="entr" presetSubtype="4" fill="hold" nodeType="withEffect">
                                  <p:stCondLst>
                                    <p:cond delay="0"/>
                                  </p:stCondLst>
                                  <p:childTnLst>
                                    <p:set>
                                      <p:cBhvr>
                                        <p:cTn id="36" dur="1" fill="hold">
                                          <p:stCondLst>
                                            <p:cond delay="0"/>
                                          </p:stCondLst>
                                        </p:cTn>
                                        <p:tgtEl>
                                          <p:spTgt spid="2">
                                            <p:txEl>
                                              <p:pRg st="8" end="8"/>
                                            </p:txEl>
                                          </p:spTgt>
                                        </p:tgtEl>
                                        <p:attrNameLst>
                                          <p:attrName>style.visibility</p:attrName>
                                        </p:attrNameLst>
                                      </p:cBhvr>
                                      <p:to>
                                        <p:strVal val="visible"/>
                                      </p:to>
                                    </p:set>
                                    <p:animEffect transition="in" filter="wipe(down)">
                                      <p:cBhvr>
                                        <p:cTn id="37" dur="500"/>
                                        <p:tgtEl>
                                          <p:spTgt spid="2">
                                            <p:txEl>
                                              <p:pRg st="8" end="8"/>
                                            </p:txEl>
                                          </p:spTgt>
                                        </p:tgtEl>
                                      </p:cBhvr>
                                    </p:animEffect>
                                  </p:childTnLst>
                                </p:cTn>
                              </p:par>
                              <p:par>
                                <p:cTn id="38" presetID="22" presetClass="entr" presetSubtype="4" fill="hold" nodeType="withEffect">
                                  <p:stCondLst>
                                    <p:cond delay="0"/>
                                  </p:stCondLst>
                                  <p:childTnLst>
                                    <p:set>
                                      <p:cBhvr>
                                        <p:cTn id="39" dur="1" fill="hold">
                                          <p:stCondLst>
                                            <p:cond delay="0"/>
                                          </p:stCondLst>
                                        </p:cTn>
                                        <p:tgtEl>
                                          <p:spTgt spid="2">
                                            <p:txEl>
                                              <p:pRg st="9" end="9"/>
                                            </p:txEl>
                                          </p:spTgt>
                                        </p:tgtEl>
                                        <p:attrNameLst>
                                          <p:attrName>style.visibility</p:attrName>
                                        </p:attrNameLst>
                                      </p:cBhvr>
                                      <p:to>
                                        <p:strVal val="visible"/>
                                      </p:to>
                                    </p:set>
                                    <p:animEffect transition="in" filter="wipe(down)">
                                      <p:cBhvr>
                                        <p:cTn id="40" dur="500"/>
                                        <p:tgtEl>
                                          <p:spTgt spid="2">
                                            <p:txEl>
                                              <p:pRg st="9" end="9"/>
                                            </p:txEl>
                                          </p:spTgt>
                                        </p:tgtEl>
                                      </p:cBhvr>
                                    </p:animEffect>
                                  </p:childTnLst>
                                </p:cTn>
                              </p:par>
                              <p:par>
                                <p:cTn id="41" presetID="22" presetClass="entr" presetSubtype="4" fill="hold" nodeType="withEffect">
                                  <p:stCondLst>
                                    <p:cond delay="0"/>
                                  </p:stCondLst>
                                  <p:childTnLst>
                                    <p:set>
                                      <p:cBhvr>
                                        <p:cTn id="42" dur="1" fill="hold">
                                          <p:stCondLst>
                                            <p:cond delay="0"/>
                                          </p:stCondLst>
                                        </p:cTn>
                                        <p:tgtEl>
                                          <p:spTgt spid="2">
                                            <p:txEl>
                                              <p:pRg st="10" end="10"/>
                                            </p:txEl>
                                          </p:spTgt>
                                        </p:tgtEl>
                                        <p:attrNameLst>
                                          <p:attrName>style.visibility</p:attrName>
                                        </p:attrNameLst>
                                      </p:cBhvr>
                                      <p:to>
                                        <p:strVal val="visible"/>
                                      </p:to>
                                    </p:set>
                                    <p:animEffect transition="in" filter="wipe(down)">
                                      <p:cBhvr>
                                        <p:cTn id="43" dur="500"/>
                                        <p:tgtEl>
                                          <p:spTgt spid="2">
                                            <p:txEl>
                                              <p:pRg st="10" end="10"/>
                                            </p:txEl>
                                          </p:spTgt>
                                        </p:tgtEl>
                                      </p:cBhvr>
                                    </p:animEffect>
                                  </p:childTnLst>
                                </p:cTn>
                              </p:par>
                              <p:par>
                                <p:cTn id="44" presetID="22" presetClass="entr" presetSubtype="4" fill="hold" nodeType="withEffect">
                                  <p:stCondLst>
                                    <p:cond delay="0"/>
                                  </p:stCondLst>
                                  <p:childTnLst>
                                    <p:set>
                                      <p:cBhvr>
                                        <p:cTn id="45" dur="1" fill="hold">
                                          <p:stCondLst>
                                            <p:cond delay="0"/>
                                          </p:stCondLst>
                                        </p:cTn>
                                        <p:tgtEl>
                                          <p:spTgt spid="2">
                                            <p:txEl>
                                              <p:pRg st="11" end="11"/>
                                            </p:txEl>
                                          </p:spTgt>
                                        </p:tgtEl>
                                        <p:attrNameLst>
                                          <p:attrName>style.visibility</p:attrName>
                                        </p:attrNameLst>
                                      </p:cBhvr>
                                      <p:to>
                                        <p:strVal val="visible"/>
                                      </p:to>
                                    </p:set>
                                    <p:animEffect transition="in" filter="wipe(down)">
                                      <p:cBhvr>
                                        <p:cTn id="46" dur="500"/>
                                        <p:tgtEl>
                                          <p:spTgt spid="2">
                                            <p:txEl>
                                              <p:pRg st="11" end="11"/>
                                            </p:txEl>
                                          </p:spTgt>
                                        </p:tgtEl>
                                      </p:cBhvr>
                                    </p:animEffect>
                                  </p:childTnLst>
                                </p:cTn>
                              </p:par>
                              <p:par>
                                <p:cTn id="47" presetID="22" presetClass="entr" presetSubtype="4" fill="hold" nodeType="withEffect">
                                  <p:stCondLst>
                                    <p:cond delay="0"/>
                                  </p:stCondLst>
                                  <p:childTnLst>
                                    <p:set>
                                      <p:cBhvr>
                                        <p:cTn id="48" dur="1" fill="hold">
                                          <p:stCondLst>
                                            <p:cond delay="0"/>
                                          </p:stCondLst>
                                        </p:cTn>
                                        <p:tgtEl>
                                          <p:spTgt spid="2">
                                            <p:txEl>
                                              <p:pRg st="12" end="12"/>
                                            </p:txEl>
                                          </p:spTgt>
                                        </p:tgtEl>
                                        <p:attrNameLst>
                                          <p:attrName>style.visibility</p:attrName>
                                        </p:attrNameLst>
                                      </p:cBhvr>
                                      <p:to>
                                        <p:strVal val="visible"/>
                                      </p:to>
                                    </p:set>
                                    <p:animEffect transition="in" filter="wipe(down)">
                                      <p:cBhvr>
                                        <p:cTn id="49" dur="500"/>
                                        <p:tgtEl>
                                          <p:spTgt spid="2">
                                            <p:txEl>
                                              <p:pRg st="12" end="12"/>
                                            </p:txEl>
                                          </p:spTgt>
                                        </p:tgtEl>
                                      </p:cBhvr>
                                    </p:animEffect>
                                  </p:childTnLst>
                                </p:cTn>
                              </p:par>
                            </p:childTnLst>
                          </p:cTn>
                        </p:par>
                      </p:childTnLst>
                    </p:cTn>
                  </p:par>
                  <p:par>
                    <p:cTn id="50" fill="hold">
                      <p:stCondLst>
                        <p:cond delay="indefinite"/>
                      </p:stCondLst>
                      <p:childTnLst>
                        <p:par>
                          <p:cTn id="51" fill="hold">
                            <p:stCondLst>
                              <p:cond delay="0"/>
                            </p:stCondLst>
                            <p:childTnLst>
                              <p:par>
                                <p:cTn id="52" presetID="6" presetClass="entr" presetSubtype="16" fill="hold" nodeType="clickEffect">
                                  <p:stCondLst>
                                    <p:cond delay="0"/>
                                  </p:stCondLst>
                                  <p:childTnLst>
                                    <p:set>
                                      <p:cBhvr>
                                        <p:cTn id="53" dur="1" fill="hold">
                                          <p:stCondLst>
                                            <p:cond delay="0"/>
                                          </p:stCondLst>
                                        </p:cTn>
                                        <p:tgtEl>
                                          <p:spTgt spid="3">
                                            <p:txEl>
                                              <p:pRg st="0" end="0"/>
                                            </p:txEl>
                                          </p:spTgt>
                                        </p:tgtEl>
                                        <p:attrNameLst>
                                          <p:attrName>style.visibility</p:attrName>
                                        </p:attrNameLst>
                                      </p:cBhvr>
                                      <p:to>
                                        <p:strVal val="visible"/>
                                      </p:to>
                                    </p:set>
                                    <p:animEffect transition="in" filter="circle(in)">
                                      <p:cBhvr>
                                        <p:cTn id="54" dur="2000"/>
                                        <p:tgtEl>
                                          <p:spTgt spid="3">
                                            <p:txEl>
                                              <p:pRg st="0" end="0"/>
                                            </p:txEl>
                                          </p:spTgt>
                                        </p:tgtEl>
                                      </p:cBhvr>
                                    </p:animEffect>
                                  </p:childTnLst>
                                </p:cTn>
                              </p:par>
                              <p:par>
                                <p:cTn id="55" presetID="6" presetClass="entr" presetSubtype="16" fill="hold" nodeType="withEffect">
                                  <p:stCondLst>
                                    <p:cond delay="0"/>
                                  </p:stCondLst>
                                  <p:childTnLst>
                                    <p:set>
                                      <p:cBhvr>
                                        <p:cTn id="56" dur="1" fill="hold">
                                          <p:stCondLst>
                                            <p:cond delay="0"/>
                                          </p:stCondLst>
                                        </p:cTn>
                                        <p:tgtEl>
                                          <p:spTgt spid="3">
                                            <p:txEl>
                                              <p:pRg st="1" end="1"/>
                                            </p:txEl>
                                          </p:spTgt>
                                        </p:tgtEl>
                                        <p:attrNameLst>
                                          <p:attrName>style.visibility</p:attrName>
                                        </p:attrNameLst>
                                      </p:cBhvr>
                                      <p:to>
                                        <p:strVal val="visible"/>
                                      </p:to>
                                    </p:set>
                                    <p:animEffect transition="in" filter="circle(in)">
                                      <p:cBhvr>
                                        <p:cTn id="57" dur="2000"/>
                                        <p:tgtEl>
                                          <p:spTgt spid="3">
                                            <p:txEl>
                                              <p:pRg st="1" end="1"/>
                                            </p:txEl>
                                          </p:spTgt>
                                        </p:tgtEl>
                                      </p:cBhvr>
                                    </p:animEffect>
                                  </p:childTnLst>
                                </p:cTn>
                              </p:par>
                              <p:par>
                                <p:cTn id="58" presetID="6" presetClass="entr" presetSubtype="16" fill="hold" nodeType="withEffect">
                                  <p:stCondLst>
                                    <p:cond delay="0"/>
                                  </p:stCondLst>
                                  <p:childTnLst>
                                    <p:set>
                                      <p:cBhvr>
                                        <p:cTn id="59" dur="1" fill="hold">
                                          <p:stCondLst>
                                            <p:cond delay="0"/>
                                          </p:stCondLst>
                                        </p:cTn>
                                        <p:tgtEl>
                                          <p:spTgt spid="3">
                                            <p:txEl>
                                              <p:pRg st="2" end="2"/>
                                            </p:txEl>
                                          </p:spTgt>
                                        </p:tgtEl>
                                        <p:attrNameLst>
                                          <p:attrName>style.visibility</p:attrName>
                                        </p:attrNameLst>
                                      </p:cBhvr>
                                      <p:to>
                                        <p:strVal val="visible"/>
                                      </p:to>
                                    </p:set>
                                    <p:animEffect transition="in" filter="circle(in)">
                                      <p:cBhvr>
                                        <p:cTn id="60" dur="2000"/>
                                        <p:tgtEl>
                                          <p:spTgt spid="3">
                                            <p:txEl>
                                              <p:pRg st="2" end="2"/>
                                            </p:txEl>
                                          </p:spTgt>
                                        </p:tgtEl>
                                      </p:cBhvr>
                                    </p:animEffect>
                                  </p:childTnLst>
                                </p:cTn>
                              </p:par>
                            </p:childTnLst>
                          </p:cTn>
                        </p:par>
                      </p:childTnLst>
                    </p:cTn>
                  </p:par>
                  <p:par>
                    <p:cTn id="61" fill="hold">
                      <p:stCondLst>
                        <p:cond delay="indefinite"/>
                      </p:stCondLst>
                      <p:childTnLst>
                        <p:par>
                          <p:cTn id="62" fill="hold">
                            <p:stCondLst>
                              <p:cond delay="0"/>
                            </p:stCondLst>
                            <p:childTnLst>
                              <p:par>
                                <p:cTn id="63" presetID="26" presetClass="entr" presetSubtype="0" fill="hold" nodeType="clickEffect">
                                  <p:stCondLst>
                                    <p:cond delay="0"/>
                                  </p:stCondLst>
                                  <p:childTnLst>
                                    <p:set>
                                      <p:cBhvr>
                                        <p:cTn id="64" dur="1" fill="hold">
                                          <p:stCondLst>
                                            <p:cond delay="0"/>
                                          </p:stCondLst>
                                        </p:cTn>
                                        <p:tgtEl>
                                          <p:spTgt spid="3">
                                            <p:txEl>
                                              <p:pRg st="4" end="4"/>
                                            </p:txEl>
                                          </p:spTgt>
                                        </p:tgtEl>
                                        <p:attrNameLst>
                                          <p:attrName>style.visibility</p:attrName>
                                        </p:attrNameLst>
                                      </p:cBhvr>
                                      <p:to>
                                        <p:strVal val="visible"/>
                                      </p:to>
                                    </p:set>
                                    <p:animEffect transition="in" filter="wipe(down)">
                                      <p:cBhvr>
                                        <p:cTn id="65" dur="580">
                                          <p:stCondLst>
                                            <p:cond delay="0"/>
                                          </p:stCondLst>
                                        </p:cTn>
                                        <p:tgtEl>
                                          <p:spTgt spid="3">
                                            <p:txEl>
                                              <p:pRg st="4" end="4"/>
                                            </p:txEl>
                                          </p:spTgt>
                                        </p:tgtEl>
                                      </p:cBhvr>
                                    </p:animEffect>
                                    <p:anim calcmode="lin" valueType="num">
                                      <p:cBhvr>
                                        <p:cTn id="66" dur="1822" tmFilter="0,0; 0.14,0.36; 0.43,0.73; 0.71,0.91; 1.0,1.0">
                                          <p:stCondLst>
                                            <p:cond delay="0"/>
                                          </p:stCondLst>
                                        </p:cTn>
                                        <p:tgtEl>
                                          <p:spTgt spid="3">
                                            <p:txEl>
                                              <p:pRg st="4" end="4"/>
                                            </p:txEl>
                                          </p:spTgt>
                                        </p:tgtEl>
                                        <p:attrNameLst>
                                          <p:attrName>ppt_x</p:attrName>
                                        </p:attrNameLst>
                                      </p:cBhvr>
                                      <p:tavLst>
                                        <p:tav tm="0">
                                          <p:val>
                                            <p:strVal val="#ppt_x-0.25"/>
                                          </p:val>
                                        </p:tav>
                                        <p:tav tm="100000">
                                          <p:val>
                                            <p:strVal val="#ppt_x"/>
                                          </p:val>
                                        </p:tav>
                                      </p:tavLst>
                                    </p:anim>
                                    <p:anim calcmode="lin" valueType="num">
                                      <p:cBhvr>
                                        <p:cTn id="67" dur="664" tmFilter="0.0,0.0; 0.25,0.07; 0.50,0.2; 0.75,0.467; 1.0,1.0">
                                          <p:stCondLst>
                                            <p:cond delay="0"/>
                                          </p:stCondLst>
                                        </p:cTn>
                                        <p:tgtEl>
                                          <p:spTgt spid="3">
                                            <p:txEl>
                                              <p:pRg st="4" end="4"/>
                                            </p:txEl>
                                          </p:spTgt>
                                        </p:tgtEl>
                                        <p:attrNameLst>
                                          <p:attrName>ppt_y</p:attrName>
                                        </p:attrNameLst>
                                      </p:cBhvr>
                                      <p:tavLst>
                                        <p:tav tm="0" fmla="#ppt_y-sin(pi*$)/3">
                                          <p:val>
                                            <p:fltVal val="0.5"/>
                                          </p:val>
                                        </p:tav>
                                        <p:tav tm="100000">
                                          <p:val>
                                            <p:fltVal val="1"/>
                                          </p:val>
                                        </p:tav>
                                      </p:tavLst>
                                    </p:anim>
                                    <p:anim calcmode="lin" valueType="num">
                                      <p:cBhvr>
                                        <p:cTn id="68" dur="664" tmFilter="0, 0; 0.125,0.2665; 0.25,0.4; 0.375,0.465; 0.5,0.5;  0.625,0.535; 0.75,0.6; 0.875,0.7335; 1,1">
                                          <p:stCondLst>
                                            <p:cond delay="664"/>
                                          </p:stCondLst>
                                        </p:cTn>
                                        <p:tgtEl>
                                          <p:spTgt spid="3">
                                            <p:txEl>
                                              <p:pRg st="4" end="4"/>
                                            </p:txEl>
                                          </p:spTgt>
                                        </p:tgtEl>
                                        <p:attrNameLst>
                                          <p:attrName>ppt_y</p:attrName>
                                        </p:attrNameLst>
                                      </p:cBhvr>
                                      <p:tavLst>
                                        <p:tav tm="0" fmla="#ppt_y-sin(pi*$)/9">
                                          <p:val>
                                            <p:fltVal val="0"/>
                                          </p:val>
                                        </p:tav>
                                        <p:tav tm="100000">
                                          <p:val>
                                            <p:fltVal val="1"/>
                                          </p:val>
                                        </p:tav>
                                      </p:tavLst>
                                    </p:anim>
                                    <p:anim calcmode="lin" valueType="num">
                                      <p:cBhvr>
                                        <p:cTn id="69" dur="332" tmFilter="0, 0; 0.125,0.2665; 0.25,0.4; 0.375,0.465; 0.5,0.5;  0.625,0.535; 0.75,0.6; 0.875,0.7335; 1,1">
                                          <p:stCondLst>
                                            <p:cond delay="1324"/>
                                          </p:stCondLst>
                                        </p:cTn>
                                        <p:tgtEl>
                                          <p:spTgt spid="3">
                                            <p:txEl>
                                              <p:pRg st="4" end="4"/>
                                            </p:txEl>
                                          </p:spTgt>
                                        </p:tgtEl>
                                        <p:attrNameLst>
                                          <p:attrName>ppt_y</p:attrName>
                                        </p:attrNameLst>
                                      </p:cBhvr>
                                      <p:tavLst>
                                        <p:tav tm="0" fmla="#ppt_y-sin(pi*$)/27">
                                          <p:val>
                                            <p:fltVal val="0"/>
                                          </p:val>
                                        </p:tav>
                                        <p:tav tm="100000">
                                          <p:val>
                                            <p:fltVal val="1"/>
                                          </p:val>
                                        </p:tav>
                                      </p:tavLst>
                                    </p:anim>
                                    <p:anim calcmode="lin" valueType="num">
                                      <p:cBhvr>
                                        <p:cTn id="70" dur="164" tmFilter="0, 0; 0.125,0.2665; 0.25,0.4; 0.375,0.465; 0.5,0.5;  0.625,0.535; 0.75,0.6; 0.875,0.7335; 1,1">
                                          <p:stCondLst>
                                            <p:cond delay="1656"/>
                                          </p:stCondLst>
                                        </p:cTn>
                                        <p:tgtEl>
                                          <p:spTgt spid="3">
                                            <p:txEl>
                                              <p:pRg st="4" end="4"/>
                                            </p:txEl>
                                          </p:spTgt>
                                        </p:tgtEl>
                                        <p:attrNameLst>
                                          <p:attrName>ppt_y</p:attrName>
                                        </p:attrNameLst>
                                      </p:cBhvr>
                                      <p:tavLst>
                                        <p:tav tm="0" fmla="#ppt_y-sin(pi*$)/81">
                                          <p:val>
                                            <p:fltVal val="0"/>
                                          </p:val>
                                        </p:tav>
                                        <p:tav tm="100000">
                                          <p:val>
                                            <p:fltVal val="1"/>
                                          </p:val>
                                        </p:tav>
                                      </p:tavLst>
                                    </p:anim>
                                    <p:animScale>
                                      <p:cBhvr>
                                        <p:cTn id="71" dur="26">
                                          <p:stCondLst>
                                            <p:cond delay="650"/>
                                          </p:stCondLst>
                                        </p:cTn>
                                        <p:tgtEl>
                                          <p:spTgt spid="3">
                                            <p:txEl>
                                              <p:pRg st="4" end="4"/>
                                            </p:txEl>
                                          </p:spTgt>
                                        </p:tgtEl>
                                      </p:cBhvr>
                                      <p:to x="100000" y="60000"/>
                                    </p:animScale>
                                    <p:animScale>
                                      <p:cBhvr>
                                        <p:cTn id="72" dur="166" decel="50000">
                                          <p:stCondLst>
                                            <p:cond delay="676"/>
                                          </p:stCondLst>
                                        </p:cTn>
                                        <p:tgtEl>
                                          <p:spTgt spid="3">
                                            <p:txEl>
                                              <p:pRg st="4" end="4"/>
                                            </p:txEl>
                                          </p:spTgt>
                                        </p:tgtEl>
                                      </p:cBhvr>
                                      <p:to x="100000" y="100000"/>
                                    </p:animScale>
                                    <p:animScale>
                                      <p:cBhvr>
                                        <p:cTn id="73" dur="26">
                                          <p:stCondLst>
                                            <p:cond delay="1312"/>
                                          </p:stCondLst>
                                        </p:cTn>
                                        <p:tgtEl>
                                          <p:spTgt spid="3">
                                            <p:txEl>
                                              <p:pRg st="4" end="4"/>
                                            </p:txEl>
                                          </p:spTgt>
                                        </p:tgtEl>
                                      </p:cBhvr>
                                      <p:to x="100000" y="80000"/>
                                    </p:animScale>
                                    <p:animScale>
                                      <p:cBhvr>
                                        <p:cTn id="74" dur="166" decel="50000">
                                          <p:stCondLst>
                                            <p:cond delay="1338"/>
                                          </p:stCondLst>
                                        </p:cTn>
                                        <p:tgtEl>
                                          <p:spTgt spid="3">
                                            <p:txEl>
                                              <p:pRg st="4" end="4"/>
                                            </p:txEl>
                                          </p:spTgt>
                                        </p:tgtEl>
                                      </p:cBhvr>
                                      <p:to x="100000" y="100000"/>
                                    </p:animScale>
                                    <p:animScale>
                                      <p:cBhvr>
                                        <p:cTn id="75" dur="26">
                                          <p:stCondLst>
                                            <p:cond delay="1642"/>
                                          </p:stCondLst>
                                        </p:cTn>
                                        <p:tgtEl>
                                          <p:spTgt spid="3">
                                            <p:txEl>
                                              <p:pRg st="4" end="4"/>
                                            </p:txEl>
                                          </p:spTgt>
                                        </p:tgtEl>
                                      </p:cBhvr>
                                      <p:to x="100000" y="90000"/>
                                    </p:animScale>
                                    <p:animScale>
                                      <p:cBhvr>
                                        <p:cTn id="76" dur="166" decel="50000">
                                          <p:stCondLst>
                                            <p:cond delay="1668"/>
                                          </p:stCondLst>
                                        </p:cTn>
                                        <p:tgtEl>
                                          <p:spTgt spid="3">
                                            <p:txEl>
                                              <p:pRg st="4" end="4"/>
                                            </p:txEl>
                                          </p:spTgt>
                                        </p:tgtEl>
                                      </p:cBhvr>
                                      <p:to x="100000" y="100000"/>
                                    </p:animScale>
                                    <p:animScale>
                                      <p:cBhvr>
                                        <p:cTn id="77" dur="26">
                                          <p:stCondLst>
                                            <p:cond delay="1808"/>
                                          </p:stCondLst>
                                        </p:cTn>
                                        <p:tgtEl>
                                          <p:spTgt spid="3">
                                            <p:txEl>
                                              <p:pRg st="4" end="4"/>
                                            </p:txEl>
                                          </p:spTgt>
                                        </p:tgtEl>
                                      </p:cBhvr>
                                      <p:to x="100000" y="95000"/>
                                    </p:animScale>
                                    <p:animScale>
                                      <p:cBhvr>
                                        <p:cTn id="78" dur="166" decel="50000">
                                          <p:stCondLst>
                                            <p:cond delay="1834"/>
                                          </p:stCondLst>
                                        </p:cTn>
                                        <p:tgtEl>
                                          <p:spTgt spid="3">
                                            <p:txEl>
                                              <p:pRg st="4" end="4"/>
                                            </p:txEl>
                                          </p:spTgt>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ערכת נושא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12427</TotalTime>
  <Words>2252</Words>
  <Application>Microsoft Office PowerPoint</Application>
  <PresentationFormat>מסך רחב</PresentationFormat>
  <Paragraphs>137</Paragraphs>
  <Slides>24</Slides>
  <Notes>0</Notes>
  <HiddenSlides>0</HiddenSlides>
  <MMClips>0</MMClips>
  <ScaleCrop>false</ScaleCrop>
  <HeadingPairs>
    <vt:vector size="6" baseType="variant">
      <vt:variant>
        <vt:lpstr>גופנים בשימוש</vt:lpstr>
      </vt:variant>
      <vt:variant>
        <vt:i4>5</vt:i4>
      </vt:variant>
      <vt:variant>
        <vt:lpstr>ערכת נושא</vt:lpstr>
      </vt:variant>
      <vt:variant>
        <vt:i4>1</vt:i4>
      </vt:variant>
      <vt:variant>
        <vt:lpstr>כותרות שקופיות</vt:lpstr>
      </vt:variant>
      <vt:variant>
        <vt:i4>24</vt:i4>
      </vt:variant>
    </vt:vector>
  </HeadingPairs>
  <TitlesOfParts>
    <vt:vector size="30" baseType="lpstr">
      <vt:lpstr>Arial</vt:lpstr>
      <vt:lpstr>Calibri</vt:lpstr>
      <vt:lpstr>Calibri Light</vt:lpstr>
      <vt:lpstr>David</vt:lpstr>
      <vt:lpstr>Times New Roman</vt:lpstr>
      <vt:lpstr>ערכת נושא Office</vt:lpstr>
      <vt:lpstr>שופטים פרק ד':</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שופטים פרק ד' פסוקים א'-טז':</dc:title>
  <dc:creator>Teacher</dc:creator>
  <cp:lastModifiedBy>User</cp:lastModifiedBy>
  <cp:revision>66</cp:revision>
  <dcterms:created xsi:type="dcterms:W3CDTF">2020-10-19T07:58:57Z</dcterms:created>
  <dcterms:modified xsi:type="dcterms:W3CDTF">2023-11-20T12:51:15Z</dcterms:modified>
</cp:coreProperties>
</file>