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0" r:id="rId3"/>
    <p:sldId id="257" r:id="rId4"/>
    <p:sldId id="258" r:id="rId5"/>
    <p:sldId id="259" r:id="rId6"/>
    <p:sldId id="268" r:id="rId7"/>
    <p:sldId id="261" r:id="rId8"/>
    <p:sldId id="266" r:id="rId9"/>
    <p:sldId id="262" r:id="rId10"/>
    <p:sldId id="263" r:id="rId11"/>
    <p:sldId id="267" r:id="rId12"/>
    <p:sldId id="269" r:id="rId13"/>
    <p:sldId id="270" r:id="rId14"/>
    <p:sldId id="271" r:id="rId15"/>
    <p:sldId id="272" r:id="rId16"/>
    <p:sldId id="273" r:id="rId17"/>
    <p:sldId id="275" r:id="rId18"/>
    <p:sldId id="276"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66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39842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305169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250351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433575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953527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556816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301317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38708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328001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396350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F198E4-88CA-4B2F-99AA-055080CB819E}" type="slidenum">
              <a:rPr lang="he-IL" smtClean="0"/>
              <a:t>‹#›</a:t>
            </a:fld>
            <a:endParaRPr lang="he-IL"/>
          </a:p>
        </p:txBody>
      </p:sp>
    </p:spTree>
    <p:extLst>
      <p:ext uri="{BB962C8B-B14F-4D97-AF65-F5344CB8AC3E}">
        <p14:creationId xmlns:p14="http://schemas.microsoft.com/office/powerpoint/2010/main" val="1941015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4D59A2-0DE7-4192-BA41-503DF59A8943}" type="datetimeFigureOut">
              <a:rPr lang="he-IL" smtClean="0"/>
              <a:t>ב'/חשון/תשפ"ד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CF198E4-88CA-4B2F-99AA-055080CB819E}" type="slidenum">
              <a:rPr lang="he-IL" smtClean="0"/>
              <a:t>‹#›</a:t>
            </a:fld>
            <a:endParaRPr lang="he-IL"/>
          </a:p>
        </p:txBody>
      </p:sp>
    </p:spTree>
    <p:extLst>
      <p:ext uri="{BB962C8B-B14F-4D97-AF65-F5344CB8AC3E}">
        <p14:creationId xmlns:p14="http://schemas.microsoft.com/office/powerpoint/2010/main" val="897812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1262747" y="5349923"/>
            <a:ext cx="8222447" cy="830997"/>
          </a:xfrm>
          <a:prstGeom prst="rect">
            <a:avLst/>
          </a:prstGeom>
          <a:solidFill>
            <a:schemeClr val="accent3">
              <a:lumMod val="60000"/>
              <a:lumOff val="40000"/>
            </a:schemeClr>
          </a:solidFill>
          <a:ln w="38100">
            <a:solidFill>
              <a:schemeClr val="tx1"/>
            </a:solidFill>
          </a:ln>
        </p:spPr>
        <p:txBody>
          <a:bodyPr wrap="square" rtlCol="1">
            <a:spAutoFit/>
          </a:bodyPr>
          <a:lstStyle/>
          <a:p>
            <a:pPr algn="ctr"/>
            <a:r>
              <a:rPr lang="he-IL" sz="4800" b="1" dirty="0" smtClean="0">
                <a:solidFill>
                  <a:srgbClr val="FF0000"/>
                </a:solidFill>
                <a:latin typeface="David" panose="020E0502060401010101" pitchFamily="34" charset="-79"/>
                <a:cs typeface="David" panose="020E0502060401010101" pitchFamily="34" charset="-79"/>
              </a:rPr>
              <a:t>תוכחת ה' לישראל ומינוי השופטים</a:t>
            </a:r>
            <a:endParaRPr lang="he-IL" sz="4800" b="1" dirty="0">
              <a:solidFill>
                <a:srgbClr val="FF0000"/>
              </a:solidFill>
              <a:latin typeface="David" panose="020E0502060401010101" pitchFamily="34" charset="-79"/>
              <a:cs typeface="David" panose="020E0502060401010101" pitchFamily="34" charset="-79"/>
            </a:endParaRPr>
          </a:p>
        </p:txBody>
      </p:sp>
      <p:sp>
        <p:nvSpPr>
          <p:cNvPr id="5" name="מלבן 4"/>
          <p:cNvSpPr/>
          <p:nvPr/>
        </p:nvSpPr>
        <p:spPr>
          <a:xfrm>
            <a:off x="2249280" y="278726"/>
            <a:ext cx="7502375" cy="1862048"/>
          </a:xfrm>
          <a:prstGeom prst="rect">
            <a:avLst/>
          </a:prstGeom>
          <a:noFill/>
        </p:spPr>
        <p:txBody>
          <a:bodyPr wrap="none" lIns="91440" tIns="45720" rIns="91440" bIns="45720">
            <a:spAutoFit/>
          </a:bodyPr>
          <a:lstStyle/>
          <a:p>
            <a:pPr algn="ctr"/>
            <a:r>
              <a:rPr lang="he-IL" sz="11500" b="0" cap="none" spc="0" dirty="0" smtClean="0">
                <a:ln w="0"/>
                <a:solidFill>
                  <a:schemeClr val="tx1"/>
                </a:solidFill>
                <a:effectLst>
                  <a:outerShdw blurRad="38100" dist="19050" dir="2700000" algn="tl" rotWithShape="0">
                    <a:schemeClr val="dk1">
                      <a:alpha val="40000"/>
                    </a:schemeClr>
                  </a:outerShdw>
                </a:effectLst>
                <a:latin typeface="Guttman Mantova" panose="02010401010101010101" pitchFamily="2" charset="-79"/>
                <a:cs typeface="Guttman Mantova" panose="02010401010101010101" pitchFamily="2" charset="-79"/>
              </a:rPr>
              <a:t>ספר שופטים</a:t>
            </a:r>
            <a:endParaRPr lang="he-IL" sz="11500" b="0" cap="none" spc="0" dirty="0">
              <a:ln w="0"/>
              <a:solidFill>
                <a:schemeClr val="tx1"/>
              </a:solidFill>
              <a:effectLst>
                <a:outerShdw blurRad="38100" dist="19050" dir="2700000" algn="tl" rotWithShape="0">
                  <a:schemeClr val="dk1">
                    <a:alpha val="40000"/>
                  </a:schemeClr>
                </a:outerShdw>
              </a:effectLst>
              <a:latin typeface="Guttman Mantova" panose="02010401010101010101" pitchFamily="2" charset="-79"/>
              <a:cs typeface="Guttman Mantova" panose="02010401010101010101" pitchFamily="2" charset="-79"/>
            </a:endParaRPr>
          </a:p>
        </p:txBody>
      </p:sp>
    </p:spTree>
    <p:extLst>
      <p:ext uri="{BB962C8B-B14F-4D97-AF65-F5344CB8AC3E}">
        <p14:creationId xmlns:p14="http://schemas.microsoft.com/office/powerpoint/2010/main" val="2267527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7560860" y="310215"/>
            <a:ext cx="4531056" cy="6247864"/>
          </a:xfrm>
          <a:prstGeom prst="rect">
            <a:avLst/>
          </a:prstGeom>
          <a:solidFill>
            <a:schemeClr val="accent2">
              <a:lumMod val="40000"/>
              <a:lumOff val="60000"/>
            </a:schemeClr>
          </a:solidFill>
          <a:ln w="38100">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40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הקדמה:</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30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ה' שולח נביא להוכיח את ישראל על שלא קיימו מצוותו לגרש את כל הגויים מארץ כנען, העם שמע את דברו והתחרט. </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30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תיאור ימי יהושע ופטירתו. מיד לאחר מות יהושע החלו ישראל לעבוד עבודה זרה.</a:t>
            </a:r>
          </a:p>
          <a:p>
            <a:pPr marL="457200" marR="0" lvl="0" indent="-4572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30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וגלגל ספר שופטים שופט שמחזיר למוטב, ושוב העם חוזר לסורו ואזהרה לעזיבת העם כעונש לעם ישראל. </a:t>
            </a:r>
          </a:p>
        </p:txBody>
      </p:sp>
      <p:pic>
        <p:nvPicPr>
          <p:cNvPr id="4" name="תמונה 3"/>
          <p:cNvPicPr>
            <a:picLocks noChangeAspect="1"/>
          </p:cNvPicPr>
          <p:nvPr/>
        </p:nvPicPr>
        <p:blipFill>
          <a:blip r:embed="rId3"/>
          <a:stretch>
            <a:fillRect/>
          </a:stretch>
        </p:blipFill>
        <p:spPr>
          <a:xfrm>
            <a:off x="299915" y="4421875"/>
            <a:ext cx="3530248" cy="2286330"/>
          </a:xfrm>
          <a:prstGeom prst="rect">
            <a:avLst/>
          </a:prstGeom>
        </p:spPr>
      </p:pic>
      <p:cxnSp>
        <p:nvCxnSpPr>
          <p:cNvPr id="6" name="מחבר חץ ישר 5"/>
          <p:cNvCxnSpPr/>
          <p:nvPr/>
        </p:nvCxnSpPr>
        <p:spPr>
          <a:xfrm flipH="1" flipV="1">
            <a:off x="2852382" y="1787857"/>
            <a:ext cx="6496334" cy="12010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מחבר חץ ישר 7"/>
          <p:cNvCxnSpPr/>
          <p:nvPr/>
        </p:nvCxnSpPr>
        <p:spPr>
          <a:xfrm flipH="1">
            <a:off x="4162567" y="4034649"/>
            <a:ext cx="5186149" cy="11378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045002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arn(inVertical)">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down)">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barn(inVertic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additive="base">
                                        <p:cTn id="5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299386" y="282920"/>
            <a:ext cx="5405378" cy="5262979"/>
          </a:xfrm>
          <a:prstGeom prst="rect">
            <a:avLst/>
          </a:prstGeom>
          <a:solidFill>
            <a:schemeClr val="accent5">
              <a:lumMod val="40000"/>
              <a:lumOff val="60000"/>
            </a:schemeClr>
          </a:solidFill>
          <a:ln w="38100">
            <a:solidFill>
              <a:schemeClr val="tx1"/>
            </a:solidFill>
          </a:ln>
        </p:spPr>
        <p:txBody>
          <a:bodyPr wrap="square" rtlCol="1">
            <a:spAutoFit/>
          </a:bodyPr>
          <a:lstStyle/>
          <a:p>
            <a:pPr algn="ctr"/>
            <a:r>
              <a:rPr lang="he-IL" sz="2800" b="1" u="sng" dirty="0" smtClean="0">
                <a:latin typeface="David" panose="020E0502060401010101" pitchFamily="34" charset="-79"/>
                <a:cs typeface="David" panose="020E0502060401010101" pitchFamily="34" charset="-79"/>
              </a:rPr>
              <a:t>א</a:t>
            </a:r>
            <a:r>
              <a:rPr lang="he-IL" sz="2800" dirty="0" smtClean="0">
                <a:latin typeface="David" panose="020E0502060401010101" pitchFamily="34" charset="-79"/>
                <a:cs typeface="David" panose="020E0502060401010101" pitchFamily="34" charset="-79"/>
              </a:rPr>
              <a:t>. שלח מלאך (והוא פנחס הבן של אלעזר הכהן). והוא נישלח מהגלגל אל מקום שנקרא "בוכים" ששם התכנסו בני ישראל. ואמר פנחס לבני ישראל- את דברי ה' שאמר לו: בהתחלה אמרתי שאני אעלה אתכם ממצרים ואביא אתכם אל הארץ שנשבעתי לתת לאבות שלכם. והיה בדעתי שאני לא אפר את הברית וההסכם שעשיתי אתכם לעולם. </a:t>
            </a:r>
            <a:r>
              <a:rPr lang="he-IL" sz="2400" dirty="0" smtClean="0">
                <a:latin typeface="David" panose="020E0502060401010101" pitchFamily="34" charset="-79"/>
                <a:cs typeface="David" panose="020E0502060401010101" pitchFamily="34" charset="-79"/>
              </a:rPr>
              <a:t>(הברית הייתה עם האבות שאמרתי להם שדור רביעי ישובו וישבו בארץ ואתם תקיימו את הברית ותעבדו את ה' אלוקיכם)</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5841243" y="282920"/>
            <a:ext cx="6114196" cy="1815882"/>
          </a:xfrm>
          <a:prstGeom prst="rect">
            <a:avLst/>
          </a:prstGeom>
          <a:solidFill>
            <a:schemeClr val="accent4">
              <a:lumMod val="60000"/>
              <a:lumOff val="40000"/>
            </a:schemeClr>
          </a:solidFill>
        </p:spPr>
        <p:txBody>
          <a:bodyPr wrap="square">
            <a:spAutoFit/>
          </a:bodyPr>
          <a:lstStyle/>
          <a:p>
            <a:r>
              <a:rPr lang="he-IL" sz="2800" b="1" i="0" dirty="0" smtClean="0">
                <a:solidFill>
                  <a:srgbClr val="000000"/>
                </a:solidFill>
                <a:effectLst/>
                <a:latin typeface="David" panose="020E0502060401010101" pitchFamily="34" charset="-79"/>
                <a:cs typeface="David" panose="020E0502060401010101" pitchFamily="34" charset="-79"/>
              </a:rPr>
              <a:t>א</a:t>
            </a:r>
            <a:r>
              <a:rPr lang="he-IL" sz="2800" b="0" i="0" dirty="0" smtClean="0">
                <a:solidFill>
                  <a:srgbClr val="000000"/>
                </a:solidFill>
                <a:effectLst/>
                <a:latin typeface="David" panose="020E0502060401010101" pitchFamily="34" charset="-79"/>
                <a:cs typeface="David" panose="020E0502060401010101" pitchFamily="34" charset="-79"/>
              </a:rPr>
              <a:t> וַיַּעַל מַלְאַךְ-יְהוָה מִן-הַגִּלְגָּל, </a:t>
            </a:r>
            <a:r>
              <a:rPr lang="he-IL" sz="2800" b="1" i="0" dirty="0" err="1" smtClean="0">
                <a:solidFill>
                  <a:srgbClr val="000000"/>
                </a:solidFill>
                <a:effectLst/>
                <a:latin typeface="David" panose="020E0502060401010101" pitchFamily="34" charset="-79"/>
                <a:cs typeface="David" panose="020E0502060401010101" pitchFamily="34" charset="-79"/>
              </a:rPr>
              <a:t>אֶל-הַבֹּכִים</a:t>
            </a:r>
            <a:r>
              <a:rPr lang="he-IL" sz="2800" b="0" i="0" dirty="0" smtClean="0">
                <a:solidFill>
                  <a:srgbClr val="000000"/>
                </a:solidFill>
                <a:effectLst/>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
            </a:r>
            <a:br>
              <a:rPr lang="he-IL" sz="2800" dirty="0" smtClean="0">
                <a:latin typeface="David" panose="020E0502060401010101" pitchFamily="34" charset="-79"/>
                <a:cs typeface="David" panose="020E0502060401010101" pitchFamily="34" charset="-79"/>
              </a:rPr>
            </a:br>
            <a:r>
              <a:rPr lang="he-IL" sz="2800" b="0" i="0" dirty="0" smtClean="0">
                <a:solidFill>
                  <a:srgbClr val="000000"/>
                </a:solidFill>
                <a:effectLst/>
                <a:latin typeface="David" panose="020E0502060401010101" pitchFamily="34" charset="-79"/>
                <a:cs typeface="David" panose="020E0502060401010101" pitchFamily="34" charset="-79"/>
              </a:rPr>
              <a:t>וַיֹּאמֶר אַעֲלֶה אֶתְכֶם מִמִּצְרַיִם, וָאָבִיא אֶתְכֶם אֶל-הָאָרֶץ אֲשֶׁר נִשְׁבַּעְתִּי </a:t>
            </a:r>
            <a:r>
              <a:rPr lang="he-IL" sz="2800" b="0" i="0" dirty="0" err="1" smtClean="0">
                <a:solidFill>
                  <a:srgbClr val="000000"/>
                </a:solidFill>
                <a:effectLst/>
                <a:latin typeface="David" panose="020E0502060401010101" pitchFamily="34" charset="-79"/>
                <a:cs typeface="David" panose="020E0502060401010101" pitchFamily="34" charset="-79"/>
              </a:rPr>
              <a:t>לַאֲבֹתֵיכֶם</a:t>
            </a:r>
            <a:r>
              <a:rPr lang="he-IL" sz="2800" b="0" i="0" dirty="0" smtClean="0">
                <a:solidFill>
                  <a:srgbClr val="000000"/>
                </a:solidFill>
                <a:effectLst/>
                <a:latin typeface="David" panose="020E0502060401010101" pitchFamily="34" charset="-79"/>
                <a:cs typeface="David" panose="020E0502060401010101" pitchFamily="34" charset="-79"/>
              </a:rPr>
              <a:t>, וָאֹמַר, לֹא-אָפֵר בְּרִיתִי אִתְּכֶם לְעוֹלָם.  </a:t>
            </a:r>
          </a:p>
        </p:txBody>
      </p:sp>
      <p:sp>
        <p:nvSpPr>
          <p:cNvPr id="4" name="הסבר אליפטי 3"/>
          <p:cNvSpPr/>
          <p:nvPr/>
        </p:nvSpPr>
        <p:spPr>
          <a:xfrm>
            <a:off x="6591869" y="2511187"/>
            <a:ext cx="5076968" cy="365759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smtClean="0">
                <a:solidFill>
                  <a:schemeClr val="tx1"/>
                </a:solidFill>
                <a:latin typeface="David" panose="020E0502060401010101" pitchFamily="34" charset="-79"/>
                <a:cs typeface="David" panose="020E0502060401010101" pitchFamily="34" charset="-79"/>
              </a:rPr>
              <a:t>עם ישראל לא השמידו את העמים והגויים שבארץ ישראל כמו שה' ציווה אותם, ולכן הקב"ה שלח את המלאך על מנת שיגיד להם מה יקרה ..</a:t>
            </a:r>
            <a:endParaRPr lang="he-IL"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287361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231147" y="236473"/>
            <a:ext cx="6210596"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אבל כל הברית וההסכם הזה היה בתנאי שלא תכרתו ברית ליושבים בארץ הזו (לכנעני) וכן תשברו את המזבחות שלהם אבל אתם לא שמעתם בקולי . מדוע עשיתם כך?</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ועקב זאת שלא שמעתם בקולי אני מחליט כעת- שלא אגרש את הגויים מפניכם </a:t>
            </a:r>
            <a:r>
              <a:rPr lang="he-IL" sz="2800" dirty="0" smtClean="0">
                <a:latin typeface="David" panose="020E0502060401010101" pitchFamily="34" charset="-79"/>
                <a:cs typeface="David" panose="020E0502060401010101" pitchFamily="34" charset="-79"/>
              </a:rPr>
              <a:t>(שלא אעזור לכם לגרשם כשתרצו)</a:t>
            </a:r>
            <a:r>
              <a:rPr lang="he-IL" sz="3200" dirty="0" smtClean="0">
                <a:latin typeface="David" panose="020E0502060401010101" pitchFamily="34" charset="-79"/>
                <a:cs typeface="David" panose="020E0502060401010101" pitchFamily="34" charset="-79"/>
              </a:rPr>
              <a:t> אלא הגויים הללו יהיו לכם </a:t>
            </a:r>
            <a:r>
              <a:rPr lang="he-IL" sz="3200" dirty="0" err="1" smtClean="0">
                <a:latin typeface="David" panose="020E0502060401010101" pitchFamily="34" charset="-79"/>
                <a:cs typeface="David" panose="020E0502060401010101" pitchFamily="34" charset="-79"/>
              </a:rPr>
              <a:t>לצידים</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(שהחיילים שלהם יקיפו אתכם מהצדדים) </a:t>
            </a:r>
            <a:r>
              <a:rPr lang="he-IL" sz="3200" dirty="0" smtClean="0">
                <a:latin typeface="David" panose="020E0502060401010101" pitchFamily="34" charset="-79"/>
                <a:cs typeface="David" panose="020E0502060401010101" pitchFamily="34" charset="-79"/>
              </a:rPr>
              <a:t>ובנוסף האלוהים שלהם יהיה לכם למוקש שאתם תתעו אחריהם ותעבדו את אלוהים.</a:t>
            </a:r>
            <a:endParaRPr lang="he-IL" sz="3200" dirty="0">
              <a:latin typeface="David" panose="020E0502060401010101" pitchFamily="34" charset="-79"/>
              <a:cs typeface="David" panose="020E0502060401010101" pitchFamily="34" charset="-79"/>
            </a:endParaRPr>
          </a:p>
        </p:txBody>
      </p:sp>
      <p:sp>
        <p:nvSpPr>
          <p:cNvPr id="4" name="מלבן 3"/>
          <p:cNvSpPr/>
          <p:nvPr/>
        </p:nvSpPr>
        <p:spPr>
          <a:xfrm>
            <a:off x="6646460" y="236473"/>
            <a:ext cx="5377218" cy="2677656"/>
          </a:xfrm>
          <a:prstGeom prst="rect">
            <a:avLst/>
          </a:prstGeom>
          <a:solidFill>
            <a:schemeClr val="accent2">
              <a:lumMod val="40000"/>
              <a:lumOff val="60000"/>
            </a:schemeClr>
          </a:solidFill>
        </p:spPr>
        <p:txBody>
          <a:bodyPr wrap="square">
            <a:spAutoFit/>
          </a:bodyPr>
          <a:lstStyle/>
          <a:p>
            <a:r>
              <a:rPr lang="he-IL" sz="2800" b="1" i="0" u="sng" dirty="0" smtClean="0">
                <a:solidFill>
                  <a:srgbClr val="000000"/>
                </a:solidFill>
                <a:effectLst/>
                <a:latin typeface="David" panose="020E0502060401010101" pitchFamily="34" charset="-79"/>
                <a:cs typeface="David" panose="020E0502060401010101" pitchFamily="34" charset="-79"/>
              </a:rPr>
              <a:t>ב</a:t>
            </a:r>
            <a:r>
              <a:rPr lang="he-IL" sz="2800" b="0" i="0" dirty="0" smtClean="0">
                <a:solidFill>
                  <a:srgbClr val="000000"/>
                </a:solidFill>
                <a:effectLst/>
                <a:latin typeface="David" panose="020E0502060401010101" pitchFamily="34" charset="-79"/>
                <a:cs typeface="David" panose="020E0502060401010101" pitchFamily="34" charset="-79"/>
              </a:rPr>
              <a:t> וְאַתֶּם, לֹא-תִכְרְתוּ בְרִית לְיוֹשְׁבֵי הָאָרֶץ הַזֹּאת--מִזְבְּחוֹתֵיהֶם, </a:t>
            </a:r>
            <a:r>
              <a:rPr lang="he-IL" sz="2800" b="0" i="0" dirty="0" err="1" smtClean="0">
                <a:solidFill>
                  <a:srgbClr val="000000"/>
                </a:solidFill>
                <a:effectLst/>
                <a:latin typeface="David" panose="020E0502060401010101" pitchFamily="34" charset="-79"/>
                <a:cs typeface="David" panose="020E0502060401010101" pitchFamily="34" charset="-79"/>
              </a:rPr>
              <a:t>תִּתֹּצוּן</a:t>
            </a:r>
            <a:r>
              <a:rPr lang="he-IL" sz="2800" b="0" i="0" dirty="0" smtClean="0">
                <a:solidFill>
                  <a:srgbClr val="000000"/>
                </a:solidFill>
                <a:effectLst/>
                <a:latin typeface="David" panose="020E0502060401010101" pitchFamily="34" charset="-79"/>
                <a:cs typeface="David" panose="020E0502060401010101" pitchFamily="34" charset="-79"/>
              </a:rPr>
              <a:t>; </a:t>
            </a:r>
            <a:r>
              <a:rPr lang="he-IL" sz="2800" b="1" i="0" dirty="0" smtClean="0">
                <a:solidFill>
                  <a:srgbClr val="000000"/>
                </a:solidFill>
                <a:effectLst/>
                <a:latin typeface="David" panose="020E0502060401010101" pitchFamily="34" charset="-79"/>
                <a:cs typeface="David" panose="020E0502060401010101" pitchFamily="34" charset="-79"/>
              </a:rPr>
              <a:t>וְלֹא-שְׁמַעְתֶּם בְּקוֹלִי, מַה-זֹּאת עֲשִׂיתֶם</a:t>
            </a:r>
            <a:r>
              <a:rPr lang="he-IL" sz="2800" b="0" i="0" dirty="0" smtClean="0">
                <a:solidFill>
                  <a:srgbClr val="000000"/>
                </a:solidFill>
                <a:effectLst/>
                <a:latin typeface="David" panose="020E0502060401010101" pitchFamily="34" charset="-79"/>
                <a:cs typeface="David" panose="020E0502060401010101" pitchFamily="34" charset="-79"/>
              </a:rPr>
              <a:t>.  </a:t>
            </a:r>
          </a:p>
          <a:p>
            <a:r>
              <a:rPr lang="he-IL" sz="2800" b="1" i="0" u="sng" dirty="0" smtClean="0">
                <a:solidFill>
                  <a:srgbClr val="000000"/>
                </a:solidFill>
                <a:effectLst/>
                <a:latin typeface="David" panose="020E0502060401010101" pitchFamily="34" charset="-79"/>
                <a:cs typeface="David" panose="020E0502060401010101" pitchFamily="34" charset="-79"/>
              </a:rPr>
              <a:t>ג</a:t>
            </a:r>
            <a:r>
              <a:rPr lang="he-IL" sz="2800" b="0" i="0" dirty="0" smtClean="0">
                <a:solidFill>
                  <a:srgbClr val="000000"/>
                </a:solidFill>
                <a:effectLst/>
                <a:latin typeface="David" panose="020E0502060401010101" pitchFamily="34" charset="-79"/>
                <a:cs typeface="David" panose="020E0502060401010101" pitchFamily="34" charset="-79"/>
              </a:rPr>
              <a:t> וְגַם אָמַרְתִּי, לֹא-אֲגָרֵשׁ אוֹתָם מִפְּנֵיכֶם; וְהָיוּ לָכֶם, לְצִדִּים, </a:t>
            </a:r>
            <a:r>
              <a:rPr lang="he-IL" sz="2800" b="0" i="0" dirty="0" err="1" smtClean="0">
                <a:solidFill>
                  <a:srgbClr val="000000"/>
                </a:solidFill>
                <a:effectLst/>
                <a:latin typeface="David" panose="020E0502060401010101" pitchFamily="34" charset="-79"/>
                <a:cs typeface="David" panose="020E0502060401010101" pitchFamily="34" charset="-79"/>
              </a:rPr>
              <a:t>וֵאלֹהֵיהֶם</a:t>
            </a:r>
            <a:r>
              <a:rPr lang="he-IL" sz="2800" b="0" i="0" dirty="0" smtClean="0">
                <a:solidFill>
                  <a:srgbClr val="000000"/>
                </a:solidFill>
                <a:effectLst/>
                <a:latin typeface="David" panose="020E0502060401010101" pitchFamily="34" charset="-79"/>
                <a:cs typeface="David" panose="020E0502060401010101" pitchFamily="34" charset="-79"/>
              </a:rPr>
              <a:t>, </a:t>
            </a:r>
            <a:r>
              <a:rPr lang="he-IL" sz="2800" b="1" i="0" dirty="0" smtClean="0">
                <a:solidFill>
                  <a:srgbClr val="000000"/>
                </a:solidFill>
                <a:effectLst/>
                <a:latin typeface="David" panose="020E0502060401010101" pitchFamily="34" charset="-79"/>
                <a:cs typeface="David" panose="020E0502060401010101" pitchFamily="34" charset="-79"/>
              </a:rPr>
              <a:t>יִהְיוּ לָכֶם לְמוֹקֵשׁ.</a:t>
            </a:r>
            <a:endParaRPr lang="he-IL" sz="2800" b="1"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7837724" y="3483515"/>
            <a:ext cx="4063124" cy="3043421"/>
          </a:xfrm>
          <a:prstGeom prst="rect">
            <a:avLst/>
          </a:prstGeom>
        </p:spPr>
      </p:pic>
      <p:sp>
        <p:nvSpPr>
          <p:cNvPr id="6" name="TextBox 5"/>
          <p:cNvSpPr txBox="1"/>
          <p:nvPr/>
        </p:nvSpPr>
        <p:spPr>
          <a:xfrm>
            <a:off x="8461612" y="3725839"/>
            <a:ext cx="2593075" cy="400110"/>
          </a:xfrm>
          <a:prstGeom prst="rect">
            <a:avLst/>
          </a:prstGeom>
          <a:noFill/>
        </p:spPr>
        <p:txBody>
          <a:bodyPr wrap="square" rtlCol="1">
            <a:spAutoFit/>
          </a:bodyPr>
          <a:lstStyle/>
          <a:p>
            <a:r>
              <a:rPr lang="he-IL" sz="2000" dirty="0" err="1" smtClean="0">
                <a:latin typeface="David" panose="020E0502060401010101" pitchFamily="34" charset="-79"/>
                <a:cs typeface="David" panose="020E0502060401010101" pitchFamily="34" charset="-79"/>
              </a:rPr>
              <a:t>מזבחותם</a:t>
            </a:r>
            <a:r>
              <a:rPr lang="he-IL" sz="2000" dirty="0" smtClean="0">
                <a:latin typeface="David" panose="020E0502060401010101" pitchFamily="34" charset="-79"/>
                <a:cs typeface="David" panose="020E0502060401010101" pitchFamily="34" charset="-79"/>
              </a:rPr>
              <a:t> </a:t>
            </a:r>
            <a:r>
              <a:rPr lang="he-IL" sz="2000" dirty="0" err="1" smtClean="0">
                <a:latin typeface="David" panose="020E0502060401010101" pitchFamily="34" charset="-79"/>
                <a:cs typeface="David" panose="020E0502060401010101" pitchFamily="34" charset="-79"/>
              </a:rPr>
              <a:t>תתוצון</a:t>
            </a:r>
            <a:r>
              <a:rPr lang="he-IL" sz="2000" dirty="0" smtClean="0">
                <a:latin typeface="David" panose="020E0502060401010101" pitchFamily="34" charset="-79"/>
                <a:cs typeface="David" panose="020E0502060401010101" pitchFamily="34" charset="-79"/>
              </a:rPr>
              <a:t> (תשברו</a:t>
            </a:r>
            <a:r>
              <a:rPr lang="he-IL" dirty="0" smtClean="0"/>
              <a:t>)</a:t>
            </a:r>
            <a:endParaRPr lang="he-IL" dirty="0"/>
          </a:p>
        </p:txBody>
      </p:sp>
      <p:sp>
        <p:nvSpPr>
          <p:cNvPr id="7" name="חץ למטה 6"/>
          <p:cNvSpPr/>
          <p:nvPr/>
        </p:nvSpPr>
        <p:spPr>
          <a:xfrm>
            <a:off x="9335069" y="4125949"/>
            <a:ext cx="859809" cy="5552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6149239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ircle(in)">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 calcmode="lin" valueType="num">
                                      <p:cBhvr>
                                        <p:cTn id="3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32"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33"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340327" y="146443"/>
            <a:ext cx="5432676" cy="5816977"/>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ד</a:t>
            </a:r>
            <a:r>
              <a:rPr lang="he-IL" sz="3000" dirty="0" smtClean="0">
                <a:latin typeface="David" panose="020E0502060401010101" pitchFamily="34" charset="-79"/>
                <a:cs typeface="David" panose="020E0502060401010101" pitchFamily="34" charset="-79"/>
              </a:rPr>
              <a:t>. ברגע ששמעו בני ישראל את דבריו של פנחס שה' לא יהיה איתם והם יכשלו בעבודת האלוהים של הגויים החלו לבכות על חטאם. </a:t>
            </a:r>
            <a:r>
              <a:rPr lang="he-IL" sz="2800" dirty="0" smtClean="0">
                <a:latin typeface="David" panose="020E0502060401010101" pitchFamily="34" charset="-79"/>
                <a:cs typeface="David" panose="020E0502060401010101" pitchFamily="34" charset="-79"/>
              </a:rPr>
              <a:t>הבכי שלהם לא עזר מכיוון שהם לא חזרו באמת בתשובה כי הם בכו אבל לא התחרטו באמת, וה' סולח שבוכים מהלב ומתחרטים. </a:t>
            </a:r>
            <a:r>
              <a:rPr lang="he-IL" sz="2800" b="1" u="sng" dirty="0" smtClean="0">
                <a:latin typeface="David" panose="020E0502060401010101" pitchFamily="34" charset="-79"/>
                <a:cs typeface="David" panose="020E0502060401010101" pitchFamily="34" charset="-79"/>
              </a:rPr>
              <a:t>ומדוע לא חזרו באמת בתשובה? </a:t>
            </a:r>
            <a:r>
              <a:rPr lang="he-IL" sz="2800" dirty="0" smtClean="0">
                <a:latin typeface="David" panose="020E0502060401010101" pitchFamily="34" charset="-79"/>
                <a:cs typeface="David" panose="020E0502060401010101" pitchFamily="34" charset="-79"/>
              </a:rPr>
              <a:t>כי הם היו דור חדש שלא ראו בעיניים את כל הניסים של ה' איך הירדן נקרע ואיך נפלו חומות יריחו.</a:t>
            </a:r>
          </a:p>
          <a:p>
            <a:r>
              <a:rPr lang="he-IL" sz="2800" b="1" u="sng" dirty="0" smtClean="0">
                <a:latin typeface="David" panose="020E0502060401010101" pitchFamily="34" charset="-79"/>
                <a:cs typeface="David" panose="020E0502060401010101" pitchFamily="34" charset="-79"/>
              </a:rPr>
              <a:t>ה</a:t>
            </a:r>
            <a:r>
              <a:rPr lang="he-IL" sz="2800" dirty="0" smtClean="0">
                <a:latin typeface="David" panose="020E0502060401010101" pitchFamily="34" charset="-79"/>
                <a:cs typeface="David" panose="020E0502060401010101" pitchFamily="34" charset="-79"/>
              </a:rPr>
              <a:t>. וקראו למקום ההוא "בוכים" והקריבו קורבנות לה' כדי לפייסו. </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5941326" y="146443"/>
            <a:ext cx="6096000" cy="2554545"/>
          </a:xfrm>
          <a:prstGeom prst="rect">
            <a:avLst/>
          </a:prstGeom>
          <a:solidFill>
            <a:schemeClr val="accent2">
              <a:lumMod val="60000"/>
              <a:lumOff val="40000"/>
            </a:schemeClr>
          </a:solidFill>
        </p:spPr>
        <p:txBody>
          <a:bodyPr>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ד</a:t>
            </a:r>
            <a:r>
              <a:rPr lang="he-IL" sz="3200" b="0" i="0" dirty="0" smtClean="0">
                <a:solidFill>
                  <a:srgbClr val="000000"/>
                </a:solidFill>
                <a:effectLst/>
                <a:latin typeface="David" panose="020E0502060401010101" pitchFamily="34" charset="-79"/>
                <a:cs typeface="David" panose="020E0502060401010101" pitchFamily="34" charset="-79"/>
              </a:rPr>
              <a:t> וַיְהִי, כְּדַבֵּר מַלְאַךְ יְהוָה אֶת-הַדְּבָרִים הָאֵלֶּה, אֶל-כָּל-בְּנֵי, יִשְׂרָאֵל; </a:t>
            </a:r>
            <a:r>
              <a:rPr lang="he-IL" sz="3200" b="1" i="0" dirty="0" err="1" smtClean="0">
                <a:solidFill>
                  <a:srgbClr val="000000"/>
                </a:solidFill>
                <a:effectLst/>
                <a:latin typeface="David" panose="020E0502060401010101" pitchFamily="34" charset="-79"/>
                <a:cs typeface="David" panose="020E0502060401010101" pitchFamily="34" charset="-79"/>
              </a:rPr>
              <a:t>וַיִּשְׂאו</a:t>
            </a:r>
            <a:r>
              <a:rPr lang="he-IL" sz="3200" b="1" i="0" dirty="0" smtClean="0">
                <a:solidFill>
                  <a:srgbClr val="000000"/>
                </a:solidFill>
                <a:effectLst/>
                <a:latin typeface="David" panose="020E0502060401010101" pitchFamily="34" charset="-79"/>
                <a:cs typeface="David" panose="020E0502060401010101" pitchFamily="34" charset="-79"/>
              </a:rPr>
              <a:t>ּ הָעָם אֶת-קוֹלָם, וַיִּבְכּוּ.  </a:t>
            </a:r>
          </a:p>
          <a:p>
            <a:r>
              <a:rPr lang="he-IL" sz="3200" b="1" i="0" dirty="0" smtClean="0">
                <a:solidFill>
                  <a:srgbClr val="000000"/>
                </a:solidFill>
                <a:effectLst/>
                <a:latin typeface="David" panose="020E0502060401010101" pitchFamily="34" charset="-79"/>
                <a:cs typeface="David" panose="020E0502060401010101" pitchFamily="34" charset="-79"/>
              </a:rPr>
              <a:t>ה</a:t>
            </a:r>
            <a:r>
              <a:rPr lang="he-IL" sz="3200" b="0" i="0" dirty="0" smtClean="0">
                <a:solidFill>
                  <a:srgbClr val="000000"/>
                </a:solidFill>
                <a:effectLst/>
                <a:latin typeface="David" panose="020E0502060401010101" pitchFamily="34" charset="-79"/>
                <a:cs typeface="David" panose="020E0502060401010101" pitchFamily="34" charset="-79"/>
              </a:rPr>
              <a:t> וַיִּקְרְאוּ שֵׁם-הַמָּקוֹם הַהוּא, בֹּכִים; וַיִּזְבְּחוּ-שָׁם, לַיהוָה.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5857164" y="2854195"/>
            <a:ext cx="2621639" cy="2621639"/>
          </a:xfrm>
          <a:prstGeom prst="rect">
            <a:avLst/>
          </a:prstGeom>
        </p:spPr>
      </p:pic>
      <p:pic>
        <p:nvPicPr>
          <p:cNvPr id="6" name="תמונה 5"/>
          <p:cNvPicPr>
            <a:picLocks noChangeAspect="1"/>
          </p:cNvPicPr>
          <p:nvPr/>
        </p:nvPicPr>
        <p:blipFill>
          <a:blip r:embed="rId4"/>
          <a:stretch>
            <a:fillRect/>
          </a:stretch>
        </p:blipFill>
        <p:spPr>
          <a:xfrm>
            <a:off x="8562965" y="3515222"/>
            <a:ext cx="3474361" cy="2448198"/>
          </a:xfrm>
          <a:prstGeom prst="rect">
            <a:avLst/>
          </a:prstGeom>
        </p:spPr>
      </p:pic>
    </p:spTree>
    <p:extLst>
      <p:ext uri="{BB962C8B-B14F-4D97-AF65-F5344CB8AC3E}">
        <p14:creationId xmlns:p14="http://schemas.microsoft.com/office/powerpoint/2010/main" val="50642813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down)">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3015289" y="132794"/>
            <a:ext cx="6771023" cy="830997"/>
          </a:xfrm>
          <a:prstGeom prst="rect">
            <a:avLst/>
          </a:prstGeom>
          <a:solidFill>
            <a:schemeClr val="accent5">
              <a:lumMod val="40000"/>
              <a:lumOff val="60000"/>
            </a:schemeClr>
          </a:solidFill>
          <a:ln w="38100">
            <a:solidFill>
              <a:schemeClr val="tx1"/>
            </a:solidFill>
          </a:ln>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4800" b="1" i="0" u="none" strike="noStrike" kern="1200" cap="none" spc="0" normalizeH="0" baseline="0" noProof="0" dirty="0" smtClean="0">
                <a:ln>
                  <a:noFill/>
                </a:ln>
                <a:solidFill>
                  <a:srgbClr val="FF0000"/>
                </a:solidFill>
                <a:effectLst/>
                <a:uLnTx/>
                <a:uFillTx/>
                <a:latin typeface="David" panose="020E0502060401010101" pitchFamily="34" charset="-79"/>
                <a:ea typeface="+mn-ea"/>
                <a:cs typeface="David" panose="020E0502060401010101" pitchFamily="34" charset="-79"/>
              </a:rPr>
              <a:t>מידה כנגד מידה:</a:t>
            </a:r>
          </a:p>
        </p:txBody>
      </p:sp>
      <p:sp>
        <p:nvSpPr>
          <p:cNvPr id="3" name="TextBox 2"/>
          <p:cNvSpPr txBox="1"/>
          <p:nvPr/>
        </p:nvSpPr>
        <p:spPr>
          <a:xfrm>
            <a:off x="600501" y="1612690"/>
            <a:ext cx="11136573" cy="501675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dirty="0" smtClean="0">
                <a:latin typeface="David" panose="020E0502060401010101" pitchFamily="34" charset="-79"/>
                <a:cs typeface="David" panose="020E0502060401010101" pitchFamily="34" charset="-79"/>
              </a:rPr>
              <a:t>בני ישראל לא שמעו בקול ה'                                        </a:t>
            </a:r>
            <a:r>
              <a:rPr lang="he-IL" sz="3200" b="1" dirty="0" smtClean="0">
                <a:latin typeface="David" panose="020E0502060401010101" pitchFamily="34" charset="-79"/>
                <a:cs typeface="David" panose="020E0502060401010101" pitchFamily="34" charset="-79"/>
              </a:rPr>
              <a:t>ולכן-</a:t>
            </a:r>
            <a:r>
              <a:rPr lang="he-IL" sz="2800" dirty="0" smtClean="0">
                <a:latin typeface="David" panose="020E0502060401010101" pitchFamily="34" charset="-79"/>
                <a:cs typeface="David" panose="020E0502060401010101" pitchFamily="34" charset="-79"/>
              </a:rPr>
              <a:t> הקב"ה לא יעזור להם</a:t>
            </a:r>
          </a:p>
          <a:p>
            <a:r>
              <a:rPr lang="he-IL" sz="2800" dirty="0" smtClean="0">
                <a:latin typeface="David" panose="020E0502060401010101" pitchFamily="34" charset="-79"/>
                <a:cs typeface="David" panose="020E0502060401010101" pitchFamily="34" charset="-79"/>
              </a:rPr>
              <a:t>והשאירו את הגויים בחיים                                            בכיבוש הארץ ובניצחון על  </a:t>
            </a:r>
          </a:p>
          <a:p>
            <a:r>
              <a:rPr lang="he-IL" sz="2800" dirty="0" smtClean="0">
                <a:latin typeface="David" panose="020E0502060401010101" pitchFamily="34" charset="-79"/>
                <a:cs typeface="David" panose="020E0502060401010101" pitchFamily="34" charset="-79"/>
              </a:rPr>
              <a:t>                                                                                             הגויים.</a:t>
            </a:r>
            <a:endParaRPr lang="he-IL" sz="2800" dirty="0">
              <a:latin typeface="David" panose="020E0502060401010101" pitchFamily="34" charset="-79"/>
              <a:cs typeface="David" panose="020E0502060401010101" pitchFamily="34" charset="-79"/>
            </a:endParaRPr>
          </a:p>
          <a:p>
            <a:endParaRPr lang="he-IL" sz="2800" dirty="0" smtClean="0">
              <a:latin typeface="David" panose="020E0502060401010101" pitchFamily="34" charset="-79"/>
              <a:cs typeface="David" panose="020E0502060401010101" pitchFamily="34" charset="-79"/>
            </a:endParaRPr>
          </a:p>
          <a:p>
            <a:r>
              <a:rPr lang="he-IL" sz="2800" dirty="0" smtClean="0">
                <a:latin typeface="David" panose="020E0502060401010101" pitchFamily="34" charset="-79"/>
                <a:cs typeface="David" panose="020E0502060401010101" pitchFamily="34" charset="-79"/>
              </a:rPr>
              <a:t>הסיבה להמצאות הגויים בארץ                                     </a:t>
            </a:r>
            <a:r>
              <a:rPr lang="he-IL" sz="3200" b="1" dirty="0" smtClean="0">
                <a:latin typeface="David" panose="020E0502060401010101" pitchFamily="34" charset="-79"/>
                <a:cs typeface="David" panose="020E0502060401010101" pitchFamily="34" charset="-79"/>
              </a:rPr>
              <a:t>ולכן</a:t>
            </a:r>
            <a:r>
              <a:rPr lang="he-IL" sz="2800" dirty="0" smtClean="0">
                <a:latin typeface="David" panose="020E0502060401010101" pitchFamily="34" charset="-79"/>
                <a:cs typeface="David" panose="020E0502060401010101" pitchFamily="34" charset="-79"/>
              </a:rPr>
              <a:t>- הקב"ה יפר את הברית</a:t>
            </a:r>
          </a:p>
          <a:p>
            <a:r>
              <a:rPr lang="he-IL" sz="2800" dirty="0" smtClean="0">
                <a:latin typeface="David" panose="020E0502060401010101" pitchFamily="34" charset="-79"/>
                <a:cs typeface="David" panose="020E0502060401010101" pitchFamily="34" charset="-79"/>
              </a:rPr>
              <a:t>ישראל היא התרשלות בני ישראל                                    שהבטיח לעמו.</a:t>
            </a:r>
          </a:p>
          <a:p>
            <a:r>
              <a:rPr lang="he-IL" sz="2800" dirty="0" smtClean="0">
                <a:latin typeface="David" panose="020E0502060401010101" pitchFamily="34" charset="-79"/>
                <a:cs typeface="David" panose="020E0502060401010101" pitchFamily="34" charset="-79"/>
              </a:rPr>
              <a:t>במלאכת כיבוש הארץ.</a:t>
            </a:r>
          </a:p>
          <a:p>
            <a:endParaRPr lang="he-IL" sz="2800" dirty="0">
              <a:latin typeface="David" panose="020E0502060401010101" pitchFamily="34" charset="-79"/>
              <a:cs typeface="David" panose="020E0502060401010101" pitchFamily="34" charset="-79"/>
            </a:endParaRPr>
          </a:p>
          <a:p>
            <a:endParaRPr lang="he-IL" sz="2800" dirty="0" smtClean="0">
              <a:latin typeface="David" panose="020E0502060401010101" pitchFamily="34" charset="-79"/>
              <a:cs typeface="David" panose="020E0502060401010101" pitchFamily="34" charset="-79"/>
            </a:endParaRPr>
          </a:p>
          <a:p>
            <a:r>
              <a:rPr lang="he-IL" sz="2800" dirty="0" smtClean="0">
                <a:latin typeface="David" panose="020E0502060401010101" pitchFamily="34" charset="-79"/>
                <a:cs typeface="David" panose="020E0502060401010101" pitchFamily="34" charset="-79"/>
              </a:rPr>
              <a:t>בני ישראל כרתו ברית                                                     </a:t>
            </a:r>
            <a:r>
              <a:rPr lang="he-IL" sz="3200" b="1" dirty="0" smtClean="0">
                <a:latin typeface="David" panose="020E0502060401010101" pitchFamily="34" charset="-79"/>
                <a:cs typeface="David" panose="020E0502060401010101" pitchFamily="34" charset="-79"/>
              </a:rPr>
              <a:t>ולכן-</a:t>
            </a:r>
            <a:r>
              <a:rPr lang="he-IL" sz="2800" dirty="0" smtClean="0">
                <a:latin typeface="David" panose="020E0502060401010101" pitchFamily="34" charset="-79"/>
                <a:cs typeface="David" panose="020E0502060401010101" pitchFamily="34" charset="-79"/>
              </a:rPr>
              <a:t> יהיו להם למוקש ויגרמו</a:t>
            </a:r>
          </a:p>
          <a:p>
            <a:r>
              <a:rPr lang="he-IL" sz="2800" dirty="0" smtClean="0">
                <a:latin typeface="David" panose="020E0502060401010101" pitchFamily="34" charset="-79"/>
                <a:cs typeface="David" panose="020E0502060401010101" pitchFamily="34" charset="-79"/>
              </a:rPr>
              <a:t>עם יושבי הארץ                                                                 להם התדרדרות רוחנית. </a:t>
            </a:r>
            <a:endParaRPr lang="he-IL" sz="2800" dirty="0">
              <a:latin typeface="David" panose="020E0502060401010101" pitchFamily="34" charset="-79"/>
              <a:cs typeface="David" panose="020E0502060401010101" pitchFamily="34" charset="-79"/>
            </a:endParaRPr>
          </a:p>
        </p:txBody>
      </p:sp>
      <p:cxnSp>
        <p:nvCxnSpPr>
          <p:cNvPr id="5" name="מחבר חץ ישר 4"/>
          <p:cNvCxnSpPr/>
          <p:nvPr/>
        </p:nvCxnSpPr>
        <p:spPr>
          <a:xfrm flipH="1">
            <a:off x="4757381" y="1933519"/>
            <a:ext cx="3466532" cy="178785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6" name="מחבר חץ ישר 5"/>
          <p:cNvCxnSpPr/>
          <p:nvPr/>
        </p:nvCxnSpPr>
        <p:spPr>
          <a:xfrm flipH="1" flipV="1">
            <a:off x="4959822" y="2051020"/>
            <a:ext cx="3455159" cy="178785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מחבר חץ ישר 7"/>
          <p:cNvCxnSpPr/>
          <p:nvPr/>
        </p:nvCxnSpPr>
        <p:spPr>
          <a:xfrm flipH="1">
            <a:off x="4722123" y="6073254"/>
            <a:ext cx="3930555" cy="2729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1" name="תמונה 10"/>
          <p:cNvPicPr>
            <a:picLocks noChangeAspect="1"/>
          </p:cNvPicPr>
          <p:nvPr/>
        </p:nvPicPr>
        <p:blipFill>
          <a:blip r:embed="rId3"/>
          <a:stretch>
            <a:fillRect/>
          </a:stretch>
        </p:blipFill>
        <p:spPr>
          <a:xfrm>
            <a:off x="55443" y="132794"/>
            <a:ext cx="2786987" cy="1491290"/>
          </a:xfrm>
          <a:prstGeom prst="rect">
            <a:avLst/>
          </a:prstGeom>
        </p:spPr>
      </p:pic>
    </p:spTree>
    <p:extLst>
      <p:ext uri="{BB962C8B-B14F-4D97-AF65-F5344CB8AC3E}">
        <p14:creationId xmlns:p14="http://schemas.microsoft.com/office/powerpoint/2010/main" val="73872351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down)">
                                      <p:cBhvr>
                                        <p:cTn id="70" dur="500"/>
                                        <p:tgtEl>
                                          <p:spTgt spid="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down)">
                                      <p:cBhvr>
                                        <p:cTn id="7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08315" y="37261"/>
            <a:ext cx="6005882" cy="6555641"/>
          </a:xfrm>
          <a:prstGeom prst="rect">
            <a:avLst/>
          </a:prstGeom>
          <a:solidFill>
            <a:schemeClr val="accent1">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ו</a:t>
            </a:r>
            <a:r>
              <a:rPr lang="he-IL" sz="2800" dirty="0" smtClean="0">
                <a:latin typeface="David" panose="020E0502060401010101" pitchFamily="34" charset="-79"/>
                <a:cs typeface="David" panose="020E0502060401010101" pitchFamily="34" charset="-79"/>
              </a:rPr>
              <a:t>. הנביא מספר שהתגלות המלאך לבני  ישראל הייתה בזמן הזקנים שהאריכו ימים אחרי יהושע שאז עדיין עם ישראל עבדו את ה' ורק התרשלו בכיבוש הארץ </a:t>
            </a:r>
            <a:r>
              <a:rPr lang="he-IL" sz="2800" b="1" u="sng" dirty="0" smtClean="0">
                <a:latin typeface="David" panose="020E0502060401010101" pitchFamily="34" charset="-79"/>
                <a:cs typeface="David" panose="020E0502060401010101" pitchFamily="34" charset="-79"/>
              </a:rPr>
              <a:t>עכשיו בא הנביא מספר מה היה בזמן שיהושע עדיין היה קיים </a:t>
            </a:r>
            <a:r>
              <a:rPr lang="he-IL" sz="2800" dirty="0" smtClean="0">
                <a:latin typeface="David" panose="020E0502060401010101" pitchFamily="34" charset="-79"/>
                <a:cs typeface="David" panose="020E0502060401010101" pitchFamily="34" charset="-79"/>
              </a:rPr>
              <a:t>(</a:t>
            </a:r>
            <a:r>
              <a:rPr lang="he-IL" sz="2800" dirty="0" err="1" smtClean="0">
                <a:latin typeface="David" panose="020E0502060401010101" pitchFamily="34" charset="-79"/>
                <a:cs typeface="David" panose="020E0502060401010101" pitchFamily="34" charset="-79"/>
              </a:rPr>
              <a:t>מלבי"ם</a:t>
            </a:r>
            <a:r>
              <a:rPr lang="he-IL" sz="2800" dirty="0" smtClean="0">
                <a:latin typeface="David" panose="020E0502060401010101" pitchFamily="34" charset="-79"/>
                <a:cs typeface="David" panose="020E0502060401010101" pitchFamily="34" charset="-79"/>
              </a:rPr>
              <a:t>) יהושע כרת ברית עם ישראל לפני מותו בין ישראל לה' והם קיבלו על עצמם לעבוד את ה', ואז שלח יהושע את העם (לאחר שחילק לכל שבט את נחלתו) להילחם ביושבי הארץ ושכל אחד יירש את חלקו בארץ. </a:t>
            </a:r>
          </a:p>
          <a:p>
            <a:r>
              <a:rPr lang="he-IL" sz="2800" b="1" u="sng" dirty="0" smtClean="0">
                <a:latin typeface="David" panose="020E0502060401010101" pitchFamily="34" charset="-79"/>
                <a:cs typeface="David" panose="020E0502060401010101" pitchFamily="34" charset="-79"/>
              </a:rPr>
              <a:t>ז.</a:t>
            </a:r>
            <a:r>
              <a:rPr lang="he-IL" sz="2800" dirty="0" smtClean="0">
                <a:latin typeface="David" panose="020E0502060401010101" pitchFamily="34" charset="-79"/>
                <a:cs typeface="David" panose="020E0502060401010101" pitchFamily="34" charset="-79"/>
              </a:rPr>
              <a:t> ועם ישראל עבד את ה' כל ימיו של יהושע וכן גם בימי הזקנים שהאריכו ימים אחרי מות יהושע והזקנים זכו לראות את כל מעשי ה' והניסים הגדולים במצרים במדבר ובכניסתם לארץ.</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277970" y="64411"/>
            <a:ext cx="5773002" cy="3539430"/>
          </a:xfrm>
          <a:prstGeom prst="rect">
            <a:avLst/>
          </a:prstGeom>
          <a:blipFill>
            <a:blip r:embed="rId3"/>
            <a:tile tx="0" ty="0" sx="100000" sy="100000" flip="none" algn="tl"/>
          </a:blip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ו</a:t>
            </a:r>
            <a:r>
              <a:rPr lang="he-IL" sz="3200" b="0" i="0" dirty="0" smtClean="0">
                <a:solidFill>
                  <a:srgbClr val="000000"/>
                </a:solidFill>
                <a:effectLst/>
                <a:latin typeface="David" panose="020E0502060401010101" pitchFamily="34" charset="-79"/>
                <a:cs typeface="David" panose="020E0502060401010101" pitchFamily="34" charset="-79"/>
              </a:rPr>
              <a:t> וַיְשַׁלַּח יְהוֹשֻׁעַ, אֶת-הָעָם; וַיֵּלְכוּ בְנֵי-יִשְׂרָאֵל אִישׁ לְנַחֲלָתוֹ, לָרֶשֶׁת אֶת-הָאָרֶץ. </a:t>
            </a:r>
          </a:p>
          <a:p>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ז</a:t>
            </a:r>
            <a:r>
              <a:rPr lang="he-IL" sz="3200" b="0" i="0" dirty="0" smtClean="0">
                <a:solidFill>
                  <a:srgbClr val="000000"/>
                </a:solidFill>
                <a:effectLst/>
                <a:latin typeface="David" panose="020E0502060401010101" pitchFamily="34" charset="-79"/>
                <a:cs typeface="David" panose="020E0502060401010101" pitchFamily="34" charset="-79"/>
              </a:rPr>
              <a:t> וַיַּעַבְדוּ הָעָם אֶת-יְהוָה, </a:t>
            </a:r>
            <a:r>
              <a:rPr lang="he-IL" sz="3200" b="1" i="0" dirty="0" smtClean="0">
                <a:solidFill>
                  <a:srgbClr val="000000"/>
                </a:solidFill>
                <a:effectLst/>
                <a:latin typeface="David" panose="020E0502060401010101" pitchFamily="34" charset="-79"/>
                <a:cs typeface="David" panose="020E0502060401010101" pitchFamily="34" charset="-79"/>
              </a:rPr>
              <a:t>כֹּל יְמֵי יְהוֹשֻׁעַ; וְכֹל יְמֵי הַזְּקֵנִים</a:t>
            </a:r>
            <a:r>
              <a:rPr lang="he-IL" sz="3200" b="0" i="0" dirty="0" smtClean="0">
                <a:solidFill>
                  <a:srgbClr val="000000"/>
                </a:solidFill>
                <a:effectLst/>
                <a:latin typeface="David" panose="020E0502060401010101" pitchFamily="34" charset="-79"/>
                <a:cs typeface="David" panose="020E0502060401010101" pitchFamily="34" charset="-79"/>
              </a:rPr>
              <a:t>, אֲשֶׁר הֶאֱרִיכוּ יָמִים אַחֲרֵי יְהוֹשׁוּעַ, אֲשֶׁר רָאוּ אֵת כָּל-מַעֲשֵׂה יְהוָה הַגָּדוֹל, אֲשֶׁר עָשָׂה לְיִשְׂרָאֵל.</a:t>
            </a:r>
            <a:endParaRPr lang="he-IL" sz="3200" dirty="0">
              <a:latin typeface="David" panose="020E0502060401010101" pitchFamily="34" charset="-79"/>
              <a:cs typeface="David" panose="020E0502060401010101" pitchFamily="34" charset="-79"/>
            </a:endParaRPr>
          </a:p>
        </p:txBody>
      </p:sp>
      <p:sp>
        <p:nvSpPr>
          <p:cNvPr id="5" name="מלבן 4"/>
          <p:cNvSpPr/>
          <p:nvPr/>
        </p:nvSpPr>
        <p:spPr>
          <a:xfrm>
            <a:off x="6414448" y="3870110"/>
            <a:ext cx="5636524" cy="1815882"/>
          </a:xfrm>
          <a:prstGeom prst="rect">
            <a:avLst/>
          </a:prstGeom>
          <a:solidFill>
            <a:schemeClr val="accent2">
              <a:lumMod val="60000"/>
              <a:lumOff val="40000"/>
            </a:schemeClr>
          </a:solidFill>
        </p:spPr>
        <p:txBody>
          <a:bodyPr wrap="square">
            <a:spAutoFit/>
          </a:bodyPr>
          <a:lstStyle/>
          <a:p>
            <a:r>
              <a:rPr lang="he-IL" sz="2800" dirty="0" smtClean="0">
                <a:latin typeface="David" panose="020E0502060401010101" pitchFamily="34" charset="-79"/>
                <a:cs typeface="David" panose="020E0502060401010101" pitchFamily="34" charset="-79"/>
              </a:rPr>
              <a:t>חז"ל מבארים שהזקנים לא האריכו שנים אחרי מות יהושע, מכיוון שה' הענישם על כך שלא הספידו כראוי את יהושע לאחר שניפטר</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579964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80">
                                          <p:stCondLst>
                                            <p:cond delay="0"/>
                                          </p:stCondLst>
                                        </p:cTn>
                                        <p:tgtEl>
                                          <p:spTgt spid="2">
                                            <p:txEl>
                                              <p:pRg st="1" end="1"/>
                                            </p:txEl>
                                          </p:spTgt>
                                        </p:tgtEl>
                                      </p:cBhvr>
                                    </p:animEffect>
                                    <p:anim calcmode="lin" valueType="num">
                                      <p:cBhvr>
                                        <p:cTn id="15"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1" end="1"/>
                                            </p:txEl>
                                          </p:spTgt>
                                        </p:tgtEl>
                                      </p:cBhvr>
                                      <p:to x="100000" y="60000"/>
                                    </p:animScale>
                                    <p:animScale>
                                      <p:cBhvr>
                                        <p:cTn id="21" dur="166" decel="50000">
                                          <p:stCondLst>
                                            <p:cond delay="676"/>
                                          </p:stCondLst>
                                        </p:cTn>
                                        <p:tgtEl>
                                          <p:spTgt spid="2">
                                            <p:txEl>
                                              <p:pRg st="1" end="1"/>
                                            </p:txEl>
                                          </p:spTgt>
                                        </p:tgtEl>
                                      </p:cBhvr>
                                      <p:to x="100000" y="100000"/>
                                    </p:animScale>
                                    <p:animScale>
                                      <p:cBhvr>
                                        <p:cTn id="22" dur="26">
                                          <p:stCondLst>
                                            <p:cond delay="1312"/>
                                          </p:stCondLst>
                                        </p:cTn>
                                        <p:tgtEl>
                                          <p:spTgt spid="2">
                                            <p:txEl>
                                              <p:pRg st="1" end="1"/>
                                            </p:txEl>
                                          </p:spTgt>
                                        </p:tgtEl>
                                      </p:cBhvr>
                                      <p:to x="100000" y="80000"/>
                                    </p:animScale>
                                    <p:animScale>
                                      <p:cBhvr>
                                        <p:cTn id="23" dur="166" decel="50000">
                                          <p:stCondLst>
                                            <p:cond delay="1338"/>
                                          </p:stCondLst>
                                        </p:cTn>
                                        <p:tgtEl>
                                          <p:spTgt spid="2">
                                            <p:txEl>
                                              <p:pRg st="1" end="1"/>
                                            </p:txEl>
                                          </p:spTgt>
                                        </p:tgtEl>
                                      </p:cBhvr>
                                      <p:to x="100000" y="100000"/>
                                    </p:animScale>
                                    <p:animScale>
                                      <p:cBhvr>
                                        <p:cTn id="24" dur="26">
                                          <p:stCondLst>
                                            <p:cond delay="1642"/>
                                          </p:stCondLst>
                                        </p:cTn>
                                        <p:tgtEl>
                                          <p:spTgt spid="2">
                                            <p:txEl>
                                              <p:pRg st="1" end="1"/>
                                            </p:txEl>
                                          </p:spTgt>
                                        </p:tgtEl>
                                      </p:cBhvr>
                                      <p:to x="100000" y="90000"/>
                                    </p:animScale>
                                    <p:animScale>
                                      <p:cBhvr>
                                        <p:cTn id="25" dur="166" decel="50000">
                                          <p:stCondLst>
                                            <p:cond delay="1668"/>
                                          </p:stCondLst>
                                        </p:cTn>
                                        <p:tgtEl>
                                          <p:spTgt spid="2">
                                            <p:txEl>
                                              <p:pRg st="1" end="1"/>
                                            </p:txEl>
                                          </p:spTgt>
                                        </p:tgtEl>
                                      </p:cBhvr>
                                      <p:to x="100000" y="100000"/>
                                    </p:animScale>
                                    <p:animScale>
                                      <p:cBhvr>
                                        <p:cTn id="26" dur="26">
                                          <p:stCondLst>
                                            <p:cond delay="1808"/>
                                          </p:stCondLst>
                                        </p:cTn>
                                        <p:tgtEl>
                                          <p:spTgt spid="2">
                                            <p:txEl>
                                              <p:pRg st="1" end="1"/>
                                            </p:txEl>
                                          </p:spTgt>
                                        </p:tgtEl>
                                      </p:cBhvr>
                                      <p:to x="100000" y="95000"/>
                                    </p:animScale>
                                    <p:animScale>
                                      <p:cBhvr>
                                        <p:cTn id="27" dur="166" decel="50000">
                                          <p:stCondLst>
                                            <p:cond delay="1834"/>
                                          </p:stCondLst>
                                        </p:cTn>
                                        <p:tgtEl>
                                          <p:spTgt spid="2">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95534" y="179148"/>
            <a:ext cx="6196083" cy="6647974"/>
          </a:xfrm>
          <a:prstGeom prst="rect">
            <a:avLst/>
          </a:prstGeom>
          <a:solidFill>
            <a:schemeClr val="accent4">
              <a:lumMod val="60000"/>
              <a:lumOff val="40000"/>
            </a:schemeClr>
          </a:solidFill>
          <a:ln w="38100">
            <a:solidFill>
              <a:schemeClr val="tx1"/>
            </a:solidFill>
          </a:ln>
        </p:spPr>
        <p:txBody>
          <a:bodyPr wrap="square" rtlCol="1">
            <a:spAutoFit/>
          </a:bodyPr>
          <a:lstStyle/>
          <a:p>
            <a:pPr lvl="0"/>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אז </a:t>
            </a:r>
            <a:r>
              <a:rPr lang="he-IL" sz="3200" dirty="0">
                <a:latin typeface="David" panose="020E0502060401010101" pitchFamily="34" charset="-79"/>
                <a:cs typeface="David" panose="020E0502060401010101" pitchFamily="34" charset="-79"/>
              </a:rPr>
              <a:t>מת יהושע בגיל 110 שנה </a:t>
            </a:r>
            <a:r>
              <a:rPr lang="he-IL" sz="2800" dirty="0">
                <a:latin typeface="David" panose="020E0502060401010101" pitchFamily="34" charset="-79"/>
                <a:cs typeface="David" panose="020E0502060401010101" pitchFamily="34" charset="-79"/>
              </a:rPr>
              <a:t>בשנת 2516 שנה לבריאת העולם (היום אנחנו </a:t>
            </a:r>
            <a:r>
              <a:rPr lang="he-IL" sz="2800" dirty="0" smtClean="0">
                <a:latin typeface="David" panose="020E0502060401010101" pitchFamily="34" charset="-79"/>
                <a:cs typeface="David" panose="020E0502060401010101" pitchFamily="34" charset="-79"/>
              </a:rPr>
              <a:t>5785 </a:t>
            </a:r>
            <a:r>
              <a:rPr lang="he-IL" sz="2800" dirty="0">
                <a:latin typeface="David" panose="020E0502060401010101" pitchFamily="34" charset="-79"/>
                <a:cs typeface="David" panose="020E0502060401010101" pitchFamily="34" charset="-79"/>
              </a:rPr>
              <a:t>שנה לבריאה) והוא הנהיג את עם ישראל מגיל 82 במשך 28 שנים</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pPr lvl="0"/>
            <a:r>
              <a:rPr kumimoji="0" lang="he-IL" sz="3200" b="1" i="0" u="sng" strike="noStrike" kern="1200" cap="none" spc="0" normalizeH="0" baseline="0" noProof="0" dirty="0" smtClean="0">
                <a:ln>
                  <a:noFill/>
                </a:ln>
                <a:effectLst/>
                <a:uLnTx/>
                <a:uFillTx/>
                <a:latin typeface="David" panose="020E0502060401010101" pitchFamily="34" charset="-79"/>
                <a:cs typeface="David" panose="020E0502060401010101" pitchFamily="34" charset="-79"/>
              </a:rPr>
              <a:t>ט</a:t>
            </a:r>
            <a:r>
              <a:rPr lang="he-IL" sz="3200" dirty="0">
                <a:latin typeface="David" panose="020E0502060401010101" pitchFamily="34" charset="-79"/>
                <a:cs typeface="David" panose="020E0502060401010101" pitchFamily="34" charset="-79"/>
              </a:rPr>
              <a:t>. לאחר מותו קברו אותו בעיר שקיבל לנחלה </a:t>
            </a:r>
            <a:r>
              <a:rPr lang="he-IL" sz="3200" dirty="0" err="1">
                <a:latin typeface="David" panose="020E0502060401010101" pitchFamily="34" charset="-79"/>
                <a:cs typeface="David" panose="020E0502060401010101" pitchFamily="34" charset="-79"/>
              </a:rPr>
              <a:t>בתמנת</a:t>
            </a:r>
            <a:r>
              <a:rPr lang="he-IL" sz="3200" dirty="0">
                <a:latin typeface="David" panose="020E0502060401010101" pitchFamily="34" charset="-79"/>
                <a:cs typeface="David" panose="020E0502060401010101" pitchFamily="34" charset="-79"/>
              </a:rPr>
              <a:t> חרס </a:t>
            </a:r>
            <a:r>
              <a:rPr lang="he-IL" sz="2800" dirty="0">
                <a:latin typeface="David" panose="020E0502060401010101" pitchFamily="34" charset="-79"/>
                <a:cs typeface="David" panose="020E0502060401010101" pitchFamily="34" charset="-79"/>
              </a:rPr>
              <a:t>(נקראת כך משום שהעמידו תמונה של חרס עם חמה (שמש) על קברו לרמז שכאן קבור האדם שהעמיד את השמש </a:t>
            </a:r>
            <a:r>
              <a:rPr lang="he-IL" sz="2800" dirty="0" smtClean="0">
                <a:latin typeface="David" panose="020E0502060401010101" pitchFamily="34" charset="-79"/>
                <a:cs typeface="David" panose="020E0502060401010101" pitchFamily="34" charset="-79"/>
              </a:rPr>
              <a:t>במקומה)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והמקום הזה היה בהר אפרים מצפון "להר הגעש" </a:t>
            </a:r>
            <a:r>
              <a:rPr lang="he-IL" sz="3200" dirty="0" smtClean="0">
                <a:latin typeface="David" panose="020E0502060401010101" pitchFamily="34" charset="-79"/>
                <a:cs typeface="David" panose="020E0502060401010101" pitchFamily="34" charset="-79"/>
              </a:rPr>
              <a:t>.</a:t>
            </a:r>
          </a:p>
          <a:p>
            <a:pPr lvl="0"/>
            <a:r>
              <a:rPr lang="he-IL" sz="3200" b="1" u="sng" dirty="0">
                <a:latin typeface="David" panose="020E0502060401010101" pitchFamily="34" charset="-79"/>
                <a:cs typeface="David" panose="020E0502060401010101" pitchFamily="34" charset="-79"/>
              </a:rPr>
              <a:t>י</a:t>
            </a:r>
            <a:r>
              <a:rPr lang="he-IL" sz="3200" dirty="0">
                <a:latin typeface="David" panose="020E0502060401010101" pitchFamily="34" charset="-79"/>
                <a:cs typeface="David" panose="020E0502060401010101" pitchFamily="34" charset="-79"/>
              </a:rPr>
              <a:t>. </a:t>
            </a:r>
            <a:r>
              <a:rPr lang="he-IL" sz="3000" dirty="0">
                <a:latin typeface="David" panose="020E0502060401010101" pitchFamily="34" charset="-79"/>
                <a:cs typeface="David" panose="020E0502060401010101" pitchFamily="34" charset="-79"/>
              </a:rPr>
              <a:t>וגם כל הדור ההוא שהיו שראו את כל הניסים מתו, וקם דור חדש הבנים שלהם שלא ידעו את ה' </a:t>
            </a:r>
            <a:r>
              <a:rPr lang="he-IL" sz="2800" dirty="0">
                <a:latin typeface="David" panose="020E0502060401010101" pitchFamily="34" charset="-79"/>
                <a:cs typeface="David" panose="020E0502060401010101" pitchFamily="34" charset="-79"/>
              </a:rPr>
              <a:t>(לא היה להם יראה ופחד מה') </a:t>
            </a:r>
            <a:r>
              <a:rPr lang="he-IL" sz="3000" dirty="0">
                <a:latin typeface="David" panose="020E0502060401010101" pitchFamily="34" charset="-79"/>
                <a:cs typeface="David" panose="020E0502060401010101" pitchFamily="34" charset="-79"/>
              </a:rPr>
              <a:t>והם גם לא ראו את הניסים שעשה ה'.</a:t>
            </a:r>
            <a:endParaRPr kumimoji="0" lang="he-IL" sz="3000" b="0" i="0" u="none" strike="noStrike" kern="1200" cap="none" spc="0" normalizeH="0" baseline="0" noProof="0" dirty="0" smtClean="0">
              <a:ln>
                <a:noFill/>
              </a:ln>
              <a:effectLst/>
              <a:uLnTx/>
              <a:uFillTx/>
              <a:latin typeface="David" panose="020E0502060401010101" pitchFamily="34" charset="-79"/>
              <a:cs typeface="David" panose="020E0502060401010101" pitchFamily="34" charset="-79"/>
            </a:endParaRPr>
          </a:p>
        </p:txBody>
      </p:sp>
      <p:sp>
        <p:nvSpPr>
          <p:cNvPr id="3" name="מלבן 2"/>
          <p:cNvSpPr/>
          <p:nvPr/>
        </p:nvSpPr>
        <p:spPr>
          <a:xfrm>
            <a:off x="6441742" y="254897"/>
            <a:ext cx="5618329" cy="4031873"/>
          </a:xfrm>
          <a:prstGeom prst="rect">
            <a:avLst/>
          </a:prstGeom>
          <a:solidFill>
            <a:schemeClr val="accent2">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ח</a:t>
            </a:r>
            <a:r>
              <a:rPr lang="he-IL" sz="3200" b="0" i="0" dirty="0" smtClean="0">
                <a:solidFill>
                  <a:srgbClr val="000000"/>
                </a:solidFill>
                <a:effectLst/>
                <a:latin typeface="David" panose="020E0502060401010101" pitchFamily="34" charset="-79"/>
                <a:cs typeface="David" panose="020E0502060401010101" pitchFamily="34" charset="-79"/>
              </a:rPr>
              <a:t> וַיָּמָת יְהוֹשֻׁעַ בִּן-נוּן, עֶבֶד יְהוָה, </a:t>
            </a:r>
            <a:r>
              <a:rPr lang="he-IL" sz="3200" b="1" i="0" dirty="0" smtClean="0">
                <a:solidFill>
                  <a:srgbClr val="000000"/>
                </a:solidFill>
                <a:effectLst/>
                <a:latin typeface="David" panose="020E0502060401010101" pitchFamily="34" charset="-79"/>
                <a:cs typeface="David" panose="020E0502060401010101" pitchFamily="34" charset="-79"/>
              </a:rPr>
              <a:t>בֶּן-מֵאָה וָעֶשֶׂר, שָׁנִים.</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ט</a:t>
            </a:r>
            <a:r>
              <a:rPr lang="he-IL" sz="3200" b="0" i="0" dirty="0" smtClean="0">
                <a:solidFill>
                  <a:srgbClr val="000000"/>
                </a:solidFill>
                <a:effectLst/>
                <a:latin typeface="David" panose="020E0502060401010101" pitchFamily="34" charset="-79"/>
                <a:cs typeface="David" panose="020E0502060401010101" pitchFamily="34" charset="-79"/>
              </a:rPr>
              <a:t> וַיִּקְבְּרוּ אוֹתוֹ בִּגְבוּל נַחֲלָתוֹ, </a:t>
            </a:r>
            <a:r>
              <a:rPr lang="he-IL" sz="3200" b="0" i="0" dirty="0" err="1" smtClean="0">
                <a:solidFill>
                  <a:srgbClr val="000000"/>
                </a:solidFill>
                <a:effectLst/>
                <a:latin typeface="David" panose="020E0502060401010101" pitchFamily="34" charset="-79"/>
                <a:cs typeface="David" panose="020E0502060401010101" pitchFamily="34" charset="-79"/>
              </a:rPr>
              <a:t>בְ</a:t>
            </a:r>
            <a:r>
              <a:rPr lang="he-IL" sz="3200" b="1" i="0" dirty="0" err="1" smtClean="0">
                <a:solidFill>
                  <a:srgbClr val="FF0000"/>
                </a:solidFill>
                <a:effectLst/>
                <a:latin typeface="David" panose="020E0502060401010101" pitchFamily="34" charset="-79"/>
                <a:cs typeface="David" panose="020E0502060401010101" pitchFamily="34" charset="-79"/>
              </a:rPr>
              <a:t>ּתִמְנַת-חֶרֶס</a:t>
            </a:r>
            <a:r>
              <a:rPr lang="he-IL" sz="3200" b="1" i="0" dirty="0" smtClean="0">
                <a:solidFill>
                  <a:srgbClr val="FF0000"/>
                </a:solidFill>
                <a:effectLst/>
                <a:latin typeface="David" panose="020E0502060401010101" pitchFamily="34" charset="-79"/>
                <a:cs typeface="David" panose="020E0502060401010101" pitchFamily="34" charset="-79"/>
              </a:rPr>
              <a:t> בְּהַר אֶפְרָיִם, </a:t>
            </a:r>
            <a:r>
              <a:rPr lang="he-IL" sz="3200" b="0" i="0" dirty="0" smtClean="0">
                <a:solidFill>
                  <a:srgbClr val="000000"/>
                </a:solidFill>
                <a:effectLst/>
                <a:latin typeface="David" panose="020E0502060401010101" pitchFamily="34" charset="-79"/>
                <a:cs typeface="David" panose="020E0502060401010101" pitchFamily="34" charset="-79"/>
              </a:rPr>
              <a:t>מִצְּפוֹן, לְהַר-גָּעַשׁ.  </a:t>
            </a:r>
            <a:r>
              <a:rPr lang="he-IL" sz="3200" b="1" i="0" dirty="0" smtClean="0">
                <a:solidFill>
                  <a:srgbClr val="000000"/>
                </a:solidFill>
                <a:effectLst/>
                <a:latin typeface="David" panose="020E0502060401010101" pitchFamily="34" charset="-79"/>
                <a:cs typeface="David" panose="020E0502060401010101" pitchFamily="34" charset="-79"/>
              </a:rPr>
              <a:t>י</a:t>
            </a:r>
            <a:r>
              <a:rPr lang="he-IL" sz="3200" b="0" i="0" dirty="0" smtClean="0">
                <a:solidFill>
                  <a:srgbClr val="000000"/>
                </a:solidFill>
                <a:effectLst/>
                <a:latin typeface="David" panose="020E0502060401010101" pitchFamily="34" charset="-79"/>
                <a:cs typeface="David" panose="020E0502060401010101" pitchFamily="34" charset="-79"/>
              </a:rPr>
              <a:t> וְגַם כָּל-הַדּוֹר הַהוּא, נֶאֶסְפוּ אֶל-אֲבוֹתָיו; </a:t>
            </a:r>
            <a:r>
              <a:rPr lang="he-IL" sz="3200" b="1" i="0" dirty="0" err="1" smtClean="0">
                <a:solidFill>
                  <a:srgbClr val="000000"/>
                </a:solidFill>
                <a:effectLst/>
                <a:latin typeface="David" panose="020E0502060401010101" pitchFamily="34" charset="-79"/>
                <a:cs typeface="David" panose="020E0502060401010101" pitchFamily="34" charset="-79"/>
              </a:rPr>
              <a:t>וַיָּקָם</a:t>
            </a:r>
            <a:r>
              <a:rPr lang="he-IL" sz="3200" b="1" i="0" dirty="0" smtClean="0">
                <a:solidFill>
                  <a:srgbClr val="000000"/>
                </a:solidFill>
                <a:effectLst/>
                <a:latin typeface="David" panose="020E0502060401010101" pitchFamily="34" charset="-79"/>
                <a:cs typeface="David" panose="020E0502060401010101" pitchFamily="34" charset="-79"/>
              </a:rPr>
              <a:t> דּוֹר אַחֵר אַחֲרֵיהֶם, אֲשֶׁר לֹא-יָדְעוּ אֶת-יְהוָה, וְגַם אֶת-הַמַּעֲשֶׂה, אֲשֶׁר עָשָׂה לְיִשְׂרָאֵל.</a:t>
            </a:r>
            <a:endParaRPr lang="he-IL" sz="3200" b="1"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95534" y="179148"/>
            <a:ext cx="6196083" cy="4019680"/>
          </a:xfrm>
          <a:prstGeom prst="rect">
            <a:avLst/>
          </a:prstGeom>
        </p:spPr>
      </p:pic>
      <p:sp>
        <p:nvSpPr>
          <p:cNvPr id="5" name="מלבן 4"/>
          <p:cNvSpPr/>
          <p:nvPr/>
        </p:nvSpPr>
        <p:spPr>
          <a:xfrm>
            <a:off x="6441742" y="4566146"/>
            <a:ext cx="5331725" cy="1569660"/>
          </a:xfrm>
          <a:prstGeom prst="rect">
            <a:avLst/>
          </a:prstGeom>
          <a:solidFill>
            <a:schemeClr val="accent3">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"להר הגעש" </a:t>
            </a:r>
            <a:r>
              <a:rPr lang="he-IL" sz="3200" dirty="0" smtClean="0">
                <a:latin typeface="David" panose="020E0502060401010101" pitchFamily="34" charset="-79"/>
                <a:cs typeface="David" panose="020E0502060401010101" pitchFamily="34" charset="-79"/>
              </a:rPr>
              <a:t>ונקרא געש- משום שרעש עליהם ההר להורגם על שלא הספידו כראוי את יהושע במותו</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25193078"/>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circle(in)">
                                      <p:cBhvr>
                                        <p:cTn id="29"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תמונה 2"/>
          <p:cNvPicPr>
            <a:picLocks noChangeAspect="1"/>
          </p:cNvPicPr>
          <p:nvPr/>
        </p:nvPicPr>
        <p:blipFill>
          <a:blip r:embed="rId3"/>
          <a:stretch>
            <a:fillRect/>
          </a:stretch>
        </p:blipFill>
        <p:spPr>
          <a:xfrm>
            <a:off x="4984292" y="124644"/>
            <a:ext cx="7012092" cy="5190994"/>
          </a:xfrm>
          <a:prstGeom prst="rect">
            <a:avLst/>
          </a:prstGeom>
          <a:ln w="88900" cap="sq" cmpd="thickThin">
            <a:solidFill>
              <a:srgbClr val="000000"/>
            </a:solidFill>
            <a:prstDash val="solid"/>
            <a:miter lim="800000"/>
          </a:ln>
          <a:effectLst>
            <a:innerShdw blurRad="76200">
              <a:srgbClr val="000000"/>
            </a:innerShdw>
          </a:effectLst>
        </p:spPr>
      </p:pic>
      <p:sp>
        <p:nvSpPr>
          <p:cNvPr id="2" name="TextBox 1"/>
          <p:cNvSpPr txBox="1"/>
          <p:nvPr/>
        </p:nvSpPr>
        <p:spPr>
          <a:xfrm>
            <a:off x="5486400" y="1292854"/>
            <a:ext cx="2866030" cy="1354811"/>
          </a:xfrm>
          <a:prstGeom prst="rect">
            <a:avLst/>
          </a:prstGeom>
          <a:noFill/>
          <a:ln w="38100">
            <a:solidFill>
              <a:srgbClr val="FF0000"/>
            </a:solidFill>
          </a:ln>
        </p:spPr>
        <p:txBody>
          <a:bodyPr wrap="square" rtlCol="1">
            <a:spAutoFit/>
          </a:bodyPr>
          <a:lstStyle/>
          <a:p>
            <a:pPr algn="ctr"/>
            <a:endParaRPr lang="he-IL" sz="3200" dirty="0">
              <a:solidFill>
                <a:srgbClr val="FF0000"/>
              </a:solidFill>
              <a:latin typeface="David" panose="020E0502060401010101" pitchFamily="34" charset="-79"/>
              <a:cs typeface="David" panose="020E0502060401010101" pitchFamily="34" charset="-79"/>
            </a:endParaRPr>
          </a:p>
        </p:txBody>
      </p:sp>
      <p:sp>
        <p:nvSpPr>
          <p:cNvPr id="4" name="TextBox 3"/>
          <p:cNvSpPr txBox="1"/>
          <p:nvPr/>
        </p:nvSpPr>
        <p:spPr>
          <a:xfrm>
            <a:off x="7642746" y="3089145"/>
            <a:ext cx="2677236" cy="595004"/>
          </a:xfrm>
          <a:prstGeom prst="rect">
            <a:avLst/>
          </a:prstGeom>
          <a:noFill/>
          <a:ln w="38100">
            <a:solidFill>
              <a:srgbClr val="7030A0"/>
            </a:solidFill>
          </a:ln>
        </p:spPr>
        <p:txBody>
          <a:bodyPr wrap="square" rtlCol="1">
            <a:spAutoFit/>
          </a:bodyPr>
          <a:lstStyle/>
          <a:p>
            <a:pPr algn="ctr"/>
            <a:endParaRPr lang="he-IL" sz="3200" dirty="0">
              <a:solidFill>
                <a:srgbClr val="7030A0"/>
              </a:solidFill>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rotWithShape="1">
          <a:blip r:embed="rId4"/>
          <a:srcRect b="44244"/>
          <a:stretch/>
        </p:blipFill>
        <p:spPr>
          <a:xfrm>
            <a:off x="191069" y="165586"/>
            <a:ext cx="4394045" cy="5150051"/>
          </a:xfrm>
          <a:prstGeom prst="rect">
            <a:avLst/>
          </a:prstGeom>
        </p:spPr>
      </p:pic>
      <p:sp>
        <p:nvSpPr>
          <p:cNvPr id="6" name="TextBox 5"/>
          <p:cNvSpPr txBox="1"/>
          <p:nvPr/>
        </p:nvSpPr>
        <p:spPr>
          <a:xfrm>
            <a:off x="1965278" y="5535122"/>
            <a:ext cx="8790026" cy="1200329"/>
          </a:xfrm>
          <a:prstGeom prst="rect">
            <a:avLst/>
          </a:prstGeom>
          <a:solidFill>
            <a:schemeClr val="accent4">
              <a:lumMod val="60000"/>
              <a:lumOff val="40000"/>
            </a:schemeClr>
          </a:solidFill>
          <a:ln w="38100">
            <a:solidFill>
              <a:schemeClr val="tx1"/>
            </a:solidFill>
          </a:ln>
        </p:spPr>
        <p:txBody>
          <a:bodyPr wrap="square" rtlCol="1">
            <a:spAutoFit/>
          </a:bodyPr>
          <a:lstStyle/>
          <a:p>
            <a:pPr algn="ctr"/>
            <a:r>
              <a:rPr lang="he-IL" sz="3200" dirty="0" smtClean="0">
                <a:solidFill>
                  <a:srgbClr val="FF0000"/>
                </a:solidFill>
                <a:latin typeface="David" panose="020E0502060401010101" pitchFamily="34" charset="-79"/>
                <a:cs typeface="David" panose="020E0502060401010101" pitchFamily="34" charset="-79"/>
              </a:rPr>
              <a:t>סימן לתזכורת שפרק ב' מדבר על המקום שנקרא "</a:t>
            </a:r>
            <a:r>
              <a:rPr lang="he-IL" sz="4000" b="1" dirty="0" smtClean="0">
                <a:solidFill>
                  <a:srgbClr val="FF0000"/>
                </a:solidFill>
                <a:latin typeface="David" panose="020E0502060401010101" pitchFamily="34" charset="-79"/>
                <a:cs typeface="David" panose="020E0502060401010101" pitchFamily="34" charset="-79"/>
              </a:rPr>
              <a:t>ב</a:t>
            </a:r>
            <a:r>
              <a:rPr lang="he-IL" sz="3200" dirty="0" smtClean="0">
                <a:solidFill>
                  <a:srgbClr val="FF0000"/>
                </a:solidFill>
                <a:latin typeface="David" panose="020E0502060401010101" pitchFamily="34" charset="-79"/>
                <a:cs typeface="David" panose="020E0502060401010101" pitchFamily="34" charset="-79"/>
              </a:rPr>
              <a:t>וכים"- שעם ישראל בכה ששמע דברי המלאך. </a:t>
            </a:r>
            <a:endParaRPr lang="he-IL" sz="3200" dirty="0">
              <a:solidFill>
                <a:srgbClr val="FF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7897727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3368722" y="1308617"/>
            <a:ext cx="5760700" cy="5016758"/>
          </a:xfrm>
          <a:prstGeom prst="rect">
            <a:avLst/>
          </a:prstGeom>
          <a:solidFill>
            <a:schemeClr val="accent3">
              <a:lumMod val="60000"/>
              <a:lumOff val="40000"/>
            </a:schemeClr>
          </a:solidFill>
          <a:ln w="38100">
            <a:solidFill>
              <a:schemeClr val="tx1"/>
            </a:solidFill>
          </a:ln>
        </p:spPr>
        <p:txBody>
          <a:bodyPr wrap="square" rtlCol="1">
            <a:spAutoFit/>
          </a:bodyPr>
          <a:lstStyle/>
          <a:p>
            <a:pPr algn="ctr"/>
            <a:r>
              <a:rPr lang="he-IL" sz="8000" b="1" dirty="0" smtClean="0">
                <a:latin typeface="David" panose="020E0502060401010101" pitchFamily="34" charset="-79"/>
                <a:cs typeface="David" panose="020E0502060401010101" pitchFamily="34" charset="-79"/>
              </a:rPr>
              <a:t>שיעורים לעשות עמוד 15 בחוברת ספר שופטים</a:t>
            </a:r>
            <a:endParaRPr lang="he-IL" sz="80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150126" y="48757"/>
            <a:ext cx="2997958" cy="4090964"/>
          </a:xfrm>
          <a:prstGeom prst="rect">
            <a:avLst/>
          </a:prstGeom>
        </p:spPr>
      </p:pic>
      <p:pic>
        <p:nvPicPr>
          <p:cNvPr id="4" name="תמונה 3"/>
          <p:cNvPicPr>
            <a:picLocks noChangeAspect="1"/>
          </p:cNvPicPr>
          <p:nvPr/>
        </p:nvPicPr>
        <p:blipFill>
          <a:blip r:embed="rId4"/>
          <a:stretch>
            <a:fillRect/>
          </a:stretch>
        </p:blipFill>
        <p:spPr>
          <a:xfrm>
            <a:off x="9199936" y="0"/>
            <a:ext cx="2885222" cy="4028070"/>
          </a:xfrm>
          <a:prstGeom prst="rect">
            <a:avLst/>
          </a:prstGeom>
        </p:spPr>
      </p:pic>
    </p:spTree>
    <p:extLst>
      <p:ext uri="{BB962C8B-B14F-4D97-AF65-F5344CB8AC3E}">
        <p14:creationId xmlns:p14="http://schemas.microsoft.com/office/powerpoint/2010/main" val="2771181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76556" y="132796"/>
            <a:ext cx="5723825" cy="643253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יא': </a:t>
            </a:r>
            <a:r>
              <a:rPr lang="he-IL" sz="2800" dirty="0" smtClean="0">
                <a:latin typeface="David" panose="020E0502060401010101" pitchFamily="34" charset="-79"/>
                <a:cs typeface="David" panose="020E0502060401010101" pitchFamily="34" charset="-79"/>
              </a:rPr>
              <a:t>בדור החדש שאחרי יהושע והזקנים  עשו ישראל הרע בעיני ה' שלא קיימו את מצוות ה' ואחר כך התחילו לעבוד את הפסלים של אלוהי כנען. </a:t>
            </a:r>
          </a:p>
          <a:p>
            <a:r>
              <a:rPr lang="he-IL" sz="2800" b="1" u="sng" dirty="0" err="1" smtClean="0">
                <a:latin typeface="David" panose="020E0502060401010101" pitchFamily="34" charset="-79"/>
                <a:cs typeface="David" panose="020E0502060401010101" pitchFamily="34" charset="-79"/>
              </a:rPr>
              <a:t>יב</a:t>
            </a:r>
            <a:r>
              <a:rPr lang="he-IL" sz="2800" b="1" u="sng"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בהתחלה עבדו עבודה זרה בשיתוף עם עבודת ה', ואחר כך הפסיקו לעבוד את ה' והלכו רק אחרי אלוהים אחרים </a:t>
            </a:r>
            <a:r>
              <a:rPr lang="he-IL" sz="2800" dirty="0" smtClean="0">
                <a:latin typeface="David" panose="020E0502060401010101" pitchFamily="34" charset="-79"/>
                <a:cs typeface="David" panose="020E0502060401010101" pitchFamily="34" charset="-79"/>
              </a:rPr>
              <a:t>מהעמים שנמצאים סביבם והשתחוו להם </a:t>
            </a:r>
            <a:r>
              <a:rPr lang="he-IL" sz="2400" dirty="0" smtClean="0">
                <a:latin typeface="David" panose="020E0502060401010101" pitchFamily="34" charset="-79"/>
                <a:cs typeface="David" panose="020E0502060401010101" pitchFamily="34" charset="-79"/>
              </a:rPr>
              <a:t>(למרות שעדיין האמינו בליבם בה' שהוא בורא העולמות אך הפסיקו לעובדו מצד זה שהוא האלוקים שמשגיח עליהם בפרטות) </a:t>
            </a:r>
            <a:r>
              <a:rPr lang="he-IL" sz="2800" dirty="0" smtClean="0">
                <a:latin typeface="David" panose="020E0502060401010101" pitchFamily="34" charset="-79"/>
                <a:cs typeface="David" panose="020E0502060401010101" pitchFamily="34" charset="-79"/>
              </a:rPr>
              <a:t>ובכך הכעיסו את הקב"ה.</a:t>
            </a:r>
          </a:p>
          <a:p>
            <a:r>
              <a:rPr lang="he-IL" sz="2800" b="1" u="sng" dirty="0" smtClean="0">
                <a:latin typeface="David" panose="020E0502060401010101" pitchFamily="34" charset="-79"/>
                <a:cs typeface="David" panose="020E0502060401010101" pitchFamily="34" charset="-79"/>
              </a:rPr>
              <a:t> </a:t>
            </a:r>
            <a:r>
              <a:rPr lang="he-IL" sz="2800" b="1" u="sng" dirty="0" err="1" smtClean="0">
                <a:latin typeface="David" panose="020E0502060401010101" pitchFamily="34" charset="-79"/>
                <a:cs typeface="David" panose="020E0502060401010101" pitchFamily="34" charset="-79"/>
              </a:rPr>
              <a:t>יג</a:t>
            </a:r>
            <a:r>
              <a:rPr lang="he-IL" sz="2800" b="1" u="sng"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ועבדו רק את הבעל </a:t>
            </a:r>
            <a:r>
              <a:rPr lang="he-IL" sz="2400" dirty="0" smtClean="0">
                <a:latin typeface="David" panose="020E0502060401010101" pitchFamily="34" charset="-79"/>
                <a:cs typeface="David" panose="020E0502060401010101" pitchFamily="34" charset="-79"/>
              </a:rPr>
              <a:t>(פסל בדמות איש)</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ואת </a:t>
            </a:r>
            <a:r>
              <a:rPr lang="he-IL" sz="2800" b="1" dirty="0" err="1" smtClean="0">
                <a:latin typeface="David" panose="020E0502060401010101" pitchFamily="34" charset="-79"/>
                <a:cs typeface="David" panose="020E0502060401010101" pitchFamily="34" charset="-79"/>
              </a:rPr>
              <a:t>העשתרות</a:t>
            </a:r>
            <a:r>
              <a:rPr lang="he-IL" sz="2800" b="1" dirty="0" smtClean="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(פסל בדמות אישה) </a:t>
            </a:r>
            <a:r>
              <a:rPr lang="he-IL" sz="2800" dirty="0" smtClean="0">
                <a:latin typeface="David" panose="020E0502060401010101" pitchFamily="34" charset="-79"/>
                <a:cs typeface="David" panose="020E0502060401010101" pitchFamily="34" charset="-79"/>
              </a:rPr>
              <a:t>זאת ירידה למדרגה שלישית שעזבו לגמרי את ה'</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6168787" y="132796"/>
            <a:ext cx="5827593" cy="4524315"/>
          </a:xfrm>
          <a:prstGeom prst="rect">
            <a:avLst/>
          </a:prstGeom>
          <a:solidFill>
            <a:schemeClr val="accent6">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יא</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וַיַּעֲשׂוּ בְנֵי-יִשְׂרָאֵל אֶת-הָרַע, בְּעֵינֵי יְהוָה; וַיַּעַבְדוּ, אֶת-הַבְּעָלִים</a:t>
            </a:r>
            <a:r>
              <a:rPr lang="he-IL" sz="3200" b="0" i="0" dirty="0" smtClean="0">
                <a:solidFill>
                  <a:srgbClr val="000000"/>
                </a:solidFill>
                <a:effectLst/>
                <a:latin typeface="David" panose="020E0502060401010101" pitchFamily="34" charset="-79"/>
                <a:cs typeface="David" panose="020E0502060401010101" pitchFamily="34" charset="-79"/>
              </a:rPr>
              <a:t>.  </a:t>
            </a:r>
          </a:p>
          <a:p>
            <a:r>
              <a:rPr lang="he-IL" sz="3200" b="1" i="0" dirty="0" err="1" smtClean="0">
                <a:solidFill>
                  <a:srgbClr val="000000"/>
                </a:solidFill>
                <a:effectLst/>
                <a:latin typeface="David" panose="020E0502060401010101" pitchFamily="34" charset="-79"/>
                <a:cs typeface="David" panose="020E0502060401010101" pitchFamily="34" charset="-79"/>
              </a:rPr>
              <a:t>יב</a:t>
            </a:r>
            <a:r>
              <a:rPr lang="he-IL" sz="3200" b="0" i="0" dirty="0" smtClean="0">
                <a:solidFill>
                  <a:srgbClr val="000000"/>
                </a:solidFill>
                <a:effectLst/>
                <a:latin typeface="David" panose="020E0502060401010101" pitchFamily="34" charset="-79"/>
                <a:cs typeface="David" panose="020E0502060401010101" pitchFamily="34" charset="-79"/>
              </a:rPr>
              <a:t> וַיַּעַזְבוּ אֶת-יְהוָה </a:t>
            </a:r>
            <a:r>
              <a:rPr lang="he-IL" sz="3200" b="0" i="0" dirty="0" err="1" smtClean="0">
                <a:solidFill>
                  <a:srgbClr val="000000"/>
                </a:solidFill>
                <a:effectLst/>
                <a:latin typeface="David" panose="020E0502060401010101" pitchFamily="34" charset="-79"/>
                <a:cs typeface="David" panose="020E0502060401010101" pitchFamily="34" charset="-79"/>
              </a:rPr>
              <a:t>אֱלֹהֵי</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אֲבוֹתָם</a:t>
            </a:r>
            <a:r>
              <a:rPr lang="he-IL" sz="3200" b="0" i="0" dirty="0" smtClean="0">
                <a:solidFill>
                  <a:srgbClr val="000000"/>
                </a:solidFill>
                <a:effectLst/>
                <a:latin typeface="David" panose="020E0502060401010101" pitchFamily="34" charset="-79"/>
                <a:cs typeface="David" panose="020E0502060401010101" pitchFamily="34" charset="-79"/>
              </a:rPr>
              <a:t>, הַמּוֹצִיא אוֹתָם מֵאֶרֶץ מִצְרַיִם, </a:t>
            </a:r>
            <a:r>
              <a:rPr lang="he-IL" sz="3200" b="1" i="0" dirty="0" smtClean="0">
                <a:solidFill>
                  <a:srgbClr val="000000"/>
                </a:solidFill>
                <a:effectLst/>
                <a:latin typeface="David" panose="020E0502060401010101" pitchFamily="34" charset="-79"/>
                <a:cs typeface="David" panose="020E0502060401010101" pitchFamily="34" charset="-79"/>
              </a:rPr>
              <a:t>וַיֵּלְכוּ אַחֲרֵי </a:t>
            </a:r>
            <a:r>
              <a:rPr lang="he-IL" sz="3200" b="1" i="0" dirty="0" err="1" smtClean="0">
                <a:solidFill>
                  <a:srgbClr val="000000"/>
                </a:solidFill>
                <a:effectLst/>
                <a:latin typeface="David" panose="020E0502060401010101" pitchFamily="34" charset="-79"/>
                <a:cs typeface="David" panose="020E0502060401010101" pitchFamily="34" charset="-79"/>
              </a:rPr>
              <a:t>אֱלֹהִים</a:t>
            </a:r>
            <a:r>
              <a:rPr lang="he-IL" sz="3200" b="1" i="0" dirty="0" smtClean="0">
                <a:solidFill>
                  <a:srgbClr val="000000"/>
                </a:solidFill>
                <a:effectLst/>
                <a:latin typeface="David" panose="020E0502060401010101" pitchFamily="34" charset="-79"/>
                <a:cs typeface="David" panose="020E0502060401010101" pitchFamily="34" charset="-79"/>
              </a:rPr>
              <a:t> אֲחֵרִים </a:t>
            </a:r>
            <a:r>
              <a:rPr lang="he-IL" sz="3200" b="1" i="0" dirty="0" err="1" smtClean="0">
                <a:solidFill>
                  <a:srgbClr val="000000"/>
                </a:solidFill>
                <a:effectLst/>
                <a:latin typeface="David" panose="020E0502060401010101" pitchFamily="34" charset="-79"/>
                <a:cs typeface="David" panose="020E0502060401010101" pitchFamily="34" charset="-79"/>
              </a:rPr>
              <a:t>מֵאֱלֹהֵי</a:t>
            </a:r>
            <a:r>
              <a:rPr lang="he-IL" sz="3200" b="1" i="0" dirty="0" smtClean="0">
                <a:solidFill>
                  <a:srgbClr val="000000"/>
                </a:solidFill>
                <a:effectLst/>
                <a:latin typeface="David" panose="020E0502060401010101" pitchFamily="34" charset="-79"/>
                <a:cs typeface="David" panose="020E0502060401010101" pitchFamily="34" charset="-79"/>
              </a:rPr>
              <a:t> הָעַמִּים אֲשֶׁר סְבִיבוֹתֵיהֶם, וַיִּשְׁתַּחֲווּ לָהֶם; </a:t>
            </a:r>
            <a:r>
              <a:rPr lang="he-IL" sz="3200" b="0" i="0" dirty="0" smtClean="0">
                <a:solidFill>
                  <a:srgbClr val="000000"/>
                </a:solidFill>
                <a:effectLst/>
                <a:latin typeface="David" panose="020E0502060401010101" pitchFamily="34" charset="-79"/>
                <a:cs typeface="David" panose="020E0502060401010101" pitchFamily="34" charset="-79"/>
              </a:rPr>
              <a:t>וַיַּכְעִסוּ, אֶת-יְהוָה.  </a:t>
            </a:r>
          </a:p>
          <a:p>
            <a:r>
              <a:rPr lang="he-IL" sz="3200" b="1" i="0" dirty="0" err="1" smtClean="0">
                <a:solidFill>
                  <a:srgbClr val="000000"/>
                </a:solidFill>
                <a:effectLst/>
                <a:latin typeface="David" panose="020E0502060401010101" pitchFamily="34" charset="-79"/>
                <a:cs typeface="David" panose="020E0502060401010101" pitchFamily="34" charset="-79"/>
              </a:rPr>
              <a:t>יג</a:t>
            </a:r>
            <a:r>
              <a:rPr lang="he-IL" sz="3200" b="0" i="0" dirty="0" smtClean="0">
                <a:solidFill>
                  <a:srgbClr val="000000"/>
                </a:solidFill>
                <a:effectLst/>
                <a:latin typeface="David" panose="020E0502060401010101" pitchFamily="34" charset="-79"/>
                <a:cs typeface="David" panose="020E0502060401010101" pitchFamily="34" charset="-79"/>
              </a:rPr>
              <a:t> וַיַּעַזְבוּ, אֶת-יְהוָה; וַיַּעַבְדוּ לַבַּעַל, </a:t>
            </a:r>
            <a:r>
              <a:rPr lang="he-IL" sz="3200" b="0" i="0" dirty="0" err="1" smtClean="0">
                <a:solidFill>
                  <a:srgbClr val="000000"/>
                </a:solidFill>
                <a:effectLst/>
                <a:latin typeface="David" panose="020E0502060401010101" pitchFamily="34" charset="-79"/>
                <a:cs typeface="David" panose="020E0502060401010101" pitchFamily="34" charset="-79"/>
              </a:rPr>
              <a:t>וְלָעַשְׁתָּרוֹת</a:t>
            </a:r>
            <a:r>
              <a:rPr lang="he-IL" sz="3200" b="0" i="0" dirty="0" smtClean="0">
                <a:solidFill>
                  <a:srgbClr val="000000"/>
                </a:solidFill>
                <a:effectLst/>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138602" y="4425359"/>
            <a:ext cx="2943981" cy="2249149"/>
          </a:xfrm>
          <a:prstGeom prst="rect">
            <a:avLst/>
          </a:prstGeom>
        </p:spPr>
      </p:pic>
      <p:pic>
        <p:nvPicPr>
          <p:cNvPr id="5" name="תמונה 4"/>
          <p:cNvPicPr>
            <a:picLocks noChangeAspect="1"/>
          </p:cNvPicPr>
          <p:nvPr/>
        </p:nvPicPr>
        <p:blipFill>
          <a:blip r:embed="rId4"/>
          <a:stretch>
            <a:fillRect/>
          </a:stretch>
        </p:blipFill>
        <p:spPr>
          <a:xfrm>
            <a:off x="9455268" y="4653818"/>
            <a:ext cx="1353759" cy="2034337"/>
          </a:xfrm>
          <a:prstGeom prst="rect">
            <a:avLst/>
          </a:prstGeom>
        </p:spPr>
      </p:pic>
    </p:spTree>
    <p:extLst>
      <p:ext uri="{BB962C8B-B14F-4D97-AF65-F5344CB8AC3E}">
        <p14:creationId xmlns:p14="http://schemas.microsoft.com/office/powerpoint/2010/main" val="342375345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circle(in)">
                                      <p:cBhvr>
                                        <p:cTn id="19" dur="20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wipe(down)">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 calcmode="lin" valueType="num">
                                      <p:cBhvr additive="base">
                                        <p:cTn id="2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272089" y="241977"/>
            <a:ext cx="6087768" cy="5509200"/>
          </a:xfrm>
          <a:prstGeom prst="rect">
            <a:avLst/>
          </a:prstGeom>
          <a:blipFill>
            <a:blip r:embed="rId3"/>
            <a:tile tx="0" ty="0" sx="100000" sy="100000" flip="none" algn="tl"/>
          </a:blip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יד': וכנגד ירידתם בשלושה מדרגות נענשו גם בשלוש דרגות</a:t>
            </a:r>
            <a:r>
              <a:rPr lang="he-IL" sz="3200" dirty="0" smtClean="0">
                <a:latin typeface="David" panose="020E0502060401010101" pitchFamily="34" charset="-79"/>
                <a:cs typeface="David" panose="020E0502060401010101" pitchFamily="34" charset="-79"/>
              </a:rPr>
              <a:t>: ה' כעס ונתן אותם ביד גויים שבאו </a:t>
            </a:r>
            <a:r>
              <a:rPr lang="he-IL" sz="3200" b="1" dirty="0" smtClean="0">
                <a:solidFill>
                  <a:srgbClr val="FF0000"/>
                </a:solidFill>
                <a:latin typeface="David" panose="020E0502060401010101" pitchFamily="34" charset="-79"/>
                <a:cs typeface="David" panose="020E0502060401010101" pitchFamily="34" charset="-79"/>
              </a:rPr>
              <a:t>ובזזו את רכושם וממונם</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אחר כך </a:t>
            </a:r>
            <a:r>
              <a:rPr lang="he-IL" sz="3200" dirty="0" smtClean="0">
                <a:latin typeface="David" panose="020E0502060401010101" pitchFamily="34" charset="-79"/>
                <a:cs typeface="David" panose="020E0502060401010101" pitchFamily="34" charset="-79"/>
              </a:rPr>
              <a:t>הוסיף עוד מדריגה- שה' הסיר מהם את השגחתו לטובה והם נמכרו ביד האויבים שלהם מסביב ולא יכלו לעמוד מולם ולהילחם בהם.</a:t>
            </a:r>
          </a:p>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טו': ולבסוף</a:t>
            </a:r>
            <a:r>
              <a:rPr lang="he-IL" sz="3200" dirty="0" smtClean="0">
                <a:latin typeface="David" panose="020E0502060401010101" pitchFamily="34" charset="-79"/>
                <a:cs typeface="David" panose="020E0502060401010101" pitchFamily="34" charset="-79"/>
              </a:rPr>
              <a:t> הענישם ע"י השגחה רעה, שבכל מקום שהם יצאו יד ה' הייתה בהם לרעה וכמו שדיבר אליהם ה' כך היה . ועם ישראל סבלו מאד.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50924" y="226587"/>
            <a:ext cx="5472753" cy="3539430"/>
          </a:xfrm>
          <a:prstGeom prst="rect">
            <a:avLst/>
          </a:prstGeom>
          <a:solidFill>
            <a:schemeClr val="accent3">
              <a:lumMod val="40000"/>
              <a:lumOff val="6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יד</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err="1" smtClean="0">
                <a:solidFill>
                  <a:srgbClr val="000000"/>
                </a:solidFill>
                <a:effectLst/>
                <a:latin typeface="David" panose="020E0502060401010101" pitchFamily="34" charset="-79"/>
                <a:cs typeface="David" panose="020E0502060401010101" pitchFamily="34" charset="-79"/>
              </a:rPr>
              <a:t>וַיִּחַר-אַף</a:t>
            </a:r>
            <a:r>
              <a:rPr lang="he-IL" sz="3200" b="1" i="0" dirty="0" smtClean="0">
                <a:solidFill>
                  <a:srgbClr val="000000"/>
                </a:solidFill>
                <a:effectLst/>
                <a:latin typeface="David" panose="020E0502060401010101" pitchFamily="34" charset="-79"/>
                <a:cs typeface="David" panose="020E0502060401010101" pitchFamily="34" charset="-79"/>
              </a:rPr>
              <a:t> יְהוָה, בְּיִשְׂרָאֵל</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וַיִּתְּנֵם</a:t>
            </a:r>
            <a:r>
              <a:rPr lang="he-IL" sz="3200" b="0" i="0" dirty="0" smtClean="0">
                <a:solidFill>
                  <a:srgbClr val="000000"/>
                </a:solidFill>
                <a:effectLst/>
                <a:latin typeface="David" panose="020E0502060401010101" pitchFamily="34" charset="-79"/>
                <a:cs typeface="David" panose="020E0502060401010101" pitchFamily="34" charset="-79"/>
              </a:rPr>
              <a:t> בְּיַד-שֹׁסִים, </a:t>
            </a:r>
            <a:r>
              <a:rPr lang="he-IL" sz="3200" b="1" i="0" dirty="0" smtClean="0">
                <a:solidFill>
                  <a:srgbClr val="FF0000"/>
                </a:solidFill>
                <a:effectLst/>
                <a:latin typeface="David" panose="020E0502060401010101" pitchFamily="34" charset="-79"/>
                <a:cs typeface="David" panose="020E0502060401010101" pitchFamily="34" charset="-79"/>
              </a:rPr>
              <a:t>וַיָּשֹׁסּוּ אוֹתָם</a:t>
            </a:r>
            <a:r>
              <a:rPr lang="he-IL" sz="3200" b="0" i="0" dirty="0" smtClean="0">
                <a:solidFill>
                  <a:srgbClr val="000000"/>
                </a:solidFill>
                <a:effectLst/>
                <a:latin typeface="David" panose="020E0502060401010101" pitchFamily="34" charset="-79"/>
                <a:cs typeface="David" panose="020E0502060401010101" pitchFamily="34" charset="-79"/>
              </a:rPr>
              <a:t>; וַיִּמְכְּרֵם בְּיַד אוֹיְבֵיהֶם, מִסָּבִיב, וְלֹא-יָכְלוּ עוֹד, לַעֲמֹד לִפְנֵי אוֹיְבֵיהֶם.  </a:t>
            </a:r>
          </a:p>
          <a:p>
            <a:r>
              <a:rPr lang="he-IL" sz="3200" b="1" i="0" dirty="0" smtClean="0">
                <a:solidFill>
                  <a:srgbClr val="000000"/>
                </a:solidFill>
                <a:effectLst/>
                <a:latin typeface="David" panose="020E0502060401010101" pitchFamily="34" charset="-79"/>
                <a:cs typeface="David" panose="020E0502060401010101" pitchFamily="34" charset="-79"/>
              </a:rPr>
              <a:t>טו</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בְּכֹל אֲשֶׁר יָצְאוּ, יַד-יְהוָה </a:t>
            </a:r>
            <a:r>
              <a:rPr lang="he-IL" sz="3200" b="1" i="0" dirty="0" err="1" smtClean="0">
                <a:solidFill>
                  <a:srgbClr val="000000"/>
                </a:solidFill>
                <a:effectLst/>
                <a:latin typeface="David" panose="020E0502060401010101" pitchFamily="34" charset="-79"/>
                <a:cs typeface="David" panose="020E0502060401010101" pitchFamily="34" charset="-79"/>
              </a:rPr>
              <a:t>הָיְתָה-בָּם</a:t>
            </a:r>
            <a:r>
              <a:rPr lang="he-IL" sz="3200" b="1" i="0" dirty="0" smtClean="0">
                <a:solidFill>
                  <a:srgbClr val="000000"/>
                </a:solidFill>
                <a:effectLst/>
                <a:latin typeface="David" panose="020E0502060401010101" pitchFamily="34" charset="-79"/>
                <a:cs typeface="David" panose="020E0502060401010101" pitchFamily="34" charset="-79"/>
              </a:rPr>
              <a:t> לְרָעָה</a:t>
            </a:r>
            <a:r>
              <a:rPr lang="he-IL" sz="3200" b="0" i="0" dirty="0" smtClean="0">
                <a:solidFill>
                  <a:srgbClr val="000000"/>
                </a:solidFill>
                <a:effectLst/>
                <a:latin typeface="David" panose="020E0502060401010101" pitchFamily="34" charset="-79"/>
                <a:cs typeface="David" panose="020E0502060401010101" pitchFamily="34" charset="-79"/>
              </a:rPr>
              <a:t>, כַּאֲשֶׁר דִּבֶּר יְהוָה, וְכַאֲשֶׁר נִשְׁבַּע יְהוָה לָהֶם; וַיֵּצֶר לָהֶם, מְאֹד</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4"/>
          <a:stretch>
            <a:fillRect/>
          </a:stretch>
        </p:blipFill>
        <p:spPr>
          <a:xfrm>
            <a:off x="6550924" y="4094328"/>
            <a:ext cx="2866031" cy="2563114"/>
          </a:xfrm>
          <a:prstGeom prst="rect">
            <a:avLst/>
          </a:prstGeom>
        </p:spPr>
      </p:pic>
    </p:spTree>
    <p:extLst>
      <p:ext uri="{BB962C8B-B14F-4D97-AF65-F5344CB8AC3E}">
        <p14:creationId xmlns:p14="http://schemas.microsoft.com/office/powerpoint/2010/main" val="2770718776"/>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21964" y="126200"/>
            <a:ext cx="5200664" cy="6555641"/>
          </a:xfrm>
          <a:prstGeom prst="rect">
            <a:avLst/>
          </a:prstGeom>
          <a:solidFill>
            <a:schemeClr val="tx2">
              <a:lumMod val="40000"/>
              <a:lumOff val="60000"/>
            </a:schemeClr>
          </a:solidFill>
          <a:ln w="38100">
            <a:solidFill>
              <a:schemeClr val="tx1"/>
            </a:solidFill>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טז</a:t>
            </a:r>
            <a:r>
              <a:rPr lang="he-IL" sz="3000" b="1" u="sng"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ואז צעקו אל ה' , וה' הקים להם שופטים </a:t>
            </a:r>
            <a:r>
              <a:rPr lang="he-IL" sz="3000" dirty="0" smtClean="0">
                <a:latin typeface="David" panose="020E0502060401010101" pitchFamily="34" charset="-79"/>
                <a:cs typeface="David" panose="020E0502060401010101" pitchFamily="34" charset="-79"/>
              </a:rPr>
              <a:t>בכל דור ודור כמו שיסופר בספר שלנו והם הוכיחו את העם על מעשיהם והחזירו אותם בתשובה וה' עזר  והצילם מהאויבים שלהם. </a:t>
            </a:r>
          </a:p>
          <a:p>
            <a:r>
              <a:rPr lang="he-IL" sz="3000" b="1" u="sng" dirty="0" err="1" smtClean="0">
                <a:latin typeface="David" panose="020E0502060401010101" pitchFamily="34" charset="-79"/>
                <a:cs typeface="David" panose="020E0502060401010101" pitchFamily="34" charset="-79"/>
              </a:rPr>
              <a:t>יז-יח</a:t>
            </a:r>
            <a:r>
              <a:rPr lang="he-IL" sz="3000" b="1" u="sng"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גם אל השופטים לא שמעו לגמרי אחרי שה' הצילם שוב חזרו לסורם ולא קיבלו את תוכחת השופט כי הלב שלהם נטה אחרי ע"ז . וכאשר ה' הקים להם שופט הוא קם ועזר להם והצילם מהאויב, שהרי ביטל ה' את העונש שגזר בגלל צעקת התפילה לשחררם מהעול והשעבוד.</a:t>
            </a:r>
            <a:endParaRPr lang="he-IL" sz="3000" dirty="0">
              <a:latin typeface="David" panose="020E0502060401010101" pitchFamily="34" charset="-79"/>
              <a:cs typeface="David" panose="020E0502060401010101" pitchFamily="34" charset="-79"/>
            </a:endParaRPr>
          </a:p>
        </p:txBody>
      </p:sp>
      <p:sp>
        <p:nvSpPr>
          <p:cNvPr id="3" name="מלבן 2"/>
          <p:cNvSpPr/>
          <p:nvPr/>
        </p:nvSpPr>
        <p:spPr>
          <a:xfrm>
            <a:off x="5927678" y="126200"/>
            <a:ext cx="6096000" cy="5016758"/>
          </a:xfrm>
          <a:prstGeom prst="rect">
            <a:avLst/>
          </a:prstGeom>
          <a:solidFill>
            <a:schemeClr val="accent6">
              <a:lumMod val="60000"/>
              <a:lumOff val="40000"/>
            </a:schemeClr>
          </a:solidFill>
        </p:spPr>
        <p:txBody>
          <a:bodyPr>
            <a:spAutoFit/>
          </a:bodyPr>
          <a:lstStyle/>
          <a:p>
            <a:r>
              <a:rPr lang="he-IL" sz="3200" b="1" i="0" dirty="0" err="1" smtClean="0">
                <a:solidFill>
                  <a:srgbClr val="000000"/>
                </a:solidFill>
                <a:effectLst/>
                <a:latin typeface="David" panose="020E0502060401010101" pitchFamily="34" charset="-79"/>
                <a:cs typeface="David" panose="020E0502060401010101" pitchFamily="34" charset="-79"/>
              </a:rPr>
              <a:t>טז</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err="1" smtClean="0">
                <a:solidFill>
                  <a:srgbClr val="000000"/>
                </a:solidFill>
                <a:effectLst/>
                <a:latin typeface="David" panose="020E0502060401010101" pitchFamily="34" charset="-79"/>
                <a:cs typeface="David" panose="020E0502060401010101" pitchFamily="34" charset="-79"/>
              </a:rPr>
              <a:t>וַיָּקֶם</a:t>
            </a:r>
            <a:r>
              <a:rPr lang="he-IL" sz="3200" b="1" i="0" dirty="0" smtClean="0">
                <a:solidFill>
                  <a:srgbClr val="000000"/>
                </a:solidFill>
                <a:effectLst/>
                <a:latin typeface="David" panose="020E0502060401010101" pitchFamily="34" charset="-79"/>
                <a:cs typeface="David" panose="020E0502060401010101" pitchFamily="34" charset="-79"/>
              </a:rPr>
              <a:t> יְהוָה, שֹׁפְטִים; וַיּוֹשִׁיעוּם, מִיַּד </a:t>
            </a:r>
            <a:r>
              <a:rPr lang="he-IL" sz="3200" b="1" i="0" dirty="0" err="1" smtClean="0">
                <a:solidFill>
                  <a:srgbClr val="000000"/>
                </a:solidFill>
                <a:effectLst/>
                <a:latin typeface="David" panose="020E0502060401010101" pitchFamily="34" charset="-79"/>
                <a:cs typeface="David" panose="020E0502060401010101" pitchFamily="34" charset="-79"/>
              </a:rPr>
              <a:t>שֹׁסֵיהֶם</a:t>
            </a:r>
            <a:r>
              <a:rPr lang="he-IL" sz="3200" b="1" i="0" dirty="0" smtClean="0">
                <a:solidFill>
                  <a:srgbClr val="000000"/>
                </a:solidFill>
                <a:effectLst/>
                <a:latin typeface="David" panose="020E0502060401010101" pitchFamily="34" charset="-79"/>
                <a:cs typeface="David" panose="020E0502060401010101" pitchFamily="34" charset="-79"/>
              </a:rPr>
              <a:t>.  </a:t>
            </a:r>
          </a:p>
          <a:p>
            <a:r>
              <a:rPr lang="he-IL" sz="3200" b="1" i="0" dirty="0" err="1" smtClean="0">
                <a:solidFill>
                  <a:srgbClr val="000000"/>
                </a:solidFill>
                <a:effectLst/>
                <a:latin typeface="David" panose="020E0502060401010101" pitchFamily="34" charset="-79"/>
                <a:cs typeface="David" panose="020E0502060401010101" pitchFamily="34" charset="-79"/>
              </a:rPr>
              <a:t>יז</a:t>
            </a:r>
            <a:r>
              <a:rPr lang="he-IL" sz="3200" b="0" i="0" dirty="0" smtClean="0">
                <a:solidFill>
                  <a:srgbClr val="000000"/>
                </a:solidFill>
                <a:effectLst/>
                <a:latin typeface="David" panose="020E0502060401010101" pitchFamily="34" charset="-79"/>
                <a:cs typeface="David" panose="020E0502060401010101" pitchFamily="34" charset="-79"/>
              </a:rPr>
              <a:t> וְגַם אֶל-שֹׁפְטֵיהֶם, לֹא שָׁמֵעוּ--כִּי זָנוּ אַחֲרֵי </a:t>
            </a:r>
            <a:r>
              <a:rPr lang="he-IL" sz="3200" b="0" i="0" dirty="0" err="1" smtClean="0">
                <a:solidFill>
                  <a:srgbClr val="000000"/>
                </a:solidFill>
                <a:effectLst/>
                <a:latin typeface="David" panose="020E0502060401010101" pitchFamily="34" charset="-79"/>
                <a:cs typeface="David" panose="020E0502060401010101" pitchFamily="34" charset="-79"/>
              </a:rPr>
              <a:t>אֱלֹהִים</a:t>
            </a:r>
            <a:r>
              <a:rPr lang="he-IL" sz="3200" b="0" i="0" dirty="0" smtClean="0">
                <a:solidFill>
                  <a:srgbClr val="000000"/>
                </a:solidFill>
                <a:effectLst/>
                <a:latin typeface="David" panose="020E0502060401010101" pitchFamily="34" charset="-79"/>
                <a:cs typeface="David" panose="020E0502060401010101" pitchFamily="34" charset="-79"/>
              </a:rPr>
              <a:t> אֲחֵרִים, וַיִּשְׁתַּחֲווּ לָהֶם:  סָרוּ מַהֵר, מִן-הַדֶּרֶךְ אֲשֶׁר הָלְכוּ </a:t>
            </a:r>
            <a:r>
              <a:rPr lang="he-IL" sz="3200" b="0" i="0" dirty="0" err="1" smtClean="0">
                <a:solidFill>
                  <a:srgbClr val="000000"/>
                </a:solidFill>
                <a:effectLst/>
                <a:latin typeface="David" panose="020E0502060401010101" pitchFamily="34" charset="-79"/>
                <a:cs typeface="David" panose="020E0502060401010101" pitchFamily="34" charset="-79"/>
              </a:rPr>
              <a:t>אֲבוֹתָם</a:t>
            </a:r>
            <a:r>
              <a:rPr lang="he-IL" sz="3200" b="0" i="0" dirty="0" smtClean="0">
                <a:solidFill>
                  <a:srgbClr val="000000"/>
                </a:solidFill>
                <a:effectLst/>
                <a:latin typeface="David" panose="020E0502060401010101" pitchFamily="34" charset="-79"/>
                <a:cs typeface="David" panose="020E0502060401010101" pitchFamily="34" charset="-79"/>
              </a:rPr>
              <a:t> לִשְׁמֹעַ </a:t>
            </a:r>
            <a:r>
              <a:rPr lang="he-IL" sz="3200" b="0" i="0" dirty="0" err="1" smtClean="0">
                <a:solidFill>
                  <a:srgbClr val="000000"/>
                </a:solidFill>
                <a:effectLst/>
                <a:latin typeface="David" panose="020E0502060401010101" pitchFamily="34" charset="-79"/>
                <a:cs typeface="David" panose="020E0502060401010101" pitchFamily="34" charset="-79"/>
              </a:rPr>
              <a:t>מִצְוֺת-יְהוָה</a:t>
            </a:r>
            <a:r>
              <a:rPr lang="he-IL" sz="3200" b="0" i="0" dirty="0" smtClean="0">
                <a:solidFill>
                  <a:srgbClr val="000000"/>
                </a:solidFill>
                <a:effectLst/>
                <a:latin typeface="David" panose="020E0502060401010101" pitchFamily="34" charset="-79"/>
                <a:cs typeface="David" panose="020E0502060401010101" pitchFamily="34" charset="-79"/>
              </a:rPr>
              <a:t>--לֹא-עָשׂוּ כֵן.  </a:t>
            </a:r>
          </a:p>
          <a:p>
            <a:r>
              <a:rPr lang="he-IL" sz="3200" b="1" i="0" dirty="0" err="1" smtClean="0">
                <a:solidFill>
                  <a:srgbClr val="000000"/>
                </a:solidFill>
                <a:effectLst/>
                <a:latin typeface="David" panose="020E0502060401010101" pitchFamily="34" charset="-79"/>
                <a:cs typeface="David" panose="020E0502060401010101" pitchFamily="34" charset="-79"/>
              </a:rPr>
              <a:t>יח</a:t>
            </a:r>
            <a:r>
              <a:rPr lang="he-IL" sz="3200" b="0" i="0" dirty="0" smtClean="0">
                <a:solidFill>
                  <a:srgbClr val="000000"/>
                </a:solidFill>
                <a:effectLst/>
                <a:latin typeface="David" panose="020E0502060401010101" pitchFamily="34" charset="-79"/>
                <a:cs typeface="David" panose="020E0502060401010101" pitchFamily="34" charset="-79"/>
              </a:rPr>
              <a:t> וְכִי-הֵקִים יְהוָה לָהֶם, שֹׁפְטִים, וְהָיָה יְהוָה עִם-הַשֹּׁפֵט, וְהוֹשִׁיעָם מִיַּד </a:t>
            </a:r>
            <a:r>
              <a:rPr lang="he-IL" sz="3200" b="0" i="0" dirty="0" err="1" smtClean="0">
                <a:solidFill>
                  <a:srgbClr val="000000"/>
                </a:solidFill>
                <a:effectLst/>
                <a:latin typeface="David" panose="020E0502060401010101" pitchFamily="34" charset="-79"/>
                <a:cs typeface="David" panose="020E0502060401010101" pitchFamily="34" charset="-79"/>
              </a:rPr>
              <a:t>אֹיְבֵיהֶם</a:t>
            </a:r>
            <a:r>
              <a:rPr lang="he-IL" sz="3200" b="0" i="0" dirty="0" smtClean="0">
                <a:solidFill>
                  <a:srgbClr val="000000"/>
                </a:solidFill>
                <a:effectLst/>
                <a:latin typeface="David" panose="020E0502060401010101" pitchFamily="34" charset="-79"/>
                <a:cs typeface="David" panose="020E0502060401010101" pitchFamily="34" charset="-79"/>
              </a:rPr>
              <a:t> כֹּל יְמֵי הַשּׁוֹפֵט:  כִּי-יִנָּחֵם יְהוָה מִנַּאֲקָתָם, מִפְּנֵי לֹחֲצֵיהֶם </a:t>
            </a:r>
            <a:r>
              <a:rPr lang="he-IL" sz="3200" b="0" i="0" dirty="0" err="1" smtClean="0">
                <a:solidFill>
                  <a:srgbClr val="000000"/>
                </a:solidFill>
                <a:effectLst/>
                <a:latin typeface="David" panose="020E0502060401010101" pitchFamily="34" charset="-79"/>
                <a:cs typeface="David" panose="020E0502060401010101" pitchFamily="34" charset="-79"/>
              </a:rPr>
              <a:t>וְדֹחֲקֵיהֶם</a:t>
            </a:r>
            <a:r>
              <a:rPr lang="he-IL" sz="3200" b="0" i="0" dirty="0" smtClean="0">
                <a:solidFill>
                  <a:srgbClr val="000000"/>
                </a:solidFill>
                <a:effectLst/>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4" name="Google Shape;151;p9"/>
          <p:cNvPicPr preferRelativeResize="0"/>
          <p:nvPr/>
        </p:nvPicPr>
        <p:blipFill rotWithShape="1">
          <a:blip r:embed="rId3">
            <a:alphaModFix/>
          </a:blip>
          <a:srcRect/>
          <a:stretch/>
        </p:blipFill>
        <p:spPr>
          <a:xfrm>
            <a:off x="5431808" y="4615228"/>
            <a:ext cx="2975213" cy="2147238"/>
          </a:xfrm>
          <a:prstGeom prst="rect">
            <a:avLst/>
          </a:prstGeom>
          <a:noFill/>
          <a:ln>
            <a:noFill/>
          </a:ln>
        </p:spPr>
      </p:pic>
    </p:spTree>
    <p:extLst>
      <p:ext uri="{BB962C8B-B14F-4D97-AF65-F5344CB8AC3E}">
        <p14:creationId xmlns:p14="http://schemas.microsoft.com/office/powerpoint/2010/main" val="19601329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35611" y="105500"/>
            <a:ext cx="5951290" cy="5016758"/>
          </a:xfrm>
          <a:prstGeom prst="rect">
            <a:avLst/>
          </a:prstGeom>
          <a:solidFill>
            <a:schemeClr val="accent4"/>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וכאשר מת השופט חזרו עם ישראל ועשו יותר רע מאבותיהם </a:t>
            </a:r>
            <a:r>
              <a:rPr lang="he-IL" sz="3200" dirty="0" smtClean="0">
                <a:latin typeface="David" panose="020E0502060401010101" pitchFamily="34" charset="-79"/>
                <a:cs typeface="David" panose="020E0502060401010101" pitchFamily="34" charset="-79"/>
              </a:rPr>
              <a:t>והלכו אחרי אלוהים אחרים לעבוד ולהשתחוות ולא החסירו דבר ממעלליהם הרעים.</a:t>
            </a:r>
          </a:p>
          <a:p>
            <a:r>
              <a:rPr lang="he-IL" sz="3200" b="1" u="sng" dirty="0" smtClean="0">
                <a:latin typeface="David" panose="020E0502060401010101" pitchFamily="34" charset="-79"/>
                <a:cs typeface="David" panose="020E0502060401010101" pitchFamily="34" charset="-79"/>
              </a:rPr>
              <a:t> כ': </a:t>
            </a:r>
            <a:r>
              <a:rPr lang="he-IL" sz="3200" b="1" dirty="0" smtClean="0">
                <a:latin typeface="David" panose="020E0502060401010101" pitchFamily="34" charset="-79"/>
                <a:cs typeface="David" panose="020E0502060401010101" pitchFamily="34" charset="-79"/>
              </a:rPr>
              <a:t>בגלל החטא ע"ז ה' כעס על ישראל </a:t>
            </a:r>
            <a:r>
              <a:rPr lang="he-IL" sz="3200" dirty="0" smtClean="0">
                <a:latin typeface="David" panose="020E0502060401010101" pitchFamily="34" charset="-79"/>
                <a:cs typeface="David" panose="020E0502060401010101" pitchFamily="34" charset="-79"/>
              </a:rPr>
              <a:t>ואמר כמו שהם עזבו אותי כך אני אעזוב אותם לא אמשיך לעזור להם להוריש את הגויים שנותרו לאחר מות יהושע.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32561" y="105500"/>
            <a:ext cx="5718412" cy="3539430"/>
          </a:xfrm>
          <a:prstGeom prst="rect">
            <a:avLst/>
          </a:prstGeom>
          <a:solidFill>
            <a:schemeClr val="tx2">
              <a:lumMod val="20000"/>
              <a:lumOff val="80000"/>
            </a:schemeClr>
          </a:solidFill>
        </p:spPr>
        <p:txBody>
          <a:bodyPr wrap="square">
            <a:spAutoFit/>
          </a:bodyPr>
          <a:lstStyle/>
          <a:p>
            <a:r>
              <a:rPr lang="he-IL" sz="3200" b="1" i="0" dirty="0" err="1" smtClean="0">
                <a:solidFill>
                  <a:srgbClr val="000000"/>
                </a:solidFill>
                <a:effectLst/>
                <a:latin typeface="David" panose="020E0502060401010101" pitchFamily="34" charset="-79"/>
                <a:cs typeface="David" panose="020E0502060401010101" pitchFamily="34" charset="-79"/>
              </a:rPr>
              <a:t>יט</a:t>
            </a:r>
            <a:r>
              <a:rPr lang="he-IL" sz="3200" b="0" i="0" dirty="0" smtClean="0">
                <a:solidFill>
                  <a:srgbClr val="000000"/>
                </a:solidFill>
                <a:effectLst/>
                <a:latin typeface="David" panose="020E0502060401010101" pitchFamily="34" charset="-79"/>
                <a:cs typeface="David" panose="020E0502060401010101" pitchFamily="34" charset="-79"/>
              </a:rPr>
              <a:t> וְהָיָה בְּמוֹת הַשּׁוֹפֵט, יָשֻׁבוּ וְהִשְׁחִיתוּ </a:t>
            </a:r>
            <a:r>
              <a:rPr lang="he-IL" sz="3200" b="0" i="0" dirty="0" err="1" smtClean="0">
                <a:solidFill>
                  <a:srgbClr val="000000"/>
                </a:solidFill>
                <a:effectLst/>
                <a:latin typeface="David" panose="020E0502060401010101" pitchFamily="34" charset="-79"/>
                <a:cs typeface="David" panose="020E0502060401010101" pitchFamily="34" charset="-79"/>
              </a:rPr>
              <a:t>מֵאֲבוֹתָם</a:t>
            </a:r>
            <a:r>
              <a:rPr lang="he-IL" sz="3200" b="0" i="0" dirty="0" smtClean="0">
                <a:solidFill>
                  <a:srgbClr val="000000"/>
                </a:solidFill>
                <a:effectLst/>
                <a:latin typeface="David" panose="020E0502060401010101" pitchFamily="34" charset="-79"/>
                <a:cs typeface="David" panose="020E0502060401010101" pitchFamily="34" charset="-79"/>
              </a:rPr>
              <a:t>, לָלֶכֶת אַחֲרֵי </a:t>
            </a:r>
            <a:r>
              <a:rPr lang="he-IL" sz="3200" b="0" i="0" dirty="0" err="1" smtClean="0">
                <a:solidFill>
                  <a:srgbClr val="000000"/>
                </a:solidFill>
                <a:effectLst/>
                <a:latin typeface="David" panose="020E0502060401010101" pitchFamily="34" charset="-79"/>
                <a:cs typeface="David" panose="020E0502060401010101" pitchFamily="34" charset="-79"/>
              </a:rPr>
              <a:t>אֱלֹהִים</a:t>
            </a:r>
            <a:r>
              <a:rPr lang="he-IL" sz="3200" b="0" i="0" dirty="0" smtClean="0">
                <a:solidFill>
                  <a:srgbClr val="000000"/>
                </a:solidFill>
                <a:effectLst/>
                <a:latin typeface="David" panose="020E0502060401010101" pitchFamily="34" charset="-79"/>
                <a:cs typeface="David" panose="020E0502060401010101" pitchFamily="34" charset="-79"/>
              </a:rPr>
              <a:t> אֲחֵרִים, לְעָבְדָם </a:t>
            </a:r>
            <a:r>
              <a:rPr lang="he-IL" sz="3200" b="0" i="0" dirty="0" err="1" smtClean="0">
                <a:solidFill>
                  <a:srgbClr val="000000"/>
                </a:solidFill>
                <a:effectLst/>
                <a:latin typeface="David" panose="020E0502060401010101" pitchFamily="34" charset="-79"/>
                <a:cs typeface="David" panose="020E0502060401010101" pitchFamily="34" charset="-79"/>
              </a:rPr>
              <a:t>וּלְהִשְׁתַּחֲוֺת</a:t>
            </a:r>
            <a:r>
              <a:rPr lang="he-IL" sz="3200" b="0" i="0" dirty="0" smtClean="0">
                <a:solidFill>
                  <a:srgbClr val="000000"/>
                </a:solidFill>
                <a:effectLst/>
                <a:latin typeface="David" panose="020E0502060401010101" pitchFamily="34" charset="-79"/>
                <a:cs typeface="David" panose="020E0502060401010101" pitchFamily="34" charset="-79"/>
              </a:rPr>
              <a:t> לָהֶם:  לֹא הִפִּילוּ מִמַּעַלְלֵיהֶם, וּמִדַּרְכָּם הַקָּשָׁה.  </a:t>
            </a:r>
          </a:p>
          <a:p>
            <a:r>
              <a:rPr lang="he-IL" sz="3200" b="1" i="0" dirty="0" smtClean="0">
                <a:solidFill>
                  <a:srgbClr val="000000"/>
                </a:solidFill>
                <a:effectLst/>
                <a:latin typeface="David" panose="020E0502060401010101" pitchFamily="34" charset="-79"/>
                <a:cs typeface="David" panose="020E0502060401010101" pitchFamily="34" charset="-79"/>
              </a:rPr>
              <a:t>כ</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err="1" smtClean="0">
                <a:solidFill>
                  <a:srgbClr val="000000"/>
                </a:solidFill>
                <a:effectLst/>
                <a:latin typeface="David" panose="020E0502060401010101" pitchFamily="34" charset="-79"/>
                <a:cs typeface="David" panose="020E0502060401010101" pitchFamily="34" charset="-79"/>
              </a:rPr>
              <a:t>וַיִּחַר-אַף</a:t>
            </a:r>
            <a:r>
              <a:rPr lang="he-IL" sz="3200" b="1" i="0" dirty="0" smtClean="0">
                <a:solidFill>
                  <a:srgbClr val="000000"/>
                </a:solidFill>
                <a:effectLst/>
                <a:latin typeface="David" panose="020E0502060401010101" pitchFamily="34" charset="-79"/>
                <a:cs typeface="David" panose="020E0502060401010101" pitchFamily="34" charset="-79"/>
              </a:rPr>
              <a:t> יְהוָה, בְּיִשְׂרָאֵל</a:t>
            </a:r>
            <a:r>
              <a:rPr lang="he-IL" sz="3200" b="0" i="0" dirty="0" smtClean="0">
                <a:solidFill>
                  <a:srgbClr val="000000"/>
                </a:solidFill>
                <a:effectLst/>
                <a:latin typeface="David" panose="020E0502060401010101" pitchFamily="34" charset="-79"/>
                <a:cs typeface="David" panose="020E0502060401010101" pitchFamily="34" charset="-79"/>
              </a:rPr>
              <a:t>; וַיֹּאמֶר, יַעַן אֲשֶׁר עָבְרוּ הַגּוֹי הַזֶּה אֶת-בְּרִיתִי אֲשֶׁר </a:t>
            </a:r>
            <a:r>
              <a:rPr lang="he-IL" sz="3200" b="0" i="0" dirty="0" err="1" smtClean="0">
                <a:solidFill>
                  <a:srgbClr val="000000"/>
                </a:solidFill>
                <a:effectLst/>
                <a:latin typeface="David" panose="020E0502060401010101" pitchFamily="34" charset="-79"/>
                <a:cs typeface="David" panose="020E0502060401010101" pitchFamily="34" charset="-79"/>
              </a:rPr>
              <a:t>צִוִּיתִי</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אֶת-אֲבוֹתָם</a:t>
            </a:r>
            <a:r>
              <a:rPr lang="he-IL" sz="3200" b="0" i="0" dirty="0" smtClean="0">
                <a:solidFill>
                  <a:srgbClr val="000000"/>
                </a:solidFill>
                <a:effectLst/>
                <a:latin typeface="David" panose="020E0502060401010101" pitchFamily="34" charset="-79"/>
                <a:cs typeface="David" panose="020E0502060401010101" pitchFamily="34" charset="-79"/>
              </a:rPr>
              <a:t>, וְלֹא שָׁמְעוּ, לְקוֹלִי.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545381" y="3823736"/>
            <a:ext cx="2450890" cy="2597044"/>
          </a:xfrm>
          <a:prstGeom prst="rect">
            <a:avLst/>
          </a:prstGeom>
        </p:spPr>
      </p:pic>
    </p:spTree>
    <p:extLst>
      <p:ext uri="{BB962C8B-B14F-4D97-AF65-F5344CB8AC3E}">
        <p14:creationId xmlns:p14="http://schemas.microsoft.com/office/powerpoint/2010/main" val="4288166028"/>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08317" y="131052"/>
            <a:ext cx="5446322" cy="5509200"/>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גם אני לא אמשיך לגרש אף אחד מהאויבים מפניהם משבעת העמים שנשארו מזמן כיבושיו של יהושע שנפטר.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והעמים הללו נותרו כדי לנסות את ישראל אם יקפידו לשמור את תורת ה' ולקיים מצוותיו, כפי שהקפידו אבותיהם או לא.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ולכן השאיר ה' את הגויים הללו ולא </a:t>
            </a:r>
            <a:r>
              <a:rPr lang="he-IL" sz="3200" dirty="0" err="1" smtClean="0">
                <a:latin typeface="David" panose="020E0502060401010101" pitchFamily="34" charset="-79"/>
                <a:cs typeface="David" panose="020E0502060401010101" pitchFamily="34" charset="-79"/>
              </a:rPr>
              <a:t>הורישם</a:t>
            </a:r>
            <a:r>
              <a:rPr lang="he-IL" sz="3200" dirty="0" smtClean="0">
                <a:latin typeface="David" panose="020E0502060401010101" pitchFamily="34" charset="-79"/>
                <a:cs typeface="David" panose="020E0502060401010101" pitchFamily="34" charset="-79"/>
              </a:rPr>
              <a:t> ולא נתנם ביד יהושע כדי לנסות את עם ישראל.  </a:t>
            </a:r>
            <a:endParaRPr lang="he-IL" sz="3200" dirty="0">
              <a:latin typeface="David" panose="020E0502060401010101" pitchFamily="34" charset="-79"/>
              <a:cs typeface="David" panose="020E0502060401010101" pitchFamily="34" charset="-79"/>
            </a:endParaRPr>
          </a:p>
        </p:txBody>
      </p:sp>
      <p:sp>
        <p:nvSpPr>
          <p:cNvPr id="4" name="מלבן 3"/>
          <p:cNvSpPr/>
          <p:nvPr/>
        </p:nvSpPr>
        <p:spPr>
          <a:xfrm>
            <a:off x="5841242" y="131052"/>
            <a:ext cx="6209729" cy="4031873"/>
          </a:xfrm>
          <a:prstGeom prst="rect">
            <a:avLst/>
          </a:prstGeom>
          <a:solidFill>
            <a:schemeClr val="accent3">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גַּם-אֲנִי לֹא אוֹסִיף, לְהוֹרִישׁ אִישׁ מִפְּנֵיהֶם, </a:t>
            </a:r>
            <a:r>
              <a:rPr lang="he-IL" sz="3200" dirty="0" err="1" smtClean="0">
                <a:latin typeface="David" panose="020E0502060401010101" pitchFamily="34" charset="-79"/>
                <a:cs typeface="David" panose="020E0502060401010101" pitchFamily="34" charset="-79"/>
              </a:rPr>
              <a:t>מִן-הַגּוֹיִם</a:t>
            </a:r>
            <a:r>
              <a:rPr lang="he-IL" sz="3200" dirty="0" smtClean="0">
                <a:latin typeface="David" panose="020E0502060401010101" pitchFamily="34" charset="-79"/>
                <a:cs typeface="David" panose="020E0502060401010101" pitchFamily="34" charset="-79"/>
              </a:rPr>
              <a:t> אֲשֶׁר-עָזַב יְהוֹשֻׁעַ, וַיָּמֹת.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לְמַעַן נַסּוֹת בָּם, אֶת-יִשְׂרָאֵל:  הֲשֹׁמְרִים הֵם אֶת-דֶּרֶךְ יְהוָה לָלֶכֶת בָּם, כַּאֲשֶׁר שָׁמְרוּ </a:t>
            </a:r>
            <a:r>
              <a:rPr lang="he-IL" sz="3200" b="1" u="sng" dirty="0" err="1" smtClean="0">
                <a:latin typeface="David" panose="020E0502060401010101" pitchFamily="34" charset="-79"/>
                <a:cs typeface="David" panose="020E0502060401010101" pitchFamily="34" charset="-79"/>
              </a:rPr>
              <a:t>אֲבוֹתָם</a:t>
            </a:r>
            <a:r>
              <a:rPr lang="he-IL" sz="3200" b="1" u="sng" dirty="0" smtClean="0">
                <a:latin typeface="David" panose="020E0502060401010101" pitchFamily="34" charset="-79"/>
                <a:cs typeface="David" panose="020E0502060401010101" pitchFamily="34" charset="-79"/>
              </a:rPr>
              <a:t>--אִם-לֹא.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וַיַּנַּח</a:t>
            </a:r>
            <a:r>
              <a:rPr lang="he-IL" sz="3200" dirty="0" smtClean="0">
                <a:latin typeface="David" panose="020E0502060401010101" pitchFamily="34" charset="-79"/>
                <a:cs typeface="David" panose="020E0502060401010101" pitchFamily="34" charset="-79"/>
              </a:rPr>
              <a:t> יְהוָה </a:t>
            </a:r>
            <a:r>
              <a:rPr lang="he-IL" sz="3200" dirty="0" err="1" smtClean="0">
                <a:latin typeface="David" panose="020E0502060401010101" pitchFamily="34" charset="-79"/>
                <a:cs typeface="David" panose="020E0502060401010101" pitchFamily="34" charset="-79"/>
              </a:rPr>
              <a:t>אֶת-הַגּוֹיִם</a:t>
            </a:r>
            <a:r>
              <a:rPr lang="he-IL" sz="3200" dirty="0" smtClean="0">
                <a:latin typeface="David" panose="020E0502060401010101" pitchFamily="34" charset="-79"/>
                <a:cs typeface="David" panose="020E0502060401010101" pitchFamily="34" charset="-79"/>
              </a:rPr>
              <a:t> הָאֵלֶּה, לְבִלְתִּי </a:t>
            </a:r>
            <a:r>
              <a:rPr lang="he-IL" sz="3200" dirty="0" err="1" smtClean="0">
                <a:latin typeface="David" panose="020E0502060401010101" pitchFamily="34" charset="-79"/>
                <a:cs typeface="David" panose="020E0502060401010101" pitchFamily="34" charset="-79"/>
              </a:rPr>
              <a:t>הוֹרִישָׁם</a:t>
            </a:r>
            <a:r>
              <a:rPr lang="he-IL" sz="3200" dirty="0" smtClean="0">
                <a:latin typeface="David" panose="020E0502060401010101" pitchFamily="34" charset="-79"/>
                <a:cs typeface="David" panose="020E0502060401010101" pitchFamily="34" charset="-79"/>
              </a:rPr>
              <a:t> מַהֵר; וְלֹא נְתָנָם, בְּיַד-יְהוֹשֻׁעַ.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2582012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1248769" y="132795"/>
            <a:ext cx="9594377" cy="1569660"/>
          </a:xfrm>
          <a:prstGeom prst="rect">
            <a:avLst/>
          </a:prstGeom>
          <a:solidFill>
            <a:schemeClr val="accent2">
              <a:lumMod val="40000"/>
              <a:lumOff val="60000"/>
            </a:schemeClr>
          </a:solidFill>
          <a:ln w="38100">
            <a:solidFill>
              <a:schemeClr val="tx1"/>
            </a:solidFill>
          </a:ln>
        </p:spPr>
        <p:txBody>
          <a:bodyPr wrap="square" rtlCol="1">
            <a:spAutoFit/>
          </a:bodyPr>
          <a:lstStyle/>
          <a:p>
            <a:pPr algn="ctr"/>
            <a:r>
              <a:rPr lang="he-IL" sz="4800" b="1" dirty="0" smtClean="0">
                <a:latin typeface="David" panose="020E0502060401010101" pitchFamily="34" charset="-79"/>
                <a:cs typeface="David" panose="020E0502060401010101" pitchFamily="34" charset="-79"/>
              </a:rPr>
              <a:t>לסכום זה המוטו החוזר שנראה בספר שופטים:</a:t>
            </a:r>
            <a:endParaRPr lang="he-IL" sz="4800" b="1"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873457" y="1921430"/>
            <a:ext cx="10680781" cy="3809315"/>
          </a:xfrm>
          <a:prstGeom prst="rect">
            <a:avLst/>
          </a:prstGeom>
        </p:spPr>
      </p:pic>
      <p:pic>
        <p:nvPicPr>
          <p:cNvPr id="5" name="Google Shape;188;p11"/>
          <p:cNvPicPr preferRelativeResize="0"/>
          <p:nvPr/>
        </p:nvPicPr>
        <p:blipFill rotWithShape="1">
          <a:blip r:embed="rId4">
            <a:alphaModFix/>
          </a:blip>
          <a:srcRect l="22604" t="32639" r="23837"/>
          <a:stretch/>
        </p:blipFill>
        <p:spPr>
          <a:xfrm>
            <a:off x="9658148" y="4844955"/>
            <a:ext cx="1896090" cy="1760598"/>
          </a:xfrm>
          <a:prstGeom prst="rect">
            <a:avLst/>
          </a:prstGeom>
          <a:noFill/>
          <a:ln>
            <a:noFill/>
          </a:ln>
        </p:spPr>
      </p:pic>
      <p:pic>
        <p:nvPicPr>
          <p:cNvPr id="6" name="Google Shape;187;p11"/>
          <p:cNvPicPr preferRelativeResize="0"/>
          <p:nvPr/>
        </p:nvPicPr>
        <p:blipFill rotWithShape="1">
          <a:blip r:embed="rId5">
            <a:alphaModFix/>
          </a:blip>
          <a:srcRect l="22312" t="33821" r="22469"/>
          <a:stretch/>
        </p:blipFill>
        <p:spPr>
          <a:xfrm>
            <a:off x="6733669" y="3431507"/>
            <a:ext cx="1854631" cy="1726078"/>
          </a:xfrm>
          <a:prstGeom prst="rect">
            <a:avLst/>
          </a:prstGeom>
          <a:noFill/>
          <a:ln>
            <a:noFill/>
          </a:ln>
        </p:spPr>
      </p:pic>
      <p:pic>
        <p:nvPicPr>
          <p:cNvPr id="7" name="Google Shape;186;p11"/>
          <p:cNvPicPr preferRelativeResize="0"/>
          <p:nvPr/>
        </p:nvPicPr>
        <p:blipFill rotWithShape="1">
          <a:blip r:embed="rId6">
            <a:alphaModFix/>
          </a:blip>
          <a:srcRect l="16676" t="32300" r="26152"/>
          <a:stretch/>
        </p:blipFill>
        <p:spPr>
          <a:xfrm>
            <a:off x="3917124" y="3504781"/>
            <a:ext cx="1746697" cy="1151441"/>
          </a:xfrm>
          <a:prstGeom prst="rect">
            <a:avLst/>
          </a:prstGeom>
          <a:noFill/>
          <a:ln>
            <a:noFill/>
          </a:ln>
        </p:spPr>
      </p:pic>
      <p:pic>
        <p:nvPicPr>
          <p:cNvPr id="8" name="Google Shape;185;p11"/>
          <p:cNvPicPr preferRelativeResize="0"/>
          <p:nvPr/>
        </p:nvPicPr>
        <p:blipFill rotWithShape="1">
          <a:blip r:embed="rId7">
            <a:alphaModFix/>
          </a:blip>
          <a:srcRect l="17342" t="27568" r="19400"/>
          <a:stretch/>
        </p:blipFill>
        <p:spPr>
          <a:xfrm>
            <a:off x="873457" y="4954138"/>
            <a:ext cx="2005041" cy="1761865"/>
          </a:xfrm>
          <a:prstGeom prst="rect">
            <a:avLst/>
          </a:prstGeom>
          <a:noFill/>
          <a:ln>
            <a:noFill/>
          </a:ln>
        </p:spPr>
      </p:pic>
    </p:spTree>
    <p:extLst>
      <p:ext uri="{BB962C8B-B14F-4D97-AF65-F5344CB8AC3E}">
        <p14:creationId xmlns:p14="http://schemas.microsoft.com/office/powerpoint/2010/main" val="109923228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ircle(in)">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000"/>
                                        <p:tgtEl>
                                          <p:spTgt spid="8"/>
                                        </p:tgtEl>
                                      </p:cBhvr>
                                    </p:animEffect>
                                    <p:anim calcmode="lin" valueType="num">
                                      <p:cBhvr>
                                        <p:cTn id="31" dur="2000" fill="hold"/>
                                        <p:tgtEl>
                                          <p:spTgt spid="8"/>
                                        </p:tgtEl>
                                        <p:attrNameLst>
                                          <p:attrName>ppt_w</p:attrName>
                                        </p:attrNameLst>
                                      </p:cBhvr>
                                      <p:tavLst>
                                        <p:tav tm="0" fmla="#ppt_w*sin(2.5*pi*$)">
                                          <p:val>
                                            <p:fltVal val="0"/>
                                          </p:val>
                                        </p:tav>
                                        <p:tav tm="100000">
                                          <p:val>
                                            <p:fltVal val="1"/>
                                          </p:val>
                                        </p:tav>
                                      </p:tavLst>
                                    </p:anim>
                                    <p:anim calcmode="lin" valueType="num">
                                      <p:cBhvr>
                                        <p:cTn id="32"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3206357" y="132795"/>
            <a:ext cx="6771023" cy="769441"/>
          </a:xfrm>
          <a:prstGeom prst="rect">
            <a:avLst/>
          </a:prstGeom>
          <a:solidFill>
            <a:schemeClr val="accent4"/>
          </a:solidFill>
          <a:ln w="38100">
            <a:solidFill>
              <a:schemeClr val="tx1"/>
            </a:solidFill>
          </a:ln>
        </p:spPr>
        <p:txBody>
          <a:bodyPr wrap="square" rtlCol="1">
            <a:spAutoFit/>
          </a:bodyPr>
          <a:lstStyle/>
          <a:p>
            <a:pPr algn="ctr"/>
            <a:r>
              <a:rPr lang="he-IL" sz="4400" b="1" dirty="0" smtClean="0">
                <a:solidFill>
                  <a:srgbClr val="FF0000"/>
                </a:solidFill>
                <a:latin typeface="David" panose="020E0502060401010101" pitchFamily="34" charset="-79"/>
                <a:cs typeface="David" panose="020E0502060401010101" pitchFamily="34" charset="-79"/>
              </a:rPr>
              <a:t>חוברת עמוד 17:</a:t>
            </a:r>
            <a:endParaRPr lang="he-IL" sz="4400" b="1" dirty="0">
              <a:solidFill>
                <a:srgbClr val="FF0000"/>
              </a:solidFill>
              <a:latin typeface="David" panose="020E0502060401010101" pitchFamily="34" charset="-79"/>
              <a:cs typeface="David" panose="020E0502060401010101" pitchFamily="34" charset="-79"/>
            </a:endParaRPr>
          </a:p>
        </p:txBody>
      </p:sp>
      <p:sp>
        <p:nvSpPr>
          <p:cNvPr id="3" name="TextBox 2"/>
          <p:cNvSpPr txBox="1"/>
          <p:nvPr/>
        </p:nvSpPr>
        <p:spPr>
          <a:xfrm>
            <a:off x="218364" y="1035822"/>
            <a:ext cx="11778018" cy="5016758"/>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א. </a:t>
            </a:r>
            <a:r>
              <a:rPr lang="he-IL" sz="3200" dirty="0" smtClean="0">
                <a:latin typeface="David" panose="020E0502060401010101" pitchFamily="34" charset="-79"/>
                <a:cs typeface="David" panose="020E0502060401010101" pitchFamily="34" charset="-79"/>
              </a:rPr>
              <a:t>במה חטאו בני ישראל?                               ה' שלח להם אויבים שהציקו</a:t>
            </a:r>
          </a:p>
          <a:p>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                                                                        להם ועינו אותם</a:t>
            </a:r>
          </a:p>
          <a:p>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כיצד נענשו בני ישראל?                                עבודה זרה הליכה בדרך הגויים</a:t>
            </a:r>
          </a:p>
          <a:p>
            <a:endParaRPr lang="he-IL" sz="3200" dirty="0">
              <a:latin typeface="David" panose="020E0502060401010101" pitchFamily="34" charset="-79"/>
              <a:cs typeface="David" panose="020E0502060401010101" pitchFamily="34" charset="-79"/>
            </a:endParaRPr>
          </a:p>
          <a:p>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מהי התשובה שיעשו בני ישראל?                   ה' מקים להם שופטים שיחזירו</a:t>
            </a:r>
          </a:p>
          <a:p>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                                                                           אותם בתשובה</a:t>
            </a:r>
          </a:p>
          <a:p>
            <a:endParaRPr lang="he-IL" sz="3200" dirty="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כיצד תהיה התשועה?                                    שיחזרו בתשובה ויבקשו סליחה</a:t>
            </a:r>
            <a:endParaRPr lang="he-IL" sz="3200" dirty="0">
              <a:latin typeface="David" panose="020E0502060401010101" pitchFamily="34" charset="-79"/>
              <a:cs typeface="David" panose="020E0502060401010101" pitchFamily="34" charset="-79"/>
            </a:endParaRPr>
          </a:p>
        </p:txBody>
      </p:sp>
      <p:cxnSp>
        <p:nvCxnSpPr>
          <p:cNvPr id="5" name="מחבר חץ ישר 4"/>
          <p:cNvCxnSpPr/>
          <p:nvPr/>
        </p:nvCxnSpPr>
        <p:spPr>
          <a:xfrm flipH="1">
            <a:off x="5349922" y="1528549"/>
            <a:ext cx="2920621" cy="1255594"/>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6" name="מחבר חץ ישר 5"/>
          <p:cNvCxnSpPr/>
          <p:nvPr/>
        </p:nvCxnSpPr>
        <p:spPr>
          <a:xfrm flipH="1" flipV="1">
            <a:off x="5540991" y="1528549"/>
            <a:ext cx="2511188" cy="1333121"/>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8" name="מחבר חץ ישר 7"/>
          <p:cNvCxnSpPr/>
          <p:nvPr/>
        </p:nvCxnSpPr>
        <p:spPr>
          <a:xfrm flipH="1">
            <a:off x="5049672" y="4344280"/>
            <a:ext cx="2961564" cy="1237654"/>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9" name="מחבר חץ ישר 8"/>
          <p:cNvCxnSpPr/>
          <p:nvPr/>
        </p:nvCxnSpPr>
        <p:spPr>
          <a:xfrm flipH="1" flipV="1">
            <a:off x="5235053" y="4204113"/>
            <a:ext cx="3150357" cy="1476030"/>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07228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7096835" y="1320150"/>
            <a:ext cx="4763937" cy="3539430"/>
          </a:xfrm>
          <a:prstGeom prst="rect">
            <a:avLst/>
          </a:prstGeom>
          <a:solidFill>
            <a:schemeClr val="accent6"/>
          </a:solidFill>
          <a:ln w="38100">
            <a:solidFill>
              <a:schemeClr val="tx1"/>
            </a:solidFill>
          </a:ln>
        </p:spPr>
        <p:txBody>
          <a:bodyPr wrap="square" rtlCol="1">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3200" dirty="0" smtClean="0">
                <a:latin typeface="David" panose="020E0502060401010101" pitchFamily="34" charset="-79"/>
                <a:cs typeface="David" panose="020E0502060401010101" pitchFamily="34" charset="-79"/>
              </a:rPr>
              <a:t>מלאך ה' בא אל בני ישראל ומוכיח אותם על כך שהשאירו גויים יושבי הארץ בחיים וכרתו עמהם ברית. כששמעו זאת עם ישראל החלו לבכות, וקראו למקום ההוא "בוכים" וזבחו שם לה' יתברך. </a:t>
            </a:r>
          </a:p>
        </p:txBody>
      </p:sp>
      <p:sp>
        <p:nvSpPr>
          <p:cNvPr id="3" name="TextBox 2"/>
          <p:cNvSpPr txBox="1"/>
          <p:nvPr/>
        </p:nvSpPr>
        <p:spPr>
          <a:xfrm>
            <a:off x="1147115" y="1111990"/>
            <a:ext cx="4763937" cy="2308324"/>
          </a:xfrm>
          <a:prstGeom prst="rect">
            <a:avLst/>
          </a:prstGeom>
          <a:solidFill>
            <a:srgbClr val="FFFF00"/>
          </a:solidFill>
          <a:ln w="38100">
            <a:solidFill>
              <a:schemeClr val="tx1"/>
            </a:solidFill>
          </a:ln>
        </p:spPr>
        <p:txBody>
          <a:bodyPr wrap="square" rtlCol="1">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3600" dirty="0" smtClean="0">
                <a:latin typeface="David" panose="020E0502060401010101" pitchFamily="34" charset="-79"/>
                <a:cs typeface="David" panose="020E0502060401010101" pitchFamily="34" charset="-79"/>
              </a:rPr>
              <a:t>תיאור מיתת יהושע וקבורתו </a:t>
            </a:r>
            <a:r>
              <a:rPr lang="he-IL" sz="3600" dirty="0" err="1" smtClean="0">
                <a:latin typeface="David" panose="020E0502060401010101" pitchFamily="34" charset="-79"/>
                <a:cs typeface="David" panose="020E0502060401010101" pitchFamily="34" charset="-79"/>
              </a:rPr>
              <a:t>בתמנת</a:t>
            </a:r>
            <a:r>
              <a:rPr lang="he-IL" sz="3600" dirty="0" smtClean="0">
                <a:latin typeface="David" panose="020E0502060401010101" pitchFamily="34" charset="-79"/>
                <a:cs typeface="David" panose="020E0502060401010101" pitchFamily="34" charset="-79"/>
              </a:rPr>
              <a:t>  סרח. כל הדור ההוא המשיך לעבוד את ה'.</a:t>
            </a:r>
          </a:p>
        </p:txBody>
      </p:sp>
      <p:sp>
        <p:nvSpPr>
          <p:cNvPr id="4" name="TextBox 3"/>
          <p:cNvSpPr txBox="1"/>
          <p:nvPr/>
        </p:nvSpPr>
        <p:spPr>
          <a:xfrm>
            <a:off x="4126173" y="169580"/>
            <a:ext cx="4763937" cy="707886"/>
          </a:xfrm>
          <a:prstGeom prst="rect">
            <a:avLst/>
          </a:prstGeom>
          <a:solidFill>
            <a:schemeClr val="accent2">
              <a:lumMod val="20000"/>
              <a:lumOff val="80000"/>
            </a:schemeClr>
          </a:solidFill>
          <a:ln w="38100">
            <a:solidFill>
              <a:schemeClr val="tx1"/>
            </a:solidFill>
          </a:ln>
        </p:spPr>
        <p:txBody>
          <a:bodyPr wrap="square" rtlCol="1">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4000" dirty="0" smtClean="0">
                <a:latin typeface="David" panose="020E0502060401010101" pitchFamily="34" charset="-79"/>
                <a:cs typeface="David" panose="020E0502060401010101" pitchFamily="34" charset="-79"/>
              </a:rPr>
              <a:t>לסכום הפרק מה ראינו:</a:t>
            </a:r>
          </a:p>
        </p:txBody>
      </p:sp>
      <p:sp>
        <p:nvSpPr>
          <p:cNvPr id="5" name="TextBox 4"/>
          <p:cNvSpPr txBox="1"/>
          <p:nvPr/>
        </p:nvSpPr>
        <p:spPr>
          <a:xfrm>
            <a:off x="411708" y="3654839"/>
            <a:ext cx="6234752" cy="3046988"/>
          </a:xfrm>
          <a:prstGeom prst="rect">
            <a:avLst/>
          </a:prstGeom>
          <a:solidFill>
            <a:srgbClr val="00B0F0"/>
          </a:solidFill>
          <a:ln w="38100">
            <a:solidFill>
              <a:schemeClr val="tx1"/>
            </a:solidFill>
          </a:ln>
        </p:spPr>
        <p:txBody>
          <a:bodyPr wrap="square" rtlCol="1">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3200" dirty="0" smtClean="0">
                <a:latin typeface="David" panose="020E0502060401010101" pitchFamily="34" charset="-79"/>
                <a:cs typeface="David" panose="020E0502060401010101" pitchFamily="34" charset="-79"/>
              </a:rPr>
              <a:t>אולם הדור הבא אחריהם סר מן הדרך הטובה והחל לעבוד עבודה זרה. ה' הענישם ומסרם ביד אויביהם, ואז הם חזרו בתשובה וה' שלח להם שופט להושיעם. במות השופט שוב חזרו לסורם, וכך היה חוזר חלילה.</a:t>
            </a:r>
          </a:p>
        </p:txBody>
      </p:sp>
    </p:spTree>
    <p:extLst>
      <p:ext uri="{BB962C8B-B14F-4D97-AF65-F5344CB8AC3E}">
        <p14:creationId xmlns:p14="http://schemas.microsoft.com/office/powerpoint/2010/main" val="333795739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1695</TotalTime>
  <Words>1361</Words>
  <Application>Microsoft Office PowerPoint</Application>
  <PresentationFormat>מסך רחב</PresentationFormat>
  <Paragraphs>83</Paragraphs>
  <Slides>18</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18</vt:i4>
      </vt:variant>
    </vt:vector>
  </HeadingPairs>
  <TitlesOfParts>
    <vt:vector size="25" baseType="lpstr">
      <vt:lpstr>Arial</vt:lpstr>
      <vt:lpstr>Calibri</vt:lpstr>
      <vt:lpstr>Calibri Light</vt:lpstr>
      <vt:lpstr>David</vt:lpstr>
      <vt:lpstr>Guttman Mantova</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44</cp:revision>
  <dcterms:created xsi:type="dcterms:W3CDTF">2023-10-17T14:39:27Z</dcterms:created>
  <dcterms:modified xsi:type="dcterms:W3CDTF">2023-10-18T18:55:05Z</dcterms:modified>
</cp:coreProperties>
</file>