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8" r:id="rId2"/>
    <p:sldId id="262" r:id="rId3"/>
    <p:sldId id="263" r:id="rId4"/>
    <p:sldId id="264" r:id="rId5"/>
    <p:sldId id="265" r:id="rId6"/>
    <p:sldId id="266" r:id="rId7"/>
    <p:sldId id="267" r:id="rId8"/>
    <p:sldId id="268" r:id="rId9"/>
    <p:sldId id="269" r:id="rId10"/>
    <p:sldId id="270" r:id="rId11"/>
    <p:sldId id="260" r:id="rId12"/>
    <p:sldId id="261" r:id="rId13"/>
    <p:sldId id="271" r:id="rId14"/>
    <p:sldId id="273" r:id="rId15"/>
    <p:sldId id="274" r:id="rId16"/>
    <p:sldId id="275" r:id="rId1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22" indent="0" algn="ctr">
              <a:buNone/>
              <a:defRPr sz="2000"/>
            </a:lvl2pPr>
            <a:lvl3pPr marL="914444" indent="0" algn="ctr">
              <a:buNone/>
              <a:defRPr sz="1801"/>
            </a:lvl3pPr>
            <a:lvl4pPr marL="1371670" indent="0" algn="ctr">
              <a:buNone/>
              <a:defRPr sz="1600"/>
            </a:lvl4pPr>
            <a:lvl5pPr marL="1828892" indent="0" algn="ctr">
              <a:buNone/>
              <a:defRPr sz="1600"/>
            </a:lvl5pPr>
            <a:lvl6pPr marL="2286114" indent="0" algn="ctr">
              <a:buNone/>
              <a:defRPr sz="1600"/>
            </a:lvl6pPr>
            <a:lvl7pPr marL="2743336" indent="0" algn="ctr">
              <a:buNone/>
              <a:defRPr sz="1600"/>
            </a:lvl7pPr>
            <a:lvl8pPr marL="3200562" indent="0" algn="ctr">
              <a:buNone/>
              <a:defRPr sz="1600"/>
            </a:lvl8pPr>
            <a:lvl9pPr marL="3657784"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22552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89574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3"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3" y="4589467"/>
            <a:ext cx="10515600" cy="1500187"/>
          </a:xfrm>
        </p:spPr>
        <p:txBody>
          <a:bodyPr/>
          <a:lstStyle>
            <a:lvl1pPr marL="0" indent="0">
              <a:buNone/>
              <a:defRPr sz="2400">
                <a:solidFill>
                  <a:schemeClr val="tx1">
                    <a:tint val="75000"/>
                  </a:schemeClr>
                </a:solidFill>
              </a:defRPr>
            </a:lvl1pPr>
            <a:lvl2pPr marL="457222" indent="0">
              <a:buNone/>
              <a:defRPr sz="2000">
                <a:solidFill>
                  <a:schemeClr val="tx1">
                    <a:tint val="75000"/>
                  </a:schemeClr>
                </a:solidFill>
              </a:defRPr>
            </a:lvl2pPr>
            <a:lvl3pPr marL="914444" indent="0">
              <a:buNone/>
              <a:defRPr sz="1801">
                <a:solidFill>
                  <a:schemeClr val="tx1">
                    <a:tint val="75000"/>
                  </a:schemeClr>
                </a:solidFill>
              </a:defRPr>
            </a:lvl3pPr>
            <a:lvl4pPr marL="1371670" indent="0">
              <a:buNone/>
              <a:defRPr sz="1600">
                <a:solidFill>
                  <a:schemeClr val="tx1">
                    <a:tint val="75000"/>
                  </a:schemeClr>
                </a:solidFill>
              </a:defRPr>
            </a:lvl4pPr>
            <a:lvl5pPr marL="1828892" indent="0">
              <a:buNone/>
              <a:defRPr sz="1600">
                <a:solidFill>
                  <a:schemeClr val="tx1">
                    <a:tint val="75000"/>
                  </a:schemeClr>
                </a:solidFill>
              </a:defRPr>
            </a:lvl5pPr>
            <a:lvl6pPr marL="2286114" indent="0">
              <a:buNone/>
              <a:defRPr sz="1600">
                <a:solidFill>
                  <a:schemeClr val="tx1">
                    <a:tint val="75000"/>
                  </a:schemeClr>
                </a:solidFill>
              </a:defRPr>
            </a:lvl6pPr>
            <a:lvl7pPr marL="2743336" indent="0">
              <a:buNone/>
              <a:defRPr sz="1600">
                <a:solidFill>
                  <a:schemeClr val="tx1">
                    <a:tint val="75000"/>
                  </a:schemeClr>
                </a:solidFill>
              </a:defRPr>
            </a:lvl7pPr>
            <a:lvl8pPr marL="3200562" indent="0">
              <a:buNone/>
              <a:defRPr sz="1600">
                <a:solidFill>
                  <a:schemeClr val="tx1">
                    <a:tint val="75000"/>
                  </a:schemeClr>
                </a:solidFill>
              </a:defRPr>
            </a:lvl8pPr>
            <a:lvl9pPr marL="3657784"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584675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1"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1"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90723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9"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95" y="1681163"/>
            <a:ext cx="5157787" cy="823912"/>
          </a:xfrm>
        </p:spPr>
        <p:txBody>
          <a:bodyPr anchor="b"/>
          <a:lstStyle>
            <a:lvl1pPr marL="0" indent="0">
              <a:buNone/>
              <a:defRPr sz="2400" b="1"/>
            </a:lvl1pPr>
            <a:lvl2pPr marL="457222" indent="0">
              <a:buNone/>
              <a:defRPr sz="2000" b="1"/>
            </a:lvl2pPr>
            <a:lvl3pPr marL="914444" indent="0">
              <a:buNone/>
              <a:defRPr sz="1801" b="1"/>
            </a:lvl3pPr>
            <a:lvl4pPr marL="1371670" indent="0">
              <a:buNone/>
              <a:defRPr sz="1600" b="1"/>
            </a:lvl4pPr>
            <a:lvl5pPr marL="1828892" indent="0">
              <a:buNone/>
              <a:defRPr sz="1600" b="1"/>
            </a:lvl5pPr>
            <a:lvl6pPr marL="2286114" indent="0">
              <a:buNone/>
              <a:defRPr sz="1600" b="1"/>
            </a:lvl6pPr>
            <a:lvl7pPr marL="2743336" indent="0">
              <a:buNone/>
              <a:defRPr sz="1600" b="1"/>
            </a:lvl7pPr>
            <a:lvl8pPr marL="3200562" indent="0">
              <a:buNone/>
              <a:defRPr sz="1600" b="1"/>
            </a:lvl8pPr>
            <a:lvl9pPr marL="3657784"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95" y="2505076"/>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3" y="1681163"/>
            <a:ext cx="5183188" cy="823912"/>
          </a:xfrm>
        </p:spPr>
        <p:txBody>
          <a:bodyPr anchor="b"/>
          <a:lstStyle>
            <a:lvl1pPr marL="0" indent="0">
              <a:buNone/>
              <a:defRPr sz="2400" b="1"/>
            </a:lvl1pPr>
            <a:lvl2pPr marL="457222" indent="0">
              <a:buNone/>
              <a:defRPr sz="2000" b="1"/>
            </a:lvl2pPr>
            <a:lvl3pPr marL="914444" indent="0">
              <a:buNone/>
              <a:defRPr sz="1801" b="1"/>
            </a:lvl3pPr>
            <a:lvl4pPr marL="1371670" indent="0">
              <a:buNone/>
              <a:defRPr sz="1600" b="1"/>
            </a:lvl4pPr>
            <a:lvl5pPr marL="1828892" indent="0">
              <a:buNone/>
              <a:defRPr sz="1600" b="1"/>
            </a:lvl5pPr>
            <a:lvl6pPr marL="2286114" indent="0">
              <a:buNone/>
              <a:defRPr sz="1600" b="1"/>
            </a:lvl6pPr>
            <a:lvl7pPr marL="2743336" indent="0">
              <a:buNone/>
              <a:defRPr sz="1600" b="1"/>
            </a:lvl7pPr>
            <a:lvl8pPr marL="3200562" indent="0">
              <a:buNone/>
              <a:defRPr sz="1600" b="1"/>
            </a:lvl8pPr>
            <a:lvl9pPr marL="3657784"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3" y="2505076"/>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8" name="מציין מיקום של כותרת תחתונה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9" name="מציין מיקום של מספר שקופית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41563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מציין מיקום של כותרת תחתונה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מספר שקופית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760456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3" name="מציין מיקום של כותרת תחתונה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4" name="מציין מיקום של מספר שקופית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98198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91" y="457200"/>
            <a:ext cx="3932236"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94"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91" y="2057400"/>
            <a:ext cx="3932236" cy="3811588"/>
          </a:xfrm>
        </p:spPr>
        <p:txBody>
          <a:bodyPr/>
          <a:lstStyle>
            <a:lvl1pPr marL="0" indent="0">
              <a:buNone/>
              <a:defRPr sz="1600"/>
            </a:lvl1pPr>
            <a:lvl2pPr marL="457222" indent="0">
              <a:buNone/>
              <a:defRPr sz="1401"/>
            </a:lvl2pPr>
            <a:lvl3pPr marL="914444" indent="0">
              <a:buNone/>
              <a:defRPr sz="1200"/>
            </a:lvl3pPr>
            <a:lvl4pPr marL="1371670" indent="0">
              <a:buNone/>
              <a:defRPr sz="1001"/>
            </a:lvl4pPr>
            <a:lvl5pPr marL="1828892" indent="0">
              <a:buNone/>
              <a:defRPr sz="1001"/>
            </a:lvl5pPr>
            <a:lvl6pPr marL="2286114" indent="0">
              <a:buNone/>
              <a:defRPr sz="1001"/>
            </a:lvl6pPr>
            <a:lvl7pPr marL="2743336" indent="0">
              <a:buNone/>
              <a:defRPr sz="1001"/>
            </a:lvl7pPr>
            <a:lvl8pPr marL="3200562" indent="0">
              <a:buNone/>
              <a:defRPr sz="1001"/>
            </a:lvl8pPr>
            <a:lvl9pPr marL="3657784" indent="0">
              <a:buNone/>
              <a:defRPr sz="1001"/>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7548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91" y="457200"/>
            <a:ext cx="3932236"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94" y="987425"/>
            <a:ext cx="6172201" cy="4873625"/>
          </a:xfrm>
        </p:spPr>
        <p:txBody>
          <a:bodyPr/>
          <a:lstStyle>
            <a:lvl1pPr marL="0" indent="0">
              <a:buNone/>
              <a:defRPr sz="3200"/>
            </a:lvl1pPr>
            <a:lvl2pPr marL="457222" indent="0">
              <a:buNone/>
              <a:defRPr sz="2800"/>
            </a:lvl2pPr>
            <a:lvl3pPr marL="914444" indent="0">
              <a:buNone/>
              <a:defRPr sz="2400"/>
            </a:lvl3pPr>
            <a:lvl4pPr marL="1371670" indent="0">
              <a:buNone/>
              <a:defRPr sz="2000"/>
            </a:lvl4pPr>
            <a:lvl5pPr marL="1828892" indent="0">
              <a:buNone/>
              <a:defRPr sz="2000"/>
            </a:lvl5pPr>
            <a:lvl6pPr marL="2286114" indent="0">
              <a:buNone/>
              <a:defRPr sz="2000"/>
            </a:lvl6pPr>
            <a:lvl7pPr marL="2743336" indent="0">
              <a:buNone/>
              <a:defRPr sz="2000"/>
            </a:lvl7pPr>
            <a:lvl8pPr marL="3200562" indent="0">
              <a:buNone/>
              <a:defRPr sz="2000"/>
            </a:lvl8pPr>
            <a:lvl9pPr marL="3657784" indent="0">
              <a:buNone/>
              <a:defRPr sz="2000"/>
            </a:lvl9pPr>
          </a:lstStyle>
          <a:p>
            <a:endParaRPr lang="he-IL"/>
          </a:p>
        </p:txBody>
      </p:sp>
      <p:sp>
        <p:nvSpPr>
          <p:cNvPr id="4" name="מציין מיקום טקסט 3"/>
          <p:cNvSpPr>
            <a:spLocks noGrp="1"/>
          </p:cNvSpPr>
          <p:nvPr>
            <p:ph type="body" sz="half" idx="2"/>
          </p:nvPr>
        </p:nvSpPr>
        <p:spPr>
          <a:xfrm>
            <a:off x="839791" y="2057400"/>
            <a:ext cx="3932236" cy="3811588"/>
          </a:xfrm>
        </p:spPr>
        <p:txBody>
          <a:bodyPr/>
          <a:lstStyle>
            <a:lvl1pPr marL="0" indent="0">
              <a:buNone/>
              <a:defRPr sz="1600"/>
            </a:lvl1pPr>
            <a:lvl2pPr marL="457222" indent="0">
              <a:buNone/>
              <a:defRPr sz="1401"/>
            </a:lvl2pPr>
            <a:lvl3pPr marL="914444" indent="0">
              <a:buNone/>
              <a:defRPr sz="1200"/>
            </a:lvl3pPr>
            <a:lvl4pPr marL="1371670" indent="0">
              <a:buNone/>
              <a:defRPr sz="1001"/>
            </a:lvl4pPr>
            <a:lvl5pPr marL="1828892" indent="0">
              <a:buNone/>
              <a:defRPr sz="1001"/>
            </a:lvl5pPr>
            <a:lvl6pPr marL="2286114" indent="0">
              <a:buNone/>
              <a:defRPr sz="1001"/>
            </a:lvl6pPr>
            <a:lvl7pPr marL="2743336" indent="0">
              <a:buNone/>
              <a:defRPr sz="1001"/>
            </a:lvl7pPr>
            <a:lvl8pPr marL="3200562" indent="0">
              <a:buNone/>
              <a:defRPr sz="1001"/>
            </a:lvl8pPr>
            <a:lvl9pPr marL="3657784" indent="0">
              <a:buNone/>
              <a:defRPr sz="1001"/>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5155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57879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899"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199"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4131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5"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5"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1" y="6356354"/>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262E058D-527E-4F13-A024-CB848F8F38E3}"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כ"ו/אב/תשפ"ג</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p:cNvSpPr>
            <a:spLocks noGrp="1"/>
          </p:cNvSpPr>
          <p:nvPr>
            <p:ph type="ftr" sz="quarter" idx="3"/>
          </p:nvPr>
        </p:nvSpPr>
        <p:spPr>
          <a:xfrm>
            <a:off x="4038605" y="6356354"/>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p:cNvSpPr>
            <a:spLocks noGrp="1"/>
          </p:cNvSpPr>
          <p:nvPr>
            <p:ph type="sldNum" sz="quarter" idx="4"/>
          </p:nvPr>
        </p:nvSpPr>
        <p:spPr>
          <a:xfrm>
            <a:off x="838201" y="6356354"/>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CA54384C-3115-4219-BFBE-FF0E24C1289B}"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01256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44"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2" indent="-228612" algn="r" defTabSz="914444" rtl="1"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34" indent="-228612" algn="r" defTabSz="914444"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6" indent="-228612" algn="r" defTabSz="914444"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502"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728"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948"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172"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394" indent="-228612" algn="r" defTabSz="914444" rtl="1"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he-IL"/>
      </a:defPPr>
      <a:lvl1pPr marL="0" algn="r" defTabSz="914444" rtl="1" eaLnBrk="1" latinLnBrk="0" hangingPunct="1">
        <a:defRPr sz="1801" kern="1200">
          <a:solidFill>
            <a:schemeClr val="tx1"/>
          </a:solidFill>
          <a:latin typeface="+mn-lt"/>
          <a:ea typeface="+mn-ea"/>
          <a:cs typeface="+mn-cs"/>
        </a:defRPr>
      </a:lvl1pPr>
      <a:lvl2pPr marL="457222" algn="r" defTabSz="914444" rtl="1" eaLnBrk="1" latinLnBrk="0" hangingPunct="1">
        <a:defRPr sz="1801" kern="1200">
          <a:solidFill>
            <a:schemeClr val="tx1"/>
          </a:solidFill>
          <a:latin typeface="+mn-lt"/>
          <a:ea typeface="+mn-ea"/>
          <a:cs typeface="+mn-cs"/>
        </a:defRPr>
      </a:lvl2pPr>
      <a:lvl3pPr marL="914444" algn="r" defTabSz="914444" rtl="1" eaLnBrk="1" latinLnBrk="0" hangingPunct="1">
        <a:defRPr sz="1801" kern="1200">
          <a:solidFill>
            <a:schemeClr val="tx1"/>
          </a:solidFill>
          <a:latin typeface="+mn-lt"/>
          <a:ea typeface="+mn-ea"/>
          <a:cs typeface="+mn-cs"/>
        </a:defRPr>
      </a:lvl3pPr>
      <a:lvl4pPr marL="1371670" algn="r" defTabSz="914444" rtl="1" eaLnBrk="1" latinLnBrk="0" hangingPunct="1">
        <a:defRPr sz="1801" kern="1200">
          <a:solidFill>
            <a:schemeClr val="tx1"/>
          </a:solidFill>
          <a:latin typeface="+mn-lt"/>
          <a:ea typeface="+mn-ea"/>
          <a:cs typeface="+mn-cs"/>
        </a:defRPr>
      </a:lvl4pPr>
      <a:lvl5pPr marL="1828892" algn="r" defTabSz="914444" rtl="1" eaLnBrk="1" latinLnBrk="0" hangingPunct="1">
        <a:defRPr sz="1801" kern="1200">
          <a:solidFill>
            <a:schemeClr val="tx1"/>
          </a:solidFill>
          <a:latin typeface="+mn-lt"/>
          <a:ea typeface="+mn-ea"/>
          <a:cs typeface="+mn-cs"/>
        </a:defRPr>
      </a:lvl5pPr>
      <a:lvl6pPr marL="2286114" algn="r" defTabSz="914444" rtl="1" eaLnBrk="1" latinLnBrk="0" hangingPunct="1">
        <a:defRPr sz="1801" kern="1200">
          <a:solidFill>
            <a:schemeClr val="tx1"/>
          </a:solidFill>
          <a:latin typeface="+mn-lt"/>
          <a:ea typeface="+mn-ea"/>
          <a:cs typeface="+mn-cs"/>
        </a:defRPr>
      </a:lvl6pPr>
      <a:lvl7pPr marL="2743336" algn="r" defTabSz="914444" rtl="1" eaLnBrk="1" latinLnBrk="0" hangingPunct="1">
        <a:defRPr sz="1801" kern="1200">
          <a:solidFill>
            <a:schemeClr val="tx1"/>
          </a:solidFill>
          <a:latin typeface="+mn-lt"/>
          <a:ea typeface="+mn-ea"/>
          <a:cs typeface="+mn-cs"/>
        </a:defRPr>
      </a:lvl7pPr>
      <a:lvl8pPr marL="3200562" algn="r" defTabSz="914444" rtl="1" eaLnBrk="1" latinLnBrk="0" hangingPunct="1">
        <a:defRPr sz="1801" kern="1200">
          <a:solidFill>
            <a:schemeClr val="tx1"/>
          </a:solidFill>
          <a:latin typeface="+mn-lt"/>
          <a:ea typeface="+mn-ea"/>
          <a:cs typeface="+mn-cs"/>
        </a:defRPr>
      </a:lvl8pPr>
      <a:lvl9pPr marL="3657784" algn="r" defTabSz="914444" rtl="1"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מלבן 4"/>
          <p:cNvSpPr/>
          <p:nvPr/>
        </p:nvSpPr>
        <p:spPr>
          <a:xfrm>
            <a:off x="6823880" y="1275392"/>
            <a:ext cx="5145207" cy="3046988"/>
          </a:xfrm>
          <a:prstGeom prst="rect">
            <a:avLst/>
          </a:prstGeom>
          <a:solidFill>
            <a:schemeClr val="accent2">
              <a:lumMod val="40000"/>
              <a:lumOff val="60000"/>
            </a:schemeClr>
          </a:solidFill>
          <a:ln>
            <a:solidFill>
              <a:schemeClr val="tx1"/>
            </a:solidFill>
            <a:prstDash val="dash"/>
          </a:ln>
        </p:spPr>
        <p:txBody>
          <a:bodyPr wrap="square">
            <a:spAutoFit/>
          </a:bodyPr>
          <a:lstStyle/>
          <a:p>
            <a:r>
              <a:rPr lang="he-IL" sz="3200" dirty="0" smtClean="0">
                <a:latin typeface="David" panose="020E0502060401010101" pitchFamily="34" charset="-79"/>
                <a:cs typeface="David" panose="020E0502060401010101" pitchFamily="34" charset="-79"/>
              </a:rPr>
              <a:t>א וַיְהִי, אַחֲרֵי מוֹת יְהוֹשֻׁעַ, וַיִּשְׁאֲלוּ בְּנֵי יִשְׂרָאֵל, בַּיהוָה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מִי יַעֲלֶה-לָּנוּ אֶל-הַכְּנַעֲנִי </a:t>
            </a:r>
            <a:r>
              <a:rPr lang="he-IL" sz="3200" dirty="0" err="1" smtClean="0">
                <a:latin typeface="David" panose="020E0502060401010101" pitchFamily="34" charset="-79"/>
                <a:cs typeface="David" panose="020E0502060401010101" pitchFamily="34" charset="-79"/>
              </a:rPr>
              <a:t>בַּתְּחִלָּה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לְהִלָּחֶם</a:t>
            </a:r>
            <a:r>
              <a:rPr lang="he-IL" sz="3200" dirty="0" smtClean="0">
                <a:latin typeface="David" panose="020E0502060401010101" pitchFamily="34" charset="-79"/>
                <a:cs typeface="David" panose="020E0502060401010101" pitchFamily="34" charset="-79"/>
              </a:rPr>
              <a:t> בּוֹ.  </a:t>
            </a:r>
          </a:p>
          <a:p>
            <a:r>
              <a:rPr lang="he-IL" sz="3200" dirty="0" smtClean="0">
                <a:latin typeface="David" panose="020E0502060401010101" pitchFamily="34" charset="-79"/>
                <a:cs typeface="David" panose="020E0502060401010101" pitchFamily="34" charset="-79"/>
              </a:rPr>
              <a:t>ב וַיֹּאמֶר יְהוָה, יְהוּדָה יַעֲלֶה:  הִנֵּה נָתַתִּי אֶת-הָאָרֶץ, בְּיָדוֹ.</a:t>
            </a:r>
            <a:endParaRPr lang="he-IL" sz="3200" dirty="0">
              <a:latin typeface="David" panose="020E0502060401010101" pitchFamily="34" charset="-79"/>
              <a:cs typeface="David" panose="020E0502060401010101" pitchFamily="34" charset="-79"/>
            </a:endParaRPr>
          </a:p>
        </p:txBody>
      </p:sp>
      <p:sp>
        <p:nvSpPr>
          <p:cNvPr id="6" name="מלבן 5"/>
          <p:cNvSpPr/>
          <p:nvPr/>
        </p:nvSpPr>
        <p:spPr>
          <a:xfrm>
            <a:off x="7560859" y="105349"/>
            <a:ext cx="4080681" cy="923330"/>
          </a:xfrm>
          <a:prstGeom prst="rect">
            <a:avLst/>
          </a:prstGeom>
          <a:solidFill>
            <a:schemeClr val="accent4">
              <a:lumMod val="60000"/>
              <a:lumOff val="40000"/>
            </a:schemeClr>
          </a:solidFill>
          <a:ln w="38100">
            <a:solidFill>
              <a:schemeClr val="tx1"/>
            </a:solidFill>
          </a:ln>
        </p:spPr>
        <p:txBody>
          <a:bodyPr wrap="square">
            <a:spAutoFit/>
          </a:bodyPr>
          <a:lstStyle/>
          <a:p>
            <a:r>
              <a:rPr lang="he-IL" sz="5400" b="1" dirty="0" smtClean="0">
                <a:latin typeface="David" panose="020E0502060401010101" pitchFamily="34" charset="-79"/>
                <a:cs typeface="David" panose="020E0502060401010101" pitchFamily="34" charset="-79"/>
              </a:rPr>
              <a:t>שופטים פרק א</a:t>
            </a:r>
            <a:endParaRPr lang="he-IL" sz="5400" b="1" dirty="0">
              <a:latin typeface="David" panose="020E0502060401010101" pitchFamily="34" charset="-79"/>
              <a:cs typeface="David" panose="020E0502060401010101" pitchFamily="34" charset="-79"/>
            </a:endParaRPr>
          </a:p>
        </p:txBody>
      </p:sp>
      <p:sp>
        <p:nvSpPr>
          <p:cNvPr id="7" name="TextBox 6"/>
          <p:cNvSpPr txBox="1"/>
          <p:nvPr/>
        </p:nvSpPr>
        <p:spPr>
          <a:xfrm>
            <a:off x="256314" y="152442"/>
            <a:ext cx="6164957" cy="4524315"/>
          </a:xfrm>
          <a:prstGeom prst="rect">
            <a:avLst/>
          </a:prstGeom>
          <a:solidFill>
            <a:schemeClr val="accent6">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dirty="0" smtClean="0">
                <a:solidFill>
                  <a:prstClr val="black"/>
                </a:solidFill>
                <a:latin typeface="David" panose="020E0502060401010101" pitchFamily="34" charset="-79"/>
                <a:cs typeface="David" panose="020E0502060401010101" pitchFamily="34" charset="-79"/>
              </a:rPr>
              <a:t>א</a:t>
            </a:r>
            <a:r>
              <a:rPr lang="he-IL" sz="3200" dirty="0" smtClean="0">
                <a:solidFill>
                  <a:prstClr val="black"/>
                </a:solidFill>
                <a:latin typeface="David" panose="020E0502060401010101" pitchFamily="34" charset="-79"/>
                <a:cs typeface="David" panose="020E0502060401010101" pitchFamily="34" charset="-79"/>
              </a:rPr>
              <a:t>. כך קרה, לאחר פטירת יהושע, התייעצו עם ישראל באורים ותומים, וכך שאלו, מי מהשבטים יצא להילחם עם שבעת העמים שנותרו בתוך נחלת השבטים? ויהיה הראשון לתקוף אותם.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dirty="0" smtClean="0">
                <a:solidFill>
                  <a:prstClr val="black"/>
                </a:solidFill>
                <a:latin typeface="David" panose="020E0502060401010101" pitchFamily="34" charset="-79"/>
                <a:cs typeface="David" panose="020E0502060401010101" pitchFamily="34" charset="-79"/>
              </a:rPr>
              <a:t>ב</a:t>
            </a:r>
            <a:r>
              <a:rPr lang="he-IL" sz="3200" dirty="0" smtClean="0">
                <a:solidFill>
                  <a:prstClr val="black"/>
                </a:solidFill>
                <a:latin typeface="David" panose="020E0502060401010101" pitchFamily="34" charset="-79"/>
                <a:cs typeface="David" panose="020E0502060401010101" pitchFamily="34" charset="-79"/>
              </a:rPr>
              <a:t>. תשובת ה' ע"י האורים ותומים הייתה: שבט יהודה יצא לקרב ראשון, מובטח לו ניצחון, ויירש את הארץ מהכנעניים.  </a:t>
            </a:r>
          </a:p>
        </p:txBody>
      </p:sp>
      <p:pic>
        <p:nvPicPr>
          <p:cNvPr id="2" name="תמונה 1"/>
          <p:cNvPicPr>
            <a:picLocks noChangeAspect="1"/>
          </p:cNvPicPr>
          <p:nvPr/>
        </p:nvPicPr>
        <p:blipFill>
          <a:blip r:embed="rId3"/>
          <a:stretch>
            <a:fillRect/>
          </a:stretch>
        </p:blipFill>
        <p:spPr>
          <a:xfrm>
            <a:off x="256313" y="4192698"/>
            <a:ext cx="2445943" cy="2501032"/>
          </a:xfrm>
          <a:prstGeom prst="rect">
            <a:avLst/>
          </a:prstGeom>
        </p:spPr>
      </p:pic>
      <p:sp>
        <p:nvSpPr>
          <p:cNvPr id="8" name="TextBox 7"/>
          <p:cNvSpPr txBox="1"/>
          <p:nvPr/>
        </p:nvSpPr>
        <p:spPr>
          <a:xfrm>
            <a:off x="6759412" y="4676757"/>
            <a:ext cx="5209675" cy="1815882"/>
          </a:xfrm>
          <a:prstGeom prst="rect">
            <a:avLst/>
          </a:prstGeom>
          <a:solidFill>
            <a:schemeClr val="accent1">
              <a:lumMod val="20000"/>
              <a:lumOff val="8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שבט יהודה </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תמיד ראשון בדברים שצריך להם מסירות נפש:</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קפץ ראשון לים סוף, הראשון במסע הדגלים במדבר. ועכשיו ראשון למלחמה.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779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wipe(down)">
                                      <p:cBhvr>
                                        <p:cTn id="14" dur="500"/>
                                        <p:tgtEl>
                                          <p:spTgt spid="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circle(in)">
                                      <p:cBhvr>
                                        <p:cTn id="24" dur="20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58672" y="341432"/>
            <a:ext cx="6192253" cy="4031873"/>
          </a:xfrm>
          <a:prstGeom prst="rect">
            <a:avLst/>
          </a:prstGeom>
          <a:no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dirty="0" smtClean="0">
                <a:solidFill>
                  <a:prstClr val="black"/>
                </a:solidFill>
                <a:latin typeface="David" panose="020E0502060401010101" pitchFamily="34" charset="-79"/>
                <a:cs typeface="David" panose="020E0502060401010101" pitchFamily="34" charset="-79"/>
              </a:rPr>
              <a:t>ג. </a:t>
            </a:r>
            <a:r>
              <a:rPr lang="he-IL" sz="3200" dirty="0" smtClean="0">
                <a:solidFill>
                  <a:prstClr val="black"/>
                </a:solidFill>
                <a:latin typeface="David" panose="020E0502060401010101" pitchFamily="34" charset="-79"/>
                <a:cs typeface="David" panose="020E0502060401010101" pitchFamily="34" charset="-79"/>
              </a:rPr>
              <a:t>באו ובקשו שבט יהודה משבט שמעון , בא ועלה איתי ותשתתף עמי במלחמה לכבוש נחלתי, ונלחם יחד בעמי כנען, ונצטרף גם אנחנו אליכם בכיבוש הנחלה שלכם. והצטרפו שבט שמעון ליהודה.</a:t>
            </a:r>
            <a:endParaRPr lang="en-US" sz="3200" dirty="0" smtClean="0">
              <a:solidFill>
                <a:prstClr val="black"/>
              </a:solidFill>
              <a:latin typeface="David" panose="020E0502060401010101" pitchFamily="34" charset="-79"/>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dirty="0" smtClean="0">
                <a:solidFill>
                  <a:prstClr val="black"/>
                </a:solidFill>
                <a:latin typeface="David" panose="020E0502060401010101" pitchFamily="34" charset="-79"/>
                <a:cs typeface="David" panose="020E0502060401010101" pitchFamily="34" charset="-79"/>
              </a:rPr>
              <a:t>ד. </a:t>
            </a:r>
            <a:r>
              <a:rPr lang="he-IL" sz="3200" dirty="0" smtClean="0">
                <a:solidFill>
                  <a:prstClr val="black"/>
                </a:solidFill>
                <a:latin typeface="David" panose="020E0502060401010101" pitchFamily="34" charset="-79"/>
                <a:cs typeface="David" panose="020E0502060401010101" pitchFamily="34" charset="-79"/>
              </a:rPr>
              <a:t>יצא שבט יהודה ונתן ה' בידם את הכנעני והפריזי לרשותם, והרגו מהם בעיר בזק , עשרת אלפים איש.  </a:t>
            </a:r>
            <a:endParaRPr kumimoji="0" lang="he-IL" sz="36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769290" y="177660"/>
            <a:ext cx="5199796" cy="3539430"/>
          </a:xfrm>
          <a:prstGeom prst="rect">
            <a:avLst/>
          </a:prstGeom>
          <a:solidFill>
            <a:schemeClr val="accent4">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ג</a:t>
            </a:r>
            <a:r>
              <a:rPr lang="he-IL" sz="3200" dirty="0">
                <a:solidFill>
                  <a:srgbClr val="000000"/>
                </a:solidFill>
                <a:latin typeface="David" panose="020E0502060401010101" pitchFamily="34" charset="-79"/>
                <a:cs typeface="David" panose="020E0502060401010101" pitchFamily="34" charset="-79"/>
              </a:rPr>
              <a:t> וַיֹּאמֶר יְהוּדָה לְשִׁמְעוֹן אָחִיו עֲלֵה אִתִּי </a:t>
            </a:r>
            <a:r>
              <a:rPr lang="he-IL" sz="3200" dirty="0" err="1">
                <a:solidFill>
                  <a:srgbClr val="000000"/>
                </a:solidFill>
                <a:latin typeface="David" panose="020E0502060401010101" pitchFamily="34" charset="-79"/>
                <a:cs typeface="David" panose="020E0502060401010101" pitchFamily="34" charset="-79"/>
              </a:rPr>
              <a:t>בְגֹרָלִי</a:t>
            </a:r>
            <a:r>
              <a:rPr lang="he-IL" sz="3200" dirty="0">
                <a:solidFill>
                  <a:srgbClr val="000000"/>
                </a:solidFill>
                <a:latin typeface="David" panose="020E0502060401010101" pitchFamily="34" charset="-79"/>
                <a:cs typeface="David" panose="020E0502060401010101" pitchFamily="34" charset="-79"/>
              </a:rPr>
              <a:t>, וְנִלָּחֲמָה בַּכְּנַעֲנִי, וְהָלַכְתִּי גַם-אֲנִי אִתְּךָ, בְּגוֹרָלֶךָ; וַיֵּלֶךְ אִתּוֹ, שִׁמְעוֹן.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ד</a:t>
            </a:r>
            <a:r>
              <a:rPr lang="he-IL" sz="3200" dirty="0">
                <a:solidFill>
                  <a:srgbClr val="000000"/>
                </a:solidFill>
                <a:latin typeface="David" panose="020E0502060401010101" pitchFamily="34" charset="-79"/>
                <a:cs typeface="David" panose="020E0502060401010101" pitchFamily="34" charset="-79"/>
              </a:rPr>
              <a:t> וַיַּעַל יְהוּדָה, </a:t>
            </a:r>
            <a:r>
              <a:rPr lang="he-IL" sz="3200" dirty="0" err="1">
                <a:solidFill>
                  <a:srgbClr val="000000"/>
                </a:solidFill>
                <a:latin typeface="David" panose="020E0502060401010101" pitchFamily="34" charset="-79"/>
                <a:cs typeface="David" panose="020E0502060401010101" pitchFamily="34" charset="-79"/>
              </a:rPr>
              <a:t>וַיִּתֵּן</a:t>
            </a:r>
            <a:r>
              <a:rPr lang="he-IL" sz="3200" dirty="0">
                <a:solidFill>
                  <a:srgbClr val="000000"/>
                </a:solidFill>
                <a:latin typeface="David" panose="020E0502060401010101" pitchFamily="34" charset="-79"/>
                <a:cs typeface="David" panose="020E0502060401010101" pitchFamily="34" charset="-79"/>
              </a:rPr>
              <a:t> יְהוָה אֶת-הַכְּנַעֲנִי </a:t>
            </a:r>
            <a:r>
              <a:rPr lang="he-IL" sz="3200" dirty="0" err="1">
                <a:solidFill>
                  <a:srgbClr val="000000"/>
                </a:solidFill>
                <a:latin typeface="David" panose="020E0502060401010101" pitchFamily="34" charset="-79"/>
                <a:cs typeface="David" panose="020E0502060401010101" pitchFamily="34" charset="-79"/>
              </a:rPr>
              <a:t>וְהַפְּרִזִּי</a:t>
            </a:r>
            <a:r>
              <a:rPr lang="he-IL" sz="3200" dirty="0">
                <a:solidFill>
                  <a:srgbClr val="000000"/>
                </a:solidFill>
                <a:latin typeface="David" panose="020E0502060401010101" pitchFamily="34" charset="-79"/>
                <a:cs typeface="David" panose="020E0502060401010101" pitchFamily="34" charset="-79"/>
              </a:rPr>
              <a:t> בְּיָדָם; וַיַּכּוּם בְּבֶזֶק, עֲשֶׂרֶת אֲלָפִים אִישׁ.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7090685" y="248069"/>
            <a:ext cx="4557006" cy="6938042"/>
          </a:xfrm>
          <a:prstGeom prst="rect">
            <a:avLst/>
          </a:prstGeom>
        </p:spPr>
      </p:pic>
    </p:spTree>
    <p:extLst>
      <p:ext uri="{BB962C8B-B14F-4D97-AF65-F5344CB8AC3E}">
        <p14:creationId xmlns:p14="http://schemas.microsoft.com/office/powerpoint/2010/main" val="17602720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circle(in)">
                                      <p:cBhvr>
                                        <p:cTn id="18" dur="20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67604" y="218602"/>
            <a:ext cx="6233196" cy="3539430"/>
          </a:xfrm>
          <a:prstGeom prst="rect">
            <a:avLst/>
          </a:prstGeom>
          <a:solidFill>
            <a:schemeClr val="accent6">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dirty="0" smtClean="0">
                <a:solidFill>
                  <a:prstClr val="black"/>
                </a:solidFill>
                <a:latin typeface="David" panose="020E0502060401010101" pitchFamily="34" charset="-79"/>
                <a:cs typeface="David" panose="020E0502060401010101" pitchFamily="34" charset="-79"/>
              </a:rPr>
              <a:t>ה. </a:t>
            </a:r>
            <a:r>
              <a:rPr lang="he-IL" sz="3200" dirty="0" smtClean="0">
                <a:solidFill>
                  <a:prstClr val="black"/>
                </a:solidFill>
                <a:latin typeface="David" panose="020E0502060401010101" pitchFamily="34" charset="-79"/>
                <a:cs typeface="David" panose="020E0502060401010101" pitchFamily="34" charset="-79"/>
              </a:rPr>
              <a:t>וכאשר נכנסו לתוך העיר בזק מצאו את אדוני בזק , מלך בזק. שהתחבא מפניהם, ונלחמו נגדו והביסו את העם הכנעני ואת העם הפריזי. </a:t>
            </a:r>
            <a:endParaRPr lang="he-IL" sz="3200" dirty="0">
              <a:solidFill>
                <a:prstClr val="black"/>
              </a:solidFill>
              <a:latin typeface="David" panose="020E0502060401010101" pitchFamily="34" charset="-79"/>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dirty="0" smtClean="0">
                <a:solidFill>
                  <a:prstClr val="black"/>
                </a:solidFill>
                <a:latin typeface="David" panose="020E0502060401010101" pitchFamily="34" charset="-79"/>
                <a:cs typeface="David" panose="020E0502060401010101" pitchFamily="34" charset="-79"/>
              </a:rPr>
              <a:t>ו. </a:t>
            </a:r>
            <a:r>
              <a:rPr lang="he-IL" sz="3200" b="1" dirty="0" smtClean="0">
                <a:solidFill>
                  <a:prstClr val="black"/>
                </a:solidFill>
                <a:latin typeface="David" panose="020E0502060401010101" pitchFamily="34" charset="-79"/>
                <a:cs typeface="David" panose="020E0502060401010101" pitchFamily="34" charset="-79"/>
              </a:rPr>
              <a:t>ברח </a:t>
            </a:r>
            <a:r>
              <a:rPr lang="he-IL" sz="3200" dirty="0" smtClean="0">
                <a:solidFill>
                  <a:prstClr val="black"/>
                </a:solidFill>
                <a:latin typeface="David" panose="020E0502060401010101" pitchFamily="34" charset="-79"/>
                <a:cs typeface="David" panose="020E0502060401010101" pitchFamily="34" charset="-79"/>
              </a:rPr>
              <a:t>אדוני בזק ורדפו בעקבותיו וכשתפשו אותו קטעו את אצבעות האגודל בידיו וברגליו. </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p:txBody>
      </p:sp>
      <p:sp>
        <p:nvSpPr>
          <p:cNvPr id="3" name="מלבן 2"/>
          <p:cNvSpPr/>
          <p:nvPr/>
        </p:nvSpPr>
        <p:spPr>
          <a:xfrm>
            <a:off x="6591868" y="186968"/>
            <a:ext cx="5404514" cy="3046988"/>
          </a:xfrm>
          <a:prstGeom prst="rect">
            <a:avLst/>
          </a:prstGeom>
          <a:solidFill>
            <a:schemeClr val="accent2">
              <a:lumMod val="40000"/>
              <a:lumOff val="60000"/>
            </a:schemeClr>
          </a:solidFill>
        </p:spPr>
        <p:txBody>
          <a:bodyPr wrap="square">
            <a:spAutoFit/>
          </a:bodyPr>
          <a:lstStyle/>
          <a:p>
            <a:r>
              <a:rPr lang="he-IL" sz="3200" b="1" dirty="0" smtClean="0">
                <a:solidFill>
                  <a:srgbClr val="000000"/>
                </a:solidFill>
                <a:latin typeface="David" panose="020E0502060401010101" pitchFamily="34" charset="-79"/>
                <a:cs typeface="David" panose="020E0502060401010101" pitchFamily="34" charset="-79"/>
              </a:rPr>
              <a:t>ה.</a:t>
            </a:r>
            <a:r>
              <a:rPr lang="he-IL" sz="3200" dirty="0">
                <a:solidFill>
                  <a:srgbClr val="000000"/>
                </a:solidFill>
                <a:latin typeface="David" panose="020E0502060401010101" pitchFamily="34" charset="-79"/>
                <a:cs typeface="David" panose="020E0502060401010101" pitchFamily="34" charset="-79"/>
              </a:rPr>
              <a:t> וַיִּמְצְאוּ אֶת-אֲדֹנִי בֶזֶק, בְּבֶזֶק, וַיִּלָּחֲמוּ, בּוֹ; וַיַּכּוּ, אֶת-הַכְּנַעֲנִי </a:t>
            </a:r>
            <a:r>
              <a:rPr lang="he-IL" sz="3200" dirty="0" err="1">
                <a:solidFill>
                  <a:srgbClr val="000000"/>
                </a:solidFill>
                <a:latin typeface="David" panose="020E0502060401010101" pitchFamily="34" charset="-79"/>
                <a:cs typeface="David" panose="020E0502060401010101" pitchFamily="34" charset="-79"/>
              </a:rPr>
              <a:t>וְאֶת-הַפְּרִזִּי</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ו.</a:t>
            </a: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וַיָּנָס</a:t>
            </a:r>
            <a:r>
              <a:rPr lang="he-IL" sz="3200" dirty="0">
                <a:solidFill>
                  <a:srgbClr val="000000"/>
                </a:solidFill>
                <a:latin typeface="David" panose="020E0502060401010101" pitchFamily="34" charset="-79"/>
                <a:cs typeface="David" panose="020E0502060401010101" pitchFamily="34" charset="-79"/>
              </a:rPr>
              <a:t> אֲדֹנִי בֶזֶק, וַיִּרְדְּפוּ אַחֲרָיו; וַיֹּאחֲזוּ אוֹתוֹ--וַיְקַצְּצוּ, </a:t>
            </a:r>
            <a:r>
              <a:rPr lang="he-IL" sz="3200" dirty="0" err="1">
                <a:solidFill>
                  <a:srgbClr val="000000"/>
                </a:solidFill>
                <a:latin typeface="David" panose="020E0502060401010101" pitchFamily="34" charset="-79"/>
                <a:cs typeface="David" panose="020E0502060401010101" pitchFamily="34" charset="-79"/>
              </a:rPr>
              <a:t>אֶת-בְּהֹנוֹת</a:t>
            </a:r>
            <a:r>
              <a:rPr lang="he-IL" sz="3200" dirty="0">
                <a:solidFill>
                  <a:srgbClr val="000000"/>
                </a:solidFill>
                <a:latin typeface="David" panose="020E0502060401010101" pitchFamily="34" charset="-79"/>
                <a:cs typeface="David" panose="020E0502060401010101" pitchFamily="34" charset="-79"/>
              </a:rPr>
              <a:t> יָדָיו וְרַגְלָיו.</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786707" y="4114061"/>
            <a:ext cx="5209675" cy="2246769"/>
          </a:xfrm>
          <a:prstGeom prst="rect">
            <a:avLst/>
          </a:prstGeom>
          <a:solidFill>
            <a:schemeClr val="accent3">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בהונות ידיים ורגליים: </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יש בזה רמז למלוכה והממשלה נרמזים</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ביד ורגל כמו שכתוב אצל יוסף, שאמר לו פרעה:" </a:t>
            </a:r>
            <a:r>
              <a:rPr kumimoji="0" lang="he-IL" sz="2800" b="0" i="0" u="none" strike="noStrike" kern="1200" cap="none" spc="0" normalizeH="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ומבלעדיך</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לא ירים איש את ידו ואת רגלו בכל ארץ מצריים"</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600502" y="4019642"/>
            <a:ext cx="2527323" cy="25160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תמונה 5"/>
          <p:cNvPicPr>
            <a:picLocks noChangeAspect="1"/>
          </p:cNvPicPr>
          <p:nvPr/>
        </p:nvPicPr>
        <p:blipFill>
          <a:blip r:embed="rId4"/>
          <a:stretch>
            <a:fillRect/>
          </a:stretch>
        </p:blipFill>
        <p:spPr>
          <a:xfrm>
            <a:off x="3284202" y="4281252"/>
            <a:ext cx="2857500" cy="207957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384965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barn(inVertical)">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nodeType="clickEffect">
                                  <p:stCondLst>
                                    <p:cond delay="0"/>
                                  </p:stCondLst>
                                  <p:childTnLst>
                                    <p:animEffect transition="out" filter="fade">
                                      <p:cBhvr>
                                        <p:cTn id="23" dur="500" tmFilter="0, 0; .2, .5; .8, .5; 1, 0"/>
                                        <p:tgtEl>
                                          <p:spTgt spid="5"/>
                                        </p:tgtEl>
                                      </p:cBhvr>
                                    </p:animEffect>
                                    <p:animScale>
                                      <p:cBhvr>
                                        <p:cTn id="24" dur="250" autoRev="1" fill="hold"/>
                                        <p:tgtEl>
                                          <p:spTgt spid="5"/>
                                        </p:tgtEl>
                                      </p:cBhvr>
                                      <p:by x="105000" y="105000"/>
                                    </p:animScale>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08545" y="318982"/>
            <a:ext cx="5796469" cy="4524315"/>
          </a:xfrm>
          <a:prstGeom prst="rect">
            <a:avLst/>
          </a:prstGeom>
          <a:solidFill>
            <a:schemeClr val="accent4">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ז. </a:t>
            </a: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אמר אדוני בזק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הרי שבעים מלכים שניצחתי אותם , והיו בארמון שלי</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גם אני קצצתי להם את האגודלים של ידיהם ורגליהם, והיו אוספים שיירי אוכל מתחת לשולחן שלי. </a:t>
            </a:r>
            <a:r>
              <a:rPr kumimoji="0" lang="he-IL" sz="3200" b="1" i="0" u="sng"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באותה מידה שנהגתי בהם כך העניש אותי ה' שופט כל הארץ. מדה כנגד מדה</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הם לקחו איתם את אדוני בזק ובדרך איך שהגיעו לירושלים הוא מת מפצעיו. </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155139" y="286842"/>
            <a:ext cx="5786651" cy="2554545"/>
          </a:xfrm>
          <a:prstGeom prst="rect">
            <a:avLst/>
          </a:prstGeom>
          <a:blipFill>
            <a:blip r:embed="rId3"/>
            <a:tile tx="0" ty="0" sx="100000" sy="100000" flip="none" algn="tl"/>
          </a:blipFill>
        </p:spPr>
        <p:txBody>
          <a:bodyPr wrap="square">
            <a:spAutoFit/>
          </a:bodyPr>
          <a:lstStyle/>
          <a:p>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וַיֹּאמֶר אֲדֹנִי-בֶזֶק, שִׁבְעִים מְלָכִים </a:t>
            </a:r>
            <a:r>
              <a:rPr lang="he-IL" sz="3200" dirty="0" err="1">
                <a:solidFill>
                  <a:srgbClr val="000000"/>
                </a:solidFill>
                <a:latin typeface="David" panose="020E0502060401010101" pitchFamily="34" charset="-79"/>
                <a:cs typeface="David" panose="020E0502060401010101" pitchFamily="34" charset="-79"/>
              </a:rPr>
              <a:t>בְּהֹנוֹת</a:t>
            </a:r>
            <a:r>
              <a:rPr lang="he-IL" sz="3200" dirty="0">
                <a:solidFill>
                  <a:srgbClr val="000000"/>
                </a:solidFill>
                <a:latin typeface="David" panose="020E0502060401010101" pitchFamily="34" charset="-79"/>
                <a:cs typeface="David" panose="020E0502060401010101" pitchFamily="34" charset="-79"/>
              </a:rPr>
              <a:t> יְדֵיהֶם וְרַגְלֵיהֶם מְקֻצָּצִים הָיוּ מְלַקְּטִים תַּחַת שֻׁלְחָנִי--כַּאֲשֶׁר עָשִׂיתִי, כֵּן שִׁלַּם-לִי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וַיְבִיאֻהוּ יְרוּשָׁלִַם, וַיָּמָת שָׁם.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572338" y="2915899"/>
            <a:ext cx="4952250" cy="2062103"/>
          </a:xfrm>
          <a:prstGeom prst="rect">
            <a:avLst/>
          </a:prstGeom>
          <a:solidFill>
            <a:schemeClr val="accent2">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"ויביאוהו ירושלים"-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להורות על שהודה על חטאתו זכה להיקבר בירושלים, לפי שאמר שנענש מדה כנגד מדה. </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6" name="תמונה 5"/>
          <p:cNvPicPr>
            <a:picLocks noChangeAspect="1"/>
          </p:cNvPicPr>
          <p:nvPr/>
        </p:nvPicPr>
        <p:blipFill>
          <a:blip r:embed="rId4"/>
          <a:stretch>
            <a:fillRect/>
          </a:stretch>
        </p:blipFill>
        <p:spPr>
          <a:xfrm>
            <a:off x="1141132" y="4894262"/>
            <a:ext cx="4386211" cy="1829573"/>
          </a:xfrm>
          <a:prstGeom prst="rect">
            <a:avLst/>
          </a:prstGeom>
        </p:spPr>
      </p:pic>
      <p:pic>
        <p:nvPicPr>
          <p:cNvPr id="7" name="תמונה 6"/>
          <p:cNvPicPr>
            <a:picLocks noChangeAspect="1"/>
          </p:cNvPicPr>
          <p:nvPr/>
        </p:nvPicPr>
        <p:blipFill>
          <a:blip r:embed="rId5"/>
          <a:stretch>
            <a:fillRect/>
          </a:stretch>
        </p:blipFill>
        <p:spPr>
          <a:xfrm>
            <a:off x="7624476" y="5131342"/>
            <a:ext cx="2847975" cy="1600200"/>
          </a:xfrm>
          <a:prstGeom prst="rect">
            <a:avLst/>
          </a:prstGeom>
        </p:spPr>
      </p:pic>
    </p:spTree>
    <p:extLst>
      <p:ext uri="{BB962C8B-B14F-4D97-AF65-F5344CB8AC3E}">
        <p14:creationId xmlns:p14="http://schemas.microsoft.com/office/powerpoint/2010/main" val="290517650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63138" y="314138"/>
            <a:ext cx="5700934" cy="5262979"/>
          </a:xfrm>
          <a:prstGeom prst="rect">
            <a:avLst/>
          </a:prstGeom>
          <a:solidFill>
            <a:schemeClr val="accent3">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ח</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אחר כך נלחמו שבט יהודה בעיר ירושלים (שגם הייתה נחלתם עם בנימין) וכבשו אותה והרגו</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בחרבות את תושביה ואת בתי העיר שרפו באש.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800" b="1" u="sng" baseline="0" dirty="0" smtClean="0">
                <a:solidFill>
                  <a:prstClr val="black"/>
                </a:solidFill>
                <a:latin typeface="David" panose="020E0502060401010101" pitchFamily="34" charset="-79"/>
                <a:cs typeface="David" panose="020E0502060401010101" pitchFamily="34" charset="-79"/>
              </a:rPr>
              <a:t>ט</a:t>
            </a:r>
            <a:r>
              <a:rPr lang="he-IL" sz="2800" baseline="0" dirty="0" smtClean="0">
                <a:solidFill>
                  <a:prstClr val="black"/>
                </a:solidFill>
                <a:latin typeface="David" panose="020E0502060401010101" pitchFamily="34" charset="-79"/>
                <a:cs typeface="David" panose="020E0502060401010101" pitchFamily="34" charset="-79"/>
              </a:rPr>
              <a:t>.</a:t>
            </a:r>
            <a:r>
              <a:rPr lang="he-IL" sz="2800" dirty="0" smtClean="0">
                <a:solidFill>
                  <a:prstClr val="black"/>
                </a:solidFill>
                <a:latin typeface="David" panose="020E0502060401010101" pitchFamily="34" charset="-79"/>
                <a:cs typeface="David" panose="020E0502060401010101" pitchFamily="34" charset="-79"/>
              </a:rPr>
              <a:t> ואחרי זה ירדו שבט יהודה מירושלים להילחם בכנעני שגר בשאר ההרים, והנגב והשפלה.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י</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והלך כלב ואנשים משבט יהודה אל הכנעני שיושב בעיר חברון, ובעבר הייתה נקראת חברון קריית ארבע (על שם ארבעת הענקים). והרגו כלב ואנשיו את תושבי העיר כולל הענקים.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209730" y="314138"/>
            <a:ext cx="5827594" cy="4524315"/>
          </a:xfrm>
          <a:prstGeom prst="rect">
            <a:avLst/>
          </a:prstGeom>
          <a:solidFill>
            <a:schemeClr val="accent6">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וַיִּלָּחֲמוּ בְנֵי-יְהוּדָה, בִּירוּשָׁלִַם, וַיִּלְכְּדוּ אוֹתָהּ, וַיַּכּוּהָ לְפִי-חָרֶב; וְאֶת-הָעִיר, שִׁלְּחוּ בָאֵשׁ.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וְאַחַר, יָרְדוּ בְּנֵי יְהוּדָה, </a:t>
            </a:r>
            <a:r>
              <a:rPr lang="he-IL" sz="3200" dirty="0" err="1">
                <a:solidFill>
                  <a:srgbClr val="000000"/>
                </a:solidFill>
                <a:latin typeface="David" panose="020E0502060401010101" pitchFamily="34" charset="-79"/>
                <a:cs typeface="David" panose="020E0502060401010101" pitchFamily="34" charset="-79"/>
              </a:rPr>
              <a:t>לְהִלָּחֵם</a:t>
            </a:r>
            <a:r>
              <a:rPr lang="he-IL" sz="3200" dirty="0">
                <a:solidFill>
                  <a:srgbClr val="000000"/>
                </a:solidFill>
                <a:latin typeface="David" panose="020E0502060401010101" pitchFamily="34" charset="-79"/>
                <a:cs typeface="David" panose="020E0502060401010101" pitchFamily="34" charset="-79"/>
              </a:rPr>
              <a:t>, בַּכְּנַעֲנִי--יוֹשֵׁב הָהָר, וְהַנֶּגֶב וְהַשְּׁפֵלָה.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וַיֵּלֶךְ יְהוּדָה, אֶל-הַכְּנַעֲנִי הַיּוֹשֵׁב בְּחֶבְרוֹן, </a:t>
            </a:r>
            <a:r>
              <a:rPr lang="he-IL" sz="3200" b="1" dirty="0">
                <a:solidFill>
                  <a:srgbClr val="000000"/>
                </a:solidFill>
                <a:latin typeface="David" panose="020E0502060401010101" pitchFamily="34" charset="-79"/>
                <a:cs typeface="David" panose="020E0502060401010101" pitchFamily="34" charset="-79"/>
              </a:rPr>
              <a:t>וְשֵׁם-חֶבְרוֹן לְפָנִים, </a:t>
            </a:r>
            <a:r>
              <a:rPr lang="he-IL" sz="3200" b="1" dirty="0" err="1">
                <a:solidFill>
                  <a:srgbClr val="000000"/>
                </a:solidFill>
                <a:latin typeface="David" panose="020E0502060401010101" pitchFamily="34" charset="-79"/>
                <a:cs typeface="David" panose="020E0502060401010101" pitchFamily="34" charset="-79"/>
              </a:rPr>
              <a:t>קִרְיַת</a:t>
            </a:r>
            <a:r>
              <a:rPr lang="he-IL" sz="3200" b="1" dirty="0">
                <a:solidFill>
                  <a:srgbClr val="000000"/>
                </a:solidFill>
                <a:latin typeface="David" panose="020E0502060401010101" pitchFamily="34" charset="-79"/>
                <a:cs typeface="David" panose="020E0502060401010101" pitchFamily="34" charset="-79"/>
              </a:rPr>
              <a:t> אַרְבַּע;</a:t>
            </a:r>
            <a:r>
              <a:rPr lang="he-IL" sz="3200" dirty="0">
                <a:solidFill>
                  <a:srgbClr val="000000"/>
                </a:solidFill>
                <a:latin typeface="David" panose="020E0502060401010101" pitchFamily="34" charset="-79"/>
                <a:cs typeface="David" panose="020E0502060401010101" pitchFamily="34" charset="-79"/>
              </a:rPr>
              <a:t> וַיַּכּוּ אֶת-שֵׁשַׁי </a:t>
            </a:r>
            <a:r>
              <a:rPr lang="he-IL" sz="3200" dirty="0" err="1">
                <a:solidFill>
                  <a:srgbClr val="000000"/>
                </a:solidFill>
                <a:latin typeface="David" panose="020E0502060401010101" pitchFamily="34" charset="-79"/>
                <a:cs typeface="David" panose="020E0502060401010101" pitchFamily="34" charset="-79"/>
              </a:rPr>
              <a:t>וְאֶת-אֲחִימַן</a:t>
            </a:r>
            <a:r>
              <a:rPr lang="he-IL" sz="3200" dirty="0">
                <a:solidFill>
                  <a:srgbClr val="000000"/>
                </a:solidFill>
                <a:latin typeface="David" panose="020E0502060401010101" pitchFamily="34" charset="-79"/>
                <a:cs typeface="David" panose="020E0502060401010101" pitchFamily="34" charset="-79"/>
              </a:rPr>
              <a:t>, וְאֶת-תַּלְמָי</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437083" y="5116915"/>
            <a:ext cx="2828925" cy="1619250"/>
          </a:xfrm>
          <a:prstGeom prst="rect">
            <a:avLst/>
          </a:prstGeom>
        </p:spPr>
      </p:pic>
    </p:spTree>
    <p:extLst>
      <p:ext uri="{BB962C8B-B14F-4D97-AF65-F5344CB8AC3E}">
        <p14:creationId xmlns:p14="http://schemas.microsoft.com/office/powerpoint/2010/main" val="40967208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circle(in)">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32012" y="264488"/>
            <a:ext cx="5745707" cy="5016758"/>
          </a:xfrm>
          <a:prstGeom prst="rect">
            <a:avLst/>
          </a:prstGeom>
          <a:solidFill>
            <a:schemeClr val="accent4">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יא</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והלך כלב משם מחברון לאחר שכבשה, לדביר,</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 ושמה של העיר לפני כן היה </a:t>
            </a:r>
            <a:r>
              <a:rPr kumimoji="0" lang="he-IL" sz="3200" b="0" i="0" u="none" strike="noStrike" kern="1200" cap="none" spc="0" normalizeH="0" noProof="0" dirty="0" err="1" smtClean="0">
                <a:ln>
                  <a:noFill/>
                </a:ln>
                <a:solidFill>
                  <a:prstClr val="black"/>
                </a:solidFill>
                <a:effectLst/>
                <a:uLnTx/>
                <a:uFillTx/>
                <a:latin typeface="David" panose="020E0502060401010101" pitchFamily="34" charset="-79"/>
                <a:cs typeface="David" panose="020E0502060401010101" pitchFamily="34" charset="-79"/>
              </a:rPr>
              <a:t>קרית</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 ספר.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200" b="1" u="sng" baseline="0" dirty="0" err="1" smtClean="0">
                <a:solidFill>
                  <a:prstClr val="black"/>
                </a:solidFill>
                <a:latin typeface="David" panose="020E0502060401010101" pitchFamily="34" charset="-79"/>
                <a:cs typeface="David" panose="020E0502060401010101" pitchFamily="34" charset="-79"/>
              </a:rPr>
              <a:t>יב</a:t>
            </a:r>
            <a:r>
              <a:rPr lang="he-IL" sz="3200" baseline="0" dirty="0" smtClean="0">
                <a:solidFill>
                  <a:prstClr val="black"/>
                </a:solidFill>
                <a:latin typeface="David" panose="020E0502060401010101" pitchFamily="34" charset="-79"/>
                <a:cs typeface="David" panose="020E0502060401010101" pitchFamily="34" charset="-79"/>
              </a:rPr>
              <a:t>.</a:t>
            </a:r>
            <a:r>
              <a:rPr lang="he-IL" sz="3200" dirty="0" smtClean="0">
                <a:solidFill>
                  <a:prstClr val="black"/>
                </a:solidFill>
                <a:latin typeface="David" panose="020E0502060401010101" pitchFamily="34" charset="-79"/>
                <a:cs typeface="David" panose="020E0502060401010101" pitchFamily="34" charset="-79"/>
              </a:rPr>
              <a:t> הבטיח כלב לבני שבטו יהודה מי שילחם ויכבוש את </a:t>
            </a:r>
            <a:r>
              <a:rPr lang="he-IL" sz="3200" dirty="0" err="1" smtClean="0">
                <a:solidFill>
                  <a:prstClr val="black"/>
                </a:solidFill>
                <a:latin typeface="David" panose="020E0502060401010101" pitchFamily="34" charset="-79"/>
                <a:cs typeface="David" panose="020E0502060401010101" pitchFamily="34" charset="-79"/>
              </a:rPr>
              <a:t>קרית</a:t>
            </a:r>
            <a:r>
              <a:rPr lang="he-IL" sz="3200" dirty="0" smtClean="0">
                <a:solidFill>
                  <a:prstClr val="black"/>
                </a:solidFill>
                <a:latin typeface="David" panose="020E0502060401010101" pitchFamily="34" charset="-79"/>
                <a:cs typeface="David" panose="020E0502060401010101" pitchFamily="34" charset="-79"/>
              </a:rPr>
              <a:t> ספר, אתן לו את </a:t>
            </a:r>
            <a:r>
              <a:rPr lang="he-IL" sz="3200" dirty="0" err="1" smtClean="0">
                <a:solidFill>
                  <a:prstClr val="black"/>
                </a:solidFill>
                <a:latin typeface="David" panose="020E0502060401010101" pitchFamily="34" charset="-79"/>
                <a:cs typeface="David" panose="020E0502060401010101" pitchFamily="34" charset="-79"/>
              </a:rPr>
              <a:t>עכסה</a:t>
            </a:r>
            <a:r>
              <a:rPr lang="he-IL" sz="3200" dirty="0" smtClean="0">
                <a:solidFill>
                  <a:prstClr val="black"/>
                </a:solidFill>
                <a:latin typeface="David" panose="020E0502060401010101" pitchFamily="34" charset="-79"/>
                <a:cs typeface="David" panose="020E0502060401010101" pitchFamily="34" charset="-79"/>
              </a:rPr>
              <a:t> בתי שיתחתן </a:t>
            </a:r>
            <a:r>
              <a:rPr lang="he-IL" sz="3200" dirty="0" err="1" smtClean="0">
                <a:solidFill>
                  <a:prstClr val="black"/>
                </a:solidFill>
                <a:latin typeface="David" panose="020E0502060401010101" pitchFamily="34" charset="-79"/>
                <a:cs typeface="David" panose="020E0502060401010101" pitchFamily="34" charset="-79"/>
              </a:rPr>
              <a:t>איתה</a:t>
            </a:r>
            <a:r>
              <a:rPr lang="he-IL" sz="3200" dirty="0" smtClean="0">
                <a:solidFill>
                  <a:prstClr val="black"/>
                </a:solidFill>
                <a:latin typeface="David" panose="020E0502060401010101" pitchFamily="34" charset="-79"/>
                <a:cs typeface="David" panose="020E0502060401010101" pitchFamily="34" charset="-79"/>
              </a:rPr>
              <a:t>.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יג</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וכבש את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קרית</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ספר עתניאל בן קנז אחיו הקטן של כלב מאותה אימא, ונתן לו כלב את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עכסה</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בתו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שישאנה</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לאישה</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p:txBody>
      </p:sp>
      <p:sp>
        <p:nvSpPr>
          <p:cNvPr id="3" name="מלבן 2"/>
          <p:cNvSpPr/>
          <p:nvPr/>
        </p:nvSpPr>
        <p:spPr>
          <a:xfrm>
            <a:off x="6182435" y="264488"/>
            <a:ext cx="5759355" cy="4031873"/>
          </a:xfrm>
          <a:prstGeom prst="rect">
            <a:avLst/>
          </a:prstGeom>
          <a:solidFill>
            <a:schemeClr val="accent6">
              <a:lumMod val="60000"/>
              <a:lumOff val="4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יא</a:t>
            </a:r>
            <a:r>
              <a:rPr lang="he-IL" sz="3200" dirty="0">
                <a:solidFill>
                  <a:srgbClr val="000000"/>
                </a:solidFill>
                <a:latin typeface="David" panose="020E0502060401010101" pitchFamily="34" charset="-79"/>
                <a:cs typeface="David" panose="020E0502060401010101" pitchFamily="34" charset="-79"/>
              </a:rPr>
              <a:t> וַיֵּלֶךְ מִשָּׁם, אֶל-יוֹשְׁבֵי דְּבִיר; וְשֵׁם-דְּבִיר לְפָנִים, </a:t>
            </a:r>
            <a:r>
              <a:rPr lang="he-IL" sz="3200" dirty="0" err="1">
                <a:solidFill>
                  <a:srgbClr val="000000"/>
                </a:solidFill>
                <a:latin typeface="David" panose="020E0502060401010101" pitchFamily="34" charset="-79"/>
                <a:cs typeface="David" panose="020E0502060401010101" pitchFamily="34" charset="-79"/>
              </a:rPr>
              <a:t>קִרְיַת-סֵפֶר</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וַיֹּאמֶר כָּלֵב, אֲשֶׁר-יַכֶּה </a:t>
            </a:r>
            <a:r>
              <a:rPr lang="he-IL" sz="3200" dirty="0" err="1">
                <a:solidFill>
                  <a:srgbClr val="000000"/>
                </a:solidFill>
                <a:latin typeface="David" panose="020E0502060401010101" pitchFamily="34" charset="-79"/>
                <a:cs typeface="David" panose="020E0502060401010101" pitchFamily="34" charset="-79"/>
              </a:rPr>
              <a:t>אֶת-קִרְיַת-סֵפֶר</a:t>
            </a:r>
            <a:r>
              <a:rPr lang="he-IL" sz="3200" dirty="0">
                <a:solidFill>
                  <a:srgbClr val="000000"/>
                </a:solidFill>
                <a:latin typeface="David" panose="020E0502060401010101" pitchFamily="34" charset="-79"/>
                <a:cs typeface="David" panose="020E0502060401010101" pitchFamily="34" charset="-79"/>
              </a:rPr>
              <a:t> וּלְכָדָהּ--וְנָתַתִּי לוֹ </a:t>
            </a:r>
            <a:r>
              <a:rPr lang="he-IL" sz="3200" b="1" dirty="0" err="1">
                <a:solidFill>
                  <a:srgbClr val="000000"/>
                </a:solidFill>
                <a:latin typeface="David" panose="020E0502060401010101" pitchFamily="34" charset="-79"/>
                <a:cs typeface="David" panose="020E0502060401010101" pitchFamily="34" charset="-79"/>
              </a:rPr>
              <a:t>אֶת-עַכְסָה</a:t>
            </a:r>
            <a:r>
              <a:rPr lang="he-IL" sz="3200" b="1" dirty="0">
                <a:solidFill>
                  <a:srgbClr val="000000"/>
                </a:solidFill>
                <a:latin typeface="David" panose="020E0502060401010101" pitchFamily="34" charset="-79"/>
                <a:cs typeface="David" panose="020E0502060401010101" pitchFamily="34" charset="-79"/>
              </a:rPr>
              <a:t> בִתִּי</a:t>
            </a:r>
            <a:r>
              <a:rPr lang="he-IL" sz="3200" dirty="0">
                <a:solidFill>
                  <a:srgbClr val="000000"/>
                </a:solidFill>
                <a:latin typeface="David" panose="020E0502060401010101" pitchFamily="34" charset="-79"/>
                <a:cs typeface="David" panose="020E0502060401010101" pitchFamily="34" charset="-79"/>
              </a:rPr>
              <a:t>, לְאִשָּׁה.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וַיִּלְכְּדָהּ </a:t>
            </a:r>
            <a:r>
              <a:rPr lang="he-IL" sz="3200" b="1" dirty="0">
                <a:solidFill>
                  <a:srgbClr val="000000"/>
                </a:solidFill>
                <a:latin typeface="David" panose="020E0502060401010101" pitchFamily="34" charset="-79"/>
                <a:cs typeface="David" panose="020E0502060401010101" pitchFamily="34" charset="-79"/>
              </a:rPr>
              <a:t>עָתְנִיאֵל בֶּן-קְנַז</a:t>
            </a:r>
            <a:r>
              <a:rPr lang="he-IL" sz="3200" dirty="0">
                <a:solidFill>
                  <a:srgbClr val="000000"/>
                </a:solidFill>
                <a:latin typeface="David" panose="020E0502060401010101" pitchFamily="34" charset="-79"/>
                <a:cs typeface="David" panose="020E0502060401010101" pitchFamily="34" charset="-79"/>
              </a:rPr>
              <a:t>, אֲחִי כָלֵב הַקָּטֹן מִמֶּנּוּ; </a:t>
            </a:r>
            <a:r>
              <a:rPr lang="he-IL" sz="3200" dirty="0" err="1">
                <a:solidFill>
                  <a:srgbClr val="000000"/>
                </a:solidFill>
                <a:latin typeface="David" panose="020E0502060401010101" pitchFamily="34" charset="-79"/>
                <a:cs typeface="David" panose="020E0502060401010101" pitchFamily="34" charset="-79"/>
              </a:rPr>
              <a:t>וַיִּתֶּן-לו</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אֶת-עַכְסָה</a:t>
            </a:r>
            <a:r>
              <a:rPr lang="he-IL" sz="3200" dirty="0">
                <a:solidFill>
                  <a:srgbClr val="000000"/>
                </a:solidFill>
                <a:latin typeface="David" panose="020E0502060401010101" pitchFamily="34" charset="-79"/>
                <a:cs typeface="David" panose="020E0502060401010101" pitchFamily="34" charset="-79"/>
              </a:rPr>
              <a:t> בִתּוֹ, לְאִשָּׁה.</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509983" y="4531296"/>
            <a:ext cx="5431808" cy="2246769"/>
          </a:xfrm>
          <a:prstGeom prst="rect">
            <a:avLst/>
          </a:prstGeom>
          <a:solidFill>
            <a:schemeClr val="accent3">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מדוע נקראה בשם "</a:t>
            </a:r>
            <a:r>
              <a:rPr kumimoji="0" lang="he-IL" sz="28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עכסה</a:t>
            </a: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חכמים אומרים שהיא</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הייתה כל כך צדיקה וטובה שכל מי שהיה רואה אותה- מיד היה כועס על אשתו, ואומר לה: למה את לא צדיקה כמוה? </a:t>
            </a:r>
            <a:r>
              <a:rPr kumimoji="0" lang="he-IL" sz="2800" b="0" i="0" u="none" strike="noStrike" kern="1200" cap="none" spc="0" normalizeH="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עכסה</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מלשון כעס.</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6724421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circle(in)">
                                      <p:cBhvr>
                                        <p:cTn id="17" dur="20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down)">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45025" y="276943"/>
            <a:ext cx="5755524" cy="5262979"/>
          </a:xfrm>
          <a:prstGeom prst="rect">
            <a:avLst/>
          </a:prstGeom>
          <a:solidFill>
            <a:schemeClr val="accent4">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יד</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כאשר הגיעה </a:t>
            </a:r>
            <a:r>
              <a:rPr kumimoji="0" lang="he-IL" sz="28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עכסה</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אל בית בעלה עתניאל, בקשה </a:t>
            </a:r>
            <a:r>
              <a:rPr kumimoji="0" lang="he-IL" sz="28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ופתתה</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אותו שיסכים שהיא תשאל</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מאביה </a:t>
            </a:r>
            <a:r>
              <a:rPr kumimoji="0" lang="he-IL" sz="2800" b="0" i="0" u="none" strike="noStrike" kern="1200" cap="none" spc="0" normalizeH="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שיתן</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לה שדה עם מים,  וכאשר לא נעתר לבקשתה, </a:t>
            </a:r>
            <a:r>
              <a:rPr kumimoji="0" lang="he-IL" sz="28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הפילה עצמה מהחמור שעליו ישבה</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לרגלי אביה, כלב. אמר לה כלב לבתו- מה חסר לך שברצונך לבקש ממני?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800" b="1" u="sng" baseline="0" dirty="0" smtClean="0">
                <a:solidFill>
                  <a:prstClr val="black"/>
                </a:solidFill>
                <a:latin typeface="David" panose="020E0502060401010101" pitchFamily="34" charset="-79"/>
                <a:cs typeface="David" panose="020E0502060401010101" pitchFamily="34" charset="-79"/>
              </a:rPr>
              <a:t>טו</a:t>
            </a:r>
            <a:r>
              <a:rPr lang="he-IL" sz="2800" baseline="0" dirty="0" smtClean="0">
                <a:solidFill>
                  <a:prstClr val="black"/>
                </a:solidFill>
                <a:latin typeface="David" panose="020E0502060401010101" pitchFamily="34" charset="-79"/>
                <a:cs typeface="David" panose="020E0502060401010101" pitchFamily="34" charset="-79"/>
              </a:rPr>
              <a:t>.</a:t>
            </a:r>
            <a:r>
              <a:rPr lang="he-IL" sz="2800" dirty="0" smtClean="0">
                <a:solidFill>
                  <a:prstClr val="black"/>
                </a:solidFill>
                <a:latin typeface="David" panose="020E0502060401010101" pitchFamily="34" charset="-79"/>
                <a:cs typeface="David" panose="020E0502060401010101" pitchFamily="34" charset="-79"/>
              </a:rPr>
              <a:t> אמרה לו אבא (נתת לי בעל צדיק שלומד תורה כל היום). </a:t>
            </a:r>
            <a:r>
              <a:rPr lang="he-IL" sz="2800" b="1" dirty="0" smtClean="0">
                <a:solidFill>
                  <a:prstClr val="black"/>
                </a:solidFill>
                <a:latin typeface="David" panose="020E0502060401010101" pitchFamily="34" charset="-79"/>
                <a:cs typeface="David" panose="020E0502060401010101" pitchFamily="34" charset="-79"/>
              </a:rPr>
              <a:t>מי ידאג לפרנסה</a:t>
            </a:r>
            <a:r>
              <a:rPr lang="he-IL" sz="2800" dirty="0" smtClean="0">
                <a:solidFill>
                  <a:prstClr val="black"/>
                </a:solidFill>
                <a:latin typeface="David" panose="020E0502060401010101" pitchFamily="34" charset="-79"/>
                <a:cs typeface="David" panose="020E0502060401010101" pitchFamily="34" charset="-79"/>
              </a:rPr>
              <a:t>? והרי בשטחי הנגב היבשים הנחלת לי נחלה, תן לי שדה שיש בו מעיינות מים. נתן לה כלב שדה שיש לה מעיין מלמטה ומעיין מלמעלה.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332622" y="276704"/>
            <a:ext cx="5540930" cy="3539430"/>
          </a:xfrm>
          <a:prstGeom prst="rect">
            <a:avLst/>
          </a:prstGeom>
          <a:blipFill>
            <a:blip r:embed="rId3"/>
            <a:tile tx="0" ty="0" sx="100000" sy="100000" flip="none" algn="tl"/>
          </a:blip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יד</a:t>
            </a:r>
            <a:r>
              <a:rPr lang="he-IL" sz="3200" dirty="0">
                <a:solidFill>
                  <a:srgbClr val="000000"/>
                </a:solidFill>
                <a:latin typeface="David" panose="020E0502060401010101" pitchFamily="34" charset="-79"/>
                <a:cs typeface="David" panose="020E0502060401010101" pitchFamily="34" charset="-79"/>
              </a:rPr>
              <a:t> וַיְהִי בְּבוֹאָהּ, וַתְּסִיתֵהוּ </a:t>
            </a:r>
            <a:r>
              <a:rPr lang="he-IL" sz="3200" dirty="0" err="1">
                <a:solidFill>
                  <a:srgbClr val="000000"/>
                </a:solidFill>
                <a:latin typeface="David" panose="020E0502060401010101" pitchFamily="34" charset="-79"/>
                <a:cs typeface="David" panose="020E0502060401010101" pitchFamily="34" charset="-79"/>
              </a:rPr>
              <a:t>לִשְׁאֹל</a:t>
            </a:r>
            <a:r>
              <a:rPr lang="he-IL" sz="3200" dirty="0">
                <a:solidFill>
                  <a:srgbClr val="000000"/>
                </a:solidFill>
                <a:latin typeface="David" panose="020E0502060401010101" pitchFamily="34" charset="-79"/>
                <a:cs typeface="David" panose="020E0502060401010101" pitchFamily="34" charset="-79"/>
              </a:rPr>
              <a:t> מֵאֵת-אָבִיהָ הַשָּׂדֶה, ו</a:t>
            </a:r>
            <a:r>
              <a:rPr lang="he-IL" sz="3200" b="1" dirty="0">
                <a:solidFill>
                  <a:srgbClr val="000000"/>
                </a:solidFill>
                <a:latin typeface="David" panose="020E0502060401010101" pitchFamily="34" charset="-79"/>
                <a:cs typeface="David" panose="020E0502060401010101" pitchFamily="34" charset="-79"/>
              </a:rPr>
              <a:t>ַתִּצְנַח, מֵעַל הַחֲמוֹר</a:t>
            </a:r>
            <a:r>
              <a:rPr lang="he-IL" sz="3200" dirty="0">
                <a:solidFill>
                  <a:srgbClr val="000000"/>
                </a:solidFill>
                <a:latin typeface="David" panose="020E0502060401010101" pitchFamily="34" charset="-79"/>
                <a:cs typeface="David" panose="020E0502060401010101" pitchFamily="34" charset="-79"/>
              </a:rPr>
              <a:t>; וַיֹּאמֶר-לָהּ כָּלֵב, מַה-לָּךְ.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טו</a:t>
            </a:r>
            <a:r>
              <a:rPr lang="he-IL" sz="3200" dirty="0">
                <a:solidFill>
                  <a:srgbClr val="000000"/>
                </a:solidFill>
                <a:latin typeface="David" panose="020E0502060401010101" pitchFamily="34" charset="-79"/>
                <a:cs typeface="David" panose="020E0502060401010101" pitchFamily="34" charset="-79"/>
              </a:rPr>
              <a:t> וַתֹּאמֶר לוֹ הָבָה-לִּי בְרָכָה, כִּי אֶרֶץ הַנֶּגֶב </a:t>
            </a:r>
            <a:r>
              <a:rPr lang="he-IL" sz="3200" dirty="0" err="1">
                <a:solidFill>
                  <a:srgbClr val="000000"/>
                </a:solidFill>
                <a:latin typeface="David" panose="020E0502060401010101" pitchFamily="34" charset="-79"/>
                <a:cs typeface="David" panose="020E0502060401010101" pitchFamily="34" charset="-79"/>
              </a:rPr>
              <a:t>נְתַתָּנִי</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וְנָתַתָּה</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לִי, גֻּלֹּת </a:t>
            </a:r>
            <a:r>
              <a:rPr lang="he-IL" sz="3200" dirty="0">
                <a:solidFill>
                  <a:srgbClr val="000000"/>
                </a:solidFill>
                <a:latin typeface="David" panose="020E0502060401010101" pitchFamily="34" charset="-79"/>
                <a:cs typeface="David" panose="020E0502060401010101" pitchFamily="34" charset="-79"/>
              </a:rPr>
              <a:t>מָיִם; </a:t>
            </a:r>
            <a:r>
              <a:rPr lang="he-IL" sz="3200" dirty="0" err="1">
                <a:solidFill>
                  <a:srgbClr val="000000"/>
                </a:solidFill>
                <a:latin typeface="David" panose="020E0502060401010101" pitchFamily="34" charset="-79"/>
                <a:cs typeface="David" panose="020E0502060401010101" pitchFamily="34" charset="-79"/>
              </a:rPr>
              <a:t>וַיִּתֶּן-לָה</a:t>
            </a:r>
            <a:r>
              <a:rPr lang="he-IL" sz="3200" dirty="0">
                <a:solidFill>
                  <a:srgbClr val="000000"/>
                </a:solidFill>
                <a:latin typeface="David" panose="020E0502060401010101" pitchFamily="34" charset="-79"/>
                <a:cs typeface="David" panose="020E0502060401010101" pitchFamily="34" charset="-79"/>
              </a:rPr>
              <a:t>ּ כָּלֵב, אֵת גֻּלֹּת עִלִּית, וְאֵת, גֻּלֹּת תַּחְתִּית.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4"/>
          <a:stretch>
            <a:fillRect/>
          </a:stretch>
        </p:blipFill>
        <p:spPr>
          <a:xfrm>
            <a:off x="6550427" y="4072790"/>
            <a:ext cx="5323125" cy="2396249"/>
          </a:xfrm>
          <a:prstGeom prst="rect">
            <a:avLst/>
          </a:prstGeom>
        </p:spPr>
      </p:pic>
    </p:spTree>
    <p:extLst>
      <p:ext uri="{BB962C8B-B14F-4D97-AF65-F5344CB8AC3E}">
        <p14:creationId xmlns:p14="http://schemas.microsoft.com/office/powerpoint/2010/main" val="1134623332"/>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circle(in)">
                                      <p:cBhvr>
                                        <p:cTn id="2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17730" y="368729"/>
            <a:ext cx="5209675" cy="2677656"/>
          </a:xfrm>
          <a:prstGeom prst="rect">
            <a:avLst/>
          </a:prstGeom>
          <a:solidFill>
            <a:schemeClr val="accent4">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טז</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וצאצאי יתרו אביה של ציפורה אשת משה, שהתגוררו בעיר יריחו , שגדלים בה תמרים, </a:t>
            </a:r>
            <a:r>
              <a:rPr kumimoji="0" lang="he-IL" sz="28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הצטרפו לשבט יהודה</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ועברו למדבר יהודה שנמצאת דרומית לעיר</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ערד, וישבו בקרב בני יהודה. </a:t>
            </a:r>
          </a:p>
        </p:txBody>
      </p:sp>
      <p:sp>
        <p:nvSpPr>
          <p:cNvPr id="3" name="מלבן 2"/>
          <p:cNvSpPr/>
          <p:nvPr/>
        </p:nvSpPr>
        <p:spPr>
          <a:xfrm>
            <a:off x="5950423" y="267101"/>
            <a:ext cx="5991367" cy="1569660"/>
          </a:xfrm>
          <a:prstGeom prst="rect">
            <a:avLst/>
          </a:prstGeom>
          <a:solidFill>
            <a:schemeClr val="accent6">
              <a:lumMod val="60000"/>
              <a:lumOff val="4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טז</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וּבְנֵי קֵינִי </a:t>
            </a:r>
            <a:r>
              <a:rPr lang="he-IL" sz="3200" dirty="0">
                <a:solidFill>
                  <a:srgbClr val="000000"/>
                </a:solidFill>
                <a:latin typeface="David" panose="020E0502060401010101" pitchFamily="34" charset="-79"/>
                <a:cs typeface="David" panose="020E0502060401010101" pitchFamily="34" charset="-79"/>
              </a:rPr>
              <a:t>חֹתֵן מֹשֶׁה עָלוּ </a:t>
            </a:r>
            <a:r>
              <a:rPr lang="he-IL" sz="3200" b="1" dirty="0">
                <a:solidFill>
                  <a:srgbClr val="000000"/>
                </a:solidFill>
                <a:latin typeface="David" panose="020E0502060401010101" pitchFamily="34" charset="-79"/>
                <a:cs typeface="David" panose="020E0502060401010101" pitchFamily="34" charset="-79"/>
              </a:rPr>
              <a:t>מֵעִיר הַתְּמָרִים</a:t>
            </a:r>
            <a:r>
              <a:rPr lang="he-IL" sz="3200" dirty="0">
                <a:solidFill>
                  <a:srgbClr val="000000"/>
                </a:solidFill>
                <a:latin typeface="David" panose="020E0502060401010101" pitchFamily="34" charset="-79"/>
                <a:cs typeface="David" panose="020E0502060401010101" pitchFamily="34" charset="-79"/>
              </a:rPr>
              <a:t>, אֶת-בְּנֵי יְהוּדָה, מִדְבַּר יְהוּדָה, אֲשֶׁר בְּנֶגֶב עֲרָד; וַיֵּלֶךְ, וַיֵּשֶׁב אֶת-הָעָם.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5950423" y="2333685"/>
            <a:ext cx="5991367" cy="4524315"/>
          </a:xfrm>
          <a:prstGeom prst="rect">
            <a:avLst/>
          </a:prstGeom>
          <a:solidFill>
            <a:schemeClr val="accent2">
              <a:lumMod val="20000"/>
              <a:lumOff val="8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עתניאל בן קנז </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קיבל את הנחלה</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והתחיל ללמוד תורה , וללמד הרבה תלמידים שבאו אליו, גם הבנים של יתרו "בני הקיני" באו אליו ללמוד תורה. </a:t>
            </a:r>
            <a:r>
              <a:rPr kumimoji="0" lang="he-IL" sz="3200" b="1"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הם גרו קודם בעיר התמרים- יריחו. </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(שגדלים שם הרבה עצי תמר). וכך הם גם למדו מסבא רבא שלהם, יתרו שעזב </a:t>
            </a:r>
            <a:r>
              <a:rPr kumimoji="0" lang="he-IL" sz="3200" b="0" i="0" u="none" strike="noStrike" kern="1200" cap="none" spc="0" normalizeH="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הכל</a:t>
            </a:r>
            <a:r>
              <a:rPr kumimoji="0" lang="he-IL" sz="32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ובא למדבר אל משה ובני ישראל ללמוד תורה ולשמוע על הניסים שעשה ה'. </a:t>
            </a: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95534" y="2668492"/>
            <a:ext cx="3324936" cy="3109962"/>
          </a:xfrm>
          <a:prstGeom prst="rect">
            <a:avLst/>
          </a:prstGeom>
        </p:spPr>
      </p:pic>
      <p:pic>
        <p:nvPicPr>
          <p:cNvPr id="6" name="תמונה 5"/>
          <p:cNvPicPr>
            <a:picLocks noChangeAspect="1"/>
          </p:cNvPicPr>
          <p:nvPr/>
        </p:nvPicPr>
        <p:blipFill>
          <a:blip r:embed="rId4"/>
          <a:stretch>
            <a:fillRect/>
          </a:stretch>
        </p:blipFill>
        <p:spPr>
          <a:xfrm>
            <a:off x="3675400" y="3207224"/>
            <a:ext cx="4892793" cy="3650776"/>
          </a:xfrm>
          <a:prstGeom prst="rect">
            <a:avLst/>
          </a:prstGeom>
        </p:spPr>
      </p:pic>
    </p:spTree>
    <p:extLst>
      <p:ext uri="{BB962C8B-B14F-4D97-AF65-F5344CB8AC3E}">
        <p14:creationId xmlns:p14="http://schemas.microsoft.com/office/powerpoint/2010/main" val="64870801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81252" y="259547"/>
            <a:ext cx="5168669" cy="6432530"/>
          </a:xfrm>
          <a:prstGeom prst="rect">
            <a:avLst/>
          </a:prstGeom>
          <a:solidFill>
            <a:schemeClr val="accent4">
              <a:lumMod val="60000"/>
              <a:lumOff val="4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600" b="1" i="0" u="sng"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יז</a:t>
            </a:r>
            <a:r>
              <a:rPr kumimoji="0" lang="he-IL" sz="2600" b="1" i="0" u="sng"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 </a:t>
            </a:r>
            <a:r>
              <a:rPr kumimoji="0" lang="he-IL" sz="26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והלך יהודה עם שמעון והביסו את הכנעניים היושבים בעיר צפת, והרגו את כל התושבים </a:t>
            </a:r>
            <a:r>
              <a:rPr kumimoji="0" lang="he-IL" sz="2600" b="1"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ושינו את שמה ל"חורמה".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600" b="1" u="sng" dirty="0" err="1" smtClean="0">
                <a:solidFill>
                  <a:prstClr val="black"/>
                </a:solidFill>
                <a:latin typeface="David" panose="020E0502060401010101" pitchFamily="34" charset="-79"/>
                <a:cs typeface="David" panose="020E0502060401010101" pitchFamily="34" charset="-79"/>
              </a:rPr>
              <a:t>יח</a:t>
            </a:r>
            <a:r>
              <a:rPr lang="he-IL" sz="2600" dirty="0" smtClean="0">
                <a:solidFill>
                  <a:prstClr val="black"/>
                </a:solidFill>
                <a:latin typeface="David" panose="020E0502060401010101" pitchFamily="34" charset="-79"/>
                <a:cs typeface="David" panose="020E0502060401010101" pitchFamily="34" charset="-79"/>
              </a:rPr>
              <a:t>. שבט יהודה כבש את העיר עזה, עקרון, אשקלון (ערי פלישתים).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600" b="1" i="0" u="sng"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יט</a:t>
            </a:r>
            <a:r>
              <a:rPr kumimoji="0" lang="he-IL" sz="26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a:t>
            </a:r>
            <a:r>
              <a:rPr kumimoji="0" lang="he-IL" sz="2600" b="0"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 וה' היה בעזרת שבט יהודה וגירשו את הכנעניים שיושבים בהרים, ואילו את יושבי העמק לא הצליח שבט יהודה לכבוש, כי היו להם מרכבות מברזל שחזקות מאד.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600" b="1" u="sng" baseline="0" dirty="0" smtClean="0">
                <a:solidFill>
                  <a:prstClr val="black"/>
                </a:solidFill>
                <a:latin typeface="David" panose="020E0502060401010101" pitchFamily="34" charset="-79"/>
                <a:cs typeface="David" panose="020E0502060401010101" pitchFamily="34" charset="-79"/>
              </a:rPr>
              <a:t>כ</a:t>
            </a:r>
            <a:r>
              <a:rPr lang="he-IL" sz="2600" baseline="0" dirty="0" smtClean="0">
                <a:solidFill>
                  <a:prstClr val="black"/>
                </a:solidFill>
                <a:latin typeface="David" panose="020E0502060401010101" pitchFamily="34" charset="-79"/>
                <a:cs typeface="David" panose="020E0502060401010101" pitchFamily="34" charset="-79"/>
              </a:rPr>
              <a:t>.</a:t>
            </a:r>
            <a:r>
              <a:rPr lang="he-IL" sz="2600" dirty="0" smtClean="0">
                <a:solidFill>
                  <a:prstClr val="black"/>
                </a:solidFill>
                <a:latin typeface="David" panose="020E0502060401010101" pitchFamily="34" charset="-79"/>
                <a:cs typeface="David" panose="020E0502060401010101" pitchFamily="34" charset="-79"/>
              </a:rPr>
              <a:t> </a:t>
            </a:r>
            <a:r>
              <a:rPr lang="he-IL" sz="2600" b="1" dirty="0" smtClean="0">
                <a:solidFill>
                  <a:prstClr val="black"/>
                </a:solidFill>
                <a:latin typeface="David" panose="020E0502060401010101" pitchFamily="34" charset="-79"/>
                <a:cs typeface="David" panose="020E0502060401010101" pitchFamily="34" charset="-79"/>
              </a:rPr>
              <a:t>כלב קיבל את חברון</a:t>
            </a:r>
            <a:r>
              <a:rPr lang="he-IL" sz="2600" dirty="0" smtClean="0">
                <a:solidFill>
                  <a:prstClr val="black"/>
                </a:solidFill>
                <a:latin typeface="David" panose="020E0502060401010101" pitchFamily="34" charset="-79"/>
                <a:cs typeface="David" panose="020E0502060401010101" pitchFamily="34" charset="-79"/>
              </a:rPr>
              <a:t>, והשמיד כלב את ארבעת הענקיים.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600" b="1" i="0" u="sng" strike="noStrike" kern="1200" cap="none" spc="0" normalizeH="0" baseline="0" noProof="0" dirty="0" err="1" smtClean="0">
                <a:ln>
                  <a:noFill/>
                </a:ln>
                <a:solidFill>
                  <a:prstClr val="black"/>
                </a:solidFill>
                <a:effectLst/>
                <a:uLnTx/>
                <a:uFillTx/>
                <a:latin typeface="David" panose="020E0502060401010101" pitchFamily="34" charset="-79"/>
                <a:cs typeface="David" panose="020E0502060401010101" pitchFamily="34" charset="-79"/>
              </a:rPr>
              <a:t>כא</a:t>
            </a:r>
            <a:r>
              <a:rPr kumimoji="0" lang="he-IL" sz="2600" b="0" i="0" u="none" strike="noStrike" kern="1200" cap="none" spc="0" normalizeH="0" baseline="0" noProof="0" dirty="0" smtClean="0">
                <a:ln>
                  <a:noFill/>
                </a:ln>
                <a:solidFill>
                  <a:prstClr val="black"/>
                </a:solidFill>
                <a:effectLst/>
                <a:uLnTx/>
                <a:uFillTx/>
                <a:latin typeface="David" panose="020E0502060401010101" pitchFamily="34" charset="-79"/>
                <a:cs typeface="David" panose="020E0502060401010101" pitchFamily="34" charset="-79"/>
              </a:rPr>
              <a:t>.</a:t>
            </a:r>
            <a:r>
              <a:rPr kumimoji="0" lang="he-IL" sz="2600" b="0"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 </a:t>
            </a:r>
            <a:r>
              <a:rPr kumimoji="0" lang="he-IL" sz="2600" b="1"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ואת היבוסי שבט בנימין לא כבשו</a:t>
            </a:r>
            <a:r>
              <a:rPr kumimoji="0" lang="he-IL" sz="2600" b="0" i="0" u="none" strike="noStrike" kern="1200" cap="none" spc="0" normalizeH="0" noProof="0" dirty="0" smtClean="0">
                <a:ln>
                  <a:noFill/>
                </a:ln>
                <a:solidFill>
                  <a:prstClr val="black"/>
                </a:solidFill>
                <a:effectLst/>
                <a:uLnTx/>
                <a:uFillTx/>
                <a:latin typeface="David" panose="020E0502060401010101" pitchFamily="34" charset="-79"/>
                <a:cs typeface="David" panose="020E0502060401010101" pitchFamily="34" charset="-79"/>
              </a:rPr>
              <a:t>, והמשיכו לשבת בעיר.</a:t>
            </a:r>
            <a:r>
              <a:rPr kumimoji="0" lang="he-IL" sz="20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24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(בגלל השבועה של אברהם לאבימלך שעד דור שלישי לא ישמידו אותם</a:t>
            </a:r>
            <a:endPar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5568285" y="150125"/>
            <a:ext cx="6387153" cy="6555641"/>
          </a:xfrm>
          <a:prstGeom prst="rect">
            <a:avLst/>
          </a:prstGeom>
          <a:solidFill>
            <a:schemeClr val="accent2">
              <a:lumMod val="60000"/>
              <a:lumOff val="40000"/>
            </a:schemeClr>
          </a:solidFill>
        </p:spPr>
        <p:txBody>
          <a:bodyPr wrap="square">
            <a:spAutoFit/>
          </a:bodyPr>
          <a:lstStyle/>
          <a:p>
            <a:r>
              <a:rPr lang="he-IL" sz="3000" b="1" dirty="0" err="1">
                <a:solidFill>
                  <a:srgbClr val="000000"/>
                </a:solidFill>
                <a:latin typeface="David" panose="020E0502060401010101" pitchFamily="34" charset="-79"/>
                <a:cs typeface="David" panose="020E0502060401010101" pitchFamily="34" charset="-79"/>
              </a:rPr>
              <a:t>יז</a:t>
            </a:r>
            <a:r>
              <a:rPr lang="he-IL" sz="3000" dirty="0">
                <a:solidFill>
                  <a:srgbClr val="000000"/>
                </a:solidFill>
                <a:latin typeface="David" panose="020E0502060401010101" pitchFamily="34" charset="-79"/>
                <a:cs typeface="David" panose="020E0502060401010101" pitchFamily="34" charset="-79"/>
              </a:rPr>
              <a:t> וַיֵּלֶךְ יְהוּדָה, אֶת-שִׁמְעוֹן אָחִיו, וַיַּכּוּ, אֶת-הַכְּנַעֲנִי </a:t>
            </a:r>
            <a:r>
              <a:rPr lang="he-IL" sz="3000" b="1" dirty="0">
                <a:solidFill>
                  <a:srgbClr val="000000"/>
                </a:solidFill>
                <a:latin typeface="David" panose="020E0502060401010101" pitchFamily="34" charset="-79"/>
                <a:cs typeface="David" panose="020E0502060401010101" pitchFamily="34" charset="-79"/>
              </a:rPr>
              <a:t>יוֹשֵׁב צְפַת</a:t>
            </a:r>
            <a:r>
              <a:rPr lang="he-IL" sz="3000" dirty="0">
                <a:solidFill>
                  <a:srgbClr val="000000"/>
                </a:solidFill>
                <a:latin typeface="David" panose="020E0502060401010101" pitchFamily="34" charset="-79"/>
                <a:cs typeface="David" panose="020E0502060401010101" pitchFamily="34" charset="-79"/>
              </a:rPr>
              <a:t>; וַיַּחֲרִימוּ אוֹתָהּ, וַיִּקְרָא אֶת-שֵׁם-הָעִיר </a:t>
            </a:r>
            <a:r>
              <a:rPr lang="he-IL" sz="3000" b="1" dirty="0" err="1">
                <a:solidFill>
                  <a:srgbClr val="000000"/>
                </a:solidFill>
                <a:latin typeface="David" panose="020E0502060401010101" pitchFamily="34" charset="-79"/>
                <a:cs typeface="David" panose="020E0502060401010101" pitchFamily="34" charset="-79"/>
              </a:rPr>
              <a:t>חָרְמָה</a:t>
            </a:r>
            <a:r>
              <a:rPr lang="he-IL" sz="3000" dirty="0">
                <a:solidFill>
                  <a:srgbClr val="000000"/>
                </a:solidFill>
                <a:latin typeface="David" panose="020E0502060401010101" pitchFamily="34" charset="-79"/>
                <a:cs typeface="David" panose="020E0502060401010101" pitchFamily="34" charset="-79"/>
              </a:rPr>
              <a:t>.  </a:t>
            </a:r>
            <a:endParaRPr lang="he-IL" sz="3000" dirty="0" smtClean="0">
              <a:solidFill>
                <a:srgbClr val="000000"/>
              </a:solidFill>
              <a:latin typeface="David" panose="020E0502060401010101" pitchFamily="34" charset="-79"/>
              <a:cs typeface="David" panose="020E0502060401010101" pitchFamily="34" charset="-79"/>
            </a:endParaRPr>
          </a:p>
          <a:p>
            <a:r>
              <a:rPr lang="he-IL" sz="3000" b="1" dirty="0" err="1" smtClean="0">
                <a:solidFill>
                  <a:srgbClr val="000000"/>
                </a:solidFill>
                <a:latin typeface="David" panose="020E0502060401010101" pitchFamily="34" charset="-79"/>
                <a:cs typeface="David" panose="020E0502060401010101" pitchFamily="34" charset="-79"/>
              </a:rPr>
              <a:t>יח</a:t>
            </a:r>
            <a:r>
              <a:rPr lang="he-IL" sz="3000" dirty="0">
                <a:solidFill>
                  <a:srgbClr val="000000"/>
                </a:solidFill>
                <a:latin typeface="David" panose="020E0502060401010101" pitchFamily="34" charset="-79"/>
                <a:cs typeface="David" panose="020E0502060401010101" pitchFamily="34" charset="-79"/>
              </a:rPr>
              <a:t> וַיִּלְכֹּד יְהוּדָה </a:t>
            </a:r>
            <a:r>
              <a:rPr lang="he-IL" sz="3000" b="1" dirty="0">
                <a:solidFill>
                  <a:srgbClr val="000000"/>
                </a:solidFill>
                <a:latin typeface="David" panose="020E0502060401010101" pitchFamily="34" charset="-79"/>
                <a:cs typeface="David" panose="020E0502060401010101" pitchFamily="34" charset="-79"/>
              </a:rPr>
              <a:t>אֶת-עַזָּה</a:t>
            </a:r>
            <a:r>
              <a:rPr lang="he-IL" sz="3000" dirty="0">
                <a:solidFill>
                  <a:srgbClr val="000000"/>
                </a:solidFill>
                <a:latin typeface="David" panose="020E0502060401010101" pitchFamily="34" charset="-79"/>
                <a:cs typeface="David" panose="020E0502060401010101" pitchFamily="34" charset="-79"/>
              </a:rPr>
              <a:t> וְאֶת-גְּבוּלָהּ, </a:t>
            </a:r>
            <a:r>
              <a:rPr lang="he-IL" sz="3000" b="1" dirty="0">
                <a:solidFill>
                  <a:srgbClr val="000000"/>
                </a:solidFill>
                <a:latin typeface="David" panose="020E0502060401010101" pitchFamily="34" charset="-79"/>
                <a:cs typeface="David" panose="020E0502060401010101" pitchFamily="34" charset="-79"/>
              </a:rPr>
              <a:t>וְאֶת-אַשְׁקְלוֹן</a:t>
            </a:r>
            <a:r>
              <a:rPr lang="he-IL" sz="3000" dirty="0">
                <a:solidFill>
                  <a:srgbClr val="000000"/>
                </a:solidFill>
                <a:latin typeface="David" panose="020E0502060401010101" pitchFamily="34" charset="-79"/>
                <a:cs typeface="David" panose="020E0502060401010101" pitchFamily="34" charset="-79"/>
              </a:rPr>
              <a:t> וְאֶת-גְּבוּלָהּ, </a:t>
            </a:r>
            <a:r>
              <a:rPr lang="he-IL" sz="3000" b="1" dirty="0">
                <a:solidFill>
                  <a:srgbClr val="000000"/>
                </a:solidFill>
                <a:latin typeface="David" panose="020E0502060401010101" pitchFamily="34" charset="-79"/>
                <a:cs typeface="David" panose="020E0502060401010101" pitchFamily="34" charset="-79"/>
              </a:rPr>
              <a:t>וְאֶת-עֶקְרוֹן, </a:t>
            </a:r>
            <a:r>
              <a:rPr lang="he-IL" sz="3000" dirty="0">
                <a:solidFill>
                  <a:srgbClr val="000000"/>
                </a:solidFill>
                <a:latin typeface="David" panose="020E0502060401010101" pitchFamily="34" charset="-79"/>
                <a:cs typeface="David" panose="020E0502060401010101" pitchFamily="34" charset="-79"/>
              </a:rPr>
              <a:t>וְאֶת-גְּבוּלָהּ.  </a:t>
            </a:r>
            <a:endParaRPr lang="he-IL" sz="3000" dirty="0" smtClean="0">
              <a:solidFill>
                <a:srgbClr val="000000"/>
              </a:solidFill>
              <a:latin typeface="David" panose="020E0502060401010101" pitchFamily="34" charset="-79"/>
              <a:cs typeface="David" panose="020E0502060401010101" pitchFamily="34" charset="-79"/>
            </a:endParaRPr>
          </a:p>
          <a:p>
            <a:r>
              <a:rPr lang="he-IL" sz="3000" b="1" dirty="0" err="1" smtClean="0">
                <a:solidFill>
                  <a:srgbClr val="000000"/>
                </a:solidFill>
                <a:latin typeface="David" panose="020E0502060401010101" pitchFamily="34" charset="-79"/>
                <a:cs typeface="David" panose="020E0502060401010101" pitchFamily="34" charset="-79"/>
              </a:rPr>
              <a:t>יט</a:t>
            </a:r>
            <a:r>
              <a:rPr lang="he-IL" sz="3000" dirty="0">
                <a:solidFill>
                  <a:srgbClr val="000000"/>
                </a:solidFill>
                <a:latin typeface="David" panose="020E0502060401010101" pitchFamily="34" charset="-79"/>
                <a:cs typeface="David" panose="020E0502060401010101" pitchFamily="34" charset="-79"/>
              </a:rPr>
              <a:t> וַיְהִי יְהוָה אֶת-יְהוּדָה, וַיֹּרֶשׁ אֶת-הָהָר:  כִּי לֹא לְהוֹרִישׁ אֶת-יֹשְׁבֵי הָעֵמֶק, כִּי-רֶכֶב בַּרְזֶל לָהֶם.  </a:t>
            </a:r>
            <a:endParaRPr lang="he-IL" sz="3000" dirty="0" smtClean="0">
              <a:solidFill>
                <a:srgbClr val="000000"/>
              </a:solidFill>
              <a:latin typeface="David" panose="020E0502060401010101" pitchFamily="34" charset="-79"/>
              <a:cs typeface="David" panose="020E0502060401010101" pitchFamily="34" charset="-79"/>
            </a:endParaRPr>
          </a:p>
          <a:p>
            <a:r>
              <a:rPr lang="he-IL" sz="3000" b="1" dirty="0" smtClean="0">
                <a:solidFill>
                  <a:srgbClr val="000000"/>
                </a:solidFill>
                <a:latin typeface="David" panose="020E0502060401010101" pitchFamily="34" charset="-79"/>
                <a:cs typeface="David" panose="020E0502060401010101" pitchFamily="34" charset="-79"/>
              </a:rPr>
              <a:t>כ</a:t>
            </a:r>
            <a:r>
              <a:rPr lang="he-IL" sz="3000" dirty="0">
                <a:solidFill>
                  <a:srgbClr val="000000"/>
                </a:solidFill>
                <a:latin typeface="David" panose="020E0502060401010101" pitchFamily="34" charset="-79"/>
                <a:cs typeface="David" panose="020E0502060401010101" pitchFamily="34" charset="-79"/>
              </a:rPr>
              <a:t> וַיִּתְּנוּ לְכָלֵב אֶת-חֶבְרוֹן, כַּאֲשֶׁר דִּבֶּר מֹשֶׁה; וַיּוֹרֶשׁ מִשָּׁם, </a:t>
            </a:r>
            <a:r>
              <a:rPr lang="he-IL" sz="3000" b="1" dirty="0">
                <a:solidFill>
                  <a:srgbClr val="000000"/>
                </a:solidFill>
                <a:latin typeface="David" panose="020E0502060401010101" pitchFamily="34" charset="-79"/>
                <a:cs typeface="David" panose="020E0502060401010101" pitchFamily="34" charset="-79"/>
              </a:rPr>
              <a:t>אֶת-שְׁלֹשָׁה בְּנֵי הָעֲנָק</a:t>
            </a:r>
            <a:r>
              <a:rPr lang="he-IL" sz="3000" dirty="0">
                <a:solidFill>
                  <a:srgbClr val="000000"/>
                </a:solidFill>
                <a:latin typeface="David" panose="020E0502060401010101" pitchFamily="34" charset="-79"/>
                <a:cs typeface="David" panose="020E0502060401010101" pitchFamily="34" charset="-79"/>
              </a:rPr>
              <a:t>.  </a:t>
            </a:r>
            <a:endParaRPr lang="he-IL" sz="3000" dirty="0" smtClean="0">
              <a:solidFill>
                <a:srgbClr val="000000"/>
              </a:solidFill>
              <a:latin typeface="David" panose="020E0502060401010101" pitchFamily="34" charset="-79"/>
              <a:cs typeface="David" panose="020E0502060401010101" pitchFamily="34" charset="-79"/>
            </a:endParaRPr>
          </a:p>
          <a:p>
            <a:r>
              <a:rPr lang="he-IL" sz="3000" b="1" dirty="0" err="1" smtClean="0">
                <a:solidFill>
                  <a:srgbClr val="000000"/>
                </a:solidFill>
                <a:latin typeface="David" panose="020E0502060401010101" pitchFamily="34" charset="-79"/>
                <a:cs typeface="David" panose="020E0502060401010101" pitchFamily="34" charset="-79"/>
              </a:rPr>
              <a:t>כא</a:t>
            </a:r>
            <a:r>
              <a:rPr lang="he-IL" sz="3000" dirty="0">
                <a:solidFill>
                  <a:srgbClr val="000000"/>
                </a:solidFill>
                <a:latin typeface="David" panose="020E0502060401010101" pitchFamily="34" charset="-79"/>
                <a:cs typeface="David" panose="020E0502060401010101" pitchFamily="34" charset="-79"/>
              </a:rPr>
              <a:t> </a:t>
            </a:r>
            <a:r>
              <a:rPr lang="he-IL" sz="3000" b="1" dirty="0">
                <a:solidFill>
                  <a:srgbClr val="000000"/>
                </a:solidFill>
                <a:latin typeface="David" panose="020E0502060401010101" pitchFamily="34" charset="-79"/>
                <a:cs typeface="David" panose="020E0502060401010101" pitchFamily="34" charset="-79"/>
              </a:rPr>
              <a:t>ו</a:t>
            </a:r>
            <a:r>
              <a:rPr lang="he-IL" sz="3200" b="1" dirty="0">
                <a:solidFill>
                  <a:srgbClr val="000000"/>
                </a:solidFill>
                <a:latin typeface="David" panose="020E0502060401010101" pitchFamily="34" charset="-79"/>
                <a:cs typeface="David" panose="020E0502060401010101" pitchFamily="34" charset="-79"/>
              </a:rPr>
              <a:t>ְאֶת-הַיְבוּסִי</a:t>
            </a:r>
            <a:r>
              <a:rPr lang="he-IL" sz="3000" b="1" dirty="0">
                <a:solidFill>
                  <a:srgbClr val="000000"/>
                </a:solidFill>
                <a:latin typeface="David" panose="020E0502060401010101" pitchFamily="34" charset="-79"/>
                <a:cs typeface="David" panose="020E0502060401010101" pitchFamily="34" charset="-79"/>
              </a:rPr>
              <a:t> יֹשֵׁב יְרוּשָׁלִַם, לֹא הוֹרִישׁוּ בְּנֵי בִנְיָמִן</a:t>
            </a:r>
            <a:r>
              <a:rPr lang="he-IL" sz="3000" dirty="0">
                <a:solidFill>
                  <a:srgbClr val="000000"/>
                </a:solidFill>
                <a:latin typeface="David" panose="020E0502060401010101" pitchFamily="34" charset="-79"/>
                <a:cs typeface="David" panose="020E0502060401010101" pitchFamily="34" charset="-79"/>
              </a:rPr>
              <a:t>; וַיֵּשֶׁב הַיְבוּסִי אֶת-בְּנֵי בִנְיָמִן, בִּירוּשָׁלִַם, עַד, הַיּוֹם הַזֶּה.  {פ}</a:t>
            </a:r>
            <a:endParaRPr lang="he-IL" sz="3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68330036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 calcmode="lin" valueType="num">
                                      <p:cBhvr additive="base">
                                        <p:cTn id="24"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fade">
                                      <p:cBhvr>
                                        <p:cTn id="30" dur="1000"/>
                                        <p:tgtEl>
                                          <p:spTgt spid="2">
                                            <p:txEl>
                                              <p:pRg st="4" end="4"/>
                                            </p:txEl>
                                          </p:spTgt>
                                        </p:tgtEl>
                                      </p:cBhvr>
                                    </p:animEffect>
                                    <p:anim calcmode="lin" valueType="num">
                                      <p:cBhvr>
                                        <p:cTn id="3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94899" y="214741"/>
            <a:ext cx="5468922" cy="6124754"/>
          </a:xfrm>
          <a:prstGeom prst="rect">
            <a:avLst/>
          </a:prstGeom>
          <a:solidFill>
            <a:schemeClr val="accent6">
              <a:lumMod val="40000"/>
              <a:lumOff val="60000"/>
            </a:schemeClr>
          </a:solidFill>
          <a:ln w="38100">
            <a:solidFill>
              <a:schemeClr val="tx1"/>
            </a:solidFill>
          </a:ln>
        </p:spPr>
        <p:txBody>
          <a:bodyPr wrap="square" rtlCol="1">
            <a:spAutoFit/>
          </a:bodyPr>
          <a:lstStyle/>
          <a:p>
            <a:pPr lvl="0">
              <a:defRPr/>
            </a:pPr>
            <a:r>
              <a:rPr lang="he-IL" sz="2800" b="1" u="sng" dirty="0" err="1" smtClean="0">
                <a:solidFill>
                  <a:prstClr val="black"/>
                </a:solidFill>
                <a:latin typeface="David" panose="020E0502060401010101" pitchFamily="34" charset="-79"/>
                <a:cs typeface="David" panose="020E0502060401010101" pitchFamily="34" charset="-79"/>
              </a:rPr>
              <a:t>כב</a:t>
            </a:r>
            <a:r>
              <a:rPr lang="he-IL" sz="2800" b="1" u="sng" dirty="0" smtClean="0">
                <a:solidFill>
                  <a:prstClr val="black"/>
                </a:solidFill>
                <a:latin typeface="David" panose="020E0502060401010101" pitchFamily="34" charset="-79"/>
                <a:cs typeface="David" panose="020E0502060401010101" pitchFamily="34" charset="-79"/>
              </a:rPr>
              <a:t>. </a:t>
            </a:r>
            <a:r>
              <a:rPr lang="he-IL" sz="2800" dirty="0" smtClean="0">
                <a:solidFill>
                  <a:prstClr val="black"/>
                </a:solidFill>
                <a:latin typeface="David" panose="020E0502060401010101" pitchFamily="34" charset="-79"/>
                <a:cs typeface="David" panose="020E0502060401010101" pitchFamily="34" charset="-79"/>
              </a:rPr>
              <a:t>מנשה </a:t>
            </a:r>
            <a:r>
              <a:rPr lang="he-IL" sz="2800" dirty="0">
                <a:solidFill>
                  <a:prstClr val="black"/>
                </a:solidFill>
                <a:latin typeface="David" panose="020E0502060401010101" pitchFamily="34" charset="-79"/>
                <a:cs typeface="David" panose="020E0502060401010101" pitchFamily="34" charset="-79"/>
              </a:rPr>
              <a:t>ואפרים עלו לכבוש את גורלם את העיר בית אל והקב"ה היה איתם (למרות שבשבט אפרים היה אדם בשם מיכה שהיה לו פסל שהיה הולך אתו לכל מקום, בכל זאת החליט ה' להתעלם ולעזור לו). </a:t>
            </a:r>
            <a:endParaRPr lang="he-IL" sz="2800" dirty="0" smtClean="0">
              <a:solidFill>
                <a:prstClr val="black"/>
              </a:solidFill>
              <a:latin typeface="David" panose="020E0502060401010101" pitchFamily="34" charset="-79"/>
              <a:cs typeface="David" panose="020E0502060401010101" pitchFamily="34" charset="-79"/>
            </a:endParaRPr>
          </a:p>
          <a:p>
            <a:pPr lvl="0">
              <a:defRPr/>
            </a:pPr>
            <a:r>
              <a:rPr kumimoji="0" lang="he-IL" sz="28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כג</a:t>
            </a:r>
            <a:r>
              <a:rPr lang="he-IL" sz="2800" dirty="0">
                <a:solidFill>
                  <a:prstClr val="black"/>
                </a:solidFill>
                <a:latin typeface="David" panose="020E0502060401010101" pitchFamily="34" charset="-79"/>
                <a:cs typeface="David" panose="020E0502060401010101" pitchFamily="34" charset="-79"/>
              </a:rPr>
              <a:t>. הלכו בית יוסף לרגל את בית אל , והשם של העיר לפני היה "לוז" </a:t>
            </a:r>
            <a:r>
              <a:rPr lang="he-IL" sz="2800" dirty="0" smtClean="0">
                <a:solidFill>
                  <a:prstClr val="black"/>
                </a:solidFill>
                <a:latin typeface="David" panose="020E0502060401010101" pitchFamily="34" charset="-79"/>
                <a:cs typeface="David" panose="020E0502060401010101" pitchFamily="34" charset="-79"/>
              </a:rPr>
              <a:t>.</a:t>
            </a:r>
          </a:p>
          <a:p>
            <a:pPr lvl="0">
              <a:defRPr/>
            </a:pPr>
            <a:r>
              <a:rPr lang="he-IL" sz="2800" b="1" u="sng" dirty="0">
                <a:solidFill>
                  <a:prstClr val="black"/>
                </a:solidFill>
                <a:latin typeface="David" panose="020E0502060401010101" pitchFamily="34" charset="-79"/>
                <a:cs typeface="David" panose="020E0502060401010101" pitchFamily="34" charset="-79"/>
              </a:rPr>
              <a:t>כד. </a:t>
            </a:r>
            <a:r>
              <a:rPr lang="he-IL" sz="2800" dirty="0">
                <a:solidFill>
                  <a:prstClr val="black"/>
                </a:solidFill>
                <a:latin typeface="David" panose="020E0502060401010101" pitchFamily="34" charset="-79"/>
                <a:cs typeface="David" panose="020E0502060401010101" pitchFamily="34" charset="-79"/>
              </a:rPr>
              <a:t>והנה לפתע ראו השומרים של בית יוסף איש יוצא מהעיר (ראו שבא מכיוון העיר) אמרו לו: תראה לנו את המערה שדרכה נכנסים אל העיר ואנחנו נעשה </a:t>
            </a:r>
            <a:r>
              <a:rPr lang="he-IL" sz="2800" dirty="0" err="1">
                <a:solidFill>
                  <a:prstClr val="black"/>
                </a:solidFill>
                <a:latin typeface="David" panose="020E0502060401010101" pitchFamily="34" charset="-79"/>
                <a:cs typeface="David" panose="020E0502060401010101" pitchFamily="34" charset="-79"/>
              </a:rPr>
              <a:t>איתך</a:t>
            </a:r>
            <a:r>
              <a:rPr lang="he-IL" sz="2800" dirty="0">
                <a:solidFill>
                  <a:prstClr val="black"/>
                </a:solidFill>
                <a:latin typeface="David" panose="020E0502060401010101" pitchFamily="34" charset="-79"/>
                <a:cs typeface="David" panose="020E0502060401010101" pitchFamily="34" charset="-79"/>
              </a:rPr>
              <a:t> חסד ולא נהרוג אותך ואת משפחתך לאחר שנכבוש את העיר.</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5914029" y="214741"/>
            <a:ext cx="6096000" cy="3539430"/>
          </a:xfrm>
          <a:prstGeom prst="rect">
            <a:avLst/>
          </a:prstGeom>
          <a:solidFill>
            <a:schemeClr val="accent4">
              <a:lumMod val="60000"/>
              <a:lumOff val="40000"/>
            </a:schemeClr>
          </a:solidFill>
        </p:spPr>
        <p:txBody>
          <a:bodyPr>
            <a:spAutoFit/>
          </a:bodyPr>
          <a:lstStyle/>
          <a:p>
            <a:r>
              <a:rPr lang="he-IL" sz="3200" b="1" dirty="0" err="1">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וַיַּעֲלוּ בֵית-יוֹסֵף גַּם-הֵם, </a:t>
            </a:r>
            <a:r>
              <a:rPr lang="he-IL" sz="3200" b="1" dirty="0">
                <a:solidFill>
                  <a:srgbClr val="000000"/>
                </a:solidFill>
                <a:latin typeface="David" panose="020E0502060401010101" pitchFamily="34" charset="-79"/>
                <a:cs typeface="David" panose="020E0502060401010101" pitchFamily="34" charset="-79"/>
              </a:rPr>
              <a:t>בֵּית-אֵל</a:t>
            </a:r>
            <a:r>
              <a:rPr lang="he-IL" sz="3200" dirty="0">
                <a:solidFill>
                  <a:srgbClr val="000000"/>
                </a:solidFill>
                <a:latin typeface="David" panose="020E0502060401010101" pitchFamily="34" charset="-79"/>
                <a:cs typeface="David" panose="020E0502060401010101" pitchFamily="34" charset="-79"/>
              </a:rPr>
              <a:t>; וַיהוָה, עִמָּם.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כג</a:t>
            </a:r>
            <a:r>
              <a:rPr lang="he-IL" sz="3200" dirty="0">
                <a:solidFill>
                  <a:srgbClr val="000000"/>
                </a:solidFill>
                <a:latin typeface="David" panose="020E0502060401010101" pitchFamily="34" charset="-79"/>
                <a:cs typeface="David" panose="020E0502060401010101" pitchFamily="34" charset="-79"/>
              </a:rPr>
              <a:t> וַיָּתִירוּ בֵית-יוֹסֵף, בְּבֵית-אֵל; </a:t>
            </a:r>
            <a:r>
              <a:rPr lang="he-IL" sz="3200" b="1" dirty="0">
                <a:solidFill>
                  <a:srgbClr val="000000"/>
                </a:solidFill>
                <a:latin typeface="David" panose="020E0502060401010101" pitchFamily="34" charset="-79"/>
                <a:cs typeface="David" panose="020E0502060401010101" pitchFamily="34" charset="-79"/>
              </a:rPr>
              <a:t>וְשֵׁם-הָעִיר לְפָנִים, לוּז.</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smtClean="0">
                <a:solidFill>
                  <a:srgbClr val="000000"/>
                </a:solidFill>
                <a:latin typeface="David" panose="020E0502060401010101" pitchFamily="34" charset="-79"/>
                <a:cs typeface="David" panose="020E0502060401010101" pitchFamily="34" charset="-79"/>
              </a:rPr>
              <a:t>כד</a:t>
            </a:r>
            <a:r>
              <a:rPr lang="he-IL" sz="3200" dirty="0">
                <a:solidFill>
                  <a:srgbClr val="000000"/>
                </a:solidFill>
                <a:latin typeface="David" panose="020E0502060401010101" pitchFamily="34" charset="-79"/>
                <a:cs typeface="David" panose="020E0502060401010101" pitchFamily="34" charset="-79"/>
              </a:rPr>
              <a:t> וַיִּרְאוּ, הַשֹּׁמְרִים, אִישׁ, יוֹצֵא מִן-הָעִיר; וַיֹּאמְרוּ לוֹ, הַרְאֵנוּ נָא אֶת-מְבוֹא הָעִיר, וְעָשִׂינוּ עִמְּךָ, חָסֶד.</a:t>
            </a:r>
            <a:endParaRPr lang="he-IL" sz="3200" dirty="0">
              <a:latin typeface="David" panose="020E0502060401010101" pitchFamily="34" charset="-79"/>
              <a:cs typeface="David" panose="020E0502060401010101" pitchFamily="34" charset="-79"/>
            </a:endParaRPr>
          </a:p>
        </p:txBody>
      </p:sp>
      <p:sp>
        <p:nvSpPr>
          <p:cNvPr id="4" name="מלבן 3"/>
          <p:cNvSpPr/>
          <p:nvPr/>
        </p:nvSpPr>
        <p:spPr>
          <a:xfrm>
            <a:off x="5914029" y="3959577"/>
            <a:ext cx="6096000" cy="2677656"/>
          </a:xfrm>
          <a:prstGeom prst="rect">
            <a:avLst/>
          </a:prstGeom>
          <a:solidFill>
            <a:schemeClr val="bg2">
              <a:lumMod val="75000"/>
            </a:schemeClr>
          </a:solidFill>
        </p:spPr>
        <p:txBody>
          <a:bodyPr>
            <a:spAutoFit/>
          </a:bodyPr>
          <a:lstStyle/>
          <a:p>
            <a:r>
              <a:rPr lang="he-IL" sz="2400" b="1" u="sng" dirty="0" smtClean="0">
                <a:latin typeface="David" panose="020E0502060401010101" pitchFamily="34" charset="-79"/>
                <a:cs typeface="David" panose="020E0502060401010101" pitchFamily="34" charset="-79"/>
              </a:rPr>
              <a:t>מדוע נקרא בית אל בשם "לוז"? </a:t>
            </a:r>
          </a:p>
          <a:p>
            <a:r>
              <a:rPr lang="he-IL" sz="2400" dirty="0" smtClean="0">
                <a:latin typeface="David" panose="020E0502060401010101" pitchFamily="34" charset="-79"/>
                <a:cs typeface="David" panose="020E0502060401010101" pitchFamily="34" charset="-79"/>
              </a:rPr>
              <a:t>או </a:t>
            </a:r>
            <a:r>
              <a:rPr lang="he-IL" sz="2400" dirty="0">
                <a:latin typeface="David" panose="020E0502060401010101" pitchFamily="34" charset="-79"/>
                <a:cs typeface="David" panose="020E0502060401010101" pitchFamily="34" charset="-79"/>
              </a:rPr>
              <a:t>משום שגדלו בה אגוזים דקים, או משום שהייתה סגורה כמו אגוז, כמו שהאגוז סגור מכל צדדיו כך העיר לוז הייתה סגורה מכל צדדיה ולא ידעו איך נכנסים אליה, כי הכניסה הייתה דרך מערה, והייתה מוסתרת ע"י עץ לוז ענק, ואנשי העיר השביעו אחד את השני לא לגלות איך נכנסים.</a:t>
            </a:r>
          </a:p>
        </p:txBody>
      </p:sp>
      <p:pic>
        <p:nvPicPr>
          <p:cNvPr id="5" name="תמונה 4"/>
          <p:cNvPicPr>
            <a:picLocks noChangeAspect="1"/>
          </p:cNvPicPr>
          <p:nvPr/>
        </p:nvPicPr>
        <p:blipFill>
          <a:blip r:embed="rId3"/>
          <a:stretch>
            <a:fillRect/>
          </a:stretch>
        </p:blipFill>
        <p:spPr>
          <a:xfrm>
            <a:off x="820923" y="214741"/>
            <a:ext cx="4216874" cy="2795971"/>
          </a:xfrm>
          <a:prstGeom prst="rect">
            <a:avLst/>
          </a:prstGeom>
        </p:spPr>
      </p:pic>
    </p:spTree>
    <p:extLst>
      <p:ext uri="{BB962C8B-B14F-4D97-AF65-F5344CB8AC3E}">
        <p14:creationId xmlns:p14="http://schemas.microsoft.com/office/powerpoint/2010/main" val="466066209"/>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circle(in)">
                                      <p:cBhvr>
                                        <p:cTn id="30" dur="2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63772" y="88528"/>
            <a:ext cx="5882185" cy="3539430"/>
          </a:xfrm>
          <a:prstGeom prst="rect">
            <a:avLst/>
          </a:prstGeom>
          <a:solidFill>
            <a:schemeClr val="accent5">
              <a:lumMod val="40000"/>
              <a:lumOff val="60000"/>
            </a:schemeClr>
          </a:solidFill>
          <a:ln w="38100">
            <a:solidFill>
              <a:schemeClr val="tx1"/>
            </a:solidFill>
          </a:ln>
        </p:spPr>
        <p:txBody>
          <a:bodyPr wrap="square" rtlCol="1">
            <a:spAutoFit/>
          </a:bodyPr>
          <a:lstStyle/>
          <a:p>
            <a:pPr lvl="0">
              <a:defRPr/>
            </a:pPr>
            <a:r>
              <a:rPr lang="he-IL" sz="2800" b="1" u="sng" dirty="0" smtClean="0">
                <a:solidFill>
                  <a:prstClr val="black"/>
                </a:solidFill>
                <a:latin typeface="David" panose="020E0502060401010101" pitchFamily="34" charset="-79"/>
                <a:cs typeface="David" panose="020E0502060401010101" pitchFamily="34" charset="-79"/>
              </a:rPr>
              <a:t>כה</a:t>
            </a:r>
            <a:r>
              <a:rPr lang="he-IL" sz="2800" dirty="0" smtClean="0">
                <a:solidFill>
                  <a:prstClr val="black"/>
                </a:solidFill>
                <a:latin typeface="David" panose="020E0502060401010101" pitchFamily="34" charset="-79"/>
                <a:cs typeface="David" panose="020E0502060401010101" pitchFamily="34" charset="-79"/>
              </a:rPr>
              <a:t>. אותו </a:t>
            </a:r>
            <a:r>
              <a:rPr lang="he-IL" sz="2800" dirty="0">
                <a:solidFill>
                  <a:prstClr val="black"/>
                </a:solidFill>
                <a:latin typeface="David" panose="020E0502060401010101" pitchFamily="34" charset="-79"/>
                <a:cs typeface="David" panose="020E0502060401010101" pitchFamily="34" charset="-79"/>
              </a:rPr>
              <a:t>האיש התלבט מה לעשות. מה עשה? הרים את היד והושיט  את האצבע לכיוון המערה, וכך הוא לא דיבר. עם ישראל ניכנס  אל העיר הרגו את כל האנשים שהיו בתוכה ואת </a:t>
            </a:r>
            <a:r>
              <a:rPr lang="he-IL" sz="2800" dirty="0" smtClean="0">
                <a:solidFill>
                  <a:prstClr val="black"/>
                </a:solidFill>
                <a:latin typeface="David" panose="020E0502060401010101" pitchFamily="34" charset="-79"/>
                <a:cs typeface="David" panose="020E0502060401010101" pitchFamily="34" charset="-79"/>
              </a:rPr>
              <a:t>האיש והמשפחה שלו שחררו. </a:t>
            </a:r>
          </a:p>
          <a:p>
            <a:pPr lvl="0">
              <a:defRPr/>
            </a:pPr>
            <a:r>
              <a:rPr lang="he-IL" sz="2800" b="1" u="sng" dirty="0" err="1" smtClean="0">
                <a:solidFill>
                  <a:prstClr val="black"/>
                </a:solidFill>
                <a:latin typeface="David" panose="020E0502060401010101" pitchFamily="34" charset="-79"/>
                <a:cs typeface="David" panose="020E0502060401010101" pitchFamily="34" charset="-79"/>
              </a:rPr>
              <a:t>כו</a:t>
            </a:r>
            <a:r>
              <a:rPr lang="he-IL" sz="2800" b="1" u="sng" dirty="0">
                <a:solidFill>
                  <a:prstClr val="black"/>
                </a:solidFill>
                <a:latin typeface="David" panose="020E0502060401010101" pitchFamily="34" charset="-79"/>
                <a:cs typeface="David" panose="020E0502060401010101" pitchFamily="34" charset="-79"/>
              </a:rPr>
              <a:t>. </a:t>
            </a:r>
            <a:r>
              <a:rPr lang="he-IL" sz="2800" dirty="0">
                <a:solidFill>
                  <a:prstClr val="black"/>
                </a:solidFill>
                <a:latin typeface="David" panose="020E0502060401010101" pitchFamily="34" charset="-79"/>
                <a:cs typeface="David" panose="020E0502060401010101" pitchFamily="34" charset="-79"/>
              </a:rPr>
              <a:t>אותו האיש שניצל הלך משם למקום רחוק, ובנה עיר וקרא לה </a:t>
            </a:r>
            <a:r>
              <a:rPr lang="he-IL" sz="2800" dirty="0" smtClean="0">
                <a:solidFill>
                  <a:prstClr val="black"/>
                </a:solidFill>
                <a:latin typeface="David" panose="020E0502060401010101" pitchFamily="34" charset="-79"/>
                <a:cs typeface="David" panose="020E0502060401010101" pitchFamily="34" charset="-79"/>
              </a:rPr>
              <a:t>לוז, וכך נקראת עד היום הזה.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cs typeface="David" panose="020E0502060401010101" pitchFamily="34" charset="-79"/>
            </a:endParaRPr>
          </a:p>
        </p:txBody>
      </p:sp>
      <p:sp>
        <p:nvSpPr>
          <p:cNvPr id="3" name="מלבן 2"/>
          <p:cNvSpPr/>
          <p:nvPr/>
        </p:nvSpPr>
        <p:spPr>
          <a:xfrm>
            <a:off x="6209731" y="88528"/>
            <a:ext cx="5841242" cy="3046988"/>
          </a:xfrm>
          <a:prstGeom prst="rect">
            <a:avLst/>
          </a:prstGeom>
          <a:solidFill>
            <a:schemeClr val="accent2">
              <a:lumMod val="60000"/>
              <a:lumOff val="40000"/>
            </a:schemeClr>
          </a:solidFill>
        </p:spPr>
        <p:txBody>
          <a:bodyPr wrap="square">
            <a:spAutoFit/>
          </a:bodyPr>
          <a:lstStyle/>
          <a:p>
            <a:r>
              <a:rPr lang="he-IL" sz="3200" b="1" u="sng" dirty="0">
                <a:latin typeface="David" panose="020E0502060401010101" pitchFamily="34" charset="-79"/>
                <a:cs typeface="David" panose="020E0502060401010101" pitchFamily="34" charset="-79"/>
              </a:rPr>
              <a:t>כה</a:t>
            </a:r>
            <a:r>
              <a:rPr lang="he-IL" sz="3200" dirty="0">
                <a:latin typeface="David" panose="020E0502060401010101" pitchFamily="34" charset="-79"/>
                <a:cs typeface="David" panose="020E0502060401010101" pitchFamily="34" charset="-79"/>
              </a:rPr>
              <a:t> וַיַּרְאֵם אֶת-מְבוֹא הָעִיר, וַיַּכּוּ אֶת-הָעִיר לְפִי-חָרֶב; וְאֶת-הָאִישׁ וְאֶת-כָּל-מִשְׁפַּחְתּוֹ, שִׁלֵּחוּ.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וַיֵּלֶךְ הָאִישׁ, אֶרֶץ הַחִתִּים; </a:t>
            </a:r>
            <a:r>
              <a:rPr lang="he-IL" sz="3200" dirty="0" err="1">
                <a:latin typeface="David" panose="020E0502060401010101" pitchFamily="34" charset="-79"/>
                <a:cs typeface="David" panose="020E0502060401010101" pitchFamily="34" charset="-79"/>
              </a:rPr>
              <a:t>וַיִּבֶן</a:t>
            </a:r>
            <a:r>
              <a:rPr lang="he-IL" sz="3200" dirty="0">
                <a:latin typeface="David" panose="020E0502060401010101" pitchFamily="34" charset="-79"/>
                <a:cs typeface="David" panose="020E0502060401010101" pitchFamily="34" charset="-79"/>
              </a:rPr>
              <a:t> עִיר, </a:t>
            </a:r>
            <a:r>
              <a:rPr lang="he-IL" sz="3200" b="1" dirty="0">
                <a:latin typeface="David" panose="020E0502060401010101" pitchFamily="34" charset="-79"/>
                <a:cs typeface="David" panose="020E0502060401010101" pitchFamily="34" charset="-79"/>
              </a:rPr>
              <a:t>וַיִּקְרָא שְׁמָהּ לוּז-</a:t>
            </a:r>
            <a:r>
              <a:rPr lang="he-IL" sz="3200" dirty="0">
                <a:latin typeface="David" panose="020E0502060401010101" pitchFamily="34" charset="-79"/>
                <a:cs typeface="David" panose="020E0502060401010101" pitchFamily="34" charset="-79"/>
              </a:rPr>
              <a:t>-הוּא שְׁמָהּ, עַד הַיּוֹם הַזֶּה. </a:t>
            </a:r>
          </a:p>
        </p:txBody>
      </p:sp>
      <p:sp>
        <p:nvSpPr>
          <p:cNvPr id="4" name="מלבן 3"/>
          <p:cNvSpPr/>
          <p:nvPr/>
        </p:nvSpPr>
        <p:spPr>
          <a:xfrm>
            <a:off x="1610436" y="3949664"/>
            <a:ext cx="10240371" cy="2739211"/>
          </a:xfrm>
          <a:prstGeom prst="rect">
            <a:avLst/>
          </a:prstGeom>
          <a:solidFill>
            <a:schemeClr val="accent6">
              <a:lumMod val="40000"/>
              <a:lumOff val="60000"/>
            </a:schemeClr>
          </a:solidFill>
        </p:spPr>
        <p:txBody>
          <a:bodyPr wrap="square">
            <a:spAutoFit/>
          </a:bodyPr>
          <a:lstStyle/>
          <a:p>
            <a:r>
              <a:rPr lang="he-IL" sz="2800" b="1" u="sng" dirty="0" smtClean="0">
                <a:solidFill>
                  <a:srgbClr val="C00000"/>
                </a:solidFill>
                <a:latin typeface="David" panose="020E0502060401010101" pitchFamily="34" charset="-79"/>
                <a:cs typeface="David" panose="020E0502060401010101" pitchFamily="34" charset="-79"/>
              </a:rPr>
              <a:t>מזכירים חז"ל על אותה עיר שבנה:</a:t>
            </a:r>
          </a:p>
          <a:p>
            <a:r>
              <a:rPr lang="he-IL" sz="2400" dirty="0" smtClean="0">
                <a:latin typeface="David" panose="020E0502060401010101" pitchFamily="34" charset="-79"/>
                <a:cs typeface="David" panose="020E0502060401010101" pitchFamily="34" charset="-79"/>
              </a:rPr>
              <a:t>אף </a:t>
            </a:r>
            <a:r>
              <a:rPr lang="he-IL" sz="2400" dirty="0">
                <a:latin typeface="David" panose="020E0502060401010101" pitchFamily="34" charset="-79"/>
                <a:cs typeface="David" panose="020E0502060401010101" pitchFamily="34" charset="-79"/>
              </a:rPr>
              <a:t>אחד מעולם לא הצליח לפגוע בה ובאנשים שגרו בה. הגמרא אומרת שאפילו </a:t>
            </a:r>
            <a:r>
              <a:rPr lang="he-IL" sz="2400" dirty="0" err="1">
                <a:latin typeface="David" panose="020E0502060401010101" pitchFamily="34" charset="-79"/>
                <a:cs typeface="David" panose="020E0502060401010101" pitchFamily="34" charset="-79"/>
              </a:rPr>
              <a:t>נבוכדנאצר</a:t>
            </a:r>
            <a:r>
              <a:rPr lang="he-IL" sz="2400" dirty="0">
                <a:latin typeface="David" panose="020E0502060401010101" pitchFamily="34" charset="-79"/>
                <a:cs typeface="David" panose="020E0502060401010101" pitchFamily="34" charset="-79"/>
              </a:rPr>
              <a:t> וסנחריב לא נגעו בעיר הזו, ואפילו מלאך המוות אין לו רשות להיכנס לעיר זו. אם כן איך מתו בעיר זו? בעיר הזו אף אחד לא מת כל מי שגר שם היה יכול לחיות המון זמן. כל זקן וזקנה שנמאס להם לחיות, היו יוצאים מהעיר, ורק מחוץ לעיר היו יכולים למות. וכל זה הוא זכה בזכות המצווה והחסד שעשה עם בית יוסף ואפילו שרק הזיז אצבע והצביע , הקב"ה מעריך כל מעשה חסד ואפילו הכי קטן</a:t>
            </a:r>
          </a:p>
        </p:txBody>
      </p:sp>
    </p:spTree>
    <p:extLst>
      <p:ext uri="{BB962C8B-B14F-4D97-AF65-F5344CB8AC3E}">
        <p14:creationId xmlns:p14="http://schemas.microsoft.com/office/powerpoint/2010/main" val="475802506"/>
      </p:ext>
    </p:extLst>
  </p:cSld>
  <p:clrMapOvr>
    <a:masterClrMapping/>
  </p:clrMapOvr>
  <mc:AlternateContent xmlns:mc="http://schemas.openxmlformats.org/markup-compatibility/2006">
    <mc:Choice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45025" y="409672"/>
            <a:ext cx="5209675" cy="6124754"/>
          </a:xfrm>
          <a:prstGeom prst="rect">
            <a:avLst/>
          </a:prstGeom>
          <a:solidFill>
            <a:schemeClr val="accent6">
              <a:lumMod val="40000"/>
              <a:lumOff val="60000"/>
            </a:schemeClr>
          </a:solidFill>
          <a:ln w="38100">
            <a:solidFill>
              <a:schemeClr val="tx1"/>
            </a:solidFill>
          </a:ln>
        </p:spPr>
        <p:txBody>
          <a:bodyPr wrap="square" rtlCol="1">
            <a:spAutoFit/>
          </a:bodyPr>
          <a:lstStyle/>
          <a:p>
            <a:pPr lvl="0">
              <a:defRPr/>
            </a:pPr>
            <a:r>
              <a:rPr lang="he-IL" sz="2800" b="1" u="sng" dirty="0" err="1" smtClean="0">
                <a:solidFill>
                  <a:prstClr val="black"/>
                </a:solidFill>
                <a:latin typeface="David" panose="020E0502060401010101" pitchFamily="34" charset="-79"/>
                <a:cs typeface="David" panose="020E0502060401010101" pitchFamily="34" charset="-79"/>
              </a:rPr>
              <a:t>כז</a:t>
            </a:r>
            <a:r>
              <a:rPr lang="he-IL" sz="2800" dirty="0" smtClean="0">
                <a:solidFill>
                  <a:prstClr val="black"/>
                </a:solidFill>
                <a:latin typeface="David" panose="020E0502060401010101" pitchFamily="34" charset="-79"/>
                <a:cs typeface="David" panose="020E0502060401010101" pitchFamily="34" charset="-79"/>
              </a:rPr>
              <a:t>. שבט </a:t>
            </a:r>
            <a:r>
              <a:rPr lang="he-IL" sz="2800" b="1" dirty="0">
                <a:solidFill>
                  <a:prstClr val="black"/>
                </a:solidFill>
                <a:latin typeface="David" panose="020E0502060401010101" pitchFamily="34" charset="-79"/>
                <a:cs typeface="David" panose="020E0502060401010101" pitchFamily="34" charset="-79"/>
              </a:rPr>
              <a:t>מנשה ואפרים </a:t>
            </a:r>
            <a:r>
              <a:rPr lang="he-IL" sz="2800" dirty="0">
                <a:solidFill>
                  <a:prstClr val="black"/>
                </a:solidFill>
                <a:latin typeface="David" panose="020E0502060401010101" pitchFamily="34" charset="-79"/>
                <a:cs typeface="David" panose="020E0502060401010101" pitchFamily="34" charset="-79"/>
              </a:rPr>
              <a:t>החלו למעול בקב"ה שציווה להוריש את כל יושבי הארץ, והם התעצלו </a:t>
            </a:r>
            <a:r>
              <a:rPr lang="he-IL" sz="2800" dirty="0" smtClean="0">
                <a:solidFill>
                  <a:prstClr val="black"/>
                </a:solidFill>
                <a:latin typeface="David" panose="020E0502060401010101" pitchFamily="34" charset="-79"/>
                <a:cs typeface="David" panose="020E0502060401010101" pitchFamily="34" charset="-79"/>
              </a:rPr>
              <a:t>להילחם </a:t>
            </a:r>
            <a:r>
              <a:rPr lang="he-IL" sz="2800" dirty="0">
                <a:solidFill>
                  <a:prstClr val="black"/>
                </a:solidFill>
                <a:latin typeface="David" panose="020E0502060401010101" pitchFamily="34" charset="-79"/>
                <a:cs typeface="David" panose="020E0502060401010101" pitchFamily="34" charset="-79"/>
              </a:rPr>
              <a:t>בכנעני שישבו בכמה ערים. למשל בבית שאן </a:t>
            </a:r>
            <a:r>
              <a:rPr lang="he-IL" sz="2800" dirty="0" err="1">
                <a:solidFill>
                  <a:prstClr val="black"/>
                </a:solidFill>
                <a:latin typeface="David" panose="020E0502060401010101" pitchFamily="34" charset="-79"/>
                <a:cs typeface="David" panose="020E0502060401010101" pitchFamily="34" charset="-79"/>
              </a:rPr>
              <a:t>בתענך</a:t>
            </a:r>
            <a:r>
              <a:rPr lang="he-IL" sz="2800" dirty="0">
                <a:solidFill>
                  <a:prstClr val="black"/>
                </a:solidFill>
                <a:latin typeface="David" panose="020E0502060401010101" pitchFamily="34" charset="-79"/>
                <a:cs typeface="David" panose="020E0502060401010101" pitchFamily="34" charset="-79"/>
              </a:rPr>
              <a:t> ובמגדו</a:t>
            </a:r>
            <a:r>
              <a:rPr lang="he-IL" sz="2800" dirty="0" smtClean="0">
                <a:solidFill>
                  <a:prstClr val="black"/>
                </a:solidFill>
                <a:latin typeface="David" panose="020E0502060401010101" pitchFamily="34" charset="-79"/>
                <a:cs typeface="David" panose="020E0502060401010101" pitchFamily="34" charset="-79"/>
              </a:rPr>
              <a:t>. והמשיכו הכנעניים להתגורר באותם אזורים.</a:t>
            </a:r>
          </a:p>
          <a:p>
            <a:pPr lvl="0">
              <a:defRPr/>
            </a:pPr>
            <a:r>
              <a:rPr kumimoji="0" lang="he-IL" sz="28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כח</a:t>
            </a:r>
            <a:r>
              <a:rPr lang="he-IL" sz="2800" dirty="0">
                <a:solidFill>
                  <a:prstClr val="black"/>
                </a:solidFill>
                <a:latin typeface="David" panose="020E0502060401010101" pitchFamily="34" charset="-79"/>
                <a:cs typeface="David" panose="020E0502060401010101" pitchFamily="34" charset="-79"/>
              </a:rPr>
              <a:t>. ולמרות שעם ישראל היו חזקים ויכלו לשלוט על הכנעניים , בכל זאת הם לא כבשו וגרשו אותם אלא השאירו אותם והטילו עליהם מיסים</a:t>
            </a:r>
            <a:r>
              <a:rPr lang="he-IL" sz="2800" dirty="0" smtClean="0">
                <a:solidFill>
                  <a:prstClr val="black"/>
                </a:solidFill>
                <a:latin typeface="David" panose="020E0502060401010101" pitchFamily="34" charset="-79"/>
                <a:cs typeface="David" panose="020E0502060401010101" pitchFamily="34" charset="-79"/>
              </a:rPr>
              <a:t>..</a:t>
            </a:r>
          </a:p>
          <a:p>
            <a:pPr lvl="0">
              <a:defRPr/>
            </a:pPr>
            <a:r>
              <a:rPr kumimoji="0" lang="he-IL" sz="28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כט</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וגם</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שבט </a:t>
            </a:r>
            <a:r>
              <a:rPr kumimoji="0" lang="he-IL" sz="2800" b="0" i="0" u="none" strike="noStrike" kern="1200" cap="none" spc="0" normalizeH="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אפריים</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לא התאמץ לעקור ולנחול את הכנעניים שמתגוררים בעיר גזר, והמשיכו לגור בשכנותם בגזר.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086901" y="856357"/>
            <a:ext cx="5898169" cy="6001643"/>
          </a:xfrm>
          <a:prstGeom prst="rect">
            <a:avLst/>
          </a:prstGeom>
          <a:solidFill>
            <a:schemeClr val="accent5">
              <a:lumMod val="40000"/>
              <a:lumOff val="6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C00000"/>
                </a:solidFill>
                <a:latin typeface="David" panose="020E0502060401010101" pitchFamily="34" charset="-79"/>
                <a:cs typeface="David" panose="020E0502060401010101" pitchFamily="34" charset="-79"/>
              </a:rPr>
              <a:t>וְלֹא-הוֹרִישׁ מְנַשֶּׁה</a:t>
            </a:r>
            <a:r>
              <a:rPr lang="he-IL" sz="3200" dirty="0">
                <a:solidFill>
                  <a:srgbClr val="000000"/>
                </a:solidFill>
                <a:latin typeface="David" panose="020E0502060401010101" pitchFamily="34" charset="-79"/>
                <a:cs typeface="David" panose="020E0502060401010101" pitchFamily="34" charset="-79"/>
              </a:rPr>
              <a:t>, אֶת-בֵּית-שְׁאָן וְאֶת-בְּנוֹתֶיהָ וְאֶת-תַּעְנַךְ </a:t>
            </a:r>
            <a:r>
              <a:rPr lang="he-IL" sz="3200" dirty="0" err="1">
                <a:solidFill>
                  <a:srgbClr val="000000"/>
                </a:solidFill>
                <a:latin typeface="David" panose="020E0502060401010101" pitchFamily="34" charset="-79"/>
                <a:cs typeface="David" panose="020E0502060401010101" pitchFamily="34" charset="-79"/>
              </a:rPr>
              <a:t>וְאֶת-בְּנֹתֶיה</a:t>
            </a:r>
            <a:r>
              <a:rPr lang="he-IL" sz="3200" dirty="0">
                <a:solidFill>
                  <a:srgbClr val="000000"/>
                </a:solidFill>
                <a:latin typeface="David" panose="020E0502060401010101" pitchFamily="34" charset="-79"/>
                <a:cs typeface="David" panose="020E0502060401010101" pitchFamily="34" charset="-79"/>
              </a:rPr>
              <a:t>ָ, וְאֶת-יושב </a:t>
            </a:r>
            <a:r>
              <a:rPr lang="he-IL" sz="3200" dirty="0">
                <a:latin typeface="David" panose="020E0502060401010101" pitchFamily="34" charset="-79"/>
                <a:cs typeface="David" panose="020E0502060401010101" pitchFamily="34" charset="-79"/>
              </a:rPr>
              <a:t>יוֹשְׁבֵי</a:t>
            </a:r>
            <a:r>
              <a:rPr lang="he-IL" sz="3200" dirty="0">
                <a:solidFill>
                  <a:srgbClr val="000000"/>
                </a:solidFill>
                <a:latin typeface="David" panose="020E0502060401010101" pitchFamily="34" charset="-79"/>
                <a:cs typeface="David" panose="020E0502060401010101" pitchFamily="34" charset="-79"/>
              </a:rPr>
              <a:t> דוֹר וְאֶת-בְּנוֹתֶיהָ וְאֶת-יוֹשְׁבֵי יִבְלְעָם </a:t>
            </a:r>
            <a:r>
              <a:rPr lang="he-IL" sz="3200" dirty="0" err="1">
                <a:solidFill>
                  <a:srgbClr val="000000"/>
                </a:solidFill>
                <a:latin typeface="David" panose="020E0502060401010101" pitchFamily="34" charset="-79"/>
                <a:cs typeface="David" panose="020E0502060401010101" pitchFamily="34" charset="-79"/>
              </a:rPr>
              <a:t>וְאֶת-בְּנֹתֶיה</a:t>
            </a:r>
            <a:r>
              <a:rPr lang="he-IL" sz="3200" dirty="0">
                <a:solidFill>
                  <a:srgbClr val="000000"/>
                </a:solidFill>
                <a:latin typeface="David" panose="020E0502060401010101" pitchFamily="34" charset="-79"/>
                <a:cs typeface="David" panose="020E0502060401010101" pitchFamily="34" charset="-79"/>
              </a:rPr>
              <a:t>ָ, וְאֶת-יוֹשְׁבֵי מְגִדּוֹ וְאֶת-בְּנוֹתֶיהָ; </a:t>
            </a:r>
            <a:r>
              <a:rPr lang="he-IL" sz="3200" b="1" dirty="0">
                <a:solidFill>
                  <a:srgbClr val="000000"/>
                </a:solidFill>
                <a:latin typeface="David" panose="020E0502060401010101" pitchFamily="34" charset="-79"/>
                <a:cs typeface="David" panose="020E0502060401010101" pitchFamily="34" charset="-79"/>
              </a:rPr>
              <a:t>וַיּוֹאֶל, הַכְּנַעֲנִי, לָשֶׁבֶת, בָּאָרֶץ הַזֹּאת.  </a:t>
            </a:r>
            <a:endParaRPr lang="he-IL" sz="3200" b="1"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כח</a:t>
            </a:r>
            <a:r>
              <a:rPr lang="he-IL" sz="3200" dirty="0">
                <a:solidFill>
                  <a:srgbClr val="000000"/>
                </a:solidFill>
                <a:latin typeface="David" panose="020E0502060401010101" pitchFamily="34" charset="-79"/>
                <a:cs typeface="David" panose="020E0502060401010101" pitchFamily="34" charset="-79"/>
              </a:rPr>
              <a:t> וַיְהִי כִּי-חָזַק יִשְׂרָאֵל, וַיָּשֶׂם אֶת-הַכְּנַעֲנִי לָמַס; </a:t>
            </a:r>
            <a:r>
              <a:rPr lang="he-IL" sz="3200" b="1" dirty="0">
                <a:solidFill>
                  <a:srgbClr val="000000"/>
                </a:solidFill>
                <a:latin typeface="David" panose="020E0502060401010101" pitchFamily="34" charset="-79"/>
                <a:cs typeface="David" panose="020E0502060401010101" pitchFamily="34" charset="-79"/>
              </a:rPr>
              <a:t>וְהוֹרֵישׁ, לֹא הוֹרִישׁוֹ.  </a:t>
            </a:r>
            <a:r>
              <a:rPr lang="he-IL" sz="3200" dirty="0">
                <a:solidFill>
                  <a:srgbClr val="000000"/>
                </a:solidFill>
                <a:latin typeface="David" panose="020E0502060401010101" pitchFamily="34" charset="-79"/>
                <a:cs typeface="David" panose="020E0502060401010101" pitchFamily="34" charset="-79"/>
              </a:rPr>
              <a:t>{ס}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כט</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C00000"/>
                </a:solidFill>
                <a:latin typeface="David" panose="020E0502060401010101" pitchFamily="34" charset="-79"/>
                <a:cs typeface="David" panose="020E0502060401010101" pitchFamily="34" charset="-79"/>
              </a:rPr>
              <a:t>וְאֶפְרַיִם לֹא הוֹרִישׁ</a:t>
            </a:r>
            <a:r>
              <a:rPr lang="he-IL" sz="3200" dirty="0">
                <a:solidFill>
                  <a:srgbClr val="000000"/>
                </a:solidFill>
                <a:latin typeface="David" panose="020E0502060401010101" pitchFamily="34" charset="-79"/>
                <a:cs typeface="David" panose="020E0502060401010101" pitchFamily="34" charset="-79"/>
              </a:rPr>
              <a:t>, אֶת-הַכְּנַעֲנִי הַיּוֹשֵׁב בְּגָזֶר; וַיֵּשֶׁב הַכְּנַעֲנִי בְּקִרְבּוֹ, בְּגָזֶר.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660107" y="159590"/>
            <a:ext cx="5324963" cy="584775"/>
          </a:xfrm>
          <a:prstGeom prst="rect">
            <a:avLst/>
          </a:prstGeom>
          <a:solidFill>
            <a:schemeClr val="accent4">
              <a:lumMod val="40000"/>
              <a:lumOff val="60000"/>
            </a:schemeClr>
          </a:solid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יתר השבטים לא גרשו את הכנעני:</a:t>
            </a:r>
            <a:endParaRPr kumimoji="0" lang="he-IL" sz="32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345025" y="83221"/>
            <a:ext cx="5073136" cy="2850457"/>
          </a:xfrm>
          <a:prstGeom prst="rect">
            <a:avLst/>
          </a:prstGeom>
        </p:spPr>
      </p:pic>
      <p:cxnSp>
        <p:nvCxnSpPr>
          <p:cNvPr id="7" name="מחבר חץ ישר 6"/>
          <p:cNvCxnSpPr/>
          <p:nvPr/>
        </p:nvCxnSpPr>
        <p:spPr>
          <a:xfrm flipH="1" flipV="1">
            <a:off x="4858603" y="2361063"/>
            <a:ext cx="5322626" cy="3562065"/>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1018673" y="2130230"/>
            <a:ext cx="1931189" cy="461665"/>
          </a:xfrm>
          <a:prstGeom prst="rect">
            <a:avLst/>
          </a:prstGeom>
          <a:solidFill>
            <a:schemeClr val="accent2">
              <a:lumMod val="40000"/>
              <a:lumOff val="60000"/>
            </a:schemeClr>
          </a:solidFill>
        </p:spPr>
        <p:txBody>
          <a:bodyPr wrap="square" rtlCol="1">
            <a:spAutoFit/>
          </a:bodyPr>
          <a:lstStyle/>
          <a:p>
            <a:r>
              <a:rPr lang="he-IL" sz="2400" dirty="0" smtClean="0">
                <a:latin typeface="David" panose="020E0502060401010101" pitchFamily="34" charset="-79"/>
                <a:cs typeface="David" panose="020E0502060401010101" pitchFamily="34" charset="-79"/>
              </a:rPr>
              <a:t>תל גזר במקרא</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110871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786" y="396025"/>
            <a:ext cx="6055775" cy="3539430"/>
          </a:xfrm>
          <a:prstGeom prst="rect">
            <a:avLst/>
          </a:prstGeom>
          <a:solidFill>
            <a:schemeClr val="accent2">
              <a:lumMod val="40000"/>
              <a:lumOff val="60000"/>
            </a:schemeClr>
          </a:solidFill>
          <a:ln w="38100">
            <a:solidFill>
              <a:schemeClr val="tx1"/>
            </a:solidFill>
          </a:ln>
        </p:spPr>
        <p:txBody>
          <a:bodyPr wrap="square" rtlCol="1">
            <a:spAutoFit/>
          </a:bodyPr>
          <a:lstStyle/>
          <a:p>
            <a:pPr lvl="0">
              <a:defRPr/>
            </a:pPr>
            <a:r>
              <a:rPr lang="he-IL" sz="2800" b="1" u="sng" dirty="0" smtClean="0">
                <a:solidFill>
                  <a:prstClr val="black"/>
                </a:solidFill>
                <a:latin typeface="David" panose="020E0502060401010101" pitchFamily="34" charset="-79"/>
                <a:cs typeface="David" panose="020E0502060401010101" pitchFamily="34" charset="-79"/>
              </a:rPr>
              <a:t>ל</a:t>
            </a:r>
            <a:r>
              <a:rPr lang="he-IL" sz="2800" dirty="0" smtClean="0">
                <a:solidFill>
                  <a:prstClr val="black"/>
                </a:solidFill>
                <a:latin typeface="David" panose="020E0502060401010101" pitchFamily="34" charset="-79"/>
                <a:cs typeface="David" panose="020E0502060401010101" pitchFamily="34" charset="-79"/>
              </a:rPr>
              <a:t>. וכן </a:t>
            </a:r>
            <a:r>
              <a:rPr lang="he-IL" sz="2800" dirty="0">
                <a:solidFill>
                  <a:prstClr val="black"/>
                </a:solidFill>
                <a:latin typeface="David" panose="020E0502060401010101" pitchFamily="34" charset="-79"/>
                <a:cs typeface="David" panose="020E0502060401010101" pitchFamily="34" charset="-79"/>
              </a:rPr>
              <a:t>זבולון לא הוריש את יושבי </a:t>
            </a:r>
            <a:r>
              <a:rPr lang="he-IL" sz="2800" dirty="0" err="1">
                <a:solidFill>
                  <a:prstClr val="black"/>
                </a:solidFill>
                <a:latin typeface="David" panose="020E0502060401010101" pitchFamily="34" charset="-79"/>
                <a:cs typeface="David" panose="020E0502060401010101" pitchFamily="34" charset="-79"/>
              </a:rPr>
              <a:t>קטרון</a:t>
            </a:r>
            <a:r>
              <a:rPr lang="he-IL" sz="2800" dirty="0">
                <a:solidFill>
                  <a:prstClr val="black"/>
                </a:solidFill>
                <a:latin typeface="David" panose="020E0502060401010101" pitchFamily="34" charset="-79"/>
                <a:cs typeface="David" panose="020E0502060401010101" pitchFamily="34" charset="-79"/>
              </a:rPr>
              <a:t> (שזו העיר ציפורי ונקראת כך מכיוון שיושבת בראש ההר כמו ציפור) וכן את הכנעני בנהלל. </a:t>
            </a:r>
            <a:endParaRPr lang="he-IL" sz="2800" dirty="0" smtClean="0">
              <a:solidFill>
                <a:prstClr val="black"/>
              </a:solidFill>
              <a:latin typeface="David" panose="020E0502060401010101" pitchFamily="34" charset="-79"/>
              <a:cs typeface="David" panose="020E0502060401010101" pitchFamily="34" charset="-79"/>
            </a:endParaRPr>
          </a:p>
          <a:p>
            <a:pPr lvl="0">
              <a:defRPr/>
            </a:pPr>
            <a:r>
              <a:rPr lang="he-IL" sz="2800" b="1" u="sng" dirty="0" smtClean="0">
                <a:solidFill>
                  <a:prstClr val="black"/>
                </a:solidFill>
                <a:latin typeface="David" panose="020E0502060401010101" pitchFamily="34" charset="-79"/>
                <a:cs typeface="David" panose="020E0502060401010101" pitchFamily="34" charset="-79"/>
              </a:rPr>
              <a:t>לא</a:t>
            </a:r>
            <a:r>
              <a:rPr lang="he-IL" sz="2800" dirty="0" smtClean="0">
                <a:solidFill>
                  <a:prstClr val="black"/>
                </a:solidFill>
                <a:latin typeface="David" panose="020E0502060401010101" pitchFamily="34" charset="-79"/>
                <a:cs typeface="David" panose="020E0502060401010101" pitchFamily="34" charset="-79"/>
              </a:rPr>
              <a:t>. שבט </a:t>
            </a:r>
            <a:r>
              <a:rPr lang="he-IL" sz="2800" dirty="0">
                <a:solidFill>
                  <a:prstClr val="black"/>
                </a:solidFill>
                <a:latin typeface="David" panose="020E0502060401010101" pitchFamily="34" charset="-79"/>
                <a:cs typeface="David" panose="020E0502060401010101" pitchFamily="34" charset="-79"/>
              </a:rPr>
              <a:t>אשר לא הורישו את הכנעני שיושב בעיר עכו ואכזיב וצידון. </a:t>
            </a:r>
            <a:endParaRPr lang="he-IL" sz="2800" dirty="0" smtClean="0">
              <a:solidFill>
                <a:prstClr val="black"/>
              </a:solidFill>
              <a:latin typeface="David" panose="020E0502060401010101" pitchFamily="34" charset="-79"/>
              <a:cs typeface="David" panose="020E0502060401010101" pitchFamily="34" charset="-79"/>
            </a:endParaRPr>
          </a:p>
          <a:p>
            <a:pPr lvl="0">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לב</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a:t>
            </a:r>
            <a:r>
              <a:rPr kumimoji="0" lang="he-IL" sz="2800" b="0" i="0" u="none" strike="noStrike" kern="1200" cap="none" spc="0" normalizeH="0" noProof="0" dirty="0" smtClean="0">
                <a:ln>
                  <a:noFill/>
                </a:ln>
                <a:solidFill>
                  <a:prstClr val="black"/>
                </a:solidFill>
                <a:effectLst/>
                <a:uLnTx/>
                <a:uFillTx/>
                <a:latin typeface="David" panose="020E0502060401010101" pitchFamily="34" charset="-79"/>
                <a:ea typeface="+mn-ea"/>
                <a:cs typeface="David" panose="020E0502060401010101" pitchFamily="34" charset="-79"/>
              </a:rPr>
              <a:t> והתגוררו אנשי שבט אשר בין רוב הכנעניים, תושבי אותו אזור, מפני שלא עקרו אותם</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6660106" y="319080"/>
            <a:ext cx="5336275" cy="4647426"/>
          </a:xfrm>
          <a:prstGeom prst="rect">
            <a:avLst/>
          </a:prstGeom>
          <a:blipFill>
            <a:blip r:embed="rId2"/>
            <a:tile tx="0" ty="0" sx="100000" sy="100000" flip="none" algn="tl"/>
          </a:blipFill>
        </p:spPr>
        <p:txBody>
          <a:bodyPr wrap="square">
            <a:spAutoFit/>
          </a:bodyPr>
          <a:lstStyle/>
          <a:p>
            <a:r>
              <a:rPr lang="he-IL" sz="3200" b="1" dirty="0">
                <a:latin typeface="David" panose="020E0502060401010101" pitchFamily="34" charset="-79"/>
                <a:cs typeface="David" panose="020E0502060401010101" pitchFamily="34" charset="-79"/>
              </a:rPr>
              <a:t>ל</a:t>
            </a:r>
            <a:r>
              <a:rPr lang="he-IL" sz="3200" dirty="0">
                <a:latin typeface="David" panose="020E0502060401010101" pitchFamily="34" charset="-79"/>
                <a:cs typeface="David" panose="020E0502060401010101" pitchFamily="34" charset="-79"/>
              </a:rPr>
              <a:t> </a:t>
            </a:r>
            <a:r>
              <a:rPr lang="he-IL" sz="3200" b="1" dirty="0" err="1">
                <a:solidFill>
                  <a:srgbClr val="C00000"/>
                </a:solidFill>
                <a:latin typeface="David" panose="020E0502060401010101" pitchFamily="34" charset="-79"/>
                <a:cs typeface="David" panose="020E0502060401010101" pitchFamily="34" charset="-79"/>
              </a:rPr>
              <a:t>ז</a:t>
            </a:r>
            <a:r>
              <a:rPr lang="he-IL" sz="3600" b="1" dirty="0" err="1">
                <a:solidFill>
                  <a:srgbClr val="C00000"/>
                </a:solidFill>
                <a:latin typeface="David" panose="020E0502060401010101" pitchFamily="34" charset="-79"/>
                <a:cs typeface="David" panose="020E0502060401010101" pitchFamily="34" charset="-79"/>
              </a:rPr>
              <a:t>ְבוּלֻן</a:t>
            </a:r>
            <a:r>
              <a:rPr lang="he-IL" sz="3200" dirty="0">
                <a:latin typeface="David" panose="020E0502060401010101" pitchFamily="34" charset="-79"/>
                <a:cs typeface="David" panose="020E0502060401010101" pitchFamily="34" charset="-79"/>
              </a:rPr>
              <a:t>, לֹא הוֹרִישׁ אֶת-יוֹשְׁבֵי </a:t>
            </a:r>
            <a:r>
              <a:rPr lang="he-IL" sz="3200" dirty="0" err="1">
                <a:latin typeface="David" panose="020E0502060401010101" pitchFamily="34" charset="-79"/>
                <a:cs typeface="David" panose="020E0502060401010101" pitchFamily="34" charset="-79"/>
              </a:rPr>
              <a:t>קִטְרוֹן</a:t>
            </a:r>
            <a:r>
              <a:rPr lang="he-IL" sz="3200" dirty="0">
                <a:latin typeface="David" panose="020E0502060401010101" pitchFamily="34" charset="-79"/>
                <a:cs typeface="David" panose="020E0502060401010101" pitchFamily="34" charset="-79"/>
              </a:rPr>
              <a:t>, וְאֶת-יוֹשְׁבֵי, נַהֲלֹל; וַיֵּשֶׁב הַכְּנַעֲנִי בְּקִרְבּוֹ, וַיִּהְיוּ לָמַס.  {ס}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600" b="1" dirty="0">
                <a:solidFill>
                  <a:srgbClr val="C00000"/>
                </a:solidFill>
                <a:latin typeface="David" panose="020E0502060401010101" pitchFamily="34" charset="-79"/>
                <a:cs typeface="David" panose="020E0502060401010101" pitchFamily="34" charset="-79"/>
              </a:rPr>
              <a:t>אָשֵׁר, </a:t>
            </a:r>
            <a:r>
              <a:rPr lang="he-IL" sz="3200" dirty="0">
                <a:latin typeface="David" panose="020E0502060401010101" pitchFamily="34" charset="-79"/>
                <a:cs typeface="David" panose="020E0502060401010101" pitchFamily="34" charset="-79"/>
              </a:rPr>
              <a:t>לֹא הוֹרִישׁ אֶת-יֹשְׁבֵי עַכּוֹ, וְאֶת-יוֹשְׁבֵי, צִידוֹן; </a:t>
            </a:r>
            <a:r>
              <a:rPr lang="he-IL" sz="3200" dirty="0" err="1">
                <a:latin typeface="David" panose="020E0502060401010101" pitchFamily="34" charset="-79"/>
                <a:cs typeface="David" panose="020E0502060401010101" pitchFamily="34" charset="-79"/>
              </a:rPr>
              <a:t>וְאֶת-אַחְלָב</a:t>
            </a:r>
            <a:r>
              <a:rPr lang="he-IL" sz="3200" dirty="0">
                <a:latin typeface="David" panose="020E0502060401010101" pitchFamily="34" charset="-79"/>
                <a:cs typeface="David" panose="020E0502060401010101" pitchFamily="34" charset="-79"/>
              </a:rPr>
              <a:t> וְאֶת-אַכְזִיב וְאֶת-חֶלְבָּה, וְאֶת-אֲפִיק וְאֶת-רְחֹב.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וַיֵּשֶׁב, </a:t>
            </a:r>
            <a:r>
              <a:rPr lang="he-IL" sz="3200" dirty="0" err="1">
                <a:latin typeface="David" panose="020E0502060401010101" pitchFamily="34" charset="-79"/>
                <a:cs typeface="David" panose="020E0502060401010101" pitchFamily="34" charset="-79"/>
              </a:rPr>
              <a:t>הָאָשֵׁרִי</a:t>
            </a:r>
            <a:r>
              <a:rPr lang="he-IL" sz="3200" dirty="0">
                <a:latin typeface="David" panose="020E0502060401010101" pitchFamily="34" charset="-79"/>
                <a:cs typeface="David" panose="020E0502060401010101" pitchFamily="34" charset="-79"/>
              </a:rPr>
              <a:t>, בְּקֶרֶב הַכְּנַעֲנִי, יֹשְׁבֵי הָאָרֶץ:  כִּי, לֹא הוֹרִישׁוֹ. </a:t>
            </a:r>
          </a:p>
        </p:txBody>
      </p:sp>
    </p:spTree>
    <p:extLst>
      <p:ext uri="{BB962C8B-B14F-4D97-AF65-F5344CB8AC3E}">
        <p14:creationId xmlns:p14="http://schemas.microsoft.com/office/powerpoint/2010/main" val="3440108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433" y="286842"/>
            <a:ext cx="5755525" cy="6124754"/>
          </a:xfrm>
          <a:prstGeom prst="rect">
            <a:avLst/>
          </a:prstGeom>
          <a:noFill/>
          <a:ln w="38100">
            <a:solidFill>
              <a:schemeClr val="tx1"/>
            </a:solidFill>
          </a:ln>
        </p:spPr>
        <p:txBody>
          <a:bodyPr wrap="square" rtlCol="1">
            <a:spAutoFit/>
          </a:bodyPr>
          <a:lstStyle/>
          <a:p>
            <a:pPr lvl="0">
              <a:defRPr/>
            </a:pPr>
            <a:r>
              <a:rPr lang="he-IL" sz="2800" b="1" u="sng" dirty="0" smtClean="0">
                <a:solidFill>
                  <a:prstClr val="black"/>
                </a:solidFill>
                <a:latin typeface="David" panose="020E0502060401010101" pitchFamily="34" charset="-79"/>
                <a:cs typeface="David" panose="020E0502060401010101" pitchFamily="34" charset="-79"/>
              </a:rPr>
              <a:t>לג</a:t>
            </a:r>
            <a:r>
              <a:rPr lang="he-IL" sz="2800" dirty="0" smtClean="0">
                <a:solidFill>
                  <a:prstClr val="black"/>
                </a:solidFill>
                <a:latin typeface="David" panose="020E0502060401010101" pitchFamily="34" charset="-79"/>
                <a:cs typeface="David" panose="020E0502060401010101" pitchFamily="34" charset="-79"/>
              </a:rPr>
              <a:t>. נפתלי </a:t>
            </a:r>
            <a:r>
              <a:rPr lang="he-IL" sz="2800" dirty="0">
                <a:solidFill>
                  <a:prstClr val="black"/>
                </a:solidFill>
                <a:latin typeface="David" panose="020E0502060401010101" pitchFamily="34" charset="-79"/>
                <a:cs typeface="David" panose="020E0502060401010101" pitchFamily="34" charset="-79"/>
              </a:rPr>
              <a:t>לא הוריש את הכנעני שיושב בעיר בית שמש </a:t>
            </a:r>
            <a:endParaRPr lang="he-IL" sz="2800" dirty="0" smtClean="0">
              <a:solidFill>
                <a:prstClr val="black"/>
              </a:solidFill>
              <a:latin typeface="David" panose="020E0502060401010101" pitchFamily="34" charset="-79"/>
              <a:cs typeface="David" panose="020E0502060401010101" pitchFamily="34" charset="-79"/>
            </a:endParaRPr>
          </a:p>
          <a:p>
            <a:pPr lvl="0">
              <a:defRPr/>
            </a:pPr>
            <a:r>
              <a:rPr lang="he-IL" sz="2800" b="1" u="sng" dirty="0" smtClean="0">
                <a:solidFill>
                  <a:prstClr val="black"/>
                </a:solidFill>
                <a:latin typeface="David" panose="020E0502060401010101" pitchFamily="34" charset="-79"/>
                <a:cs typeface="David" panose="020E0502060401010101" pitchFamily="34" charset="-79"/>
              </a:rPr>
              <a:t>לד</a:t>
            </a:r>
            <a:r>
              <a:rPr lang="he-IL" sz="2800" dirty="0" smtClean="0">
                <a:solidFill>
                  <a:prstClr val="black"/>
                </a:solidFill>
                <a:latin typeface="David" panose="020E0502060401010101" pitchFamily="34" charset="-79"/>
                <a:cs typeface="David" panose="020E0502060401010101" pitchFamily="34" charset="-79"/>
              </a:rPr>
              <a:t>. וכן </a:t>
            </a:r>
            <a:r>
              <a:rPr lang="he-IL" sz="2800" dirty="0">
                <a:solidFill>
                  <a:prstClr val="black"/>
                </a:solidFill>
                <a:latin typeface="David" panose="020E0502060401010101" pitchFamily="34" charset="-79"/>
                <a:cs typeface="David" panose="020E0502060401010101" pitchFamily="34" charset="-79"/>
              </a:rPr>
              <a:t>שבט דן השאירו את הכנעני בהר חרס, </a:t>
            </a:r>
            <a:r>
              <a:rPr lang="he-IL" sz="2800" dirty="0" smtClean="0">
                <a:solidFill>
                  <a:prstClr val="black"/>
                </a:solidFill>
                <a:latin typeface="David" panose="020E0502060401010101" pitchFamily="34" charset="-79"/>
                <a:cs typeface="David" panose="020E0502060401010101" pitchFamily="34" charset="-79"/>
              </a:rPr>
              <a:t>והאמוראים דחקו את שבט דן שלא יגורו בעמק. </a:t>
            </a:r>
          </a:p>
          <a:p>
            <a:pPr lvl="0">
              <a:defRPr/>
            </a:pPr>
            <a:r>
              <a:rPr lang="he-IL" sz="2800" b="1" u="sng" dirty="0" smtClean="0">
                <a:solidFill>
                  <a:prstClr val="black"/>
                </a:solidFill>
                <a:latin typeface="David" panose="020E0502060401010101" pitchFamily="34" charset="-79"/>
                <a:cs typeface="David" panose="020E0502060401010101" pitchFamily="34" charset="-79"/>
              </a:rPr>
              <a:t>לה</a:t>
            </a:r>
            <a:r>
              <a:rPr lang="he-IL" sz="2800" dirty="0" smtClean="0">
                <a:solidFill>
                  <a:prstClr val="black"/>
                </a:solidFill>
                <a:latin typeface="David" panose="020E0502060401010101" pitchFamily="34" charset="-79"/>
                <a:cs typeface="David" panose="020E0502060401010101" pitchFamily="34" charset="-79"/>
              </a:rPr>
              <a:t>. והמשיכו האמורי לגור בהר חרס באילון </a:t>
            </a:r>
            <a:r>
              <a:rPr lang="he-IL" sz="2800" dirty="0" err="1" smtClean="0">
                <a:solidFill>
                  <a:prstClr val="black"/>
                </a:solidFill>
                <a:latin typeface="David" panose="020E0502060401010101" pitchFamily="34" charset="-79"/>
                <a:cs typeface="David" panose="020E0502060401010101" pitchFamily="34" charset="-79"/>
              </a:rPr>
              <a:t>ובשעלבים</a:t>
            </a:r>
            <a:r>
              <a:rPr lang="he-IL" sz="2800" dirty="0" smtClean="0">
                <a:solidFill>
                  <a:prstClr val="black"/>
                </a:solidFill>
                <a:latin typeface="David" panose="020E0502060401010101" pitchFamily="34" charset="-79"/>
                <a:cs typeface="David" panose="020E0502060401010101" pitchFamily="34" charset="-79"/>
              </a:rPr>
              <a:t> </a:t>
            </a:r>
            <a:r>
              <a:rPr lang="he-IL" sz="2800" dirty="0">
                <a:solidFill>
                  <a:prstClr val="black"/>
                </a:solidFill>
                <a:latin typeface="David" panose="020E0502060401010101" pitchFamily="34" charset="-79"/>
                <a:cs typeface="David" panose="020E0502060401010101" pitchFamily="34" charset="-79"/>
              </a:rPr>
              <a:t>ולמרות שישראל היו חזקים מהם הם רק הטילו עליהם מיסים</a:t>
            </a:r>
            <a:r>
              <a:rPr lang="he-IL" sz="2800" dirty="0" smtClean="0">
                <a:solidFill>
                  <a:prstClr val="black"/>
                </a:solidFill>
                <a:latin typeface="David" panose="020E0502060401010101" pitchFamily="34" charset="-79"/>
                <a:cs typeface="David" panose="020E0502060401010101" pitchFamily="34" charset="-79"/>
              </a:rPr>
              <a:t>.</a:t>
            </a:r>
          </a:p>
          <a:p>
            <a:pPr lvl="0">
              <a:defRPr/>
            </a:pPr>
            <a:endParaRPr lang="he-IL" sz="2800" dirty="0">
              <a:solidFill>
                <a:prstClr val="black"/>
              </a:solidFill>
              <a:latin typeface="David" panose="020E0502060401010101" pitchFamily="34" charset="-79"/>
              <a:cs typeface="David" panose="020E0502060401010101" pitchFamily="34" charset="-79"/>
            </a:endParaRPr>
          </a:p>
          <a:p>
            <a:pPr lvl="0">
              <a:defRPr/>
            </a:pPr>
            <a:r>
              <a:rPr lang="he-IL" sz="2800" dirty="0">
                <a:solidFill>
                  <a:prstClr val="black"/>
                </a:solidFill>
                <a:latin typeface="David" panose="020E0502060401010101" pitchFamily="34" charset="-79"/>
                <a:cs typeface="David" panose="020E0502060401010101" pitchFamily="34" charset="-79"/>
              </a:rPr>
              <a:t>ה' הסתכל מלמעלה והיה עצוב מאד, וידע שזה יכול להזיק לבני ישראל בזה שכורתים ברית עם הכנעניים ומשאירים אותם בארץ. ולכן החליט לעשות משהו על מנת לעורר אותם. בפרק הבא.</a:t>
            </a:r>
            <a:endParaRPr lang="he-IL" sz="2800" dirty="0">
              <a:solidFill>
                <a:prstClr val="black"/>
              </a:solidFill>
              <a:latin typeface="David" panose="020E0502060401010101" pitchFamily="34" charset="-79"/>
              <a:cs typeface="David" panose="020E0502060401010101" pitchFamily="34" charset="-79"/>
            </a:endParaRPr>
          </a:p>
        </p:txBody>
      </p:sp>
      <p:sp>
        <p:nvSpPr>
          <p:cNvPr id="3" name="מלבן 2"/>
          <p:cNvSpPr/>
          <p:nvPr/>
        </p:nvSpPr>
        <p:spPr>
          <a:xfrm>
            <a:off x="6277970" y="286842"/>
            <a:ext cx="5609230" cy="5509200"/>
          </a:xfrm>
          <a:prstGeom prst="rect">
            <a:avLst/>
          </a:prstGeom>
          <a:blipFill>
            <a:blip r:embed="rId2"/>
            <a:tile tx="0" ty="0" sx="100000" sy="100000" flip="none" algn="tl"/>
          </a:blipFill>
        </p:spPr>
        <p:txBody>
          <a:bodyPr wrap="square">
            <a:spAutoFit/>
          </a:bodyPr>
          <a:lstStyle/>
          <a:p>
            <a:r>
              <a:rPr lang="he-IL" sz="3200" b="1" dirty="0">
                <a:latin typeface="David" panose="020E0502060401010101" pitchFamily="34" charset="-79"/>
                <a:cs typeface="David" panose="020E0502060401010101" pitchFamily="34" charset="-79"/>
              </a:rPr>
              <a:t>לג</a:t>
            </a:r>
            <a:r>
              <a:rPr lang="he-IL" sz="3200" dirty="0">
                <a:latin typeface="David" panose="020E0502060401010101" pitchFamily="34" charset="-79"/>
                <a:cs typeface="David" panose="020E0502060401010101" pitchFamily="34" charset="-79"/>
              </a:rPr>
              <a:t> נַפְתָּלִי, לֹא-הוֹרִישׁ אֶת-יֹשְׁבֵי בֵית-שֶׁמֶשׁ וְאֶת-יֹשְׁבֵי בֵית-עֲנָת, וַיֵּשֶׁב, בְּקֶרֶב הַכְּנַעֲנִי יֹשְׁבֵי הָאָרֶץ; וְיֹשְׁבֵי בֵית-שֶׁמֶשׁ וּבֵית עֲנָת, הָיוּ לָהֶם לָמַס.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לד</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וַיִּלְחֲצוּ </a:t>
            </a:r>
            <a:r>
              <a:rPr lang="he-IL" sz="3200" dirty="0" err="1">
                <a:latin typeface="David" panose="020E0502060401010101" pitchFamily="34" charset="-79"/>
                <a:cs typeface="David" panose="020E0502060401010101" pitchFamily="34" charset="-79"/>
              </a:rPr>
              <a:t>הָאֱמֹרִי</a:t>
            </a:r>
            <a:r>
              <a:rPr lang="he-IL" sz="3200" dirty="0">
                <a:latin typeface="David" panose="020E0502060401010101" pitchFamily="34" charset="-79"/>
                <a:cs typeface="David" panose="020E0502060401010101" pitchFamily="34" charset="-79"/>
              </a:rPr>
              <a:t> אֶת-בְּנֵי-דָן, הָהָרָה:  כִּי-לֹא נְתָנוֹ, לָרֶדֶת לָעֵמֶק.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וַיּוֹאֶל </a:t>
            </a:r>
            <a:r>
              <a:rPr lang="he-IL" sz="3200" dirty="0" err="1">
                <a:latin typeface="David" panose="020E0502060401010101" pitchFamily="34" charset="-79"/>
                <a:cs typeface="David" panose="020E0502060401010101" pitchFamily="34" charset="-79"/>
              </a:rPr>
              <a:t>הָאֱמֹרִי</a:t>
            </a:r>
            <a:r>
              <a:rPr lang="he-IL" sz="3200" dirty="0">
                <a:latin typeface="David" panose="020E0502060401010101" pitchFamily="34" charset="-79"/>
                <a:cs typeface="David" panose="020E0502060401010101" pitchFamily="34" charset="-79"/>
              </a:rPr>
              <a:t> לָשֶׁבֶת בְּהַר-חֶרֶס, בְּאַיָּלוֹן </a:t>
            </a:r>
            <a:r>
              <a:rPr lang="he-IL" sz="3200" dirty="0" err="1">
                <a:latin typeface="David" panose="020E0502060401010101" pitchFamily="34" charset="-79"/>
                <a:cs typeface="David" panose="020E0502060401010101" pitchFamily="34" charset="-79"/>
              </a:rPr>
              <a:t>וּבְשַׁעַלְבִים</a:t>
            </a:r>
            <a:r>
              <a:rPr lang="he-IL" sz="3200" dirty="0">
                <a:latin typeface="David" panose="020E0502060401010101" pitchFamily="34" charset="-79"/>
                <a:cs typeface="David" panose="020E0502060401010101" pitchFamily="34" charset="-79"/>
              </a:rPr>
              <a:t>; וַתִּכְבַּד יַד בֵּית-יוֹסֵף, וַיִּהְיוּ לָמַס.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וּגְבוּל, </a:t>
            </a:r>
            <a:r>
              <a:rPr lang="he-IL" sz="3200" dirty="0" err="1">
                <a:latin typeface="David" panose="020E0502060401010101" pitchFamily="34" charset="-79"/>
                <a:cs typeface="David" panose="020E0502060401010101" pitchFamily="34" charset="-79"/>
              </a:rPr>
              <a:t>הָאֱמֹרִי</a:t>
            </a:r>
            <a:r>
              <a:rPr lang="he-IL" sz="3200" dirty="0">
                <a:latin typeface="David" panose="020E0502060401010101" pitchFamily="34" charset="-79"/>
                <a:cs typeface="David" panose="020E0502060401010101" pitchFamily="34" charset="-79"/>
              </a:rPr>
              <a:t>, מִמַּעֲלֵה, עַקְרַבִּים--מֵהַסֶּלַע, וָמָעְלָה. </a:t>
            </a:r>
          </a:p>
        </p:txBody>
      </p:sp>
    </p:spTree>
    <p:extLst>
      <p:ext uri="{BB962C8B-B14F-4D97-AF65-F5344CB8AC3E}">
        <p14:creationId xmlns:p14="http://schemas.microsoft.com/office/powerpoint/2010/main" val="395682313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arn(inVertical)">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wipe(down)">
                                      <p:cBhvr>
                                        <p:cTn id="2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464022" y="183699"/>
            <a:ext cx="11163867" cy="3662541"/>
          </a:xfrm>
          <a:prstGeom prst="rect">
            <a:avLst/>
          </a:prstGeom>
        </p:spPr>
        <p:txBody>
          <a:bodyPr wrap="square">
            <a:spAutoFit/>
          </a:bodyPr>
          <a:lstStyle/>
          <a:p>
            <a:r>
              <a:rPr lang="he-IL" sz="4000" b="1" dirty="0">
                <a:latin typeface="David" panose="020E0502060401010101" pitchFamily="34" charset="-79"/>
                <a:cs typeface="David" panose="020E0502060401010101" pitchFamily="34" charset="-79"/>
              </a:rPr>
              <a:t>שאלות סיכום</a:t>
            </a:r>
          </a:p>
          <a:p>
            <a:r>
              <a:rPr lang="he-IL" sz="2400" dirty="0"/>
              <a:t>1.	</a:t>
            </a:r>
            <a:r>
              <a:rPr lang="he-IL" sz="2400" dirty="0">
                <a:latin typeface="David" panose="020E0502060401010101" pitchFamily="34" charset="-79"/>
                <a:cs typeface="David" panose="020E0502060401010101" pitchFamily="34" charset="-79"/>
              </a:rPr>
              <a:t>מי נבחר להילחם בראש השבטים? מדוע? </a:t>
            </a:r>
            <a:r>
              <a:rPr lang="he-IL" sz="2400" dirty="0" smtClean="0">
                <a:latin typeface="David" panose="020E0502060401010101" pitchFamily="34" charset="-79"/>
                <a:cs typeface="David" panose="020E0502060401010101" pitchFamily="34" charset="-79"/>
              </a:rPr>
              <a:t>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2.	עם מי שבט זה עושה הסכם? מדוע? </a:t>
            </a:r>
            <a:r>
              <a:rPr lang="he-IL" sz="2400" dirty="0" smtClean="0">
                <a:latin typeface="David" panose="020E0502060401010101" pitchFamily="34" charset="-79"/>
                <a:cs typeface="David" panose="020E0502060401010101" pitchFamily="34" charset="-79"/>
              </a:rPr>
              <a:t>_________________________________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3.	מה עשו לאדני בזק? מדוע? </a:t>
            </a:r>
            <a:r>
              <a:rPr lang="he-IL" sz="2400" dirty="0" smtClean="0">
                <a:latin typeface="David" panose="020E0502060401010101" pitchFamily="34" charset="-79"/>
                <a:cs typeface="David" panose="020E0502060401010101" pitchFamily="34" charset="-79"/>
              </a:rPr>
              <a:t>________________________________________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4.	מה הבטיח כלב למי שיכבוש את קריית ספר? </a:t>
            </a:r>
            <a:r>
              <a:rPr lang="he-IL" sz="2400" dirty="0" smtClean="0">
                <a:latin typeface="David" panose="020E0502060401010101" pitchFamily="34" charset="-79"/>
                <a:cs typeface="David" panose="020E0502060401010101" pitchFamily="34" charset="-79"/>
              </a:rPr>
              <a:t>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5.	מי הצליח במשימה זו? </a:t>
            </a:r>
            <a:r>
              <a:rPr lang="he-IL" sz="2400" dirty="0" smtClean="0">
                <a:latin typeface="David" panose="020E0502060401010101" pitchFamily="34" charset="-79"/>
                <a:cs typeface="David" panose="020E0502060401010101" pitchFamily="34" charset="-79"/>
              </a:rPr>
              <a:t>__________________________________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6.	איזה הסכם מתקיים בפסוק </a:t>
            </a:r>
            <a:r>
              <a:rPr lang="he-IL" sz="2400" dirty="0" err="1">
                <a:latin typeface="David" panose="020E0502060401010101" pitchFamily="34" charset="-79"/>
                <a:cs typeface="David" panose="020E0502060401010101" pitchFamily="34" charset="-79"/>
              </a:rPr>
              <a:t>יז</a:t>
            </a:r>
            <a:r>
              <a:rPr lang="he-IL" sz="2400" dirty="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_____________________________________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7.	מדוע קיבל כלב את חברון (פס' כ')? </a:t>
            </a:r>
            <a:r>
              <a:rPr lang="he-IL" sz="2400" dirty="0" smtClean="0">
                <a:latin typeface="David" panose="020E0502060401010101" pitchFamily="34" charset="-79"/>
                <a:cs typeface="David" panose="020E0502060401010101" pitchFamily="34" charset="-79"/>
              </a:rPr>
              <a:t>__________________________________</a:t>
            </a:r>
            <a:endParaRPr lang="he-IL" sz="2400" dirty="0">
              <a:latin typeface="David" panose="020E0502060401010101" pitchFamily="34" charset="-79"/>
              <a:cs typeface="David" panose="020E0502060401010101" pitchFamily="34" charset="-79"/>
            </a:endParaRPr>
          </a:p>
          <a:p>
            <a:r>
              <a:rPr lang="he-IL" sz="2400" dirty="0">
                <a:latin typeface="David" panose="020E0502060401010101" pitchFamily="34" charset="-79"/>
                <a:cs typeface="David" panose="020E0502060401010101" pitchFamily="34" charset="-79"/>
              </a:rPr>
              <a:t>8.	כיצד כבשו בית יוסף את בית אל</a:t>
            </a:r>
            <a:r>
              <a:rPr lang="he-IL" sz="2400" dirty="0" smtClean="0">
                <a:latin typeface="David" panose="020E0502060401010101" pitchFamily="34" charset="-79"/>
                <a:cs typeface="David" panose="020E0502060401010101" pitchFamily="34" charset="-79"/>
              </a:rPr>
              <a:t>?___________________________________</a:t>
            </a:r>
            <a:endParaRPr lang="he-IL" sz="2400" dirty="0"/>
          </a:p>
        </p:txBody>
      </p:sp>
      <p:sp>
        <p:nvSpPr>
          <p:cNvPr id="4" name="מלבן 3"/>
          <p:cNvSpPr/>
          <p:nvPr/>
        </p:nvSpPr>
        <p:spPr>
          <a:xfrm>
            <a:off x="846158" y="3846240"/>
            <a:ext cx="10781731" cy="2862322"/>
          </a:xfrm>
          <a:prstGeom prst="rect">
            <a:avLst/>
          </a:prstGeom>
        </p:spPr>
        <p:txBody>
          <a:bodyPr wrap="square">
            <a:spAutoFit/>
          </a:bodyPr>
          <a:lstStyle/>
          <a:p>
            <a:r>
              <a:rPr lang="he-IL" dirty="0"/>
              <a:t>9</a:t>
            </a:r>
            <a:r>
              <a:rPr lang="he-IL" sz="2000" dirty="0">
                <a:latin typeface="David" panose="020E0502060401010101" pitchFamily="34" charset="-79"/>
                <a:cs typeface="David" panose="020E0502060401010101" pitchFamily="34" charset="-79"/>
              </a:rPr>
              <a:t>.	</a:t>
            </a:r>
            <a:r>
              <a:rPr lang="he-IL" sz="2000" b="1" u="sng" dirty="0">
                <a:latin typeface="David" panose="020E0502060401010101" pitchFamily="34" charset="-79"/>
                <a:cs typeface="David" panose="020E0502060401010101" pitchFamily="34" charset="-79"/>
              </a:rPr>
              <a:t>כתוב עיר אחת שלא הורישו השבטים הבאים</a:t>
            </a:r>
            <a:r>
              <a:rPr lang="he-IL" sz="2000" dirty="0">
                <a:latin typeface="David" panose="020E0502060401010101" pitchFamily="34" charset="-79"/>
                <a:cs typeface="David" panose="020E0502060401010101" pitchFamily="34" charset="-79"/>
              </a:rPr>
              <a:t>:</a:t>
            </a:r>
          </a:p>
          <a:p>
            <a:r>
              <a:rPr lang="he-IL" sz="2000" dirty="0">
                <a:latin typeface="David" panose="020E0502060401010101" pitchFamily="34" charset="-79"/>
                <a:cs typeface="David" panose="020E0502060401010101" pitchFamily="34" charset="-79"/>
              </a:rPr>
              <a:t>בנימין (פס' </a:t>
            </a:r>
            <a:r>
              <a:rPr lang="he-IL" sz="2000" dirty="0" err="1">
                <a:latin typeface="David" panose="020E0502060401010101" pitchFamily="34" charset="-79"/>
                <a:cs typeface="David" panose="020E0502060401010101" pitchFamily="34" charset="-79"/>
              </a:rPr>
              <a:t>כא</a:t>
            </a:r>
            <a:r>
              <a:rPr lang="he-IL" sz="2000" dirty="0">
                <a:latin typeface="David" panose="020E0502060401010101" pitchFamily="34" charset="-79"/>
                <a:cs typeface="David" panose="020E0502060401010101" pitchFamily="34" charset="-79"/>
              </a:rPr>
              <a:t>)-  _________________</a:t>
            </a:r>
          </a:p>
          <a:p>
            <a:r>
              <a:rPr lang="he-IL" sz="2000" dirty="0">
                <a:latin typeface="David" panose="020E0502060401010101" pitchFamily="34" charset="-79"/>
                <a:cs typeface="David" panose="020E0502060401010101" pitchFamily="34" charset="-79"/>
              </a:rPr>
              <a:t>מנשה- ______________</a:t>
            </a:r>
          </a:p>
          <a:p>
            <a:r>
              <a:rPr lang="he-IL" sz="2000" dirty="0">
                <a:latin typeface="David" panose="020E0502060401010101" pitchFamily="34" charset="-79"/>
                <a:cs typeface="David" panose="020E0502060401010101" pitchFamily="34" charset="-79"/>
              </a:rPr>
              <a:t>אפרים- ______________</a:t>
            </a:r>
          </a:p>
          <a:p>
            <a:r>
              <a:rPr lang="he-IL" sz="2000" dirty="0">
                <a:latin typeface="David" panose="020E0502060401010101" pitchFamily="34" charset="-79"/>
                <a:cs typeface="David" panose="020E0502060401010101" pitchFamily="34" charset="-79"/>
              </a:rPr>
              <a:t>זבולון- ______________</a:t>
            </a:r>
          </a:p>
          <a:p>
            <a:r>
              <a:rPr lang="he-IL" sz="2000" dirty="0">
                <a:latin typeface="David" panose="020E0502060401010101" pitchFamily="34" charset="-79"/>
                <a:cs typeface="David" panose="020E0502060401010101" pitchFamily="34" charset="-79"/>
              </a:rPr>
              <a:t>אשר- _______________</a:t>
            </a:r>
          </a:p>
          <a:p>
            <a:r>
              <a:rPr lang="he-IL" sz="2000" dirty="0">
                <a:latin typeface="David" panose="020E0502060401010101" pitchFamily="34" charset="-79"/>
                <a:cs typeface="David" panose="020E0502060401010101" pitchFamily="34" charset="-79"/>
              </a:rPr>
              <a:t>נפתלי- ______________</a:t>
            </a:r>
          </a:p>
          <a:p>
            <a:r>
              <a:rPr lang="he-IL" sz="2000" dirty="0">
                <a:latin typeface="David" panose="020E0502060401010101" pitchFamily="34" charset="-79"/>
                <a:cs typeface="David" panose="020E0502060401010101" pitchFamily="34" charset="-79"/>
              </a:rPr>
              <a:t>11.באיזה סיפור בפרק למדנו על המושג של עונש מדה כנגד מדה? </a:t>
            </a:r>
            <a:r>
              <a:rPr lang="he-IL" sz="2000" dirty="0" smtClean="0">
                <a:latin typeface="David" panose="020E0502060401010101" pitchFamily="34" charset="-79"/>
                <a:cs typeface="David" panose="020E0502060401010101" pitchFamily="34" charset="-79"/>
              </a:rPr>
              <a:t>  </a:t>
            </a:r>
            <a:endParaRPr lang="he-IL" sz="2000" dirty="0">
              <a:latin typeface="David" panose="020E0502060401010101" pitchFamily="34" charset="-79"/>
              <a:cs typeface="David" panose="020E0502060401010101" pitchFamily="34" charset="-79"/>
            </a:endParaRPr>
          </a:p>
          <a:p>
            <a:r>
              <a:rPr lang="he-IL" sz="2000" dirty="0">
                <a:latin typeface="David" panose="020E0502060401010101" pitchFamily="34" charset="-79"/>
                <a:cs typeface="David" panose="020E0502060401010101" pitchFamily="34" charset="-79"/>
              </a:rPr>
              <a:t>12. איזה עיר בארץ ישראל </a:t>
            </a:r>
            <a:r>
              <a:rPr lang="he-IL" sz="2000" dirty="0" err="1">
                <a:latin typeface="David" panose="020E0502060401010101" pitchFamily="34" charset="-79"/>
                <a:cs typeface="David" panose="020E0502060401010101" pitchFamily="34" charset="-79"/>
              </a:rPr>
              <a:t>היתה</a:t>
            </a:r>
            <a:r>
              <a:rPr lang="he-IL" sz="2000" dirty="0">
                <a:latin typeface="David" panose="020E0502060401010101" pitchFamily="34" charset="-79"/>
                <a:cs typeface="David" panose="020E0502060401010101" pitchFamily="34" charset="-79"/>
              </a:rPr>
              <a:t> נקראת עיר התמרים? ומדוע? </a:t>
            </a:r>
          </a:p>
        </p:txBody>
      </p:sp>
    </p:spTree>
    <p:extLst>
      <p:ext uri="{BB962C8B-B14F-4D97-AF65-F5344CB8AC3E}">
        <p14:creationId xmlns:p14="http://schemas.microsoft.com/office/powerpoint/2010/main" val="3529968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786" y="450615"/>
            <a:ext cx="4813829" cy="523220"/>
          </a:xfrm>
          <a:prstGeom prst="rect">
            <a:avLst/>
          </a:prstGeom>
          <a:noFill/>
          <a:ln w="38100">
            <a:solidFill>
              <a:schemeClr val="tx1"/>
            </a:solidFill>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1408591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42968</TotalTime>
  <Words>1575</Words>
  <Application>Microsoft Office PowerPoint</Application>
  <PresentationFormat>מסך רחב</PresentationFormat>
  <Paragraphs>103</Paragraphs>
  <Slides>16</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16</vt:i4>
      </vt:variant>
    </vt:vector>
  </HeadingPairs>
  <TitlesOfParts>
    <vt:vector size="22" baseType="lpstr">
      <vt:lpstr>Arial</vt:lpstr>
      <vt:lpstr>Calibri</vt:lpstr>
      <vt:lpstr>Calibri Light</vt:lpstr>
      <vt:lpstr>David</vt:lpstr>
      <vt:lpstr>Times New Roman</vt:lpstr>
      <vt:lpstr>1_ערכת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55</cp:revision>
  <dcterms:created xsi:type="dcterms:W3CDTF">2023-08-05T21:28:07Z</dcterms:created>
  <dcterms:modified xsi:type="dcterms:W3CDTF">2023-09-11T17:30:00Z</dcterms:modified>
</cp:coreProperties>
</file>