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52" d="100"/>
          <a:sy n="52" d="100"/>
        </p:scale>
        <p:origin x="667"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3612945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1422739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3868705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1862717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3078892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4129759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623324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3099572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4265162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4097255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4DF0352-18D9-4C1E-80BC-CBF1B9E57318}" type="datetimeFigureOut">
              <a:rPr lang="he-IL" smtClean="0"/>
              <a:t>ב'/שבט/תשע"ט</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69AE57D7-4575-4AD9-B909-0A0D01854050}" type="slidenum">
              <a:rPr lang="he-IL" smtClean="0"/>
              <a:t>‹#›</a:t>
            </a:fld>
            <a:endParaRPr lang="he-IL"/>
          </a:p>
        </p:txBody>
      </p:sp>
    </p:spTree>
    <p:extLst>
      <p:ext uri="{BB962C8B-B14F-4D97-AF65-F5344CB8AC3E}">
        <p14:creationId xmlns:p14="http://schemas.microsoft.com/office/powerpoint/2010/main" val="1867859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4DF0352-18D9-4C1E-80BC-CBF1B9E57318}" type="datetimeFigureOut">
              <a:rPr lang="he-IL" smtClean="0"/>
              <a:t>ב'/שבט/תשע"ט</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9AE57D7-4575-4AD9-B909-0A0D01854050}" type="slidenum">
              <a:rPr lang="he-IL" smtClean="0"/>
              <a:t>‹#›</a:t>
            </a:fld>
            <a:endParaRPr lang="he-IL"/>
          </a:p>
        </p:txBody>
      </p:sp>
    </p:spTree>
    <p:extLst>
      <p:ext uri="{BB962C8B-B14F-4D97-AF65-F5344CB8AC3E}">
        <p14:creationId xmlns:p14="http://schemas.microsoft.com/office/powerpoint/2010/main" val="2261868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edu.929.org.il/class/%D7%A4%D7%AA%D7%99%D7%97%D7%94-%D7%9C%D7%A1%D7%A4%D7%A8-%D7%A9%D7%95%D7%A4%D7%98%D7%99%D7%9D-%D7%94%D7%AA%D7%95%D7%9B%D7%97%D7%94-%D7%91%D7%91%D7%95%D7%9B%D7%99%D7%9D-%D7%95%D7%9E%D7%95/?mfpw=#16107"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docs.google.com/document/d/11aprRTCbb7AJfVNMzfb5Ui8QTrJkgv67Qmv1xZPvTRs/edit?usp=sharing"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www.yo-yoo.co.il/photos2/?p=806"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endParaRPr lang="he-IL"/>
          </a:p>
        </p:txBody>
      </p:sp>
      <p:sp>
        <p:nvSpPr>
          <p:cNvPr id="3" name="כותרת משנה 2"/>
          <p:cNvSpPr>
            <a:spLocks noGrp="1"/>
          </p:cNvSpPr>
          <p:nvPr>
            <p:ph type="subTitle" idx="1"/>
          </p:nvPr>
        </p:nvSpPr>
        <p:spPr/>
        <p:txBody>
          <a:bodyPr/>
          <a:lstStyle/>
          <a:p>
            <a:endParaRPr lang="he-IL"/>
          </a:p>
        </p:txBody>
      </p:sp>
      <p:sp>
        <p:nvSpPr>
          <p:cNvPr id="4" name="AutoShape 2" descr="×ª××¦××ª ×ª××× × ×¢×××¨ ×¡×¤×¨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5" name="תמונה 4"/>
          <p:cNvPicPr>
            <a:picLocks noChangeAspect="1"/>
          </p:cNvPicPr>
          <p:nvPr/>
        </p:nvPicPr>
        <p:blipFill>
          <a:blip r:embed="rId2"/>
          <a:stretch>
            <a:fillRect/>
          </a:stretch>
        </p:blipFill>
        <p:spPr>
          <a:xfrm>
            <a:off x="1342103" y="1122363"/>
            <a:ext cx="9325897" cy="4504148"/>
          </a:xfrm>
          <a:prstGeom prst="rect">
            <a:avLst/>
          </a:prstGeom>
        </p:spPr>
      </p:pic>
      <p:sp>
        <p:nvSpPr>
          <p:cNvPr id="6" name="TextBox 5"/>
          <p:cNvSpPr txBox="1"/>
          <p:nvPr/>
        </p:nvSpPr>
        <p:spPr>
          <a:xfrm>
            <a:off x="1342103" y="4195040"/>
            <a:ext cx="4129549" cy="1077218"/>
          </a:xfrm>
          <a:prstGeom prst="rect">
            <a:avLst/>
          </a:prstGeom>
          <a:noFill/>
        </p:spPr>
        <p:txBody>
          <a:bodyPr wrap="square" rtlCol="1">
            <a:spAutoFit/>
          </a:bodyPr>
          <a:lstStyle/>
          <a:p>
            <a:pPr algn="ctr"/>
            <a:r>
              <a:rPr lang="he-IL" sz="3200" b="1" dirty="0" smtClean="0"/>
              <a:t>מבוא לספר שופטים</a:t>
            </a:r>
          </a:p>
          <a:p>
            <a:pPr algn="ctr"/>
            <a:r>
              <a:rPr lang="he-IL" sz="3200" b="1" dirty="0" smtClean="0"/>
              <a:t>פרק ב'</a:t>
            </a:r>
            <a:endParaRPr lang="he-IL" sz="3200" b="1" dirty="0"/>
          </a:p>
        </p:txBody>
      </p:sp>
    </p:spTree>
    <p:extLst>
      <p:ext uri="{BB962C8B-B14F-4D97-AF65-F5344CB8AC3E}">
        <p14:creationId xmlns:p14="http://schemas.microsoft.com/office/powerpoint/2010/main" val="26688742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4580971" y="932058"/>
            <a:ext cx="6849029" cy="3046988"/>
          </a:xfrm>
          <a:prstGeom prst="rect">
            <a:avLst/>
          </a:prstGeom>
        </p:spPr>
        <p:txBody>
          <a:bodyPr wrap="square">
            <a:spAutoFit/>
          </a:bodyPr>
          <a:lstStyle/>
          <a:p>
            <a:r>
              <a:rPr lang="he-IL" sz="3200" b="1" i="0" dirty="0" smtClean="0">
                <a:solidFill>
                  <a:srgbClr val="4A4A4A"/>
                </a:solidFill>
                <a:effectLst/>
                <a:latin typeface="open sans hebrew"/>
              </a:rPr>
              <a:t>היום אנחנו מתחילים ספר חדש ומרתק מלא אירועים, מלחמות ואקשן: </a:t>
            </a:r>
          </a:p>
          <a:p>
            <a:endParaRPr lang="he-IL" sz="3200" b="1" i="0" dirty="0" smtClean="0">
              <a:solidFill>
                <a:srgbClr val="4A4A4A"/>
              </a:solidFill>
              <a:effectLst/>
              <a:latin typeface="open sans hebrew"/>
            </a:endParaRPr>
          </a:p>
          <a:p>
            <a:r>
              <a:rPr lang="he-IL" sz="3200" b="1" i="0" dirty="0" smtClean="0">
                <a:solidFill>
                  <a:srgbClr val="4A4A4A"/>
                </a:solidFill>
                <a:effectLst/>
                <a:latin typeface="open sans hebrew"/>
              </a:rPr>
              <a:t>ספר שופטים. </a:t>
            </a:r>
          </a:p>
          <a:p>
            <a:endParaRPr lang="he-IL" sz="3200" b="1" dirty="0">
              <a:solidFill>
                <a:srgbClr val="4A4A4A"/>
              </a:solidFill>
              <a:latin typeface="open sans hebrew"/>
            </a:endParaRPr>
          </a:p>
          <a:p>
            <a:r>
              <a:rPr lang="he-IL" sz="3200" b="1" i="0" dirty="0" smtClean="0">
                <a:solidFill>
                  <a:srgbClr val="4A4A4A"/>
                </a:solidFill>
                <a:effectLst/>
                <a:latin typeface="open sans hebrew"/>
              </a:rPr>
              <a:t>ב</a:t>
            </a:r>
            <a:r>
              <a:rPr lang="he-IL" sz="3200" b="1" i="0" dirty="0" smtClean="0">
                <a:solidFill>
                  <a:srgbClr val="239FFF"/>
                </a:solidFill>
                <a:effectLst/>
                <a:latin typeface="open sans hebrew"/>
                <a:hlinkClick r:id="rId2"/>
              </a:rPr>
              <a:t>סרטון של 929</a:t>
            </a:r>
            <a:r>
              <a:rPr lang="he-IL" sz="3200" b="1" i="0" dirty="0" smtClean="0">
                <a:solidFill>
                  <a:srgbClr val="4A4A4A"/>
                </a:solidFill>
                <a:effectLst/>
                <a:latin typeface="open sans hebrew"/>
              </a:rPr>
              <a:t> </a:t>
            </a:r>
            <a:endParaRPr lang="he-IL" sz="3200" b="1" dirty="0"/>
          </a:p>
        </p:txBody>
      </p:sp>
      <p:pic>
        <p:nvPicPr>
          <p:cNvPr id="3" name="תמונה 2"/>
          <p:cNvPicPr>
            <a:picLocks noChangeAspect="1"/>
          </p:cNvPicPr>
          <p:nvPr/>
        </p:nvPicPr>
        <p:blipFill>
          <a:blip r:embed="rId3"/>
          <a:stretch>
            <a:fillRect/>
          </a:stretch>
        </p:blipFill>
        <p:spPr>
          <a:xfrm>
            <a:off x="0" y="353960"/>
            <a:ext cx="4580971" cy="6651975"/>
          </a:xfrm>
          <a:prstGeom prst="rect">
            <a:avLst/>
          </a:prstGeom>
        </p:spPr>
      </p:pic>
    </p:spTree>
    <p:extLst>
      <p:ext uri="{BB962C8B-B14F-4D97-AF65-F5344CB8AC3E}">
        <p14:creationId xmlns:p14="http://schemas.microsoft.com/office/powerpoint/2010/main" val="348992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3979605" y="1744573"/>
            <a:ext cx="8008375" cy="4247317"/>
          </a:xfrm>
          <a:prstGeom prst="rect">
            <a:avLst/>
          </a:prstGeom>
        </p:spPr>
        <p:txBody>
          <a:bodyPr wrap="square">
            <a:spAutoFit/>
          </a:bodyPr>
          <a:lstStyle/>
          <a:p>
            <a:pPr>
              <a:lnSpc>
                <a:spcPct val="150000"/>
              </a:lnSpc>
            </a:pPr>
            <a:r>
              <a:rPr lang="he-IL" b="1" dirty="0" smtClean="0"/>
              <a:t>(א)  וַיַּעַל </a:t>
            </a:r>
            <a:r>
              <a:rPr lang="he-IL" b="1" dirty="0" err="1" smtClean="0"/>
              <a:t>מַלְאַךְ־יְהוָה</a:t>
            </a:r>
            <a:r>
              <a:rPr lang="he-IL" b="1" dirty="0" smtClean="0"/>
              <a:t> </a:t>
            </a:r>
            <a:r>
              <a:rPr lang="he-IL" b="1" dirty="0" err="1" smtClean="0"/>
              <a:t>מִן־הַגִּלְגָּל</a:t>
            </a:r>
            <a:r>
              <a:rPr lang="he-IL" b="1" dirty="0" smtClean="0"/>
              <a:t> </a:t>
            </a:r>
            <a:r>
              <a:rPr lang="he-IL" b="1" dirty="0" err="1" smtClean="0"/>
              <a:t>אֶל־הַבֹּכִים</a:t>
            </a:r>
            <a:r>
              <a:rPr lang="he-IL" b="1" dirty="0" smtClean="0"/>
              <a:t> וַיֹּאמֶר אַעֲלֶה אֶתְכֶם מִמִּצְרַיִם וָאָבִיא אֶתְכֶם </a:t>
            </a:r>
            <a:r>
              <a:rPr lang="he-IL" b="1" dirty="0" err="1" smtClean="0"/>
              <a:t>אֶל־הָאָרֶץ</a:t>
            </a:r>
            <a:r>
              <a:rPr lang="he-IL" b="1" dirty="0" smtClean="0"/>
              <a:t> אֲשֶׁר נִשְׁבַּעְתִּי </a:t>
            </a:r>
            <a:r>
              <a:rPr lang="he-IL" b="1" dirty="0" err="1" smtClean="0"/>
              <a:t>לַאֲבֹתֵיכֶם</a:t>
            </a:r>
            <a:r>
              <a:rPr lang="he-IL" b="1" dirty="0" smtClean="0"/>
              <a:t> וָאֹמַר </a:t>
            </a:r>
            <a:r>
              <a:rPr lang="he-IL" b="1" dirty="0" err="1" smtClean="0"/>
              <a:t>לֹא־אָפֵר</a:t>
            </a:r>
            <a:r>
              <a:rPr lang="he-IL" b="1" dirty="0" smtClean="0"/>
              <a:t> בְּרִיתִי אִתְּכֶם לְעוֹלָם׃ (ב)  וְאַתֶּם </a:t>
            </a:r>
            <a:r>
              <a:rPr lang="he-IL" b="1" dirty="0" err="1" smtClean="0"/>
              <a:t>לֹא־תִכְרְתו</a:t>
            </a:r>
            <a:r>
              <a:rPr lang="he-IL" b="1" dirty="0" smtClean="0"/>
              <a:t>ּ בְרִית לְיוֹשְׁבֵי הָאָרֶץ הַזֹּאת מִזְבְּחוֹתֵיהֶם </a:t>
            </a:r>
            <a:r>
              <a:rPr lang="he-IL" b="1" dirty="0" err="1" smtClean="0"/>
              <a:t>תִּתֹּצוּן</a:t>
            </a:r>
            <a:r>
              <a:rPr lang="he-IL" b="1" dirty="0" smtClean="0"/>
              <a:t> </a:t>
            </a:r>
            <a:r>
              <a:rPr lang="he-IL" b="1" dirty="0" err="1" smtClean="0"/>
              <a:t>וְלֹא־שְׁמַעְתֶּם</a:t>
            </a:r>
            <a:r>
              <a:rPr lang="he-IL" b="1" dirty="0" smtClean="0"/>
              <a:t> בְּקֹלִי מַה־זֹּאת עֲשִׂיתֶם׃ (ג)  וְגַם אָמַרְתִּי </a:t>
            </a:r>
            <a:r>
              <a:rPr lang="he-IL" b="1" dirty="0" err="1" smtClean="0"/>
              <a:t>לֹא־אֲגָרֵש</a:t>
            </a:r>
            <a:r>
              <a:rPr lang="he-IL" b="1" dirty="0" smtClean="0"/>
              <a:t>ׁ אוֹתָם מִפְּנֵיכֶם וְהָיוּ לָכֶם לְצִדִּים </a:t>
            </a:r>
            <a:r>
              <a:rPr lang="he-IL" b="1" dirty="0" err="1" smtClean="0"/>
              <a:t>וֵאלֹהֵיהֶם</a:t>
            </a:r>
            <a:r>
              <a:rPr lang="he-IL" b="1" dirty="0" smtClean="0"/>
              <a:t> יִהְיוּ לָכֶם לְמוֹקֵשׁ׃ (ד)  וַיְהִי כְּדַבֵּר מַלְאַךְ יְהוָה </a:t>
            </a:r>
            <a:r>
              <a:rPr lang="he-IL" b="1" dirty="0" err="1" smtClean="0"/>
              <a:t>אֶת־הַדְּבָרִים</a:t>
            </a:r>
            <a:r>
              <a:rPr lang="he-IL" b="1" dirty="0" smtClean="0"/>
              <a:t> הָאֵלֶּה </a:t>
            </a:r>
            <a:r>
              <a:rPr lang="he-IL" b="1" dirty="0" err="1" smtClean="0"/>
              <a:t>אֶל־כָּל־בְּנֵי</a:t>
            </a:r>
            <a:r>
              <a:rPr lang="he-IL" b="1" dirty="0" smtClean="0"/>
              <a:t> יִשְׂרָאֵל </a:t>
            </a:r>
            <a:r>
              <a:rPr lang="he-IL" b="1" dirty="0" err="1" smtClean="0"/>
              <a:t>וַיִּשְׂאו</a:t>
            </a:r>
            <a:r>
              <a:rPr lang="he-IL" b="1" dirty="0" smtClean="0"/>
              <a:t>ּ הָעָם </a:t>
            </a:r>
            <a:r>
              <a:rPr lang="he-IL" b="1" dirty="0" err="1" smtClean="0"/>
              <a:t>אֶת־קוֹלָם</a:t>
            </a:r>
            <a:r>
              <a:rPr lang="he-IL" b="1" dirty="0" smtClean="0"/>
              <a:t> וַיִּבְכּוּ׃ (ה)  וַיִּקְרְאוּ </a:t>
            </a:r>
            <a:r>
              <a:rPr lang="he-IL" b="1" dirty="0" err="1" smtClean="0"/>
              <a:t>שֵׁם־הַמָּקוֹם</a:t>
            </a:r>
            <a:r>
              <a:rPr lang="he-IL" b="1" dirty="0" smtClean="0"/>
              <a:t> הַהוּא בֹּכִים </a:t>
            </a:r>
            <a:r>
              <a:rPr lang="he-IL" b="1" dirty="0" err="1" smtClean="0"/>
              <a:t>וַיִּזְבְּחוּ־שָׁם</a:t>
            </a:r>
            <a:r>
              <a:rPr lang="he-IL" b="1" dirty="0" smtClean="0"/>
              <a:t> לַיהוָה׃ (ו)  וַיְשַׁלַּח יְהוֹשֻׁעַ </a:t>
            </a:r>
            <a:r>
              <a:rPr lang="he-IL" b="1" dirty="0" err="1" smtClean="0"/>
              <a:t>אֶת־הָעָם</a:t>
            </a:r>
            <a:r>
              <a:rPr lang="he-IL" b="1" dirty="0" smtClean="0"/>
              <a:t> וַיֵּלְכוּ </a:t>
            </a:r>
            <a:r>
              <a:rPr lang="he-IL" b="1" dirty="0" err="1" smtClean="0"/>
              <a:t>בְנֵי־יִשְׂרָאֵל</a:t>
            </a:r>
            <a:r>
              <a:rPr lang="he-IL" b="1" dirty="0" smtClean="0"/>
              <a:t> אִישׁ לְנַחֲלָתוֹ לָרֶשֶׁת </a:t>
            </a:r>
            <a:r>
              <a:rPr lang="he-IL" b="1" dirty="0" err="1" smtClean="0"/>
              <a:t>אֶת־הָאָרֶץ</a:t>
            </a:r>
            <a:r>
              <a:rPr lang="he-IL" b="1" dirty="0" smtClean="0"/>
              <a:t>׃ (ז)  וַיַּעַבְדוּ הָעָם </a:t>
            </a:r>
            <a:r>
              <a:rPr lang="he-IL" b="1" dirty="0" err="1" smtClean="0"/>
              <a:t>אֶת־יְהוָה</a:t>
            </a:r>
            <a:r>
              <a:rPr lang="he-IL" b="1" dirty="0" smtClean="0"/>
              <a:t> כֹּל יְמֵי יְהוֹשֻׁעַ וְכֹל יְמֵי הַזְּקֵנִים אֲשֶׁר הֶאֱרִיכוּ יָמִים אַחֲרֵי יְהוֹשׁוּעַ אֲשֶׁר רָאוּ אֵת </a:t>
            </a:r>
            <a:r>
              <a:rPr lang="he-IL" b="1" dirty="0" err="1" smtClean="0"/>
              <a:t>כָּל־מַעֲשֵׂה</a:t>
            </a:r>
            <a:r>
              <a:rPr lang="he-IL" b="1" dirty="0" smtClean="0"/>
              <a:t> יְהוָה הַגָּדוֹל אֲשֶׁר עָשָׂה לְיִשְׂרָאֵל׃ (ח)  וַיָּמָת יְהוֹשֻׁעַ </a:t>
            </a:r>
            <a:r>
              <a:rPr lang="he-IL" b="1" dirty="0" err="1" smtClean="0"/>
              <a:t>בִּן־נוּן</a:t>
            </a:r>
            <a:r>
              <a:rPr lang="he-IL" b="1" dirty="0" smtClean="0"/>
              <a:t> עֶבֶד יְהוָה </a:t>
            </a:r>
            <a:r>
              <a:rPr lang="he-IL" b="1" dirty="0" err="1" smtClean="0"/>
              <a:t>בֶּן־מֵאָה</a:t>
            </a:r>
            <a:r>
              <a:rPr lang="he-IL" b="1" dirty="0" smtClean="0"/>
              <a:t> וָעֶשֶׂר שָׁנִים׃ (ט)  וַיִּקְבְּרוּ אוֹתוֹ בִּגְבוּל נַחֲלָתוֹ </a:t>
            </a:r>
            <a:r>
              <a:rPr lang="he-IL" b="1" dirty="0" err="1" smtClean="0"/>
              <a:t>בְּתִמְנַת־חֶרֶס</a:t>
            </a:r>
            <a:r>
              <a:rPr lang="he-IL" b="1" dirty="0" smtClean="0"/>
              <a:t> בְּהַר אֶפְרָיִם מִצְּפוֹן </a:t>
            </a:r>
            <a:r>
              <a:rPr lang="he-IL" b="1" dirty="0" err="1" smtClean="0"/>
              <a:t>לְהַר־גָּעַש</a:t>
            </a:r>
            <a:r>
              <a:rPr lang="he-IL" b="1" dirty="0" smtClean="0"/>
              <a:t>ׁ׃</a:t>
            </a:r>
            <a:endParaRPr lang="he-IL" b="1" dirty="0"/>
          </a:p>
        </p:txBody>
      </p:sp>
      <p:sp>
        <p:nvSpPr>
          <p:cNvPr id="3" name="מלבן 2"/>
          <p:cNvSpPr/>
          <p:nvPr/>
        </p:nvSpPr>
        <p:spPr>
          <a:xfrm>
            <a:off x="840658" y="165142"/>
            <a:ext cx="11147322" cy="954107"/>
          </a:xfrm>
          <a:prstGeom prst="rect">
            <a:avLst/>
          </a:prstGeom>
          <a:solidFill>
            <a:schemeClr val="accent4">
              <a:lumMod val="20000"/>
              <a:lumOff val="80000"/>
            </a:schemeClr>
          </a:solidFill>
        </p:spPr>
        <p:txBody>
          <a:bodyPr wrap="square">
            <a:spAutoFit/>
          </a:bodyPr>
          <a:lstStyle/>
          <a:p>
            <a:r>
              <a:rPr lang="he-IL" sz="3200" b="1" i="0" dirty="0" smtClean="0">
                <a:solidFill>
                  <a:srgbClr val="4A4A4A"/>
                </a:solidFill>
                <a:effectLst/>
                <a:latin typeface="open sans hebrew"/>
              </a:rPr>
              <a:t>פרק ב' </a:t>
            </a:r>
            <a:r>
              <a:rPr lang="he-IL" sz="2400" b="1" i="0" dirty="0" smtClean="0">
                <a:solidFill>
                  <a:srgbClr val="4A4A4A"/>
                </a:solidFill>
                <a:effectLst/>
                <a:latin typeface="open sans hebrew"/>
              </a:rPr>
              <a:t>הוא פרק חשוב מאוד בספר שופטים מכיוון שהוא משמש מעין תוכן עניינים לספר כולו. מה שקורה בו עתיד לקרות לאורך הספר כולו בווריאציות כאלה ואחרות.</a:t>
            </a:r>
            <a:endParaRPr lang="he-IL" sz="2400" b="1" dirty="0"/>
          </a:p>
        </p:txBody>
      </p:sp>
      <p:sp>
        <p:nvSpPr>
          <p:cNvPr id="4" name="מלבן 3"/>
          <p:cNvSpPr/>
          <p:nvPr/>
        </p:nvSpPr>
        <p:spPr>
          <a:xfrm>
            <a:off x="604683" y="1973429"/>
            <a:ext cx="2861187" cy="3785652"/>
          </a:xfrm>
          <a:prstGeom prst="rect">
            <a:avLst/>
          </a:prstGeom>
          <a:solidFill>
            <a:schemeClr val="accent6">
              <a:lumMod val="40000"/>
              <a:lumOff val="60000"/>
            </a:schemeClr>
          </a:solidFill>
        </p:spPr>
        <p:txBody>
          <a:bodyPr wrap="square">
            <a:spAutoFit/>
          </a:bodyPr>
          <a:lstStyle/>
          <a:p>
            <a:pPr fontAlgn="base">
              <a:buFont typeface="Arial" panose="020B0604020202020204" pitchFamily="34" charset="0"/>
              <a:buChar char="•"/>
            </a:pPr>
            <a:r>
              <a:rPr lang="he-IL" sz="2400" b="1" i="0" dirty="0" smtClean="0">
                <a:solidFill>
                  <a:srgbClr val="4A4A4A"/>
                </a:solidFill>
                <a:effectLst/>
                <a:latin typeface="open sans hebrew"/>
              </a:rPr>
              <a:t>מה האירוע שבו מתחיל הפרק? </a:t>
            </a:r>
          </a:p>
          <a:p>
            <a:pPr fontAlgn="base">
              <a:buFont typeface="Arial" panose="020B0604020202020204" pitchFamily="34" charset="0"/>
              <a:buChar char="•"/>
            </a:pPr>
            <a:r>
              <a:rPr lang="he-IL" sz="2400" b="1" i="0" dirty="0" smtClean="0">
                <a:solidFill>
                  <a:srgbClr val="4A4A4A"/>
                </a:solidFill>
                <a:effectLst/>
                <a:latin typeface="open sans hebrew"/>
              </a:rPr>
              <a:t>מה אתם חושבים על הפתיחה הזאת?</a:t>
            </a:r>
          </a:p>
          <a:p>
            <a:pPr fontAlgn="base">
              <a:buFont typeface="Arial" panose="020B0604020202020204" pitchFamily="34" charset="0"/>
              <a:buChar char="•"/>
            </a:pPr>
            <a:r>
              <a:rPr lang="he-IL" sz="2400" b="1" i="0" dirty="0" smtClean="0">
                <a:solidFill>
                  <a:srgbClr val="4A4A4A"/>
                </a:solidFill>
                <a:effectLst/>
                <a:latin typeface="open sans hebrew"/>
              </a:rPr>
              <a:t>מדוע לדעתכם דווקא הסיפור הזה פותח את הפרק ומה אנחנו יכולים להבין מתוכו על מה שצפוי לנו בהמשך?</a:t>
            </a:r>
            <a:endParaRPr lang="he-IL" sz="2400" b="1" i="0" dirty="0">
              <a:solidFill>
                <a:srgbClr val="4A4A4A"/>
              </a:solidFill>
              <a:effectLst/>
              <a:latin typeface="open sans hebrew"/>
            </a:endParaRPr>
          </a:p>
        </p:txBody>
      </p:sp>
    </p:spTree>
    <p:extLst>
      <p:ext uri="{BB962C8B-B14F-4D97-AF65-F5344CB8AC3E}">
        <p14:creationId xmlns:p14="http://schemas.microsoft.com/office/powerpoint/2010/main" val="10085870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1755058" y="672351"/>
            <a:ext cx="9807678" cy="1815882"/>
          </a:xfrm>
          <a:prstGeom prst="rect">
            <a:avLst/>
          </a:prstGeom>
        </p:spPr>
        <p:txBody>
          <a:bodyPr wrap="square">
            <a:spAutoFit/>
          </a:bodyPr>
          <a:lstStyle/>
          <a:p>
            <a:pPr fontAlgn="base"/>
            <a:r>
              <a:rPr lang="he-IL" sz="2800" b="1" i="0" dirty="0" smtClean="0">
                <a:solidFill>
                  <a:srgbClr val="4A4A4A"/>
                </a:solidFill>
                <a:effectLst/>
                <a:latin typeface="open sans hebrew"/>
              </a:rPr>
              <a:t>בואו נקרא את הפסוקים הבאים: </a:t>
            </a:r>
          </a:p>
          <a:p>
            <a:pPr fontAlgn="base">
              <a:buFont typeface="+mj-lt"/>
              <a:buAutoNum type="arabicPeriod"/>
            </a:pPr>
            <a:endParaRPr lang="he-IL" sz="2800" b="1" dirty="0">
              <a:solidFill>
                <a:srgbClr val="4A4A4A"/>
              </a:solidFill>
              <a:latin typeface="open sans hebrew"/>
            </a:endParaRPr>
          </a:p>
          <a:p>
            <a:pPr fontAlgn="base">
              <a:buFont typeface="+mj-lt"/>
              <a:buAutoNum type="arabicPeriod"/>
            </a:pPr>
            <a:r>
              <a:rPr lang="he-IL" sz="2800" b="1" i="0" dirty="0" smtClean="0">
                <a:solidFill>
                  <a:srgbClr val="4A4A4A"/>
                </a:solidFill>
                <a:effectLst/>
                <a:latin typeface="open sans hebrew"/>
              </a:rPr>
              <a:t>האספה בבוכים והתוכחה – פסוקים א-ה,</a:t>
            </a:r>
          </a:p>
          <a:p>
            <a:pPr fontAlgn="base">
              <a:buFont typeface="+mj-lt"/>
              <a:buAutoNum type="arabicPeriod"/>
            </a:pPr>
            <a:r>
              <a:rPr lang="he-IL" sz="2800" b="1" i="0" dirty="0" smtClean="0">
                <a:solidFill>
                  <a:srgbClr val="4A4A4A"/>
                </a:solidFill>
                <a:effectLst/>
                <a:latin typeface="open sans hebrew"/>
              </a:rPr>
              <a:t>מות יהושוע ומעבר לימי השופטים – פסוקים ו-ט.</a:t>
            </a:r>
            <a:endParaRPr lang="he-IL" sz="2800" b="1" i="0" dirty="0">
              <a:solidFill>
                <a:srgbClr val="4A4A4A"/>
              </a:solidFill>
              <a:effectLst/>
              <a:latin typeface="open sans hebrew"/>
            </a:endParaRPr>
          </a:p>
        </p:txBody>
      </p:sp>
      <p:sp>
        <p:nvSpPr>
          <p:cNvPr id="3" name="מלבן 2"/>
          <p:cNvSpPr/>
          <p:nvPr/>
        </p:nvSpPr>
        <p:spPr>
          <a:xfrm>
            <a:off x="162233" y="242104"/>
            <a:ext cx="3421626" cy="3785652"/>
          </a:xfrm>
          <a:prstGeom prst="rect">
            <a:avLst/>
          </a:prstGeom>
          <a:solidFill>
            <a:schemeClr val="accent6">
              <a:lumMod val="40000"/>
              <a:lumOff val="60000"/>
            </a:schemeClr>
          </a:solidFill>
        </p:spPr>
        <p:txBody>
          <a:bodyPr wrap="square">
            <a:spAutoFit/>
          </a:bodyPr>
          <a:lstStyle/>
          <a:p>
            <a:pPr fontAlgn="base">
              <a:buFont typeface="Arial" panose="020B0604020202020204" pitchFamily="34" charset="0"/>
              <a:buChar char="•"/>
            </a:pPr>
            <a:r>
              <a:rPr lang="he-IL" sz="2400" b="1" i="0" dirty="0" smtClean="0">
                <a:solidFill>
                  <a:srgbClr val="4A4A4A"/>
                </a:solidFill>
                <a:effectLst/>
                <a:latin typeface="open sans hebrew"/>
              </a:rPr>
              <a:t>"</a:t>
            </a:r>
            <a:r>
              <a:rPr lang="he-IL" sz="2400" b="1" i="0" dirty="0" err="1" smtClean="0">
                <a:solidFill>
                  <a:srgbClr val="4A4A4A"/>
                </a:solidFill>
                <a:effectLst/>
                <a:latin typeface="open sans hebrew"/>
              </a:rPr>
              <a:t>תִּתֹּצוּן</a:t>
            </a:r>
            <a:r>
              <a:rPr lang="he-IL" sz="2400" b="1" i="0" dirty="0" smtClean="0">
                <a:solidFill>
                  <a:srgbClr val="4A4A4A"/>
                </a:solidFill>
                <a:effectLst/>
                <a:latin typeface="open sans hebrew"/>
              </a:rPr>
              <a:t>" – תנפצו.</a:t>
            </a:r>
          </a:p>
          <a:p>
            <a:pPr fontAlgn="base">
              <a:buFont typeface="Arial" panose="020B0604020202020204" pitchFamily="34" charset="0"/>
              <a:buChar char="•"/>
            </a:pPr>
            <a:r>
              <a:rPr lang="he-IL" sz="2400" b="1" i="0" dirty="0" smtClean="0">
                <a:solidFill>
                  <a:srgbClr val="4A4A4A"/>
                </a:solidFill>
                <a:effectLst/>
                <a:latin typeface="open sans hebrew"/>
              </a:rPr>
              <a:t>"וְהָיוּ לָכֶם לְצִדִּים" – יהיו לכם לאויבים שיבואו לפשוט ולבזוז אתכם מצדדיכם.</a:t>
            </a:r>
          </a:p>
          <a:p>
            <a:pPr fontAlgn="base">
              <a:buFont typeface="Arial" panose="020B0604020202020204" pitchFamily="34" charset="0"/>
              <a:buChar char="•"/>
            </a:pPr>
            <a:r>
              <a:rPr lang="he-IL" sz="2400" b="1" i="0" dirty="0" smtClean="0">
                <a:solidFill>
                  <a:srgbClr val="4A4A4A"/>
                </a:solidFill>
                <a:effectLst/>
                <a:latin typeface="open sans hebrew"/>
              </a:rPr>
              <a:t>"</a:t>
            </a:r>
            <a:r>
              <a:rPr lang="he-IL" sz="2400" b="1" i="0" dirty="0" err="1" smtClean="0">
                <a:solidFill>
                  <a:srgbClr val="4A4A4A"/>
                </a:solidFill>
                <a:effectLst/>
                <a:latin typeface="open sans hebrew"/>
              </a:rPr>
              <a:t>וֵאלֹהֵיהֶם</a:t>
            </a:r>
            <a:r>
              <a:rPr lang="he-IL" sz="2400" b="1" i="0" dirty="0" smtClean="0">
                <a:solidFill>
                  <a:srgbClr val="4A4A4A"/>
                </a:solidFill>
                <a:effectLst/>
                <a:latin typeface="open sans hebrew"/>
              </a:rPr>
              <a:t> יִהְיוּ לָכֶם לְמוֹקֵשׁ" – יכשילו אתכם בעבודה זרה.</a:t>
            </a:r>
          </a:p>
          <a:p>
            <a:pPr fontAlgn="base">
              <a:buFont typeface="Arial" panose="020B0604020202020204" pitchFamily="34" charset="0"/>
              <a:buChar char="•"/>
            </a:pPr>
            <a:r>
              <a:rPr lang="he-IL" sz="2400" b="1" i="0" dirty="0" smtClean="0">
                <a:solidFill>
                  <a:srgbClr val="4A4A4A"/>
                </a:solidFill>
                <a:effectLst/>
                <a:latin typeface="open sans hebrew"/>
              </a:rPr>
              <a:t>"נֶאֶסְפוּ אֶל אֲבוֹתָיו" – הלכו לעולמם, נפטרו.</a:t>
            </a:r>
            <a:endParaRPr lang="he-IL" sz="2400" b="1" i="0" dirty="0">
              <a:solidFill>
                <a:srgbClr val="4A4A4A"/>
              </a:solidFill>
              <a:effectLst/>
              <a:latin typeface="open sans hebrew"/>
            </a:endParaRPr>
          </a:p>
        </p:txBody>
      </p:sp>
      <p:sp>
        <p:nvSpPr>
          <p:cNvPr id="4" name="מלבן 3"/>
          <p:cNvSpPr/>
          <p:nvPr/>
        </p:nvSpPr>
        <p:spPr>
          <a:xfrm>
            <a:off x="3583859" y="3903601"/>
            <a:ext cx="7978877" cy="2585323"/>
          </a:xfrm>
          <a:prstGeom prst="rect">
            <a:avLst/>
          </a:prstGeom>
        </p:spPr>
        <p:txBody>
          <a:bodyPr wrap="square">
            <a:spAutoFit/>
          </a:bodyPr>
          <a:lstStyle/>
          <a:p>
            <a:pPr marL="342900" lvl="0" indent="-342900" algn="just">
              <a:lnSpc>
                <a:spcPct val="150000"/>
              </a:lnSpc>
              <a:buFont typeface="+mj-lt"/>
              <a:buAutoNum type="arabicPeriod"/>
            </a:pPr>
            <a:r>
              <a:rPr lang="he-IL" b="1" dirty="0">
                <a:latin typeface="Calibri" panose="020F0502020204030204" pitchFamily="34" charset="0"/>
                <a:ea typeface="Calibri" panose="020F0502020204030204" pitchFamily="34" charset="0"/>
              </a:rPr>
              <a:t>המלאך שנשלח לבוכים נזף בבני ישראל על שהפרו את ההתחייבות לאלוהים. </a:t>
            </a:r>
            <a:endParaRPr lang="en-US" b="1" dirty="0" smtClean="0">
              <a:effectLst/>
              <a:latin typeface="Calibri" panose="020F0502020204030204" pitchFamily="34" charset="0"/>
              <a:ea typeface="Calibri" panose="020F0502020204030204" pitchFamily="34" charset="0"/>
            </a:endParaRPr>
          </a:p>
          <a:p>
            <a:pPr marL="342900" lvl="0" indent="-342900" algn="just">
              <a:lnSpc>
                <a:spcPct val="150000"/>
              </a:lnSpc>
              <a:buFont typeface="+mj-lt"/>
              <a:buAutoNum type="arabicPeriod"/>
            </a:pPr>
            <a:r>
              <a:rPr lang="he-IL" b="1" dirty="0">
                <a:latin typeface="Calibri" panose="020F0502020204030204" pitchFamily="34" charset="0"/>
                <a:ea typeface="Calibri" panose="020F0502020204030204" pitchFamily="34" charset="0"/>
              </a:rPr>
              <a:t>ה' לא רצה שבני ישראל ינתצו את מזבחות האלילים. </a:t>
            </a:r>
            <a:endParaRPr lang="en-US" b="1" dirty="0" smtClean="0">
              <a:effectLst/>
              <a:latin typeface="Calibri" panose="020F0502020204030204" pitchFamily="34" charset="0"/>
              <a:ea typeface="Calibri" panose="020F0502020204030204" pitchFamily="34" charset="0"/>
            </a:endParaRPr>
          </a:p>
          <a:p>
            <a:pPr marL="342900" lvl="0" indent="-342900" algn="just">
              <a:lnSpc>
                <a:spcPct val="150000"/>
              </a:lnSpc>
              <a:buFont typeface="+mj-lt"/>
              <a:buAutoNum type="arabicPeriod"/>
            </a:pPr>
            <a:r>
              <a:rPr lang="he-IL" b="1" dirty="0">
                <a:latin typeface="Calibri" panose="020F0502020204030204" pitchFamily="34" charset="0"/>
                <a:ea typeface="Calibri" panose="020F0502020204030204" pitchFamily="34" charset="0"/>
              </a:rPr>
              <a:t>ה' לא רצה שבני ישראל יכרתו ברית עם העמים היושבים בארץ.</a:t>
            </a:r>
            <a:endParaRPr lang="en-US" b="1" dirty="0" smtClean="0">
              <a:effectLst/>
              <a:latin typeface="Calibri" panose="020F0502020204030204" pitchFamily="34" charset="0"/>
              <a:ea typeface="Calibri" panose="020F0502020204030204" pitchFamily="34" charset="0"/>
            </a:endParaRPr>
          </a:p>
          <a:p>
            <a:pPr marL="342900" lvl="0" indent="-342900" algn="just">
              <a:lnSpc>
                <a:spcPct val="150000"/>
              </a:lnSpc>
              <a:buFont typeface="+mj-lt"/>
              <a:buAutoNum type="arabicPeriod"/>
            </a:pPr>
            <a:r>
              <a:rPr lang="he-IL" b="1" dirty="0">
                <a:latin typeface="Calibri" panose="020F0502020204030204" pitchFamily="34" charset="0"/>
                <a:ea typeface="Calibri" panose="020F0502020204030204" pitchFamily="34" charset="0"/>
              </a:rPr>
              <a:t>אחרי תוכחת המלאך בני ישראל התחרטו וזבחו לה'.</a:t>
            </a:r>
            <a:endParaRPr lang="en-US" b="1" dirty="0" smtClean="0">
              <a:effectLst/>
              <a:latin typeface="Calibri" panose="020F0502020204030204" pitchFamily="34" charset="0"/>
              <a:ea typeface="Calibri" panose="020F0502020204030204" pitchFamily="34" charset="0"/>
            </a:endParaRPr>
          </a:p>
          <a:p>
            <a:pPr marL="342900" lvl="0" indent="-342900" algn="just">
              <a:lnSpc>
                <a:spcPct val="150000"/>
              </a:lnSpc>
              <a:buFont typeface="+mj-lt"/>
              <a:buAutoNum type="arabicPeriod"/>
            </a:pPr>
            <a:r>
              <a:rPr lang="he-IL" b="1" dirty="0">
                <a:latin typeface="Calibri" panose="020F0502020204030204" pitchFamily="34" charset="0"/>
                <a:ea typeface="Calibri" panose="020F0502020204030204" pitchFamily="34" charset="0"/>
              </a:rPr>
              <a:t>לאורך כל תקופת יהושע והזקנים עבדו בני ישראל עבודה זרה.</a:t>
            </a:r>
            <a:endParaRPr lang="en-US" b="1" dirty="0" smtClean="0">
              <a:effectLst/>
              <a:latin typeface="Calibri" panose="020F0502020204030204" pitchFamily="34" charset="0"/>
              <a:ea typeface="Calibri" panose="020F0502020204030204" pitchFamily="34" charset="0"/>
            </a:endParaRPr>
          </a:p>
          <a:p>
            <a:pPr marL="342900" lvl="0" indent="-342900" algn="just">
              <a:lnSpc>
                <a:spcPct val="150000"/>
              </a:lnSpc>
              <a:buFont typeface="+mj-lt"/>
              <a:buAutoNum type="arabicPeriod"/>
            </a:pPr>
            <a:r>
              <a:rPr lang="he-IL" b="1" dirty="0">
                <a:latin typeface="Calibri" panose="020F0502020204030204" pitchFamily="34" charset="0"/>
                <a:ea typeface="Calibri" panose="020F0502020204030204" pitchFamily="34" charset="0"/>
              </a:rPr>
              <a:t>הדור שבא אחרי יהושע והזקנים ידע והכיר את מה שעשה ה' לישראל.</a:t>
            </a:r>
            <a:endParaRPr lang="en-US" b="1" dirty="0">
              <a:effectLst/>
              <a:latin typeface="Calibri" panose="020F0502020204030204" pitchFamily="34" charset="0"/>
              <a:ea typeface="Calibri" panose="020F0502020204030204" pitchFamily="34" charset="0"/>
            </a:endParaRPr>
          </a:p>
        </p:txBody>
      </p:sp>
      <p:sp>
        <p:nvSpPr>
          <p:cNvPr id="5" name="מלבן 4"/>
          <p:cNvSpPr/>
          <p:nvPr/>
        </p:nvSpPr>
        <p:spPr>
          <a:xfrm>
            <a:off x="4925961" y="3341809"/>
            <a:ext cx="6636775" cy="400110"/>
          </a:xfrm>
          <a:prstGeom prst="rect">
            <a:avLst/>
          </a:prstGeom>
        </p:spPr>
        <p:txBody>
          <a:bodyPr wrap="square">
            <a:spAutoFit/>
          </a:bodyPr>
          <a:lstStyle/>
          <a:p>
            <a:r>
              <a:rPr lang="he-IL" sz="2000" b="1" dirty="0" smtClean="0">
                <a:solidFill>
                  <a:srgbClr val="FF0000"/>
                </a:solidFill>
                <a:ea typeface="Calibri" panose="020F0502020204030204" pitchFamily="34" charset="0"/>
              </a:rPr>
              <a:t>לפי הפסוקים שקראנו איזה פסוק לדעתכם "נכון</a:t>
            </a:r>
            <a:r>
              <a:rPr lang="he-IL" sz="2000" b="1" dirty="0">
                <a:solidFill>
                  <a:srgbClr val="FF0000"/>
                </a:solidFill>
                <a:ea typeface="Calibri" panose="020F0502020204030204" pitchFamily="34" charset="0"/>
              </a:rPr>
              <a:t>" / "לא נכון</a:t>
            </a:r>
            <a:r>
              <a:rPr lang="he-IL" sz="2000" b="1" dirty="0" smtClean="0">
                <a:solidFill>
                  <a:srgbClr val="FF0000"/>
                </a:solidFill>
                <a:ea typeface="Calibri" panose="020F0502020204030204" pitchFamily="34" charset="0"/>
              </a:rPr>
              <a:t>"</a:t>
            </a:r>
            <a:endParaRPr lang="he-IL" sz="2000" dirty="0">
              <a:solidFill>
                <a:srgbClr val="FF0000"/>
              </a:solidFill>
            </a:endParaRPr>
          </a:p>
        </p:txBody>
      </p:sp>
    </p:spTree>
    <p:extLst>
      <p:ext uri="{BB962C8B-B14F-4D97-AF65-F5344CB8AC3E}">
        <p14:creationId xmlns:p14="http://schemas.microsoft.com/office/powerpoint/2010/main" val="997165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1976360" y="294656"/>
            <a:ext cx="8169224" cy="523220"/>
          </a:xfrm>
          <a:prstGeom prst="rect">
            <a:avLst/>
          </a:prstGeom>
        </p:spPr>
        <p:txBody>
          <a:bodyPr wrap="none">
            <a:spAutoFit/>
          </a:bodyPr>
          <a:lstStyle/>
          <a:p>
            <a:r>
              <a:rPr lang="he-IL" sz="2800" b="1" i="0" dirty="0" smtClean="0">
                <a:solidFill>
                  <a:srgbClr val="4A4A4A"/>
                </a:solidFill>
                <a:effectLst/>
                <a:latin typeface="open sans hebrew"/>
              </a:rPr>
              <a:t>בפסוק י: "</a:t>
            </a:r>
            <a:r>
              <a:rPr lang="he-IL" sz="2800" b="1" i="0" dirty="0" err="1" smtClean="0">
                <a:solidFill>
                  <a:srgbClr val="4A4A4A"/>
                </a:solidFill>
                <a:effectLst/>
                <a:latin typeface="open sans hebrew"/>
              </a:rPr>
              <a:t>וַיָּקָם</a:t>
            </a:r>
            <a:r>
              <a:rPr lang="he-IL" sz="2800" b="1" i="0" dirty="0" smtClean="0">
                <a:solidFill>
                  <a:srgbClr val="4A4A4A"/>
                </a:solidFill>
                <a:effectLst/>
                <a:latin typeface="open sans hebrew"/>
              </a:rPr>
              <a:t> דּוֹר אַחֵר אַחֲרֵיהֶם אֲשֶׁר לֹא יָדְעוּ אֶת ה'". </a:t>
            </a:r>
            <a:endParaRPr lang="he-IL" sz="2800" b="1" dirty="0"/>
          </a:p>
        </p:txBody>
      </p:sp>
      <p:sp>
        <p:nvSpPr>
          <p:cNvPr id="3" name="מלבן 2"/>
          <p:cNvSpPr/>
          <p:nvPr/>
        </p:nvSpPr>
        <p:spPr>
          <a:xfrm>
            <a:off x="3178450" y="1120567"/>
            <a:ext cx="6077305" cy="584775"/>
          </a:xfrm>
          <a:prstGeom prst="rect">
            <a:avLst/>
          </a:prstGeom>
        </p:spPr>
        <p:txBody>
          <a:bodyPr wrap="none">
            <a:spAutoFit/>
          </a:bodyPr>
          <a:lstStyle/>
          <a:p>
            <a:pPr fontAlgn="base">
              <a:buFont typeface="Arial" panose="020B0604020202020204" pitchFamily="34" charset="0"/>
              <a:buChar char="•"/>
            </a:pPr>
            <a:r>
              <a:rPr lang="he-IL" sz="3200" b="1" i="0" dirty="0" smtClean="0">
                <a:solidFill>
                  <a:srgbClr val="FF0000"/>
                </a:solidFill>
                <a:effectLst/>
                <a:latin typeface="open sans hebrew"/>
              </a:rPr>
              <a:t>האם הניסוח הזה נשמע לכם מוכר?</a:t>
            </a:r>
            <a:endParaRPr lang="he-IL" sz="3200" b="1" i="0" dirty="0">
              <a:solidFill>
                <a:srgbClr val="FF0000"/>
              </a:solidFill>
              <a:effectLst/>
              <a:latin typeface="open sans hebrew"/>
            </a:endParaRPr>
          </a:p>
        </p:txBody>
      </p:sp>
      <p:sp>
        <p:nvSpPr>
          <p:cNvPr id="4" name="מלבן 3"/>
          <p:cNvSpPr/>
          <p:nvPr/>
        </p:nvSpPr>
        <p:spPr>
          <a:xfrm>
            <a:off x="2521974" y="2008033"/>
            <a:ext cx="9202994" cy="2800767"/>
          </a:xfrm>
          <a:prstGeom prst="rect">
            <a:avLst/>
          </a:prstGeom>
        </p:spPr>
        <p:txBody>
          <a:bodyPr wrap="square">
            <a:spAutoFit/>
          </a:bodyPr>
          <a:lstStyle/>
          <a:p>
            <a:pPr fontAlgn="base"/>
            <a:r>
              <a:rPr lang="he-IL" sz="2400" b="1" i="0" dirty="0" smtClean="0">
                <a:solidFill>
                  <a:srgbClr val="4A4A4A"/>
                </a:solidFill>
                <a:effectLst/>
                <a:latin typeface="open sans hebrew"/>
              </a:rPr>
              <a:t>פתחו בספר שמות פרק א פסוק ח' . </a:t>
            </a:r>
          </a:p>
          <a:p>
            <a:pPr fontAlgn="base"/>
            <a:endParaRPr lang="he-IL" sz="2400" b="1" dirty="0">
              <a:solidFill>
                <a:srgbClr val="4A4A4A"/>
              </a:solidFill>
              <a:latin typeface="open sans hebrew"/>
            </a:endParaRPr>
          </a:p>
          <a:p>
            <a:pPr fontAlgn="base"/>
            <a:r>
              <a:rPr lang="he-IL" sz="3200" b="1" i="0" dirty="0" smtClean="0">
                <a:solidFill>
                  <a:srgbClr val="4A4A4A"/>
                </a:solidFill>
                <a:effectLst/>
                <a:latin typeface="open sans hebrew"/>
              </a:rPr>
              <a:t>"</a:t>
            </a:r>
            <a:r>
              <a:rPr lang="he-IL" sz="3200" b="1" i="0" dirty="0" err="1" smtClean="0">
                <a:solidFill>
                  <a:srgbClr val="4A4A4A"/>
                </a:solidFill>
                <a:effectLst/>
                <a:latin typeface="open sans hebrew"/>
              </a:rPr>
              <a:t>וַיָּקָם</a:t>
            </a:r>
            <a:r>
              <a:rPr lang="he-IL" sz="3200" b="1" i="0" dirty="0" smtClean="0">
                <a:solidFill>
                  <a:srgbClr val="4A4A4A"/>
                </a:solidFill>
                <a:effectLst/>
                <a:latin typeface="open sans hebrew"/>
              </a:rPr>
              <a:t> מֶלֶךְ חָדָשׁ עַל מִצְרָיִם אֲשֶׁר לֹא יָדַע אֶת יוֹסֵף." </a:t>
            </a:r>
            <a:r>
              <a:rPr lang="he-IL" sz="2400" b="1" i="0" dirty="0" smtClean="0">
                <a:solidFill>
                  <a:srgbClr val="4A4A4A"/>
                </a:solidFill>
                <a:effectLst/>
                <a:latin typeface="open sans hebrew"/>
              </a:rPr>
              <a:t/>
            </a:r>
            <a:br>
              <a:rPr lang="he-IL" sz="2400" b="1" i="0" dirty="0" smtClean="0">
                <a:solidFill>
                  <a:srgbClr val="4A4A4A"/>
                </a:solidFill>
                <a:effectLst/>
                <a:latin typeface="open sans hebrew"/>
              </a:rPr>
            </a:br>
            <a:endParaRPr lang="he-IL" sz="2400" b="1" i="0" dirty="0" smtClean="0">
              <a:solidFill>
                <a:srgbClr val="4A4A4A"/>
              </a:solidFill>
              <a:effectLst/>
              <a:latin typeface="open sans hebrew"/>
            </a:endParaRPr>
          </a:p>
          <a:p>
            <a:pPr fontAlgn="base">
              <a:buFont typeface="Arial" panose="020B0604020202020204" pitchFamily="34" charset="0"/>
              <a:buChar char="•"/>
            </a:pPr>
            <a:r>
              <a:rPr lang="he-IL" sz="2400" b="1" i="0" dirty="0" smtClean="0">
                <a:solidFill>
                  <a:srgbClr val="4A4A4A"/>
                </a:solidFill>
                <a:effectLst/>
                <a:latin typeface="open sans hebrew"/>
              </a:rPr>
              <a:t>למה לדעתכם יש דמיון בניסוח?</a:t>
            </a:r>
          </a:p>
          <a:p>
            <a:pPr fontAlgn="base">
              <a:buFont typeface="Arial" panose="020B0604020202020204" pitchFamily="34" charset="0"/>
              <a:buChar char="•"/>
            </a:pPr>
            <a:r>
              <a:rPr lang="he-IL" sz="2400" b="1" i="0" dirty="0" smtClean="0">
                <a:solidFill>
                  <a:srgbClr val="4A4A4A"/>
                </a:solidFill>
                <a:effectLst/>
                <a:latin typeface="open sans hebrew"/>
              </a:rPr>
              <a:t>בין מי למי מתרחשת ההשוואה כאן?</a:t>
            </a:r>
          </a:p>
          <a:p>
            <a:pPr fontAlgn="base">
              <a:buFont typeface="Arial" panose="020B0604020202020204" pitchFamily="34" charset="0"/>
              <a:buChar char="•"/>
            </a:pPr>
            <a:r>
              <a:rPr lang="he-IL" sz="2400" b="1" i="0" dirty="0" smtClean="0">
                <a:solidFill>
                  <a:srgbClr val="4A4A4A"/>
                </a:solidFill>
                <a:effectLst/>
                <a:latin typeface="open sans hebrew"/>
              </a:rPr>
              <a:t>מדוע יש אנלוגיה סמויה בין פרעה לבין הדור החדש?</a:t>
            </a:r>
            <a:endParaRPr lang="he-IL" sz="2400" b="1" i="0" dirty="0">
              <a:solidFill>
                <a:srgbClr val="4A4A4A"/>
              </a:solidFill>
              <a:effectLst/>
              <a:latin typeface="open sans hebrew"/>
            </a:endParaRPr>
          </a:p>
        </p:txBody>
      </p:sp>
    </p:spTree>
    <p:extLst>
      <p:ext uri="{BB962C8B-B14F-4D97-AF65-F5344CB8AC3E}">
        <p14:creationId xmlns:p14="http://schemas.microsoft.com/office/powerpoint/2010/main" val="402214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1563329" y="474857"/>
            <a:ext cx="10205884" cy="1569660"/>
          </a:xfrm>
          <a:prstGeom prst="rect">
            <a:avLst/>
          </a:prstGeom>
        </p:spPr>
        <p:txBody>
          <a:bodyPr wrap="square">
            <a:spAutoFit/>
          </a:bodyPr>
          <a:lstStyle/>
          <a:p>
            <a:r>
              <a:rPr lang="he-IL" sz="3200" b="1" i="0" dirty="0" smtClean="0">
                <a:solidFill>
                  <a:srgbClr val="4A4A4A"/>
                </a:solidFill>
                <a:effectLst/>
                <a:latin typeface="open sans hebrew"/>
              </a:rPr>
              <a:t>מותו של יהושע הוא אירוע בעל חשיבות רבה, בין השאר כיוון שיהושע היה עם העם במדבר והנהיג אותם לאורך תקופה חשובה מאוד בהתפתחותם. </a:t>
            </a:r>
            <a:endParaRPr lang="he-IL" sz="3200" b="1" dirty="0"/>
          </a:p>
        </p:txBody>
      </p:sp>
      <p:sp>
        <p:nvSpPr>
          <p:cNvPr id="3" name="מלבן 2"/>
          <p:cNvSpPr/>
          <p:nvPr/>
        </p:nvSpPr>
        <p:spPr>
          <a:xfrm>
            <a:off x="2949677" y="2633887"/>
            <a:ext cx="8819536" cy="954107"/>
          </a:xfrm>
          <a:prstGeom prst="rect">
            <a:avLst/>
          </a:prstGeom>
          <a:solidFill>
            <a:schemeClr val="accent6">
              <a:lumMod val="40000"/>
              <a:lumOff val="60000"/>
            </a:schemeClr>
          </a:solidFill>
        </p:spPr>
        <p:txBody>
          <a:bodyPr wrap="square">
            <a:spAutoFit/>
          </a:bodyPr>
          <a:lstStyle/>
          <a:p>
            <a:pPr fontAlgn="base">
              <a:buFont typeface="Arial" panose="020B0604020202020204" pitchFamily="34" charset="0"/>
              <a:buChar char="•"/>
            </a:pPr>
            <a:r>
              <a:rPr lang="he-IL" sz="2800" b="1" i="0" dirty="0" smtClean="0">
                <a:solidFill>
                  <a:srgbClr val="4A4A4A"/>
                </a:solidFill>
                <a:effectLst/>
                <a:latin typeface="open sans hebrew"/>
              </a:rPr>
              <a:t>מה לדעתכם יכול לקרות לעם אחרי שיהושע ימות?</a:t>
            </a:r>
          </a:p>
          <a:p>
            <a:pPr fontAlgn="base">
              <a:buFont typeface="Arial" panose="020B0604020202020204" pitchFamily="34" charset="0"/>
              <a:buChar char="•"/>
            </a:pPr>
            <a:r>
              <a:rPr lang="he-IL" sz="2800" b="1" i="0" dirty="0" smtClean="0">
                <a:solidFill>
                  <a:srgbClr val="4A4A4A"/>
                </a:solidFill>
                <a:effectLst/>
                <a:latin typeface="open sans hebrew"/>
              </a:rPr>
              <a:t>איך זה דומה למה שקורה בשמות פרק א?</a:t>
            </a:r>
            <a:endParaRPr lang="he-IL" sz="2800" b="1" i="0" dirty="0">
              <a:solidFill>
                <a:srgbClr val="4A4A4A"/>
              </a:solidFill>
              <a:effectLst/>
              <a:latin typeface="open sans hebrew"/>
            </a:endParaRPr>
          </a:p>
        </p:txBody>
      </p:sp>
      <p:sp>
        <p:nvSpPr>
          <p:cNvPr id="4" name="מלבן 3"/>
          <p:cNvSpPr/>
          <p:nvPr/>
        </p:nvSpPr>
        <p:spPr>
          <a:xfrm>
            <a:off x="1297858" y="4533885"/>
            <a:ext cx="10279626" cy="1569660"/>
          </a:xfrm>
          <a:prstGeom prst="rect">
            <a:avLst/>
          </a:prstGeom>
          <a:solidFill>
            <a:schemeClr val="accent6">
              <a:lumMod val="20000"/>
              <a:lumOff val="80000"/>
            </a:schemeClr>
          </a:solidFill>
        </p:spPr>
        <p:txBody>
          <a:bodyPr wrap="square">
            <a:spAutoFit/>
          </a:bodyPr>
          <a:lstStyle/>
          <a:p>
            <a:r>
              <a:rPr lang="he-IL" sz="2400" b="1" i="0" dirty="0" smtClean="0">
                <a:solidFill>
                  <a:srgbClr val="4A4A4A"/>
                </a:solidFill>
                <a:effectLst/>
                <a:latin typeface="open sans hebrew"/>
              </a:rPr>
              <a:t>הביטוי "אֲשֶׁר לֹא יָדַע אֶת" מבקש לסמן שעומדת להתחיל תקופה חדשה שתהיה טובה פחות מהקודמת בגלל ניתוק מהדור הקודם. כפי שפרעה לא הכיר את יוסף ולכן לא קיים את הברית שהייתה לו עם המלך הקודם, כך הדור החדש לא היה בעצמו עד לברית עם ה' וליציאת מצרים ולכן לא יקפיד על קיומה.</a:t>
            </a:r>
            <a:endParaRPr lang="he-IL" sz="2400" b="1" dirty="0"/>
          </a:p>
        </p:txBody>
      </p:sp>
    </p:spTree>
    <p:extLst>
      <p:ext uri="{BB962C8B-B14F-4D97-AF65-F5344CB8AC3E}">
        <p14:creationId xmlns:p14="http://schemas.microsoft.com/office/powerpoint/2010/main" val="12377543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766301" y="1262831"/>
            <a:ext cx="3314700" cy="4686300"/>
          </a:xfrm>
          <a:prstGeom prst="rect">
            <a:avLst/>
          </a:prstGeom>
        </p:spPr>
      </p:pic>
      <p:sp>
        <p:nvSpPr>
          <p:cNvPr id="3" name="מלבן 2"/>
          <p:cNvSpPr/>
          <p:nvPr/>
        </p:nvSpPr>
        <p:spPr>
          <a:xfrm>
            <a:off x="4630993" y="132154"/>
            <a:ext cx="7374193" cy="6370975"/>
          </a:xfrm>
          <a:prstGeom prst="rect">
            <a:avLst/>
          </a:prstGeom>
        </p:spPr>
        <p:txBody>
          <a:bodyPr wrap="square">
            <a:spAutoFit/>
          </a:bodyPr>
          <a:lstStyle/>
          <a:p>
            <a:pPr>
              <a:lnSpc>
                <a:spcPct val="150000"/>
              </a:lnSpc>
            </a:pPr>
            <a:r>
              <a:rPr lang="he-IL" sz="3200" b="1" i="0" dirty="0" smtClean="0">
                <a:solidFill>
                  <a:srgbClr val="FF0000"/>
                </a:solidFill>
                <a:effectLst/>
                <a:latin typeface="open sans hebrew"/>
              </a:rPr>
              <a:t>משימה:</a:t>
            </a:r>
          </a:p>
          <a:p>
            <a:pPr>
              <a:lnSpc>
                <a:spcPct val="150000"/>
              </a:lnSpc>
            </a:pPr>
            <a:r>
              <a:rPr lang="he-IL" sz="2400" b="1" dirty="0" smtClean="0">
                <a:solidFill>
                  <a:srgbClr val="4A4A4A"/>
                </a:solidFill>
                <a:latin typeface="open sans hebrew"/>
              </a:rPr>
              <a:t>עליכם </a:t>
            </a:r>
            <a:r>
              <a:rPr lang="he-IL" sz="2400" b="1" i="0" dirty="0" smtClean="0">
                <a:solidFill>
                  <a:srgbClr val="4A4A4A"/>
                </a:solidFill>
                <a:effectLst/>
                <a:latin typeface="open sans hebrew"/>
              </a:rPr>
              <a:t>להיות כתבים בעיתון 'שופטים היום', לבחור את אחד האירועים – התוכחה בבוכים או מות יהושוע ולכתוב כתבה לעיתון. הכתבה יכולה להיות כתבה עיתונאית המדווחת על המתרחש, טור דעה אישי, הספד של אחד מבני המשפחה, מכתב למערכת, תחזית עתידית למצבו של העם אחרי מות המנהיג הגדול </a:t>
            </a:r>
            <a:r>
              <a:rPr lang="he-IL" sz="2400" b="1" i="0" dirty="0" err="1" smtClean="0">
                <a:solidFill>
                  <a:srgbClr val="4A4A4A"/>
                </a:solidFill>
                <a:effectLst/>
                <a:latin typeface="open sans hebrew"/>
              </a:rPr>
              <a:t>וכו</a:t>
            </a:r>
            <a:r>
              <a:rPr lang="he-IL" sz="2400" b="1" i="0" dirty="0" smtClean="0">
                <a:solidFill>
                  <a:srgbClr val="4A4A4A"/>
                </a:solidFill>
                <a:effectLst/>
                <a:latin typeface="open sans hebrew"/>
              </a:rPr>
              <a:t>'. </a:t>
            </a:r>
          </a:p>
          <a:p>
            <a:pPr>
              <a:lnSpc>
                <a:spcPct val="150000"/>
              </a:lnSpc>
            </a:pPr>
            <a:r>
              <a:rPr lang="he-IL" sz="2400" b="1" i="0" dirty="0" smtClean="0">
                <a:solidFill>
                  <a:srgbClr val="4A4A4A"/>
                </a:solidFill>
                <a:effectLst/>
                <a:latin typeface="open sans hebrew"/>
              </a:rPr>
              <a:t>עליכם לשמור את הכתבות כדי שבהמשך נוכל להכין עיתון כיתתי משותף שיסמן את סוף תקופת יהושע ותחילת תקופת השופטים</a:t>
            </a:r>
            <a:r>
              <a:rPr lang="he-IL" sz="2400" b="1" i="0" dirty="0" smtClean="0">
                <a:solidFill>
                  <a:srgbClr val="4A4A4A"/>
                </a:solidFill>
                <a:effectLst/>
                <a:latin typeface="open sans hebrew"/>
              </a:rPr>
              <a:t>.</a:t>
            </a:r>
          </a:p>
          <a:p>
            <a:pPr>
              <a:lnSpc>
                <a:spcPct val="150000"/>
              </a:lnSpc>
            </a:pPr>
            <a:r>
              <a:rPr lang="he-IL" sz="2400" b="1" dirty="0" smtClean="0">
                <a:solidFill>
                  <a:srgbClr val="4A4A4A"/>
                </a:solidFill>
                <a:latin typeface="open sans hebrew"/>
              </a:rPr>
              <a:t>את התמונות העלו כ"מילה חמה" </a:t>
            </a:r>
            <a:r>
              <a:rPr lang="he-IL" sz="2400" b="1" dirty="0" smtClean="0">
                <a:solidFill>
                  <a:srgbClr val="4A4A4A"/>
                </a:solidFill>
                <a:latin typeface="open sans hebrew"/>
                <a:hlinkClick r:id="rId3"/>
              </a:rPr>
              <a:t>לקובץ המצורף</a:t>
            </a:r>
            <a:r>
              <a:rPr lang="he-IL" sz="2400" b="1" dirty="0" smtClean="0">
                <a:solidFill>
                  <a:srgbClr val="4A4A4A"/>
                </a:solidFill>
                <a:latin typeface="open sans hebrew"/>
              </a:rPr>
              <a:t>. </a:t>
            </a:r>
            <a:endParaRPr lang="he-IL" sz="2400" b="1" dirty="0"/>
          </a:p>
        </p:txBody>
      </p:sp>
      <p:sp>
        <p:nvSpPr>
          <p:cNvPr id="4" name="TextBox 3"/>
          <p:cNvSpPr txBox="1"/>
          <p:nvPr/>
        </p:nvSpPr>
        <p:spPr>
          <a:xfrm>
            <a:off x="117987" y="6091084"/>
            <a:ext cx="3849329" cy="461665"/>
          </a:xfrm>
          <a:prstGeom prst="rect">
            <a:avLst/>
          </a:prstGeom>
          <a:noFill/>
        </p:spPr>
        <p:txBody>
          <a:bodyPr wrap="square" rtlCol="1">
            <a:spAutoFit/>
          </a:bodyPr>
          <a:lstStyle/>
          <a:p>
            <a:r>
              <a:rPr lang="he-IL" sz="2400" b="1" dirty="0" smtClean="0">
                <a:hlinkClick r:id="rId4"/>
              </a:rPr>
              <a:t>קישור ליצירת דף עיתון</a:t>
            </a:r>
            <a:endParaRPr lang="he-IL" sz="2400" b="1" dirty="0"/>
          </a:p>
        </p:txBody>
      </p:sp>
    </p:spTree>
    <p:extLst>
      <p:ext uri="{BB962C8B-B14F-4D97-AF65-F5344CB8AC3E}">
        <p14:creationId xmlns:p14="http://schemas.microsoft.com/office/powerpoint/2010/main" val="40493069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1578078" y="770503"/>
            <a:ext cx="9483212" cy="4247317"/>
          </a:xfrm>
          <a:prstGeom prst="rect">
            <a:avLst/>
          </a:prstGeom>
        </p:spPr>
        <p:txBody>
          <a:bodyPr wrap="square">
            <a:spAutoFit/>
          </a:bodyPr>
          <a:lstStyle/>
          <a:p>
            <a:pPr fontAlgn="base">
              <a:lnSpc>
                <a:spcPct val="150000"/>
              </a:lnSpc>
            </a:pPr>
            <a:r>
              <a:rPr lang="he-IL" sz="3600" b="1" i="0" dirty="0" smtClean="0">
                <a:solidFill>
                  <a:srgbClr val="4A4A4A"/>
                </a:solidFill>
                <a:effectLst/>
                <a:latin typeface="almoni-tzar"/>
              </a:rPr>
              <a:t>לסיכום - מה היה לנו?</a:t>
            </a:r>
          </a:p>
          <a:p>
            <a:pPr fontAlgn="base">
              <a:lnSpc>
                <a:spcPct val="150000"/>
              </a:lnSpc>
            </a:pPr>
            <a:r>
              <a:rPr lang="he-IL" sz="2400" b="1" i="0" dirty="0" smtClean="0">
                <a:solidFill>
                  <a:srgbClr val="4A4A4A"/>
                </a:solidFill>
                <a:effectLst/>
                <a:latin typeface="inherit"/>
              </a:rPr>
              <a:t>עסקנו בשני האירועים שפותחים למעשה את תקופת השופטים: התוכחה של מלאך ה' בבוכים על כך שבני ישראל הפרו את התחייבותם לנתץ את פסלי האלילים ולרשת את הנחלה, ומותו של יהושע והזקנים.</a:t>
            </a:r>
            <a:br>
              <a:rPr lang="he-IL" sz="2400" b="1" i="0" dirty="0" smtClean="0">
                <a:solidFill>
                  <a:srgbClr val="4A4A4A"/>
                </a:solidFill>
                <a:effectLst/>
                <a:latin typeface="inherit"/>
              </a:rPr>
            </a:br>
            <a:endParaRPr lang="he-IL" sz="2400" b="1" i="0" dirty="0" smtClean="0">
              <a:solidFill>
                <a:srgbClr val="4A4A4A"/>
              </a:solidFill>
              <a:effectLst/>
              <a:latin typeface="inherit"/>
            </a:endParaRPr>
          </a:p>
          <a:p>
            <a:pPr fontAlgn="base">
              <a:lnSpc>
                <a:spcPct val="150000"/>
              </a:lnSpc>
            </a:pPr>
            <a:r>
              <a:rPr lang="he-IL" sz="2400" b="1" i="0" dirty="0" smtClean="0">
                <a:solidFill>
                  <a:srgbClr val="4A4A4A"/>
                </a:solidFill>
                <a:effectLst/>
                <a:latin typeface="inherit"/>
              </a:rPr>
              <a:t>השווינו משפטים דומים ממקורות שונים בתנ"ך.</a:t>
            </a:r>
            <a:br>
              <a:rPr lang="he-IL" sz="2400" b="1" i="0" dirty="0" smtClean="0">
                <a:solidFill>
                  <a:srgbClr val="4A4A4A"/>
                </a:solidFill>
                <a:effectLst/>
                <a:latin typeface="inherit"/>
              </a:rPr>
            </a:br>
            <a:r>
              <a:rPr lang="he-IL" sz="2400" b="1" i="0" dirty="0" smtClean="0">
                <a:solidFill>
                  <a:srgbClr val="4A4A4A"/>
                </a:solidFill>
                <a:effectLst/>
                <a:latin typeface="inherit"/>
              </a:rPr>
              <a:t> כתבנו כתבה לעיתון על אחד משני האירועים החשובים בראשית הפרק.</a:t>
            </a:r>
            <a:endParaRPr lang="he-IL" sz="2400" b="1" i="0" dirty="0">
              <a:solidFill>
                <a:srgbClr val="4A4A4A"/>
              </a:solidFill>
              <a:effectLst/>
              <a:latin typeface="inherit"/>
            </a:endParaRPr>
          </a:p>
        </p:txBody>
      </p:sp>
    </p:spTree>
    <p:extLst>
      <p:ext uri="{BB962C8B-B14F-4D97-AF65-F5344CB8AC3E}">
        <p14:creationId xmlns:p14="http://schemas.microsoft.com/office/powerpoint/2010/main" val="378432550"/>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655</Words>
  <Application>Microsoft Office PowerPoint</Application>
  <PresentationFormat>מסך רחב</PresentationFormat>
  <Paragraphs>47</Paragraphs>
  <Slides>8</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8</vt:i4>
      </vt:variant>
    </vt:vector>
  </HeadingPairs>
  <TitlesOfParts>
    <vt:vector size="16" baseType="lpstr">
      <vt:lpstr>almoni-tzar</vt:lpstr>
      <vt:lpstr>Arial</vt:lpstr>
      <vt:lpstr>Calibri</vt:lpstr>
      <vt:lpstr>Calibri Light</vt:lpstr>
      <vt:lpstr>inherit</vt:lpstr>
      <vt:lpstr>open sans hebrew</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5</cp:revision>
  <dcterms:created xsi:type="dcterms:W3CDTF">2018-12-08T04:25:33Z</dcterms:created>
  <dcterms:modified xsi:type="dcterms:W3CDTF">2019-01-08T19:53:12Z</dcterms:modified>
</cp:coreProperties>
</file>