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6AC-0544-45D3-8E7A-0E66684491FA}" type="datetimeFigureOut">
              <a:rPr lang="he-IL" smtClean="0"/>
              <a:t>י"ח/אייר/תשע"ג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C1E9-9013-4E4F-9EC0-655FDA759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27750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6AC-0544-45D3-8E7A-0E66684491FA}" type="datetimeFigureOut">
              <a:rPr lang="he-IL" smtClean="0"/>
              <a:t>י"ח/אייר/תשע"ג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C1E9-9013-4E4F-9EC0-655FDA759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9410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6AC-0544-45D3-8E7A-0E66684491FA}" type="datetimeFigureOut">
              <a:rPr lang="he-IL" smtClean="0"/>
              <a:t>י"ח/אייר/תשע"ג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C1E9-9013-4E4F-9EC0-655FDA759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5338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6AC-0544-45D3-8E7A-0E66684491FA}" type="datetimeFigureOut">
              <a:rPr lang="he-IL" smtClean="0"/>
              <a:t>י"ח/אייר/תשע"ג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C1E9-9013-4E4F-9EC0-655FDA759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068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6AC-0544-45D3-8E7A-0E66684491FA}" type="datetimeFigureOut">
              <a:rPr lang="he-IL" smtClean="0"/>
              <a:t>י"ח/אייר/תשע"ג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C1E9-9013-4E4F-9EC0-655FDA759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1324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6AC-0544-45D3-8E7A-0E66684491FA}" type="datetimeFigureOut">
              <a:rPr lang="he-IL" smtClean="0"/>
              <a:t>י"ח/אייר/תשע"ג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C1E9-9013-4E4F-9EC0-655FDA759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3464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6AC-0544-45D3-8E7A-0E66684491FA}" type="datetimeFigureOut">
              <a:rPr lang="he-IL" smtClean="0"/>
              <a:t>י"ח/אייר/תשע"ג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C1E9-9013-4E4F-9EC0-655FDA759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4909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6AC-0544-45D3-8E7A-0E66684491FA}" type="datetimeFigureOut">
              <a:rPr lang="he-IL" smtClean="0"/>
              <a:t>י"ח/אייר/תשע"ג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C1E9-9013-4E4F-9EC0-655FDA759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9697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6AC-0544-45D3-8E7A-0E66684491FA}" type="datetimeFigureOut">
              <a:rPr lang="he-IL" smtClean="0"/>
              <a:t>י"ח/אייר/תשע"ג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C1E9-9013-4E4F-9EC0-655FDA759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0689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6AC-0544-45D3-8E7A-0E66684491FA}" type="datetimeFigureOut">
              <a:rPr lang="he-IL" smtClean="0"/>
              <a:t>י"ח/אייר/תשע"ג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C1E9-9013-4E4F-9EC0-655FDA759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41516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A6AC-0544-45D3-8E7A-0E66684491FA}" type="datetimeFigureOut">
              <a:rPr lang="he-IL" smtClean="0"/>
              <a:t>י"ח/אייר/תשע"ג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9C1E9-9013-4E4F-9EC0-655FDA759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4891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1A6AC-0544-45D3-8E7A-0E66684491FA}" type="datetimeFigureOut">
              <a:rPr lang="he-IL" smtClean="0"/>
              <a:t>י"ח/אייר/תשע"ג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9C1E9-9013-4E4F-9EC0-655FDA759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60576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ky.narod.ru/images_big/ramka42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715375" cy="610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923928" y="2636912"/>
            <a:ext cx="4534272" cy="792088"/>
          </a:xfrm>
        </p:spPr>
        <p:txBody>
          <a:bodyPr>
            <a:noAutofit/>
          </a:bodyPr>
          <a:lstStyle/>
          <a:p>
            <a:r>
              <a:rPr lang="he-IL" sz="8000" dirty="0" smtClean="0">
                <a:cs typeface="BN Balagan" pitchFamily="2" charset="-79"/>
              </a:rPr>
              <a:t>"הלא טוב עוללות אפרים </a:t>
            </a:r>
            <a:r>
              <a:rPr lang="he-IL" sz="8000" dirty="0" err="1" smtClean="0">
                <a:cs typeface="BN Balagan" pitchFamily="2" charset="-79"/>
              </a:rPr>
              <a:t>מבציר</a:t>
            </a:r>
            <a:r>
              <a:rPr lang="he-IL" sz="8000" dirty="0" smtClean="0">
                <a:cs typeface="BN Balagan" pitchFamily="2" charset="-79"/>
              </a:rPr>
              <a:t> אביעזר."</a:t>
            </a:r>
            <a:endParaRPr lang="he-IL" sz="8000" dirty="0">
              <a:cs typeface="BN Balagan" pitchFamily="2" charset="-79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187624" y="1052736"/>
            <a:ext cx="2232248" cy="1248544"/>
          </a:xfrm>
        </p:spPr>
        <p:txBody>
          <a:bodyPr>
            <a:normAutofit/>
          </a:bodyPr>
          <a:lstStyle/>
          <a:p>
            <a:r>
              <a:rPr lang="he-IL" sz="6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hoco" pitchFamily="2" charset="-79"/>
              </a:rPr>
              <a:t>גדעון </a:t>
            </a:r>
            <a:endParaRPr lang="he-IL" sz="6000" dirty="0">
              <a:solidFill>
                <a:schemeClr val="tx1">
                  <a:lumMod val="95000"/>
                  <a:lumOff val="5000"/>
                </a:schemeClr>
              </a:solidFill>
              <a:cs typeface="Choco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968" y="2702794"/>
            <a:ext cx="1512168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he-IL" sz="3200" dirty="0">
                <a:solidFill>
                  <a:prstClr val="black">
                    <a:lumMod val="95000"/>
                    <a:lumOff val="5000"/>
                  </a:prstClr>
                </a:solidFill>
                <a:cs typeface="AutograpH" pitchFamily="2" charset="-79"/>
              </a:rPr>
              <a:t>פרק ח, פסוק ב</a:t>
            </a:r>
            <a:endParaRPr lang="he-IL" sz="3200" dirty="0">
              <a:solidFill>
                <a:prstClr val="black">
                  <a:lumMod val="95000"/>
                  <a:lumOff val="5000"/>
                </a:prstClr>
              </a:solidFill>
              <a:cs typeface="AutograpH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6916" y="4149080"/>
            <a:ext cx="2448272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 smtClean="0">
                <a:cs typeface="DashMF" pitchFamily="2" charset="-79"/>
              </a:rPr>
              <a:t>השלמת המשימה חשובה יותר מהמעשה כולו. </a:t>
            </a:r>
            <a:endParaRPr lang="he-IL" sz="3600" dirty="0">
              <a:cs typeface="DashMF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1356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ky.narod.ru/images_big/ramka42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715375" cy="610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923928" y="2636912"/>
            <a:ext cx="4534272" cy="792088"/>
          </a:xfrm>
        </p:spPr>
        <p:txBody>
          <a:bodyPr>
            <a:noAutofit/>
          </a:bodyPr>
          <a:lstStyle/>
          <a:p>
            <a:r>
              <a:rPr lang="he-IL" sz="8000" dirty="0" smtClean="0">
                <a:cs typeface="BN Balagan" pitchFamily="2" charset="-79"/>
              </a:rPr>
              <a:t>"את צל ההרים אתה רואה כאנשים."</a:t>
            </a:r>
            <a:endParaRPr lang="he-IL" sz="8000" dirty="0">
              <a:cs typeface="BN Balagan" pitchFamily="2" charset="-79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187624" y="1052736"/>
            <a:ext cx="2232248" cy="1248544"/>
          </a:xfrm>
        </p:spPr>
        <p:txBody>
          <a:bodyPr>
            <a:normAutofit fontScale="70000" lnSpcReduction="20000"/>
          </a:bodyPr>
          <a:lstStyle/>
          <a:p>
            <a:r>
              <a:rPr lang="he-IL" sz="6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hoco" pitchFamily="2" charset="-79"/>
              </a:rPr>
              <a:t>זבול לגעל בן עבד</a:t>
            </a:r>
            <a:endParaRPr lang="he-IL" sz="6000" dirty="0">
              <a:solidFill>
                <a:schemeClr val="tx1">
                  <a:lumMod val="95000"/>
                  <a:lumOff val="5000"/>
                </a:schemeClr>
              </a:solidFill>
              <a:cs typeface="Choco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968" y="2702794"/>
            <a:ext cx="1512168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he-IL" sz="32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AutograpH" pitchFamily="2" charset="-79"/>
              </a:rPr>
              <a:t>פרק ט, פסוק לו</a:t>
            </a:r>
            <a:endParaRPr lang="he-IL" sz="3200" dirty="0">
              <a:solidFill>
                <a:prstClr val="black">
                  <a:lumMod val="95000"/>
                  <a:lumOff val="5000"/>
                </a:prstClr>
              </a:solidFill>
              <a:cs typeface="AutograpH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4149080"/>
            <a:ext cx="2880320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>
                <a:cs typeface="DashMF" pitchFamily="2" charset="-79"/>
              </a:rPr>
              <a:t>הזיה, דמיון, פחד מוגזם, ראיית דברים מהרהורי הלב ולא מהמציאות.</a:t>
            </a:r>
            <a:endParaRPr lang="he-IL" sz="2800" dirty="0">
              <a:cs typeface="DashMF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912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ky.narod.ru/images_big/ramka42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715375" cy="610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707904" y="2636912"/>
            <a:ext cx="4750296" cy="792088"/>
          </a:xfrm>
        </p:spPr>
        <p:txBody>
          <a:bodyPr>
            <a:noAutofit/>
          </a:bodyPr>
          <a:lstStyle/>
          <a:p>
            <a:r>
              <a:rPr lang="he-IL" sz="9600" dirty="0" smtClean="0">
                <a:cs typeface="BN Balagan" pitchFamily="2" charset="-79"/>
              </a:rPr>
              <a:t>"מַיִם שׁאַל חָלָב נָתָנָה"</a:t>
            </a:r>
            <a:endParaRPr lang="he-IL" sz="9600" dirty="0">
              <a:cs typeface="BN Balagan" pitchFamily="2" charset="-79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187624" y="1052736"/>
            <a:ext cx="2232248" cy="1248544"/>
          </a:xfrm>
        </p:spPr>
        <p:txBody>
          <a:bodyPr>
            <a:normAutofit/>
          </a:bodyPr>
          <a:lstStyle/>
          <a:p>
            <a:r>
              <a:rPr lang="he-IL" sz="6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hoco" pitchFamily="2" charset="-79"/>
              </a:rPr>
              <a:t>יעל</a:t>
            </a:r>
            <a:endParaRPr lang="he-IL" sz="6000" dirty="0">
              <a:solidFill>
                <a:schemeClr val="tx1">
                  <a:lumMod val="95000"/>
                  <a:lumOff val="5000"/>
                </a:schemeClr>
              </a:solidFill>
              <a:cs typeface="Choco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968" y="2702794"/>
            <a:ext cx="1512168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he-IL" sz="32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AutograpH" pitchFamily="2" charset="-79"/>
              </a:rPr>
              <a:t>פרק ה, פסוק כ"ה</a:t>
            </a:r>
            <a:endParaRPr lang="he-IL" sz="3200" dirty="0">
              <a:solidFill>
                <a:prstClr val="black">
                  <a:lumMod val="95000"/>
                  <a:lumOff val="5000"/>
                </a:prstClr>
              </a:solidFill>
              <a:cs typeface="AutograpH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6916" y="4293096"/>
            <a:ext cx="2448272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>
                <a:cs typeface="DashMF" pitchFamily="2" charset="-79"/>
              </a:rPr>
              <a:t>נדיבות גדולה. הפרזה בנכונות לסייע.</a:t>
            </a:r>
            <a:endParaRPr lang="he-IL" sz="2800" dirty="0">
              <a:cs typeface="DashMF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9103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ky.narod.ru/images_big/ramka42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715375" cy="610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707904" y="2636912"/>
            <a:ext cx="4750296" cy="792088"/>
          </a:xfrm>
        </p:spPr>
        <p:txBody>
          <a:bodyPr>
            <a:noAutofit/>
          </a:bodyPr>
          <a:lstStyle/>
          <a:p>
            <a:r>
              <a:rPr lang="he-IL" sz="9600" dirty="0" smtClean="0">
                <a:cs typeface="BN Balagan" pitchFamily="2" charset="-79"/>
              </a:rPr>
              <a:t>"</a:t>
            </a:r>
            <a:r>
              <a:rPr lang="he-IL" sz="9600" dirty="0" err="1" smtClean="0">
                <a:cs typeface="BN Balagan" pitchFamily="2" charset="-79"/>
              </a:rPr>
              <a:t>מֵהָאֹכֵל</a:t>
            </a:r>
            <a:r>
              <a:rPr lang="he-IL" sz="9600" dirty="0" smtClean="0">
                <a:cs typeface="BN Balagan" pitchFamily="2" charset="-79"/>
              </a:rPr>
              <a:t> יָצָא מַאֲכָל, וּמֵעַז יָצָא מָתוֹק"</a:t>
            </a:r>
            <a:endParaRPr lang="he-IL" sz="9600" dirty="0">
              <a:cs typeface="BN Balagan" pitchFamily="2" charset="-79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187624" y="1052736"/>
            <a:ext cx="2232248" cy="1248544"/>
          </a:xfrm>
        </p:spPr>
        <p:txBody>
          <a:bodyPr>
            <a:normAutofit/>
          </a:bodyPr>
          <a:lstStyle/>
          <a:p>
            <a:r>
              <a:rPr lang="he-IL" sz="6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hoco" pitchFamily="2" charset="-79"/>
              </a:rPr>
              <a:t>שמשון</a:t>
            </a:r>
            <a:endParaRPr lang="he-IL" sz="6000" dirty="0">
              <a:solidFill>
                <a:schemeClr val="tx1">
                  <a:lumMod val="95000"/>
                  <a:lumOff val="5000"/>
                </a:schemeClr>
              </a:solidFill>
              <a:cs typeface="Choco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968" y="2702794"/>
            <a:ext cx="1512168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he-IL" sz="32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AutograpH" pitchFamily="2" charset="-79"/>
              </a:rPr>
              <a:t>פרק י"ד, פסוק י"ד</a:t>
            </a:r>
            <a:endParaRPr lang="he-IL" sz="3200" dirty="0">
              <a:solidFill>
                <a:prstClr val="black">
                  <a:lumMod val="95000"/>
                  <a:lumOff val="5000"/>
                </a:prstClr>
              </a:solidFill>
              <a:cs typeface="AutograpH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6916" y="4293096"/>
            <a:ext cx="2448272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>
                <a:cs typeface="DashMF" pitchFamily="2" charset="-79"/>
              </a:rPr>
              <a:t>תוצאה טובה שהתפתחה ממעשה קשה ומסוכן. </a:t>
            </a:r>
            <a:endParaRPr lang="he-IL" sz="2800" dirty="0">
              <a:cs typeface="DashMF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0674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ky.narod.ru/images_big/ramka42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715375" cy="610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707904" y="2987924"/>
            <a:ext cx="4896544" cy="792088"/>
          </a:xfrm>
        </p:spPr>
        <p:txBody>
          <a:bodyPr>
            <a:noAutofit/>
          </a:bodyPr>
          <a:lstStyle/>
          <a:p>
            <a:r>
              <a:rPr lang="he-IL" sz="8500" dirty="0" smtClean="0">
                <a:cs typeface="BN Balagan" pitchFamily="2" charset="-79"/>
              </a:rPr>
              <a:t>"לוּלֵא חֲרַשׁתּם בּעֶגְלָתִי לֹא מְצָאתֶם </a:t>
            </a:r>
            <a:br>
              <a:rPr lang="he-IL" sz="8500" dirty="0" smtClean="0">
                <a:cs typeface="BN Balagan" pitchFamily="2" charset="-79"/>
              </a:rPr>
            </a:br>
            <a:r>
              <a:rPr lang="he-IL" sz="8500" dirty="0" smtClean="0">
                <a:cs typeface="BN Balagan" pitchFamily="2" charset="-79"/>
              </a:rPr>
              <a:t>חִידָתִי "</a:t>
            </a:r>
            <a:endParaRPr lang="he-IL" sz="8500" dirty="0">
              <a:cs typeface="BN Balagan" pitchFamily="2" charset="-79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187624" y="1052736"/>
            <a:ext cx="2232248" cy="1248544"/>
          </a:xfrm>
        </p:spPr>
        <p:txBody>
          <a:bodyPr>
            <a:normAutofit/>
          </a:bodyPr>
          <a:lstStyle/>
          <a:p>
            <a:r>
              <a:rPr lang="he-IL" sz="6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hoco" pitchFamily="2" charset="-79"/>
              </a:rPr>
              <a:t>שמשון</a:t>
            </a:r>
            <a:endParaRPr lang="he-IL" sz="6000" dirty="0">
              <a:solidFill>
                <a:schemeClr val="tx1">
                  <a:lumMod val="95000"/>
                  <a:lumOff val="5000"/>
                </a:schemeClr>
              </a:solidFill>
              <a:cs typeface="Choco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968" y="2702794"/>
            <a:ext cx="1512168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he-IL" sz="32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AutograpH" pitchFamily="2" charset="-79"/>
              </a:rPr>
              <a:t>פרק י"ד, פסוק י"ח</a:t>
            </a:r>
            <a:endParaRPr lang="he-IL" sz="3200" dirty="0">
              <a:solidFill>
                <a:prstClr val="black">
                  <a:lumMod val="95000"/>
                  <a:lumOff val="5000"/>
                </a:prstClr>
              </a:solidFill>
              <a:cs typeface="AutograpH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4143062"/>
            <a:ext cx="2808312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>
                <a:cs typeface="DashMF" pitchFamily="2" charset="-79"/>
              </a:rPr>
              <a:t>גברתם עלי רק בגלל שפעלתם בעורמה, ריגלתם אחרי, השתמשתם באדם קרוב לי כנגדי. </a:t>
            </a:r>
            <a:endParaRPr lang="he-IL" sz="2800" dirty="0">
              <a:cs typeface="DashMF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6915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ky.narod.ru/images_big/ramka42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715375" cy="610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707904" y="2987924"/>
            <a:ext cx="4896544" cy="792088"/>
          </a:xfrm>
        </p:spPr>
        <p:txBody>
          <a:bodyPr>
            <a:noAutofit/>
          </a:bodyPr>
          <a:lstStyle/>
          <a:p>
            <a:r>
              <a:rPr lang="he-IL" sz="9600" dirty="0" smtClean="0">
                <a:cs typeface="BN Balagan" pitchFamily="2" charset="-79"/>
              </a:rPr>
              <a:t>"תּמוֹת נַפְשׁי עִם </a:t>
            </a:r>
            <a:br>
              <a:rPr lang="he-IL" sz="9600" dirty="0" smtClean="0">
                <a:cs typeface="BN Balagan" pitchFamily="2" charset="-79"/>
              </a:rPr>
            </a:br>
            <a:r>
              <a:rPr lang="he-IL" sz="9600" dirty="0" err="1" smtClean="0">
                <a:cs typeface="BN Balagan" pitchFamily="2" charset="-79"/>
              </a:rPr>
              <a:t>פּלִשׁתּים</a:t>
            </a:r>
            <a:r>
              <a:rPr lang="he-IL" sz="9600" dirty="0" smtClean="0">
                <a:cs typeface="BN Balagan" pitchFamily="2" charset="-79"/>
              </a:rPr>
              <a:t>"</a:t>
            </a:r>
            <a:endParaRPr lang="he-IL" sz="9600" dirty="0">
              <a:cs typeface="BN Balagan" pitchFamily="2" charset="-79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187624" y="1052736"/>
            <a:ext cx="2232248" cy="1248544"/>
          </a:xfrm>
        </p:spPr>
        <p:txBody>
          <a:bodyPr>
            <a:normAutofit/>
          </a:bodyPr>
          <a:lstStyle/>
          <a:p>
            <a:r>
              <a:rPr lang="he-IL" sz="6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hoco" pitchFamily="2" charset="-79"/>
              </a:rPr>
              <a:t>שמשון</a:t>
            </a:r>
            <a:endParaRPr lang="he-IL" sz="6000" dirty="0">
              <a:solidFill>
                <a:schemeClr val="tx1">
                  <a:lumMod val="95000"/>
                  <a:lumOff val="5000"/>
                </a:schemeClr>
              </a:solidFill>
              <a:cs typeface="Choco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968" y="2702794"/>
            <a:ext cx="1512168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he-IL" sz="3200" dirty="0" smtClean="0">
                <a:solidFill>
                  <a:prstClr val="black">
                    <a:lumMod val="95000"/>
                    <a:lumOff val="5000"/>
                  </a:prstClr>
                </a:solidFill>
                <a:cs typeface="AutograpH" pitchFamily="2" charset="-79"/>
              </a:rPr>
              <a:t>פרק ט"ז, פסוק ל'</a:t>
            </a:r>
            <a:endParaRPr lang="he-IL" sz="3200" dirty="0">
              <a:solidFill>
                <a:prstClr val="black">
                  <a:lumMod val="95000"/>
                  <a:lumOff val="5000"/>
                </a:prstClr>
              </a:solidFill>
              <a:cs typeface="AutograpH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4143062"/>
            <a:ext cx="2952328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 smtClean="0">
                <a:cs typeface="DashMF" pitchFamily="2" charset="-79"/>
              </a:rPr>
              <a:t> כאשר אבדתי - אבדתי; אקח אתי במפלתי גם את אויבַי; לשון נקמה במצב של חוסר תקווה וחוסר ברירה. </a:t>
            </a:r>
            <a:endParaRPr lang="he-IL" sz="2400" dirty="0">
              <a:cs typeface="DashMF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1205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otoramky.narod.ru/images_big/ramka02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000" cy="610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851338" y="2945832"/>
            <a:ext cx="4896544" cy="792088"/>
          </a:xfrm>
        </p:spPr>
        <p:txBody>
          <a:bodyPr>
            <a:noAutofit/>
          </a:bodyPr>
          <a:lstStyle/>
          <a:p>
            <a:r>
              <a:rPr lang="he-IL" sz="9600" dirty="0" smtClean="0">
                <a:cs typeface="BN Balagan" pitchFamily="2" charset="-79"/>
              </a:rPr>
              <a:t>פתגמים מספר שופטים</a:t>
            </a:r>
            <a:endParaRPr lang="he-IL" sz="9600" dirty="0">
              <a:cs typeface="BN Balagan" pitchFamily="2" charset="-79"/>
            </a:endParaRPr>
          </a:p>
        </p:txBody>
      </p:sp>
      <p:sp>
        <p:nvSpPr>
          <p:cNvPr id="6" name="כותרת משנה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2475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153</Words>
  <Application>Microsoft Office PowerPoint</Application>
  <PresentationFormat>‫הצגה על המסך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8" baseType="lpstr">
      <vt:lpstr>ערכת נושא Office</vt:lpstr>
      <vt:lpstr>"הלא טוב עוללות אפרים מבציר אביעזר."</vt:lpstr>
      <vt:lpstr>"את צל ההרים אתה רואה כאנשים."</vt:lpstr>
      <vt:lpstr>"מַיִם שׁאַל חָלָב נָתָנָה"</vt:lpstr>
      <vt:lpstr>"מֵהָאֹכֵל יָצָא מַאֲכָל, וּמֵעַז יָצָא מָתוֹק"</vt:lpstr>
      <vt:lpstr>"לוּלֵא חֲרַשׁתּם בּעֶגְלָתִי לֹא מְצָאתֶם  חִידָתִי "</vt:lpstr>
      <vt:lpstr>"תּמוֹת נַפְשׁי עִם  פּלִשׁתּים"</vt:lpstr>
      <vt:lpstr>פתגמים מספר שופטים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"הלא טוב עוללות אפרים מבציר אביעזר."</dc:title>
  <dc:creator>CUSTOMER</dc:creator>
  <cp:lastModifiedBy>CUSTOMER</cp:lastModifiedBy>
  <cp:revision>5</cp:revision>
  <dcterms:created xsi:type="dcterms:W3CDTF">2013-04-28T12:10:08Z</dcterms:created>
  <dcterms:modified xsi:type="dcterms:W3CDTF">2013-04-28T12:41:33Z</dcterms:modified>
</cp:coreProperties>
</file>