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2" Type="http://schemas.openxmlformats.org/officeDocument/2006/relationships/slide" Target="slides/slide8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304800"/>
            <a:ext cx="12192000" cy="6858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 rot="2700000">
            <a:off x="81875" y="-1385985"/>
            <a:ext cx="2426221" cy="3613199"/>
          </a:xfrm>
          <a:custGeom>
            <a:rect b="b" l="l" r="r" t="t"/>
            <a:pathLst>
              <a:path extrusionOk="0" h="3611191" w="2424873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 rot="2700000">
            <a:off x="1570545" y="-338394"/>
            <a:ext cx="1636865" cy="1636865"/>
          </a:xfrm>
          <a:custGeom>
            <a:rect b="b" l="l" r="r" t="t"/>
            <a:pathLst>
              <a:path extrusionOk="0" h="1635955" w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 rot="2700000">
            <a:off x="9627154" y="-5997"/>
            <a:ext cx="4061650" cy="2549527"/>
          </a:xfrm>
          <a:custGeom>
            <a:rect b="b" l="l" r="r" t="t"/>
            <a:pathLst>
              <a:path extrusionOk="0" h="2548110" w="4059393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29412"/>
            </a:scheme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 rot="2700000">
            <a:off x="10262869" y="1465803"/>
            <a:ext cx="1185818" cy="1185818"/>
          </a:xfrm>
          <a:prstGeom prst="rect">
            <a:avLst/>
          </a:prstGeom>
          <a:solidFill>
            <a:schemeClr val="accent1">
              <a:alpha val="29412"/>
            </a:scheme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 rot="2700000">
            <a:off x="-30342" y="5199083"/>
            <a:ext cx="2446513" cy="2367671"/>
          </a:xfrm>
          <a:custGeom>
            <a:rect b="b" l="l" r="r" t="t"/>
            <a:pathLst>
              <a:path extrusionOk="0" h="2132734" w="2203753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29412"/>
            </a:scheme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 rot="2700000">
            <a:off x="1769876" y="5439856"/>
            <a:ext cx="928290" cy="928290"/>
          </a:xfrm>
          <a:prstGeom prst="rect">
            <a:avLst/>
          </a:prstGeom>
          <a:solidFill>
            <a:schemeClr val="accent1">
              <a:alpha val="29412"/>
            </a:scheme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 rot="2700000">
            <a:off x="3399812" y="734932"/>
            <a:ext cx="5392376" cy="5392376"/>
          </a:xfrm>
          <a:custGeom>
            <a:rect b="b" l="l" r="r" t="t"/>
            <a:pathLst>
              <a:path extrusionOk="0" h="5389379" w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 rot="2700000">
            <a:off x="2698395" y="34065"/>
            <a:ext cx="6795212" cy="6795212"/>
          </a:xfrm>
          <a:custGeom>
            <a:rect b="b" l="l" r="r" t="t"/>
            <a:pathLst>
              <a:path extrusionOk="0" h="6791435" w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 txBox="1"/>
          <p:nvPr>
            <p:ph type="ctrTitle"/>
          </p:nvPr>
        </p:nvSpPr>
        <p:spPr>
          <a:xfrm>
            <a:off x="3233825" y="2353650"/>
            <a:ext cx="6033000" cy="2150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80808"/>
              </a:buClr>
              <a:buSzPts val="3600"/>
              <a:buFont typeface="Calibri"/>
              <a:buNone/>
            </a:pPr>
            <a:r>
              <a:rPr lang="iw-IL" sz="3600">
                <a:solidFill>
                  <a:srgbClr val="080808"/>
                </a:solidFill>
              </a:rPr>
              <a:t>פרק י"ט </a:t>
            </a:r>
            <a:br>
              <a:rPr lang="iw-IL" sz="3600">
                <a:solidFill>
                  <a:srgbClr val="080808"/>
                </a:solidFill>
              </a:rPr>
            </a:br>
            <a:r>
              <a:rPr lang="iw-IL" sz="3600">
                <a:solidFill>
                  <a:srgbClr val="080808"/>
                </a:solidFill>
              </a:rPr>
              <a:t>פסוקים ד'-ח'</a:t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 rot="2700000">
            <a:off x="9628117" y="5458161"/>
            <a:ext cx="2234876" cy="2572359"/>
          </a:xfrm>
          <a:custGeom>
            <a:rect b="b" l="l" r="r" t="t"/>
            <a:pathLst>
              <a:path extrusionOk="0" h="3384061" w="2940086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 rot="2700000">
            <a:off x="9719997" y="5243571"/>
            <a:ext cx="960110" cy="960110"/>
          </a:xfrm>
          <a:prstGeom prst="rect">
            <a:avLst/>
          </a:prstGeom>
          <a:solidFill>
            <a:schemeClr val="accent4">
              <a:alpha val="40000"/>
            </a:schemeClr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idx="1" type="body"/>
          </p:nvPr>
        </p:nvSpPr>
        <p:spPr>
          <a:xfrm>
            <a:off x="672925" y="1809100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2800"/>
              <a:buChar char="•"/>
            </a:pPr>
            <a:r>
              <a:rPr b="1"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אַל-אל תִּפְנוּ, אֶל-הָאֱלִילִם, וֵאלֹהֵי מַסֵּכָה, לֹא תַעֲשׂוּ לָכֶם:  אֲנִי, יְהוָה אֱלֹהֵיכֶם. 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4B77"/>
              </a:buClr>
              <a:buSzPts val="2800"/>
              <a:buChar char="•"/>
            </a:pP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ה </a:t>
            </a: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וְכִי תִזְבְּחוּ זֶבַח שְׁלָמִים, לַיהוָה--לִרְצֹנְכֶם, תִּזְבָּחֻהוּ.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4B77"/>
              </a:buClr>
              <a:buSzPts val="2800"/>
              <a:buChar char="•"/>
            </a:pP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r>
              <a:rPr b="1"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בְּיוֹם זִבְחֲכֶם יֵאָכֵל, וּמִמָּחֳרָת; וְהַנּוֹתָר עַד-יוֹם הַשְּׁלִישִׁי, בָּאֵשׁ יִשָּׂרֵף. 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4B77"/>
              </a:buClr>
              <a:buSzPts val="2800"/>
              <a:buChar char="•"/>
            </a:pP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וְאִם הֵאָכֹל  יֵאָכֵל, בַּיּוֹם הַשְּׁלִישִׁי--פִּגּוּל הוּא, לֹא יֵרָצֶה.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4B77"/>
              </a:buClr>
              <a:buSzPts val="2800"/>
              <a:buChar char="•"/>
            </a:pP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r>
              <a:rPr b="1"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וְאֹכְלָיו עֲו‍ֹנוֹ יִשָּׂא, כִּי-אֶת-קֹדֶשׁ יְהוָה חִלֵּל; וְנִכְרְתָה הַנֶּפֶשׁ הַהִוא, מֵעַמֶּיהָ.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3959"/>
              <a:buFont typeface="David"/>
              <a:buNone/>
            </a:pPr>
            <a:r>
              <a:rPr b="1" lang="iw-IL" sz="3959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lang="iw-IL" sz="3959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אַל-תִּפְנוּ, אֶל-הָאֱלִילִם, וֵאלֹהֵי מַסֵּכָה, לֹא תַעֲשׂוּ לָכֶם:  אֲנִי, יְהוָה אֱלֹהֵיכֶם. </a:t>
            </a:r>
            <a:br>
              <a:rPr lang="iw-IL" sz="3959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</a:br>
            <a:endParaRPr sz="3959"/>
          </a:p>
        </p:txBody>
      </p:sp>
      <p:sp>
        <p:nvSpPr>
          <p:cNvPr id="106" name="Google Shape;106;p15"/>
          <p:cNvSpPr txBox="1"/>
          <p:nvPr>
            <p:ph idx="1" type="body"/>
          </p:nvPr>
        </p:nvSpPr>
        <p:spPr>
          <a:xfrm>
            <a:off x="1031573" y="1825625"/>
            <a:ext cx="10515600" cy="4351200"/>
          </a:xfrm>
          <a:prstGeom prst="rect">
            <a:avLst/>
          </a:prstGeom>
          <a:noFill/>
          <a:ln cap="flat" cmpd="sng" w="9525">
            <a:solidFill>
              <a:srgbClr val="5B0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על מה מדובר בפסוק?</a:t>
            </a:r>
            <a:endParaRPr/>
          </a:p>
          <a:p>
            <a:pPr indent="-508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כתבו במחברת: מצוות עשה/לא תעשה? בין אדם למקום/לחברו?</a:t>
            </a:r>
            <a:endParaRPr/>
          </a:p>
          <a:p>
            <a:pPr indent="-508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היכן כבר למדנו על איסור זה?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הפסוק מתחלק לשני חלקים:</a:t>
            </a:r>
            <a:endParaRPr/>
          </a:p>
        </p:txBody>
      </p:sp>
      <p:sp>
        <p:nvSpPr>
          <p:cNvPr id="112" name="Google Shape;112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2800"/>
              <a:buChar char="•"/>
            </a:pP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אַל-תִּפְנוּ, אֶל-הָאֱלִילִם</a:t>
            </a:r>
            <a:endParaRPr/>
          </a:p>
        </p:txBody>
      </p:sp>
      <p:cxnSp>
        <p:nvCxnSpPr>
          <p:cNvPr id="113" name="Google Shape;113;p16"/>
          <p:cNvCxnSpPr/>
          <p:nvPr/>
        </p:nvCxnSpPr>
        <p:spPr>
          <a:xfrm>
            <a:off x="9023507" y="2447778"/>
            <a:ext cx="0" cy="981222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4" name="Google Shape;114;p16"/>
          <p:cNvSpPr txBox="1"/>
          <p:nvPr/>
        </p:nvSpPr>
        <p:spPr>
          <a:xfrm>
            <a:off x="6493566" y="3739684"/>
            <a:ext cx="375036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אל תתפללו אליהם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2258272" y="1804961"/>
            <a:ext cx="408167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ואלוהי מסכה אל תעשו לכם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6" name="Google Shape;116;p16"/>
          <p:cNvCxnSpPr/>
          <p:nvPr/>
        </p:nvCxnSpPr>
        <p:spPr>
          <a:xfrm>
            <a:off x="4299107" y="2348845"/>
            <a:ext cx="0" cy="981222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117" name="Google Shape;117;p16"/>
          <p:cNvSpPr txBox="1"/>
          <p:nvPr/>
        </p:nvSpPr>
        <p:spPr>
          <a:xfrm>
            <a:off x="1948071" y="3705950"/>
            <a:ext cx="356482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אל תכינו עבודה זרה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ואיך הפסוק מסתיים?</a:t>
            </a:r>
            <a:endParaRPr/>
          </a:p>
        </p:txBody>
      </p:sp>
      <p:sp>
        <p:nvSpPr>
          <p:cNvPr id="123" name="Google Shape;12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2800"/>
              <a:buChar char="•"/>
            </a:pP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אֲנִי, יְהוָה אֱלֹהֵיכֶם</a:t>
            </a:r>
            <a:endParaRPr>
              <a:solidFill>
                <a:srgbClr val="314B77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4B77"/>
              </a:buClr>
              <a:buSzPts val="2800"/>
              <a:buChar char="•"/>
            </a:pP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צריך להאמין רק בה' ולעבוד אותו בלבד.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בואו נעבור לפסוקים הבאים:</a:t>
            </a:r>
            <a:endParaRPr/>
          </a:p>
        </p:txBody>
      </p:sp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2800"/>
              <a:buNone/>
            </a:pPr>
            <a:r>
              <a:rPr b="1"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lang="iw-IL">
                <a:solidFill>
                  <a:srgbClr val="314B77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וְכִי תִזְבְּחוּ זֶבַח שְׁלָמִים, לַיהוָה-</a:t>
            </a:r>
            <a:r>
              <a:rPr lang="iw-IL">
                <a:solidFill>
                  <a:srgbClr val="C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-לִרְצֹנְכֶם</a:t>
            </a:r>
            <a:r>
              <a:rPr lang="iw-IL">
                <a:solidFill>
                  <a:srgbClr val="314B77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, תִּזְבָּחֻהוּ.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4B77"/>
              </a:buClr>
              <a:buSzPts val="2800"/>
              <a:buNone/>
            </a:pP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r>
              <a:rPr b="1"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בְּיוֹם זִבְחֲכֶם יֵאָכֵל, וּמִמָּחֳרָת; וְהַנּוֹתָר עַד-יוֹם הַשְּׁלִישִׁי, בָּאֵשׁ יִשָּׂרֵף. 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4B77"/>
              </a:buClr>
              <a:buSzPts val="2800"/>
              <a:buNone/>
            </a:pP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וְאִם הֵאָכֹל  יֵאָכֵל, בַּיּוֹם הַשְּׁלִישִׁי--פִּגּוּל הוּא, </a:t>
            </a:r>
            <a:r>
              <a:rPr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לֹא יֵרָצֶה</a:t>
            </a: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4B77"/>
              </a:buClr>
              <a:buSzPts val="2800"/>
              <a:buNone/>
            </a:pP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r>
              <a:rPr b="1"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lang="iw-IL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וְאֹכְלָיו עֲו‍ֹנוֹ יִשָּׂא, כִּי-אֶת-קֹדֶשׁ יְהוָה חִלֵּל; וְנִכְרְתָה הַנֶּפֶשׁ הַהִוא, מֵעַמֶּיהָ.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על איזה קרבן מדובר?</a:t>
            </a:r>
            <a:endParaRPr/>
          </a:p>
        </p:txBody>
      </p:sp>
      <p:sp>
        <p:nvSpPr>
          <p:cNvPr id="130" name="Google Shape;130;p18"/>
          <p:cNvSpPr txBox="1"/>
          <p:nvPr/>
        </p:nvSpPr>
        <p:spPr>
          <a:xfrm>
            <a:off x="6829269" y="4407017"/>
            <a:ext cx="361262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קרבן שלמים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3492708" y="5126729"/>
            <a:ext cx="739015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מה פירוש המילה לרצונכם?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5096657" y="5783842"/>
            <a:ext cx="546766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שהקרבן יתקבל ברצון לפני ה'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/>
          <p:nvPr>
            <p:ph type="title"/>
          </p:nvPr>
        </p:nvSpPr>
        <p:spPr>
          <a:xfrm>
            <a:off x="2326525" y="802850"/>
            <a:ext cx="97770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iw-IL"/>
              <a:t>איך הקרבן מתקבל ברצון?</a:t>
            </a:r>
            <a:endParaRPr/>
          </a:p>
        </p:txBody>
      </p:sp>
      <p:sp>
        <p:nvSpPr>
          <p:cNvPr id="138" name="Google Shape;138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כשהוא מוקרב לפי הכללים ונאכל ע"פ הכללים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זוכרים מה הכללים לאכילת קרבן שלמים?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נאכל תוך יומיים.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אם אוכלים ממנו גם ביום השלישי, הוא כבר לא מתקבל ברצון, ועונשו כרת(מיתה בידי שמים)</a:t>
            </a:r>
            <a:endParaRPr/>
          </a:p>
        </p:txBody>
      </p:sp>
      <p:sp>
        <p:nvSpPr>
          <p:cNvPr id="139" name="Google Shape;139;p19"/>
          <p:cNvSpPr/>
          <p:nvPr/>
        </p:nvSpPr>
        <p:spPr>
          <a:xfrm>
            <a:off x="3587646" y="4171659"/>
            <a:ext cx="6096000" cy="20390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14B77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בְּיוֹם זִבְחֲכֶם יֵאָכֵל, וּמִמָּחֳרָת;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4B77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0" i="0" lang="iw-IL" sz="28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וְהַנּוֹתָר עַד-יוֹם הַשְּׁלִישִׁי, בָּאֵשׁ יִשָּׂרֵף.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14B77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8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b="0" i="0" lang="iw-IL" sz="2800" u="none" cap="none" strike="noStrike">
                <a:solidFill>
                  <a:srgbClr val="314B77"/>
                </a:solidFill>
                <a:latin typeface="David"/>
                <a:ea typeface="David"/>
                <a:cs typeface="David"/>
                <a:sym typeface="David"/>
              </a:rPr>
              <a:t> וְאִם הֵאָכֹל  יֵאָכֵל, בַּיּוֹם הַשְּׁלִישִׁי—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b="0" i="0" lang="iw-IL" sz="2800" u="none" cap="none" strike="noStrike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פִּגּוּל הוּא, לֹא יֵרָצֶה.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חז"ל למדו אותנו שיש דבר כזה הנקרא: "מחשבת פיגול"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מחשבה או הרהור על דבר חטא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אם הכהן חושב בזמן הקרבת קרבן שלמים, שהוא יאכל ממנו גם ביום השלישי הקרבן גם לא מתקבל ברצון.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ומי שיאכל ממנו (גם בזמן המותר) עונשו כרת.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