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5" r:id="rId8"/>
    <p:sldId id="263" r:id="rId9"/>
    <p:sldId id="264" r:id="rId10"/>
    <p:sldId id="261" r:id="rId11"/>
    <p:sldId id="267" r:id="rId12"/>
    <p:sldId id="266" r:id="rId13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סגנון ביניים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523535A-09F3-4B41-8CF7-224CE476CD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67B4685C-471B-4D4F-93F5-663581F4B2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82835D52-498E-4F3C-8B6B-5B8D712D6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DFCD6-4486-4D86-9B67-84E1CD93FE22}" type="datetimeFigureOut">
              <a:rPr lang="he-IL" smtClean="0"/>
              <a:t>י"ב/אדר א/תשפ"ב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98436568-6AB6-4FD2-B987-2713792FA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B0051121-A816-4C1A-B011-47A9DB892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C4248-A886-4312-AECB-DDC23322218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30583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CD1FFD4-2FF9-47FE-B57A-73D994279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6EB7757E-4828-4705-9C47-20A9F26416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AB50E49A-3579-4256-AA68-388C0F4625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DFCD6-4486-4D86-9B67-84E1CD93FE22}" type="datetimeFigureOut">
              <a:rPr lang="he-IL" smtClean="0"/>
              <a:t>י"ב/אדר א/תשפ"ב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EEAA3BCF-86CF-46B1-BEB2-B687E393B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F5F149C1-E24D-4B79-B4F9-A7F8DBB0B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C4248-A886-4312-AECB-DDC23322218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85747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4C8E5D5-2A5E-4C12-BE3A-B1A5F7387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40DE93D1-D461-42A2-AE57-95B9A4DC22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3A111EC2-1048-4FBB-988D-5ACB9F300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DFCD6-4486-4D86-9B67-84E1CD93FE22}" type="datetimeFigureOut">
              <a:rPr lang="he-IL" smtClean="0"/>
              <a:t>י"ב/אדר א/תשפ"ב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05C3F2C1-889D-48BA-8291-A8848EA40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170D106E-7CA8-4197-BE0E-F95DC083D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C4248-A886-4312-AECB-DDC23322218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19557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A0BCBDD-B959-46C4-A19A-902661E18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9D87C495-7B3F-4A27-A51D-2029FCAF52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2176B516-063A-4896-A525-0DD19D5111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D2ED8745-857F-429B-882A-23E1B1C7C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DFCD6-4486-4D86-9B67-84E1CD93FE22}" type="datetimeFigureOut">
              <a:rPr lang="he-IL" smtClean="0"/>
              <a:t>י"ב/אדר א/תשפ"ב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5D5E2C3C-CC31-459D-8589-2C258C1C3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718B5C99-C4AD-4E3A-AC83-C9F072B13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C4248-A886-4312-AECB-DDC23322218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47489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30D7C58-C4A0-4CEC-A7DF-E53CDB115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A18303DA-27BE-4328-8D05-B59C87C11C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68CEC875-A5A3-4C3D-B0BB-F6FCCC6687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3BCB548C-9725-40DA-A656-F4287A2B7E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D3C2CBC7-6A61-4C4A-84FD-DEF7D76255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8081C324-5878-406A-AC96-918D7EFEE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DFCD6-4486-4D86-9B67-84E1CD93FE22}" type="datetimeFigureOut">
              <a:rPr lang="he-IL" smtClean="0"/>
              <a:t>י"ב/אדר א/תשפ"ב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2BCDF359-4B99-4CC9-A947-775D32CAF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5BD69D37-4CD2-42E0-AF49-DE8C3E928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C4248-A886-4312-AECB-DDC23322218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072258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D2DE153-BF4D-46CC-882F-0D7169748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F0BBBC86-9563-49B9-A406-CD880D38D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DFCD6-4486-4D86-9B67-84E1CD93FE22}" type="datetimeFigureOut">
              <a:rPr lang="he-IL" smtClean="0"/>
              <a:t>י"ב/אדר א/תשפ"ב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7B60E24D-910D-4087-BA2D-79E47826A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456A7E8B-BA76-4C6B-801E-5730B34EA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C4248-A886-4312-AECB-DDC23322218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81458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FB4C8E1B-1590-4F83-BB09-144E313760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DFCD6-4486-4D86-9B67-84E1CD93FE22}" type="datetimeFigureOut">
              <a:rPr lang="he-IL" smtClean="0"/>
              <a:t>י"ב/אדר א/תשפ"ב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CEFB37C7-83E1-4747-A08E-A5CD090C5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6B7EAB10-9C14-4D1C-8AA4-AAD9968C6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C4248-A886-4312-AECB-DDC23322218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21898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3ED3EE4-2E17-4939-9A65-18850185D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BD72DEE-7928-4C71-A804-6CEC302497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6481422A-D88E-44CA-82CB-2122DEBAA9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02C75E2D-EFC0-431D-AADF-9C2CF38BAD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DFCD6-4486-4D86-9B67-84E1CD93FE22}" type="datetimeFigureOut">
              <a:rPr lang="he-IL" smtClean="0"/>
              <a:t>י"ב/אדר א/תשפ"ב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C50F437D-4AEF-4C5F-9680-782EA4226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7DE24E76-8FDC-498C-B0C1-4D918E9FF1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C4248-A886-4312-AECB-DDC23322218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885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20BF964-EB5B-4879-8B2C-EF66BCCC1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7C5AFA8E-762F-4CE7-966D-B8C31156A2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14F2145A-8FAB-40A7-86E4-B7BF39DA16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288AB5F1-5EA2-4610-985C-F21CC72664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DFCD6-4486-4D86-9B67-84E1CD93FE22}" type="datetimeFigureOut">
              <a:rPr lang="he-IL" smtClean="0"/>
              <a:t>י"ב/אדר א/תשפ"ב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49ED0720-2925-42C5-A972-D7353AE4C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58B16D47-BFBF-4E0B-BA6E-AAA0701DE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C4248-A886-4312-AECB-DDC23322218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92935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2D405AA-FD76-46CB-B890-2B48466A4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56DB3523-16B9-438F-AAE8-DF6C465E7A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FA9CEB0C-7D46-49D9-AF1A-D798098EC7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DFCD6-4486-4D86-9B67-84E1CD93FE22}" type="datetimeFigureOut">
              <a:rPr lang="he-IL" smtClean="0"/>
              <a:t>י"ב/אדר א/תשפ"ב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A30C7417-B034-45C5-B01B-83D8CCF64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F804AA43-1C94-4496-B185-AB1A746AD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C4248-A886-4312-AECB-DDC23322218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217664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8AA2F2B8-92A9-495E-BC0E-0A6D0B8A9D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8E24967D-C4D4-4ABB-8FFA-19987E9574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863ACF2-2CFD-4241-BEF7-20C5B411A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DFCD6-4486-4D86-9B67-84E1CD93FE22}" type="datetimeFigureOut">
              <a:rPr lang="he-IL" smtClean="0"/>
              <a:t>י"ב/אדר א/תשפ"ב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4BF0AA07-204F-4763-B18F-160FCE346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D1F594F0-7D44-47CF-A39C-161827FA9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C4248-A886-4312-AECB-DDC23322218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86279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63E93CD5-8E57-498F-AC8D-31E5BB390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BC7EDFD3-94FC-4186-9C64-7ED97ADF5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5935A19-8F71-4B93-A1C3-4BE60344FD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DFCD6-4486-4D86-9B67-84E1CD93FE22}" type="datetimeFigureOut">
              <a:rPr lang="he-IL" smtClean="0"/>
              <a:t>י"ב/אדר א/תשפ"ב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2B571DC4-EDDD-485A-8DE3-9C4F7419A4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702BAD18-A528-4AAD-A4AC-0ACE0CEB17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3C4248-A886-4312-AECB-DDC23322218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19636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6856620-7B76-47B9-9A8B-DA29486494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e-IL" dirty="0"/>
              <a:t>משל יותם 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58F5D0A2-3C45-48C2-8B69-BDF92629784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44938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9DC7326-383F-4A0E-909D-642FB4BB8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1026" name="Picture 2" descr="איזה שמן זית אתם? סורי, מנזלינו, ברנע או פיקואל - על עצים ועל זית - קשר סבתא">
            <a:extLst>
              <a:ext uri="{FF2B5EF4-FFF2-40B4-BE49-F238E27FC236}">
                <a16:creationId xmlns:a16="http://schemas.microsoft.com/office/drawing/2014/main" id="{5CD8B7F9-C805-4821-A488-BDA4283D4FC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3844" y="1323975"/>
            <a:ext cx="8819589" cy="504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58080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63AB708-C21F-40FD-A883-51AF805D7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2050" name="Picture 2" descr="עץ תאנה לבנה מתוקה | משתלת אלון קיבוץ יראון">
            <a:extLst>
              <a:ext uri="{FF2B5EF4-FFF2-40B4-BE49-F238E27FC236}">
                <a16:creationId xmlns:a16="http://schemas.microsoft.com/office/drawing/2014/main" id="{BAF77580-C914-43AB-8D5B-F37A3771952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5225" y="1371600"/>
            <a:ext cx="7492225" cy="5611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13816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3CF5992-F410-438C-A0CA-15B3193F9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3074" name="Picture 2" descr="כל ענב מלמיליאן: טיול ובציר בחבל לכיש">
            <a:extLst>
              <a:ext uri="{FF2B5EF4-FFF2-40B4-BE49-F238E27FC236}">
                <a16:creationId xmlns:a16="http://schemas.microsoft.com/office/drawing/2014/main" id="{1223F8C3-7873-4EDB-8652-DEF1512A1FD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7517" y="1257300"/>
            <a:ext cx="7367457" cy="4884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53185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3466D27-05A6-452C-84C6-85C52630B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098" name="Picture 2" descr="אטד אירופי – Lycium europaeum L. | צמחיית ישראל ברשת">
            <a:extLst>
              <a:ext uri="{FF2B5EF4-FFF2-40B4-BE49-F238E27FC236}">
                <a16:creationId xmlns:a16="http://schemas.microsoft.com/office/drawing/2014/main" id="{D21E1408-E10B-4E26-B504-7D00BEF444C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8936" y="90488"/>
            <a:ext cx="7773513" cy="5453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יבש, אטד. יבש, bush., עוקצני, frame., מלא. | CanStock">
            <a:extLst>
              <a:ext uri="{FF2B5EF4-FFF2-40B4-BE49-F238E27FC236}">
                <a16:creationId xmlns:a16="http://schemas.microsoft.com/office/drawing/2014/main" id="{EC4D6C62-0860-48DD-AA34-BE26EB46AB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806" y="2600325"/>
            <a:ext cx="5962625" cy="4167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7756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5859B07-CC65-48A5-A652-B80A54ECA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122" name="Picture 2" descr="ארז עץ לבנון - איך לגדל עצי ארז לבנון (גני נוי) | מידע שימושי וטיפים  לגינון. בלוג גננים מקצועי!">
            <a:extLst>
              <a:ext uri="{FF2B5EF4-FFF2-40B4-BE49-F238E27FC236}">
                <a16:creationId xmlns:a16="http://schemas.microsoft.com/office/drawing/2014/main" id="{D575515B-0244-4955-AB65-8A8D01095FF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5392" y="1409700"/>
            <a:ext cx="8486489" cy="4591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3520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E4D60FB-0B21-4B7C-BA0C-974354661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graphicFrame>
        <p:nvGraphicFramePr>
          <p:cNvPr id="5" name="טבלה 5">
            <a:extLst>
              <a:ext uri="{FF2B5EF4-FFF2-40B4-BE49-F238E27FC236}">
                <a16:creationId xmlns:a16="http://schemas.microsoft.com/office/drawing/2014/main" id="{E525553F-1CD9-4A08-876D-991D97E586D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7912000"/>
              </p:ext>
            </p:extLst>
          </p:nvPr>
        </p:nvGraphicFramePr>
        <p:xfrm>
          <a:off x="914400" y="2197100"/>
          <a:ext cx="10439400" cy="4184648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619625">
                  <a:extLst>
                    <a:ext uri="{9D8B030D-6E8A-4147-A177-3AD203B41FA5}">
                      <a16:colId xmlns:a16="http://schemas.microsoft.com/office/drawing/2014/main" val="13154516"/>
                    </a:ext>
                  </a:extLst>
                </a:gridCol>
                <a:gridCol w="5819775">
                  <a:extLst>
                    <a:ext uri="{9D8B030D-6E8A-4147-A177-3AD203B41FA5}">
                      <a16:colId xmlns:a16="http://schemas.microsoft.com/office/drawing/2014/main" val="3739120030"/>
                    </a:ext>
                  </a:extLst>
                </a:gridCol>
              </a:tblGrid>
              <a:tr h="598979">
                <a:tc>
                  <a:txBody>
                    <a:bodyPr/>
                    <a:lstStyle/>
                    <a:p>
                      <a:pPr algn="ctr" rtl="1"/>
                      <a:r>
                        <a:rPr lang="he-IL" sz="3200" dirty="0">
                          <a:solidFill>
                            <a:schemeClr val="tx1"/>
                          </a:solidFill>
                        </a:rPr>
                        <a:t>משל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3200" dirty="0">
                          <a:solidFill>
                            <a:schemeClr val="tx1"/>
                          </a:solidFill>
                        </a:rPr>
                        <a:t>נמשל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6172984"/>
                  </a:ext>
                </a:extLst>
              </a:tr>
              <a:tr h="598979">
                <a:tc>
                  <a:txBody>
                    <a:bodyPr/>
                    <a:lstStyle/>
                    <a:p>
                      <a:pPr algn="ctr" rtl="1"/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he-IL" sz="2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0187202"/>
                  </a:ext>
                </a:extLst>
              </a:tr>
              <a:tr h="598979">
                <a:tc>
                  <a:txBody>
                    <a:bodyPr/>
                    <a:lstStyle/>
                    <a:p>
                      <a:pPr algn="ctr" rtl="1"/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he-IL" sz="2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6787911"/>
                  </a:ext>
                </a:extLst>
              </a:tr>
              <a:tr h="598979">
                <a:tc>
                  <a:txBody>
                    <a:bodyPr/>
                    <a:lstStyle/>
                    <a:p>
                      <a:pPr algn="ctr" rtl="1"/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he-IL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1725451"/>
                  </a:ext>
                </a:extLst>
              </a:tr>
              <a:tr h="598979">
                <a:tc>
                  <a:txBody>
                    <a:bodyPr/>
                    <a:lstStyle/>
                    <a:p>
                      <a:pPr algn="ctr" rtl="1"/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he-IL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0954307"/>
                  </a:ext>
                </a:extLst>
              </a:tr>
              <a:tr h="598979">
                <a:tc>
                  <a:txBody>
                    <a:bodyPr/>
                    <a:lstStyle/>
                    <a:p>
                      <a:pPr algn="ctr" rtl="1"/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he-IL" sz="2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1692718"/>
                  </a:ext>
                </a:extLst>
              </a:tr>
              <a:tr h="590774">
                <a:tc>
                  <a:txBody>
                    <a:bodyPr/>
                    <a:lstStyle/>
                    <a:p>
                      <a:pPr algn="ctr" rtl="1"/>
                      <a:endParaRPr lang="he-IL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he-IL" sz="2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35215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85784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E4D60FB-0B21-4B7C-BA0C-974354661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graphicFrame>
        <p:nvGraphicFramePr>
          <p:cNvPr id="5" name="טבלה 5">
            <a:extLst>
              <a:ext uri="{FF2B5EF4-FFF2-40B4-BE49-F238E27FC236}">
                <a16:creationId xmlns:a16="http://schemas.microsoft.com/office/drawing/2014/main" id="{E525553F-1CD9-4A08-876D-991D97E586D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01698928"/>
              </p:ext>
            </p:extLst>
          </p:nvPr>
        </p:nvGraphicFramePr>
        <p:xfrm>
          <a:off x="914400" y="2197100"/>
          <a:ext cx="10439400" cy="4184648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619625">
                  <a:extLst>
                    <a:ext uri="{9D8B030D-6E8A-4147-A177-3AD203B41FA5}">
                      <a16:colId xmlns:a16="http://schemas.microsoft.com/office/drawing/2014/main" val="13154516"/>
                    </a:ext>
                  </a:extLst>
                </a:gridCol>
                <a:gridCol w="5819775">
                  <a:extLst>
                    <a:ext uri="{9D8B030D-6E8A-4147-A177-3AD203B41FA5}">
                      <a16:colId xmlns:a16="http://schemas.microsoft.com/office/drawing/2014/main" val="3739120030"/>
                    </a:ext>
                  </a:extLst>
                </a:gridCol>
              </a:tblGrid>
              <a:tr h="598979">
                <a:tc>
                  <a:txBody>
                    <a:bodyPr/>
                    <a:lstStyle/>
                    <a:p>
                      <a:pPr algn="ctr" rtl="1"/>
                      <a:r>
                        <a:rPr lang="he-IL" sz="3200" dirty="0">
                          <a:solidFill>
                            <a:schemeClr val="tx1"/>
                          </a:solidFill>
                        </a:rPr>
                        <a:t>משל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3200" dirty="0">
                          <a:solidFill>
                            <a:schemeClr val="tx1"/>
                          </a:solidFill>
                        </a:rPr>
                        <a:t>נמשל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6172984"/>
                  </a:ext>
                </a:extLst>
              </a:tr>
              <a:tr h="598979"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>
                          <a:solidFill>
                            <a:schemeClr val="tx1"/>
                          </a:solidFill>
                        </a:rPr>
                        <a:t>העצים הולכים לחפש להם מלך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he-IL" sz="2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0187202"/>
                  </a:ext>
                </a:extLst>
              </a:tr>
              <a:tr h="598979"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>
                          <a:solidFill>
                            <a:schemeClr val="tx1"/>
                          </a:solidFill>
                        </a:rPr>
                        <a:t>זית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he-IL" sz="2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6787911"/>
                  </a:ext>
                </a:extLst>
              </a:tr>
              <a:tr h="598979"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>
                          <a:solidFill>
                            <a:schemeClr val="tx1"/>
                          </a:solidFill>
                        </a:rPr>
                        <a:t>תאנה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he-IL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1725451"/>
                  </a:ext>
                </a:extLst>
              </a:tr>
              <a:tr h="598979"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>
                          <a:solidFill>
                            <a:schemeClr val="tx1"/>
                          </a:solidFill>
                        </a:rPr>
                        <a:t>גפן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he-IL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0954307"/>
                  </a:ext>
                </a:extLst>
              </a:tr>
              <a:tr h="598979"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>
                          <a:solidFill>
                            <a:schemeClr val="tx1"/>
                          </a:solidFill>
                        </a:rPr>
                        <a:t>אטד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he-IL" sz="2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1692718"/>
                  </a:ext>
                </a:extLst>
              </a:tr>
              <a:tr h="590774"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>
                          <a:solidFill>
                            <a:schemeClr val="tx1"/>
                          </a:solidFill>
                        </a:rPr>
                        <a:t>ארזי הלבנון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he-IL" sz="2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35215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72012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E4D60FB-0B21-4B7C-BA0C-974354661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graphicFrame>
        <p:nvGraphicFramePr>
          <p:cNvPr id="5" name="טבלה 5">
            <a:extLst>
              <a:ext uri="{FF2B5EF4-FFF2-40B4-BE49-F238E27FC236}">
                <a16:creationId xmlns:a16="http://schemas.microsoft.com/office/drawing/2014/main" id="{E525553F-1CD9-4A08-876D-991D97E586D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6520642"/>
              </p:ext>
            </p:extLst>
          </p:nvPr>
        </p:nvGraphicFramePr>
        <p:xfrm>
          <a:off x="914400" y="2197100"/>
          <a:ext cx="10439400" cy="4184648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619625">
                  <a:extLst>
                    <a:ext uri="{9D8B030D-6E8A-4147-A177-3AD203B41FA5}">
                      <a16:colId xmlns:a16="http://schemas.microsoft.com/office/drawing/2014/main" val="13154516"/>
                    </a:ext>
                  </a:extLst>
                </a:gridCol>
                <a:gridCol w="5819775">
                  <a:extLst>
                    <a:ext uri="{9D8B030D-6E8A-4147-A177-3AD203B41FA5}">
                      <a16:colId xmlns:a16="http://schemas.microsoft.com/office/drawing/2014/main" val="3739120030"/>
                    </a:ext>
                  </a:extLst>
                </a:gridCol>
              </a:tblGrid>
              <a:tr h="598979">
                <a:tc>
                  <a:txBody>
                    <a:bodyPr/>
                    <a:lstStyle/>
                    <a:p>
                      <a:pPr algn="ctr" rtl="1"/>
                      <a:r>
                        <a:rPr lang="he-IL" sz="3200" dirty="0">
                          <a:solidFill>
                            <a:schemeClr val="tx1"/>
                          </a:solidFill>
                        </a:rPr>
                        <a:t>משל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3200" dirty="0">
                          <a:solidFill>
                            <a:schemeClr val="tx1"/>
                          </a:solidFill>
                        </a:rPr>
                        <a:t>נמשל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6172984"/>
                  </a:ext>
                </a:extLst>
              </a:tr>
              <a:tr h="598979"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>
                          <a:solidFill>
                            <a:schemeClr val="tx1"/>
                          </a:solidFill>
                        </a:rPr>
                        <a:t>העצים הולכים לחפש להם מלך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בני ישראל מבקשים מגדעון למלוך עליהם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0187202"/>
                  </a:ext>
                </a:extLst>
              </a:tr>
              <a:tr h="598979"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>
                          <a:solidFill>
                            <a:schemeClr val="tx1"/>
                          </a:solidFill>
                        </a:rPr>
                        <a:t>זית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endParaRPr lang="he-IL" sz="2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6787911"/>
                  </a:ext>
                </a:extLst>
              </a:tr>
              <a:tr h="598979"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>
                          <a:solidFill>
                            <a:schemeClr val="tx1"/>
                          </a:solidFill>
                        </a:rPr>
                        <a:t>תאנה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he-IL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1725451"/>
                  </a:ext>
                </a:extLst>
              </a:tr>
              <a:tr h="598979"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>
                          <a:solidFill>
                            <a:schemeClr val="tx1"/>
                          </a:solidFill>
                        </a:rPr>
                        <a:t>גפן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he-IL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0954307"/>
                  </a:ext>
                </a:extLst>
              </a:tr>
              <a:tr h="598979"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>
                          <a:solidFill>
                            <a:schemeClr val="tx1"/>
                          </a:solidFill>
                        </a:rPr>
                        <a:t>אטד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he-IL" sz="2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1692718"/>
                  </a:ext>
                </a:extLst>
              </a:tr>
              <a:tr h="590774"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>
                          <a:solidFill>
                            <a:schemeClr val="tx1"/>
                          </a:solidFill>
                        </a:rPr>
                        <a:t>ארזי הלבנון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he-IL" sz="2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35215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42294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E4D60FB-0B21-4B7C-BA0C-974354661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graphicFrame>
        <p:nvGraphicFramePr>
          <p:cNvPr id="5" name="טבלה 5">
            <a:extLst>
              <a:ext uri="{FF2B5EF4-FFF2-40B4-BE49-F238E27FC236}">
                <a16:creationId xmlns:a16="http://schemas.microsoft.com/office/drawing/2014/main" id="{E525553F-1CD9-4A08-876D-991D97E586D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5543426"/>
              </p:ext>
            </p:extLst>
          </p:nvPr>
        </p:nvGraphicFramePr>
        <p:xfrm>
          <a:off x="914400" y="2197100"/>
          <a:ext cx="10439400" cy="4320334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619625">
                  <a:extLst>
                    <a:ext uri="{9D8B030D-6E8A-4147-A177-3AD203B41FA5}">
                      <a16:colId xmlns:a16="http://schemas.microsoft.com/office/drawing/2014/main" val="13154516"/>
                    </a:ext>
                  </a:extLst>
                </a:gridCol>
                <a:gridCol w="5819775">
                  <a:extLst>
                    <a:ext uri="{9D8B030D-6E8A-4147-A177-3AD203B41FA5}">
                      <a16:colId xmlns:a16="http://schemas.microsoft.com/office/drawing/2014/main" val="3739120030"/>
                    </a:ext>
                  </a:extLst>
                </a:gridCol>
              </a:tblGrid>
              <a:tr h="598979">
                <a:tc>
                  <a:txBody>
                    <a:bodyPr/>
                    <a:lstStyle/>
                    <a:p>
                      <a:pPr algn="ctr" rtl="1"/>
                      <a:r>
                        <a:rPr lang="he-IL" sz="3200" dirty="0">
                          <a:solidFill>
                            <a:schemeClr val="tx1"/>
                          </a:solidFill>
                        </a:rPr>
                        <a:t>משל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3200" dirty="0">
                          <a:solidFill>
                            <a:schemeClr val="tx1"/>
                          </a:solidFill>
                        </a:rPr>
                        <a:t>נמשל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6172984"/>
                  </a:ext>
                </a:extLst>
              </a:tr>
              <a:tr h="598979"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>
                          <a:solidFill>
                            <a:schemeClr val="tx1"/>
                          </a:solidFill>
                        </a:rPr>
                        <a:t>העצים הולכים לחפש להם מלך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בני ישראל מבקשים מגדעון למלוך עליהם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0187202"/>
                  </a:ext>
                </a:extLst>
              </a:tr>
              <a:tr h="598979"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>
                          <a:solidFill>
                            <a:schemeClr val="tx1"/>
                          </a:solidFill>
                        </a:rPr>
                        <a:t>זית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he-IL" sz="2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אלה הם בני גדעון, שכנראה ראויים יותר למלוך. גדעון סרב למלוכה הוא, בנו ובן בנו. וכאן יש שלושה עצים.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6787911"/>
                  </a:ext>
                </a:extLst>
              </a:tr>
              <a:tr h="598979"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>
                          <a:solidFill>
                            <a:schemeClr val="tx1"/>
                          </a:solidFill>
                        </a:rPr>
                        <a:t>תאנה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he-IL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1725451"/>
                  </a:ext>
                </a:extLst>
              </a:tr>
              <a:tr h="598979"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>
                          <a:solidFill>
                            <a:schemeClr val="tx1"/>
                          </a:solidFill>
                        </a:rPr>
                        <a:t>גפן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he-IL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0954307"/>
                  </a:ext>
                </a:extLst>
              </a:tr>
              <a:tr h="598979"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>
                          <a:solidFill>
                            <a:schemeClr val="tx1"/>
                          </a:solidFill>
                        </a:rPr>
                        <a:t>אטד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he-IL" sz="2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1692718"/>
                  </a:ext>
                </a:extLst>
              </a:tr>
              <a:tr h="590774"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>
                          <a:solidFill>
                            <a:schemeClr val="tx1"/>
                          </a:solidFill>
                        </a:rPr>
                        <a:t>ארזי הלבנון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he-IL" sz="2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35215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90221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E4D60FB-0B21-4B7C-BA0C-974354661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graphicFrame>
        <p:nvGraphicFramePr>
          <p:cNvPr id="5" name="טבלה 5">
            <a:extLst>
              <a:ext uri="{FF2B5EF4-FFF2-40B4-BE49-F238E27FC236}">
                <a16:creationId xmlns:a16="http://schemas.microsoft.com/office/drawing/2014/main" id="{E525553F-1CD9-4A08-876D-991D97E586D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8253660"/>
              </p:ext>
            </p:extLst>
          </p:nvPr>
        </p:nvGraphicFramePr>
        <p:xfrm>
          <a:off x="914400" y="2197100"/>
          <a:ext cx="10439400" cy="4320334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619625">
                  <a:extLst>
                    <a:ext uri="{9D8B030D-6E8A-4147-A177-3AD203B41FA5}">
                      <a16:colId xmlns:a16="http://schemas.microsoft.com/office/drawing/2014/main" val="13154516"/>
                    </a:ext>
                  </a:extLst>
                </a:gridCol>
                <a:gridCol w="5819775">
                  <a:extLst>
                    <a:ext uri="{9D8B030D-6E8A-4147-A177-3AD203B41FA5}">
                      <a16:colId xmlns:a16="http://schemas.microsoft.com/office/drawing/2014/main" val="3739120030"/>
                    </a:ext>
                  </a:extLst>
                </a:gridCol>
              </a:tblGrid>
              <a:tr h="598979">
                <a:tc>
                  <a:txBody>
                    <a:bodyPr/>
                    <a:lstStyle/>
                    <a:p>
                      <a:pPr algn="ctr" rtl="1"/>
                      <a:r>
                        <a:rPr lang="he-IL" sz="3200" dirty="0">
                          <a:solidFill>
                            <a:schemeClr val="tx1"/>
                          </a:solidFill>
                        </a:rPr>
                        <a:t>משל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3200" dirty="0">
                          <a:solidFill>
                            <a:schemeClr val="tx1"/>
                          </a:solidFill>
                        </a:rPr>
                        <a:t>נמשל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6172984"/>
                  </a:ext>
                </a:extLst>
              </a:tr>
              <a:tr h="598979"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>
                          <a:solidFill>
                            <a:schemeClr val="tx1"/>
                          </a:solidFill>
                        </a:rPr>
                        <a:t>העצים הולכים לחפש להם מלך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בני ישראל מבקשים מגדעון למלוך עליהם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0187202"/>
                  </a:ext>
                </a:extLst>
              </a:tr>
              <a:tr h="598979"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>
                          <a:solidFill>
                            <a:schemeClr val="tx1"/>
                          </a:solidFill>
                        </a:rPr>
                        <a:t>זית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he-IL" sz="2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אלה הם בני גדעון, שכנראה ראויים יותר למלוך. גדעון סרב למלוכה הוא, בנו ובן בנו. וכאן יש שלושה עצים.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6787911"/>
                  </a:ext>
                </a:extLst>
              </a:tr>
              <a:tr h="598979"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>
                          <a:solidFill>
                            <a:schemeClr val="tx1"/>
                          </a:solidFill>
                        </a:rPr>
                        <a:t>תאנה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he-IL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1725451"/>
                  </a:ext>
                </a:extLst>
              </a:tr>
              <a:tr h="598979"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>
                          <a:solidFill>
                            <a:schemeClr val="tx1"/>
                          </a:solidFill>
                        </a:rPr>
                        <a:t>גפן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he-IL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0954307"/>
                  </a:ext>
                </a:extLst>
              </a:tr>
              <a:tr h="598979"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>
                          <a:solidFill>
                            <a:schemeClr val="tx1"/>
                          </a:solidFill>
                        </a:rPr>
                        <a:t>אטד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אבימלך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1692718"/>
                  </a:ext>
                </a:extLst>
              </a:tr>
              <a:tr h="590774"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>
                          <a:solidFill>
                            <a:schemeClr val="tx1"/>
                          </a:solidFill>
                        </a:rPr>
                        <a:t>ארזי הלבנון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he-IL" sz="2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35215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13538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E4D60FB-0B21-4B7C-BA0C-974354661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graphicFrame>
        <p:nvGraphicFramePr>
          <p:cNvPr id="5" name="טבלה 5">
            <a:extLst>
              <a:ext uri="{FF2B5EF4-FFF2-40B4-BE49-F238E27FC236}">
                <a16:creationId xmlns:a16="http://schemas.microsoft.com/office/drawing/2014/main" id="{E525553F-1CD9-4A08-876D-991D97E586D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914400" y="2197100"/>
          <a:ext cx="10439400" cy="4320334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619625">
                  <a:extLst>
                    <a:ext uri="{9D8B030D-6E8A-4147-A177-3AD203B41FA5}">
                      <a16:colId xmlns:a16="http://schemas.microsoft.com/office/drawing/2014/main" val="13154516"/>
                    </a:ext>
                  </a:extLst>
                </a:gridCol>
                <a:gridCol w="5819775">
                  <a:extLst>
                    <a:ext uri="{9D8B030D-6E8A-4147-A177-3AD203B41FA5}">
                      <a16:colId xmlns:a16="http://schemas.microsoft.com/office/drawing/2014/main" val="3739120030"/>
                    </a:ext>
                  </a:extLst>
                </a:gridCol>
              </a:tblGrid>
              <a:tr h="598979">
                <a:tc>
                  <a:txBody>
                    <a:bodyPr/>
                    <a:lstStyle/>
                    <a:p>
                      <a:pPr algn="ctr" rtl="1"/>
                      <a:r>
                        <a:rPr lang="he-IL" sz="3200" dirty="0">
                          <a:solidFill>
                            <a:schemeClr val="tx1"/>
                          </a:solidFill>
                        </a:rPr>
                        <a:t>משל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3200" dirty="0">
                          <a:solidFill>
                            <a:schemeClr val="tx1"/>
                          </a:solidFill>
                        </a:rPr>
                        <a:t>נמשל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6172984"/>
                  </a:ext>
                </a:extLst>
              </a:tr>
              <a:tr h="598979"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>
                          <a:solidFill>
                            <a:schemeClr val="tx1"/>
                          </a:solidFill>
                        </a:rPr>
                        <a:t>העצים הולכים לחפש להם מלך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בני ישראל מבקשים מגדעון למלוך עליהם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0187202"/>
                  </a:ext>
                </a:extLst>
              </a:tr>
              <a:tr h="598979"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>
                          <a:solidFill>
                            <a:schemeClr val="tx1"/>
                          </a:solidFill>
                        </a:rPr>
                        <a:t>זית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he-IL" sz="2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אלה הם בני גדעון, שכנראה ראויים יותר למלוך. גדעון סרב למלוכה הוא, בנו ובן בנו. וכאן יש שלושה עצים.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6787911"/>
                  </a:ext>
                </a:extLst>
              </a:tr>
              <a:tr h="598979"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>
                          <a:solidFill>
                            <a:schemeClr val="tx1"/>
                          </a:solidFill>
                        </a:rPr>
                        <a:t>תאנה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he-IL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1725451"/>
                  </a:ext>
                </a:extLst>
              </a:tr>
              <a:tr h="598979"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>
                          <a:solidFill>
                            <a:schemeClr val="tx1"/>
                          </a:solidFill>
                        </a:rPr>
                        <a:t>גפן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1"/>
                      <a:endParaRPr lang="he-IL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0954307"/>
                  </a:ext>
                </a:extLst>
              </a:tr>
              <a:tr h="598979"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>
                          <a:solidFill>
                            <a:schemeClr val="tx1"/>
                          </a:solidFill>
                        </a:rPr>
                        <a:t>אטד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אבימלך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1692718"/>
                  </a:ext>
                </a:extLst>
              </a:tr>
              <a:tr h="590774">
                <a:tc>
                  <a:txBody>
                    <a:bodyPr/>
                    <a:lstStyle/>
                    <a:p>
                      <a:pPr algn="ctr" rtl="1"/>
                      <a:r>
                        <a:rPr lang="he-IL" sz="2800" dirty="0">
                          <a:solidFill>
                            <a:schemeClr val="tx1"/>
                          </a:solidFill>
                        </a:rPr>
                        <a:t>ארזי הלבנון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בעלי שכם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35215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0764744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169</Words>
  <Application>Microsoft Office PowerPoint</Application>
  <PresentationFormat>מסך רחב</PresentationFormat>
  <Paragraphs>53</Paragraphs>
  <Slides>12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ערכת נושא Office</vt:lpstr>
      <vt:lpstr>משל יותם 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משל יותם</dc:title>
  <dc:creator>חנה</dc:creator>
  <cp:lastModifiedBy>חנה</cp:lastModifiedBy>
  <cp:revision>3</cp:revision>
  <dcterms:created xsi:type="dcterms:W3CDTF">2022-02-12T22:15:09Z</dcterms:created>
  <dcterms:modified xsi:type="dcterms:W3CDTF">2022-02-13T18:39:01Z</dcterms:modified>
</cp:coreProperties>
</file>