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24" Type="http://schemas.openxmlformats.org/officeDocument/2006/relationships/slide" Target="slides/slide20.xml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9" name="Google Shape;209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Relationship Id="rId4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jpg"/><Relationship Id="rId4" Type="http://schemas.openxmlformats.org/officeDocument/2006/relationships/image" Target="../media/image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arkisim"/>
              <a:buNone/>
            </a:pPr>
            <a:r>
              <a:rPr lang="iw-IL">
                <a:latin typeface="Narkisim"/>
                <a:ea typeface="Narkisim"/>
                <a:cs typeface="Narkisim"/>
                <a:sym typeface="Narkisim"/>
              </a:rPr>
              <a:t>בואו נזכר</a:t>
            </a:r>
            <a:endParaRPr/>
          </a:p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אלו שבטים עזרו לגדעון במלחמה?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פרק ו' פס' לד: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וְרוּחַ יְהוָה, לָבְשָׁה אֶת-גִּדְעוֹן; וַיִּתְקַע, בַּשּׁוֹפָר, וַיִּזָּעֵק אֲבִיעֶזֶר, אַחֲרָיו.  </a:t>
            </a: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לה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וּמַלְאָכִים שָׁלַח בְּכָל-</a:t>
            </a:r>
            <a:r>
              <a:rPr b="1" lang="iw-IL" sz="4000">
                <a:latin typeface="Narkisim"/>
                <a:ea typeface="Narkisim"/>
                <a:cs typeface="Narkisim"/>
                <a:sym typeface="Narkisim"/>
              </a:rPr>
              <a:t>מְנַשֶּׁה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, וַיִּזָּעֵק גַּם-הוּא אַחֲרָיו; וּמַלְאָכִים שָׁלַח, </a:t>
            </a:r>
            <a:r>
              <a:rPr b="1" lang="iw-IL" sz="4000">
                <a:latin typeface="Narkisim"/>
                <a:ea typeface="Narkisim"/>
                <a:cs typeface="Narkisim"/>
                <a:sym typeface="Narkisim"/>
              </a:rPr>
              <a:t>בְּאָשֵׁר וּבִזְבֻלוּן וּבְנַפְתָּלִי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, וַיַּעֲלוּ, לִקְרָאתָם. 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CCCC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838200" y="-34902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arkisim"/>
              <a:buNone/>
            </a:pPr>
            <a:r>
              <a:rPr lang="iw-IL">
                <a:latin typeface="Narkisim"/>
                <a:ea typeface="Narkisim"/>
                <a:cs typeface="Narkisim"/>
                <a:sym typeface="Narkisim"/>
              </a:rPr>
              <a:t>ואחר כך...</a:t>
            </a:r>
            <a:endParaRPr>
              <a:latin typeface="Narkisim"/>
              <a:ea typeface="Narkisim"/>
              <a:cs typeface="Narkisim"/>
              <a:sym typeface="Narkisim"/>
            </a:endParaRPr>
          </a:p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838200" y="462187"/>
            <a:ext cx="10515600" cy="6322334"/>
          </a:xfrm>
          <a:prstGeom prst="rect">
            <a:avLst/>
          </a:prstGeom>
          <a:noFill/>
          <a:ln cap="flat" cmpd="sng" w="9525">
            <a:solidFill>
              <a:srgbClr val="76A5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פרק ז' – </a:t>
            </a:r>
            <a:endParaRPr/>
          </a:p>
          <a:p>
            <a:pPr indent="0" lvl="0" marL="0" rtl="1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כג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וַיִּצָּעֵק אִישׁ-יִשְׂרָאֵל </a:t>
            </a:r>
            <a:r>
              <a:rPr b="1" lang="iw-IL" sz="4000">
                <a:latin typeface="Narkisim"/>
                <a:ea typeface="Narkisim"/>
                <a:cs typeface="Narkisim"/>
                <a:sym typeface="Narkisim"/>
              </a:rPr>
              <a:t>מִנַּפְתָּלִי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 וּמִן-</a:t>
            </a:r>
            <a:r>
              <a:rPr b="1" lang="iw-IL" sz="4000">
                <a:latin typeface="Narkisim"/>
                <a:ea typeface="Narkisim"/>
                <a:cs typeface="Narkisim"/>
                <a:sym typeface="Narkisim"/>
              </a:rPr>
              <a:t>אָשֵׁר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, וּמִן-כָּל-</a:t>
            </a:r>
            <a:r>
              <a:rPr b="1" lang="iw-IL" sz="4000">
                <a:latin typeface="Narkisim"/>
                <a:ea typeface="Narkisim"/>
                <a:cs typeface="Narkisim"/>
                <a:sym typeface="Narkisim"/>
              </a:rPr>
              <a:t>מְנַשֶּׁה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; וַיִּרְדְּפוּ, אַחֲרֵי מִדְיָן.  </a:t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כד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וּמַלְאָכִים שָׁלַח גִּדְעוֹן בְּכָל-הַר </a:t>
            </a:r>
            <a:r>
              <a:rPr b="1" lang="iw-IL" sz="4000">
                <a:highlight>
                  <a:srgbClr val="FFFF00"/>
                </a:highlight>
                <a:latin typeface="Narkisim"/>
                <a:ea typeface="Narkisim"/>
                <a:cs typeface="Narkisim"/>
                <a:sym typeface="Narkisim"/>
              </a:rPr>
              <a:t>אֶפְרַיִם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 לֵאמֹר:</a:t>
            </a:r>
            <a:endParaRPr/>
          </a:p>
          <a:p>
            <a:pPr indent="0" lvl="0" marL="0" rtl="1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"רְדוּ לִקְרַאת מִדְיָן וְלִכְדוּ לָהֶם אֶת-הַמַּיִם, עַד בֵּית בָּרָה, וְאֶת-הַיַּרְדֵּן." </a:t>
            </a:r>
            <a:endParaRPr/>
          </a:p>
          <a:p>
            <a:pPr indent="0" lvl="0" marL="0" rtl="1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וַיִּצָּעֵק כָּל-אִישׁ </a:t>
            </a:r>
            <a:r>
              <a:rPr b="1" lang="iw-IL" sz="4000">
                <a:latin typeface="Narkisim"/>
                <a:ea typeface="Narkisim"/>
                <a:cs typeface="Narkisim"/>
                <a:sym typeface="Narkisim"/>
              </a:rPr>
              <a:t>אֶפְרַיִם,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 </a:t>
            </a:r>
            <a:r>
              <a:rPr b="1" lang="iw-IL" sz="4000">
                <a:latin typeface="Narkisim"/>
                <a:ea typeface="Narkisim"/>
                <a:cs typeface="Narkisim"/>
                <a:sym typeface="Narkisim"/>
              </a:rPr>
              <a:t>וַיִּלְכְּדוּ אֶת-הַמַּיִם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, עַד בֵּית בָּרָה, וְאֶת-הַיַּרְדֵּן.  </a:t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כה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וַיִּלְכְּדוּ שְׁנֵי-שָׂרֵי מִדְיָן אֶת-עֹרֵב וְאֶת-זְאֵב, וַיַּהַרְגוּ אֶת-עוֹרֵב בְּצוּר-עוֹרֵב וְאֶת-זְאֵב הָרְגוּ בְיֶקֶב-זְאֵב, וַיִּרְדְּפוּ, אֶל-מִדְיָן; וְרֹאשׁ-עֹרֵב וּזְאֵב--הֵבִיאוּ אֶל-גִּדְעוֹן, מֵעֵבֶר לַיַּרְדֵּן.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CB9C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iw-IL" sz="6000"/>
              <a:t>שבט אפרים הכריע את המלחמה והרגו את ערב וזאב שרי הצבא של מדין.</a:t>
            </a:r>
            <a:endParaRPr sz="6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6D7A8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16"/>
          <p:cNvGrpSpPr/>
          <p:nvPr/>
        </p:nvGrpSpPr>
        <p:grpSpPr>
          <a:xfrm>
            <a:off x="4172403" y="221342"/>
            <a:ext cx="5094061" cy="6432551"/>
            <a:chOff x="4172403" y="221342"/>
            <a:chExt cx="5094061" cy="6432551"/>
          </a:xfrm>
        </p:grpSpPr>
        <p:grpSp>
          <p:nvGrpSpPr>
            <p:cNvPr id="103" name="Google Shape;103;p16"/>
            <p:cNvGrpSpPr/>
            <p:nvPr/>
          </p:nvGrpSpPr>
          <p:grpSpPr>
            <a:xfrm>
              <a:off x="4172403" y="221342"/>
              <a:ext cx="5094061" cy="6432551"/>
              <a:chOff x="8270875" y="711200"/>
              <a:chExt cx="3724275" cy="4838701"/>
            </a:xfrm>
          </p:grpSpPr>
          <p:pic>
            <p:nvPicPr>
              <p:cNvPr descr="http://www.daat.ac.il/daat/kitveyet/taleley/mapa1.gif" id="104" name="Google Shape;104;p16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8270875" y="711200"/>
                <a:ext cx="3724275" cy="48387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5" name="Google Shape;105;p16"/>
              <p:cNvSpPr/>
              <p:nvPr/>
            </p:nvSpPr>
            <p:spPr>
              <a:xfrm>
                <a:off x="9078686" y="1966913"/>
                <a:ext cx="1338943" cy="1047295"/>
              </a:xfrm>
              <a:prstGeom prst="ellipse">
                <a:avLst/>
              </a:prstGeom>
              <a:noFill/>
              <a:ln cap="flat" cmpd="sng" w="57150">
                <a:solidFill>
                  <a:srgbClr val="FF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6" name="Google Shape;106;p16"/>
            <p:cNvSpPr/>
            <p:nvPr/>
          </p:nvSpPr>
          <p:spPr>
            <a:xfrm>
              <a:off x="7903029" y="2032907"/>
              <a:ext cx="351064" cy="4558217"/>
            </a:xfrm>
            <a:custGeom>
              <a:rect b="b" l="l" r="r" t="t"/>
              <a:pathLst>
                <a:path extrusionOk="0" h="4558217" w="351064">
                  <a:moveTo>
                    <a:pt x="318407" y="0"/>
                  </a:moveTo>
                  <a:cubicBezTo>
                    <a:pt x="315686" y="46264"/>
                    <a:pt x="316237" y="92838"/>
                    <a:pt x="310243" y="138793"/>
                  </a:cubicBezTo>
                  <a:cubicBezTo>
                    <a:pt x="308017" y="155860"/>
                    <a:pt x="298088" y="171081"/>
                    <a:pt x="293914" y="187779"/>
                  </a:cubicBezTo>
                  <a:cubicBezTo>
                    <a:pt x="291193" y="198665"/>
                    <a:pt x="288832" y="209647"/>
                    <a:pt x="285750" y="220436"/>
                  </a:cubicBezTo>
                  <a:cubicBezTo>
                    <a:pt x="283386" y="228711"/>
                    <a:pt x="282870" y="238136"/>
                    <a:pt x="277586" y="244929"/>
                  </a:cubicBezTo>
                  <a:cubicBezTo>
                    <a:pt x="263409" y="263157"/>
                    <a:pt x="228600" y="293914"/>
                    <a:pt x="228600" y="293914"/>
                  </a:cubicBezTo>
                  <a:cubicBezTo>
                    <a:pt x="223157" y="310243"/>
                    <a:pt x="216447" y="326202"/>
                    <a:pt x="212272" y="342900"/>
                  </a:cubicBezTo>
                  <a:cubicBezTo>
                    <a:pt x="209550" y="353786"/>
                    <a:pt x="207331" y="364809"/>
                    <a:pt x="204107" y="375557"/>
                  </a:cubicBezTo>
                  <a:cubicBezTo>
                    <a:pt x="199161" y="392043"/>
                    <a:pt x="187779" y="424543"/>
                    <a:pt x="187779" y="424543"/>
                  </a:cubicBezTo>
                  <a:cubicBezTo>
                    <a:pt x="193735" y="466236"/>
                    <a:pt x="187319" y="486753"/>
                    <a:pt x="220436" y="514350"/>
                  </a:cubicBezTo>
                  <a:cubicBezTo>
                    <a:pt x="227047" y="519859"/>
                    <a:pt x="236765" y="519793"/>
                    <a:pt x="244929" y="522514"/>
                  </a:cubicBezTo>
                  <a:cubicBezTo>
                    <a:pt x="250372" y="530678"/>
                    <a:pt x="256869" y="538231"/>
                    <a:pt x="261257" y="547007"/>
                  </a:cubicBezTo>
                  <a:cubicBezTo>
                    <a:pt x="265106" y="554704"/>
                    <a:pt x="268007" y="563011"/>
                    <a:pt x="269422" y="571500"/>
                  </a:cubicBezTo>
                  <a:cubicBezTo>
                    <a:pt x="276192" y="612122"/>
                    <a:pt x="278980" y="653342"/>
                    <a:pt x="285750" y="693964"/>
                  </a:cubicBezTo>
                  <a:cubicBezTo>
                    <a:pt x="287165" y="702453"/>
                    <a:pt x="291827" y="710108"/>
                    <a:pt x="293914" y="718457"/>
                  </a:cubicBezTo>
                  <a:cubicBezTo>
                    <a:pt x="324328" y="840112"/>
                    <a:pt x="280010" y="697380"/>
                    <a:pt x="318407" y="783772"/>
                  </a:cubicBezTo>
                  <a:cubicBezTo>
                    <a:pt x="325397" y="799500"/>
                    <a:pt x="334736" y="832757"/>
                    <a:pt x="334736" y="832757"/>
                  </a:cubicBezTo>
                  <a:cubicBezTo>
                    <a:pt x="337457" y="854529"/>
                    <a:pt x="338975" y="876485"/>
                    <a:pt x="342900" y="898072"/>
                  </a:cubicBezTo>
                  <a:cubicBezTo>
                    <a:pt x="344439" y="906539"/>
                    <a:pt x="351064" y="913958"/>
                    <a:pt x="351064" y="922564"/>
                  </a:cubicBezTo>
                  <a:cubicBezTo>
                    <a:pt x="351064" y="927009"/>
                    <a:pt x="343155" y="983415"/>
                    <a:pt x="334736" y="996043"/>
                  </a:cubicBezTo>
                  <a:cubicBezTo>
                    <a:pt x="328331" y="1005650"/>
                    <a:pt x="319357" y="1013447"/>
                    <a:pt x="310243" y="1020536"/>
                  </a:cubicBezTo>
                  <a:cubicBezTo>
                    <a:pt x="294752" y="1032584"/>
                    <a:pt x="261257" y="1053193"/>
                    <a:pt x="261257" y="1053193"/>
                  </a:cubicBezTo>
                  <a:cubicBezTo>
                    <a:pt x="241676" y="1111939"/>
                    <a:pt x="265440" y="1038556"/>
                    <a:pt x="244929" y="1110343"/>
                  </a:cubicBezTo>
                  <a:cubicBezTo>
                    <a:pt x="242565" y="1118618"/>
                    <a:pt x="239486" y="1126672"/>
                    <a:pt x="236764" y="1134836"/>
                  </a:cubicBezTo>
                  <a:cubicBezTo>
                    <a:pt x="234043" y="1167493"/>
                    <a:pt x="232931" y="1200324"/>
                    <a:pt x="228600" y="1232807"/>
                  </a:cubicBezTo>
                  <a:cubicBezTo>
                    <a:pt x="227463" y="1241337"/>
                    <a:pt x="220436" y="1248694"/>
                    <a:pt x="220436" y="1257300"/>
                  </a:cubicBezTo>
                  <a:cubicBezTo>
                    <a:pt x="220436" y="1425605"/>
                    <a:pt x="198343" y="1383365"/>
                    <a:pt x="244929" y="1453243"/>
                  </a:cubicBezTo>
                  <a:cubicBezTo>
                    <a:pt x="242207" y="1551214"/>
                    <a:pt x="241784" y="1649276"/>
                    <a:pt x="236764" y="1747157"/>
                  </a:cubicBezTo>
                  <a:cubicBezTo>
                    <a:pt x="236323" y="1755752"/>
                    <a:pt x="230288" y="1763211"/>
                    <a:pt x="228600" y="1771650"/>
                  </a:cubicBezTo>
                  <a:cubicBezTo>
                    <a:pt x="227514" y="1777081"/>
                    <a:pt x="222811" y="1837484"/>
                    <a:pt x="212272" y="1853293"/>
                  </a:cubicBezTo>
                  <a:cubicBezTo>
                    <a:pt x="205867" y="1862900"/>
                    <a:pt x="195943" y="1869622"/>
                    <a:pt x="187779" y="1877786"/>
                  </a:cubicBezTo>
                  <a:cubicBezTo>
                    <a:pt x="184674" y="1893309"/>
                    <a:pt x="179817" y="1926365"/>
                    <a:pt x="171450" y="1943100"/>
                  </a:cubicBezTo>
                  <a:cubicBezTo>
                    <a:pt x="167062" y="1951876"/>
                    <a:pt x="160565" y="1959429"/>
                    <a:pt x="155122" y="1967593"/>
                  </a:cubicBezTo>
                  <a:cubicBezTo>
                    <a:pt x="152400" y="1989364"/>
                    <a:pt x="155106" y="2012536"/>
                    <a:pt x="146957" y="2032907"/>
                  </a:cubicBezTo>
                  <a:cubicBezTo>
                    <a:pt x="143313" y="2042018"/>
                    <a:pt x="127664" y="2040915"/>
                    <a:pt x="122464" y="2049236"/>
                  </a:cubicBezTo>
                  <a:cubicBezTo>
                    <a:pt x="113342" y="2063832"/>
                    <a:pt x="106136" y="2098222"/>
                    <a:pt x="106136" y="2098222"/>
                  </a:cubicBezTo>
                  <a:cubicBezTo>
                    <a:pt x="124669" y="2153820"/>
                    <a:pt x="101338" y="2085427"/>
                    <a:pt x="130629" y="2163536"/>
                  </a:cubicBezTo>
                  <a:cubicBezTo>
                    <a:pt x="133651" y="2171594"/>
                    <a:pt x="136072" y="2179865"/>
                    <a:pt x="138793" y="2188029"/>
                  </a:cubicBezTo>
                  <a:cubicBezTo>
                    <a:pt x="136072" y="2302329"/>
                    <a:pt x="130629" y="2416597"/>
                    <a:pt x="130629" y="2530929"/>
                  </a:cubicBezTo>
                  <a:cubicBezTo>
                    <a:pt x="130629" y="2658507"/>
                    <a:pt x="133469" y="2591270"/>
                    <a:pt x="155122" y="2677886"/>
                  </a:cubicBezTo>
                  <a:cubicBezTo>
                    <a:pt x="157843" y="2688772"/>
                    <a:pt x="158268" y="2700507"/>
                    <a:pt x="163286" y="2710543"/>
                  </a:cubicBezTo>
                  <a:cubicBezTo>
                    <a:pt x="169371" y="2722714"/>
                    <a:pt x="179615" y="2732314"/>
                    <a:pt x="187779" y="2743200"/>
                  </a:cubicBezTo>
                  <a:cubicBezTo>
                    <a:pt x="190500" y="2751364"/>
                    <a:pt x="190567" y="2760973"/>
                    <a:pt x="195943" y="2767693"/>
                  </a:cubicBezTo>
                  <a:cubicBezTo>
                    <a:pt x="202073" y="2775355"/>
                    <a:pt x="213498" y="2777084"/>
                    <a:pt x="220436" y="2784022"/>
                  </a:cubicBezTo>
                  <a:cubicBezTo>
                    <a:pt x="227374" y="2790960"/>
                    <a:pt x="231321" y="2800350"/>
                    <a:pt x="236764" y="2808514"/>
                  </a:cubicBezTo>
                  <a:cubicBezTo>
                    <a:pt x="239486" y="2835728"/>
                    <a:pt x="244929" y="2862807"/>
                    <a:pt x="244929" y="2890157"/>
                  </a:cubicBezTo>
                  <a:cubicBezTo>
                    <a:pt x="244929" y="2900404"/>
                    <a:pt x="232449" y="2935760"/>
                    <a:pt x="228600" y="2947307"/>
                  </a:cubicBezTo>
                  <a:cubicBezTo>
                    <a:pt x="231321" y="2993571"/>
                    <a:pt x="232568" y="3039946"/>
                    <a:pt x="236764" y="3086100"/>
                  </a:cubicBezTo>
                  <a:cubicBezTo>
                    <a:pt x="239998" y="3121678"/>
                    <a:pt x="250843" y="3141195"/>
                    <a:pt x="261257" y="3175907"/>
                  </a:cubicBezTo>
                  <a:cubicBezTo>
                    <a:pt x="292016" y="3278434"/>
                    <a:pt x="250146" y="3150735"/>
                    <a:pt x="277586" y="3233057"/>
                  </a:cubicBezTo>
                  <a:cubicBezTo>
                    <a:pt x="274865" y="3249386"/>
                    <a:pt x="270692" y="3265538"/>
                    <a:pt x="269422" y="3282043"/>
                  </a:cubicBezTo>
                  <a:cubicBezTo>
                    <a:pt x="265242" y="3336379"/>
                    <a:pt x="267275" y="3391166"/>
                    <a:pt x="261257" y="3445329"/>
                  </a:cubicBezTo>
                  <a:cubicBezTo>
                    <a:pt x="259698" y="3459358"/>
                    <a:pt x="243752" y="3506009"/>
                    <a:pt x="236764" y="3526972"/>
                  </a:cubicBezTo>
                  <a:cubicBezTo>
                    <a:pt x="234043" y="3556908"/>
                    <a:pt x="236345" y="3587735"/>
                    <a:pt x="228600" y="3616779"/>
                  </a:cubicBezTo>
                  <a:cubicBezTo>
                    <a:pt x="225094" y="3629927"/>
                    <a:pt x="212016" y="3638363"/>
                    <a:pt x="204107" y="3649436"/>
                  </a:cubicBezTo>
                  <a:cubicBezTo>
                    <a:pt x="198404" y="3657421"/>
                    <a:pt x="193222" y="3665765"/>
                    <a:pt x="187779" y="3673929"/>
                  </a:cubicBezTo>
                  <a:cubicBezTo>
                    <a:pt x="185057" y="3720193"/>
                    <a:pt x="189667" y="3767481"/>
                    <a:pt x="179614" y="3812722"/>
                  </a:cubicBezTo>
                  <a:cubicBezTo>
                    <a:pt x="177747" y="3821123"/>
                    <a:pt x="161842" y="3815510"/>
                    <a:pt x="155122" y="3820886"/>
                  </a:cubicBezTo>
                  <a:cubicBezTo>
                    <a:pt x="147460" y="3827016"/>
                    <a:pt x="144236" y="3837215"/>
                    <a:pt x="138793" y="3845379"/>
                  </a:cubicBezTo>
                  <a:cubicBezTo>
                    <a:pt x="136072" y="3867150"/>
                    <a:pt x="134236" y="3889051"/>
                    <a:pt x="130629" y="3910693"/>
                  </a:cubicBezTo>
                  <a:cubicBezTo>
                    <a:pt x="124152" y="3949553"/>
                    <a:pt x="117019" y="3948804"/>
                    <a:pt x="106136" y="3992336"/>
                  </a:cubicBezTo>
                  <a:cubicBezTo>
                    <a:pt x="103415" y="4003222"/>
                    <a:pt x="100406" y="4014040"/>
                    <a:pt x="97972" y="4024993"/>
                  </a:cubicBezTo>
                  <a:cubicBezTo>
                    <a:pt x="94962" y="4038539"/>
                    <a:pt x="93173" y="4052352"/>
                    <a:pt x="89807" y="4065814"/>
                  </a:cubicBezTo>
                  <a:cubicBezTo>
                    <a:pt x="87720" y="4074163"/>
                    <a:pt x="84364" y="4082143"/>
                    <a:pt x="81643" y="4090307"/>
                  </a:cubicBezTo>
                  <a:cubicBezTo>
                    <a:pt x="78922" y="4174671"/>
                    <a:pt x="80898" y="4259318"/>
                    <a:pt x="73479" y="4343400"/>
                  </a:cubicBezTo>
                  <a:cubicBezTo>
                    <a:pt x="72617" y="4353174"/>
                    <a:pt x="60924" y="4358835"/>
                    <a:pt x="57150" y="4367893"/>
                  </a:cubicBezTo>
                  <a:cubicBezTo>
                    <a:pt x="47220" y="4391725"/>
                    <a:pt x="32657" y="4441372"/>
                    <a:pt x="32657" y="4441372"/>
                  </a:cubicBezTo>
                  <a:cubicBezTo>
                    <a:pt x="29936" y="4479472"/>
                    <a:pt x="36572" y="4519435"/>
                    <a:pt x="24493" y="4555672"/>
                  </a:cubicBezTo>
                  <a:cubicBezTo>
                    <a:pt x="21390" y="4564981"/>
                    <a:pt x="6938" y="4546281"/>
                    <a:pt x="0" y="4539343"/>
                  </a:cubicBezTo>
                  <a:lnTo>
                    <a:pt x="0" y="4531179"/>
                  </a:lnTo>
                </a:path>
              </a:pathLst>
            </a:custGeom>
            <a:noFill/>
            <a:ln cap="flat" cmpd="sng" w="76200">
              <a:solidFill>
                <a:srgbClr val="00B0F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/>
          <p:nvPr>
            <p:ph type="title"/>
          </p:nvPr>
        </p:nvSpPr>
        <p:spPr>
          <a:xfrm>
            <a:off x="1017815" y="120196"/>
            <a:ext cx="566873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arkisim"/>
              <a:buNone/>
            </a:pPr>
            <a:r>
              <a:rPr lang="iw-IL">
                <a:latin typeface="Narkisim"/>
                <a:ea typeface="Narkisim"/>
                <a:cs typeface="Narkisim"/>
                <a:sym typeface="Narkisim"/>
              </a:rPr>
              <a:t>מעברות הירדן</a:t>
            </a:r>
            <a:endParaRPr>
              <a:latin typeface="Narkisim"/>
              <a:ea typeface="Narkisim"/>
              <a:cs typeface="Narkisim"/>
              <a:sym typeface="Narkisim"/>
            </a:endParaRPr>
          </a:p>
        </p:txBody>
      </p:sp>
      <p:pic>
        <p:nvPicPr>
          <p:cNvPr descr="Image result for ‫מעברות הירדן‬‎" id="112" name="Google Shape;11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62107" y="241980"/>
            <a:ext cx="4724854" cy="5972217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7"/>
          <p:cNvSpPr/>
          <p:nvPr/>
        </p:nvSpPr>
        <p:spPr>
          <a:xfrm>
            <a:off x="9503229" y="2008414"/>
            <a:ext cx="77473" cy="1992086"/>
          </a:xfrm>
          <a:custGeom>
            <a:rect b="b" l="l" r="r" t="t"/>
            <a:pathLst>
              <a:path extrusionOk="0" h="1992086" w="77473">
                <a:moveTo>
                  <a:pt x="73478" y="0"/>
                </a:moveTo>
                <a:cubicBezTo>
                  <a:pt x="70757" y="38100"/>
                  <a:pt x="67493" y="76165"/>
                  <a:pt x="65314" y="114300"/>
                </a:cubicBezTo>
                <a:cubicBezTo>
                  <a:pt x="60121" y="205180"/>
                  <a:pt x="67491" y="252550"/>
                  <a:pt x="48985" y="326572"/>
                </a:cubicBezTo>
                <a:cubicBezTo>
                  <a:pt x="46898" y="334921"/>
                  <a:pt x="43542" y="342901"/>
                  <a:pt x="40821" y="351065"/>
                </a:cubicBezTo>
                <a:cubicBezTo>
                  <a:pt x="103784" y="602910"/>
                  <a:pt x="71223" y="449002"/>
                  <a:pt x="48985" y="1012372"/>
                </a:cubicBezTo>
                <a:cubicBezTo>
                  <a:pt x="48598" y="1022177"/>
                  <a:pt x="38100" y="1028701"/>
                  <a:pt x="32657" y="1036865"/>
                </a:cubicBezTo>
                <a:cubicBezTo>
                  <a:pt x="29935" y="1140279"/>
                  <a:pt x="32041" y="1243933"/>
                  <a:pt x="24492" y="1347107"/>
                </a:cubicBezTo>
                <a:cubicBezTo>
                  <a:pt x="23776" y="1356893"/>
                  <a:pt x="12552" y="1362824"/>
                  <a:pt x="8164" y="1371600"/>
                </a:cubicBezTo>
                <a:cubicBezTo>
                  <a:pt x="4315" y="1379297"/>
                  <a:pt x="2721" y="1387929"/>
                  <a:pt x="0" y="1396093"/>
                </a:cubicBezTo>
                <a:cubicBezTo>
                  <a:pt x="19431" y="1454388"/>
                  <a:pt x="6780" y="1430758"/>
                  <a:pt x="32657" y="1469572"/>
                </a:cubicBezTo>
                <a:cubicBezTo>
                  <a:pt x="35378" y="1477736"/>
                  <a:pt x="40821" y="1485459"/>
                  <a:pt x="40821" y="1494065"/>
                </a:cubicBezTo>
                <a:cubicBezTo>
                  <a:pt x="40821" y="1531595"/>
                  <a:pt x="34548" y="1545543"/>
                  <a:pt x="24492" y="1575707"/>
                </a:cubicBezTo>
                <a:cubicBezTo>
                  <a:pt x="27214" y="1687286"/>
                  <a:pt x="22319" y="1799311"/>
                  <a:pt x="32657" y="1910443"/>
                </a:cubicBezTo>
                <a:cubicBezTo>
                  <a:pt x="33566" y="1920213"/>
                  <a:pt x="51020" y="1919110"/>
                  <a:pt x="57150" y="1926772"/>
                </a:cubicBezTo>
                <a:cubicBezTo>
                  <a:pt x="69617" y="1942356"/>
                  <a:pt x="65314" y="1977156"/>
                  <a:pt x="65314" y="1992086"/>
                </a:cubicBez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4" name="Google Shape;114;p17"/>
          <p:cNvCxnSpPr/>
          <p:nvPr/>
        </p:nvCxnSpPr>
        <p:spPr>
          <a:xfrm>
            <a:off x="8920065" y="2472612"/>
            <a:ext cx="1894115" cy="653143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descr="Related image" id="115" name="Google Shape;11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1257" y="1445759"/>
            <a:ext cx="6096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599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arkisim"/>
              <a:buNone/>
            </a:pPr>
            <a:r>
              <a:rPr lang="iw-IL">
                <a:latin typeface="Narkisim"/>
                <a:ea typeface="Narkisim"/>
                <a:cs typeface="Narkisim"/>
                <a:sym typeface="Narkisim"/>
              </a:rPr>
              <a:t>פרק ח'</a:t>
            </a:r>
            <a:endParaRPr>
              <a:latin typeface="Narkisim"/>
              <a:ea typeface="Narkisim"/>
              <a:cs typeface="Narkisim"/>
              <a:sym typeface="Narkisim"/>
            </a:endParaRPr>
          </a:p>
        </p:txBody>
      </p:sp>
      <p:sp>
        <p:nvSpPr>
          <p:cNvPr id="121" name="Google Shape;121;p18"/>
          <p:cNvSpPr txBox="1"/>
          <p:nvPr>
            <p:ph idx="1" type="body"/>
          </p:nvPr>
        </p:nvSpPr>
        <p:spPr>
          <a:xfrm>
            <a:off x="838200" y="1825625"/>
            <a:ext cx="10515600" cy="48854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א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וַיֹּאמְרוּ אֵלָיו (?) אִישׁ אֶפְרַיִם:</a:t>
            </a:r>
            <a:endParaRPr/>
          </a:p>
          <a:p>
            <a:pPr indent="0" lvl="0" marL="0" rtl="1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"מָה-הַדָּבָר הַזֶּה עָשִׂיתָ לָּנוּ, לְבִלְתִּי קְרֹאות לָנוּ, כִּי הָלַכְתָּ לְהִלָּחֵם בְּמִדְיָן"</a:t>
            </a:r>
            <a:endParaRPr/>
          </a:p>
          <a:p>
            <a:pPr indent="0" lvl="0" marL="0" rtl="1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וַיְרִיבוּן אִתּוֹ, בְּחָזְקָה.  </a:t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ב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וַיֹּאמֶר אֲלֵיהֶם (?) : "מֶה-עָשִׂיתִי עַתָּה כָּכֶם,  הֲלֹא, טוֹב עֹלְלוֹת אֶפְרַיִם מִבְצִיר אֲבִיעֶזֶר.  </a:t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ג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בְּיֶדְכֶם נָתַן אֱלֹהִים אֶת-שָׂרֵי מִדְיָן, אֶת-עֹרֵב וְאֶת-זְאֵב, וּמַה-יָּכֹלְתִּי, עֲשׂוֹת כָּכֶם."</a:t>
            </a:r>
            <a:endParaRPr/>
          </a:p>
          <a:p>
            <a:pPr indent="0" lvl="0" marL="0" rtl="1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אָז, רָפְתָה רוּחָם מֵעָלָיו, בְּדַבְּרוֹ, הַדָּבָר הַזֶּה.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arkisim"/>
              <a:buNone/>
            </a:pPr>
            <a:r>
              <a:rPr lang="iw-IL">
                <a:latin typeface="Narkisim"/>
                <a:ea typeface="Narkisim"/>
                <a:cs typeface="Narkisim"/>
                <a:sym typeface="Narkisim"/>
              </a:rPr>
              <a:t>דימוי</a:t>
            </a:r>
            <a:endParaRPr>
              <a:latin typeface="Narkisim"/>
              <a:ea typeface="Narkisim"/>
              <a:cs typeface="Narkisim"/>
              <a:sym typeface="Narkisim"/>
            </a:endParaRPr>
          </a:p>
        </p:txBody>
      </p:sp>
      <p:sp>
        <p:nvSpPr>
          <p:cNvPr id="127" name="Google Shape;127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"הֲלֹא, טוֹב עֹלְלוֹת אֶפְרַיִם מִבְצִיר אֲבִיעֶזֶר."</a:t>
            </a:r>
            <a:r>
              <a:rPr lang="iw-IL">
                <a:latin typeface="Narkisim"/>
                <a:ea typeface="Narkisim"/>
                <a:cs typeface="Narkisim"/>
                <a:sym typeface="Narkisim"/>
              </a:rPr>
              <a:t>  </a:t>
            </a:r>
            <a:endParaRPr/>
          </a:p>
        </p:txBody>
      </p:sp>
      <p:cxnSp>
        <p:nvCxnSpPr>
          <p:cNvPr id="128" name="Google Shape;128;p19"/>
          <p:cNvCxnSpPr/>
          <p:nvPr/>
        </p:nvCxnSpPr>
        <p:spPr>
          <a:xfrm>
            <a:off x="7298871" y="2245179"/>
            <a:ext cx="0" cy="522514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29" name="Google Shape;129;p19"/>
          <p:cNvCxnSpPr/>
          <p:nvPr/>
        </p:nvCxnSpPr>
        <p:spPr>
          <a:xfrm>
            <a:off x="4879521" y="2291445"/>
            <a:ext cx="0" cy="522514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30" name="Google Shape;130;p19"/>
          <p:cNvSpPr txBox="1"/>
          <p:nvPr/>
        </p:nvSpPr>
        <p:spPr>
          <a:xfrm>
            <a:off x="6425293" y="2767693"/>
            <a:ext cx="4041321" cy="1754326"/>
          </a:xfrm>
          <a:prstGeom prst="rect">
            <a:avLst/>
          </a:prstGeom>
          <a:noFill/>
          <a:ln cap="flat" cmpd="sng" w="38100">
            <a:solidFill>
              <a:srgbClr val="C55A1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chemeClr val="dk1"/>
                </a:solidFill>
                <a:latin typeface="Narkisim"/>
                <a:ea typeface="Narkisim"/>
                <a:cs typeface="Narkisim"/>
                <a:sym typeface="Narkisim"/>
              </a:rPr>
              <a:t>הענבים הבודדים שנשארים בסוף הבציר לעניים.</a:t>
            </a:r>
            <a:endParaRPr b="0" i="0" sz="3600" u="none" cap="none" strike="noStrike">
              <a:solidFill>
                <a:schemeClr val="dk1"/>
              </a:solidFill>
              <a:latin typeface="Narkisim"/>
              <a:ea typeface="Narkisim"/>
              <a:cs typeface="Narkisim"/>
              <a:sym typeface="Narkisim"/>
            </a:endParaRPr>
          </a:p>
        </p:txBody>
      </p:sp>
      <p:sp>
        <p:nvSpPr>
          <p:cNvPr id="131" name="Google Shape;131;p19"/>
          <p:cNvSpPr txBox="1"/>
          <p:nvPr/>
        </p:nvSpPr>
        <p:spPr>
          <a:xfrm>
            <a:off x="1611086" y="2813959"/>
            <a:ext cx="4041321" cy="1200329"/>
          </a:xfrm>
          <a:prstGeom prst="rect">
            <a:avLst/>
          </a:prstGeom>
          <a:noFill/>
          <a:ln cap="flat" cmpd="sng" w="38100">
            <a:solidFill>
              <a:srgbClr val="C55A1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chemeClr val="dk1"/>
                </a:solidFill>
                <a:latin typeface="Narkisim"/>
                <a:ea typeface="Narkisim"/>
                <a:cs typeface="Narkisim"/>
                <a:sym typeface="Narkisim"/>
              </a:rPr>
              <a:t>קטיף הענבים הראשונים</a:t>
            </a:r>
            <a:endParaRPr b="0" i="0" sz="3600" u="none" cap="none" strike="noStrike">
              <a:solidFill>
                <a:schemeClr val="dk1"/>
              </a:solidFill>
              <a:latin typeface="Narkisim"/>
              <a:ea typeface="Narkisim"/>
              <a:cs typeface="Narkisim"/>
              <a:sym typeface="Narkisim"/>
            </a:endParaRPr>
          </a:p>
        </p:txBody>
      </p:sp>
      <p:pic>
        <p:nvPicPr>
          <p:cNvPr descr="Image result for ‫עוללות‬‎" id="132" name="Google Shape;13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98871" y="4710976"/>
            <a:ext cx="2352675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‫בציר ענבים‬‎" id="133" name="Google Shape;133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78920" y="4251477"/>
            <a:ext cx="3505654" cy="2296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arkisim"/>
              <a:buNone/>
            </a:pPr>
            <a:r>
              <a:rPr lang="iw-IL">
                <a:latin typeface="Narkisim"/>
                <a:ea typeface="Narkisim"/>
                <a:cs typeface="Narkisim"/>
                <a:sym typeface="Narkisim"/>
              </a:rPr>
              <a:t>וההסבר</a:t>
            </a:r>
            <a:endParaRPr>
              <a:latin typeface="Narkisim"/>
              <a:ea typeface="Narkisim"/>
              <a:cs typeface="Narkisim"/>
              <a:sym typeface="Narkisim"/>
            </a:endParaRPr>
          </a:p>
        </p:txBody>
      </p:sp>
      <p:sp>
        <p:nvSpPr>
          <p:cNvPr id="139" name="Google Shape;139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(העוללות)  מה שאתם, שבט אפרים, עשיתם בסוף המלחמה,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הוא יותר טוב ממה שאנחנו (אני והחיילים שלי) עשינו 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בתחילת המלחמה (הבציר). אתם הרגתם את מלכי מדיין.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אָז, רָפְתָה רוּחָם מֵעָלָיו, בְּדַבְּרוֹ, הַדָּבָר הַזֶּה.</a:t>
            </a:r>
            <a:endParaRPr/>
          </a:p>
          <a:p>
            <a:pPr indent="0" lvl="0" mar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דברי גדעון מרגיעים את שבט אפרים.</a:t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arkisim"/>
              <a:buNone/>
            </a:pPr>
            <a:r>
              <a:rPr lang="iw-IL">
                <a:latin typeface="Narkisim"/>
                <a:ea typeface="Narkisim"/>
                <a:cs typeface="Narkisim"/>
                <a:sym typeface="Narkisim"/>
              </a:rPr>
              <a:t>     המלחמה לא הסתיימה...</a:t>
            </a:r>
            <a:endParaRPr>
              <a:latin typeface="Narkisim"/>
              <a:ea typeface="Narkisim"/>
              <a:cs typeface="Narkisim"/>
              <a:sym typeface="Narkisim"/>
            </a:endParaRPr>
          </a:p>
        </p:txBody>
      </p:sp>
      <p:sp>
        <p:nvSpPr>
          <p:cNvPr id="145" name="Google Shape;145;p21"/>
          <p:cNvSpPr txBox="1"/>
          <p:nvPr>
            <p:ph idx="1" type="body"/>
          </p:nvPr>
        </p:nvSpPr>
        <p:spPr>
          <a:xfrm>
            <a:off x="4392386" y="1825625"/>
            <a:ext cx="6961414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ד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וַיָּבֹא גִדְעוֹן, הַיַּרְדֵּנָה עֹבֵר הוּא, וּשְׁלֹשׁ-מֵאוֹת הָאִישׁ אֲשֶׁר אִתּוֹ, עֲיֵפִים, וְרֹדְפִים. 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b="1"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ה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וַיֹּאמֶר, לְאַנְשֵׁי סֻכּוֹת, תְּנוּ-נָא כִּכְּרוֹת לֶחֶם, לָעָם אֲשֶׁר בְּרַגְלָי:  כִּי-עֲיֵפִים הֵם--וְאָנֹכִי רֹדֵף אַחֲרֵי זֶבַח וְצַלְמֻנָּע, מַלְכֵי מִדְיָן.  </a:t>
            </a: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ו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וַיֹּאמֶר, שָׂרֵי סֻכּוֹת, הֲכַף זֶבַח וְצַלְמֻנָּע עַתָּה, בְּיָדֶךָ,  כִּי-נִתֵּן לִצְבָאֲךָ לָחֶם?</a:t>
            </a:r>
            <a:endParaRPr/>
          </a:p>
        </p:txBody>
      </p:sp>
      <p:pic>
        <p:nvPicPr>
          <p:cNvPr descr="Image result for ‫חיילים בפעילות‬‎" id="146" name="Google Shape;14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803" y="365125"/>
            <a:ext cx="3780686" cy="254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966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/>
          <p:nvPr>
            <p:ph type="title"/>
          </p:nvPr>
        </p:nvSpPr>
        <p:spPr>
          <a:xfrm>
            <a:off x="846365" y="428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arkisim"/>
              <a:buNone/>
            </a:pPr>
            <a:r>
              <a:rPr lang="iw-IL">
                <a:latin typeface="Narkisim"/>
                <a:ea typeface="Narkisim"/>
                <a:cs typeface="Narkisim"/>
                <a:sym typeface="Narkisim"/>
              </a:rPr>
              <a:t>       אנשי סוכות</a:t>
            </a:r>
            <a:endParaRPr>
              <a:latin typeface="Narkisim"/>
              <a:ea typeface="Narkisim"/>
              <a:cs typeface="Narkisim"/>
              <a:sym typeface="Narkisim"/>
            </a:endParaRPr>
          </a:p>
        </p:txBody>
      </p:sp>
      <p:sp>
        <p:nvSpPr>
          <p:cNvPr id="152" name="Google Shape;152;p22"/>
          <p:cNvSpPr txBox="1"/>
          <p:nvPr>
            <p:ph idx="1" type="body"/>
          </p:nvPr>
        </p:nvSpPr>
        <p:spPr>
          <a:xfrm>
            <a:off x="5650593" y="1020536"/>
            <a:ext cx="6377668" cy="5698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ה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וַיֹּאמֶר, לְאַנְשֵׁי סֻכּוֹת: </a:t>
            </a:r>
            <a:endParaRPr/>
          </a:p>
          <a:p>
            <a:pPr indent="0" lvl="0" marL="0" rtl="1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"תְּנוּ-נָא כִּכְּרוֹת לֶחֶם, לָעָם אֲשֶׁר בְּרַגְלָי:  כִּי-עֲיֵפִים הֵם--וְאָנֹכִי רֹדֵף אַחֲרֵי זֶבַח וְצַלְמֻנָּע, מַלְכֵי מִדְיָן."  </a:t>
            </a: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ו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וַיֹּאמֶר שָׂרֵי סֻכּוֹת:</a:t>
            </a:r>
            <a:endParaRPr/>
          </a:p>
          <a:p>
            <a:pPr indent="0" lvl="0" marL="0" rtl="1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"הֲכַף זֶבַח וְצַלְמֻנָּע עַתָּה, בְּיָדֶךָ:  כִּי-נִתֵּן לִצְבָאֲךָ, לָחֶם?"  </a:t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ז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וַיֹּאמֶר גִּדְעוֹן: "</a:t>
            </a:r>
            <a:endParaRPr/>
          </a:p>
          <a:p>
            <a:pPr indent="0" lvl="0" marL="0" rtl="1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לָכֵן בְּתֵת יְהוָה אֶת-זֶבַח וְאֶת-צַלְמֻנָּע, בְּיָדִי:  </a:t>
            </a:r>
            <a:r>
              <a:rPr b="1" lang="iw-IL" sz="3900">
                <a:solidFill>
                  <a:srgbClr val="FF0000"/>
                </a:solidFill>
                <a:latin typeface="Narkisim"/>
                <a:ea typeface="Narkisim"/>
                <a:cs typeface="Narkisim"/>
                <a:sym typeface="Narkisim"/>
              </a:rPr>
              <a:t>וְדַשְׁתִּי, אֶת-בְּשַׂרְכֶם, אֶת-קוֹצֵי הַמִּדְבָּר, וְאֶת-הַבַּרְקֳנִים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."  </a:t>
            </a:r>
            <a:endParaRPr/>
          </a:p>
        </p:txBody>
      </p:sp>
      <p:grpSp>
        <p:nvGrpSpPr>
          <p:cNvPr id="153" name="Google Shape;153;p22"/>
          <p:cNvGrpSpPr/>
          <p:nvPr/>
        </p:nvGrpSpPr>
        <p:grpSpPr>
          <a:xfrm>
            <a:off x="180069" y="172357"/>
            <a:ext cx="5094061" cy="6432551"/>
            <a:chOff x="261710" y="172357"/>
            <a:chExt cx="5094061" cy="6432551"/>
          </a:xfrm>
        </p:grpSpPr>
        <p:pic>
          <p:nvPicPr>
            <p:cNvPr descr="http://www.daat.ac.il/daat/kitveyet/taleley/mapa1.gif" id="154" name="Google Shape;154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1710" y="172357"/>
              <a:ext cx="5094061" cy="64325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Google Shape;155;p22"/>
            <p:cNvSpPr/>
            <p:nvPr/>
          </p:nvSpPr>
          <p:spPr>
            <a:xfrm>
              <a:off x="3992336" y="1983922"/>
              <a:ext cx="351064" cy="4558217"/>
            </a:xfrm>
            <a:custGeom>
              <a:rect b="b" l="l" r="r" t="t"/>
              <a:pathLst>
                <a:path extrusionOk="0" h="4558217" w="351064">
                  <a:moveTo>
                    <a:pt x="318407" y="0"/>
                  </a:moveTo>
                  <a:cubicBezTo>
                    <a:pt x="315686" y="46264"/>
                    <a:pt x="316237" y="92838"/>
                    <a:pt x="310243" y="138793"/>
                  </a:cubicBezTo>
                  <a:cubicBezTo>
                    <a:pt x="308017" y="155860"/>
                    <a:pt x="298088" y="171081"/>
                    <a:pt x="293914" y="187779"/>
                  </a:cubicBezTo>
                  <a:cubicBezTo>
                    <a:pt x="291193" y="198665"/>
                    <a:pt x="288832" y="209647"/>
                    <a:pt x="285750" y="220436"/>
                  </a:cubicBezTo>
                  <a:cubicBezTo>
                    <a:pt x="283386" y="228711"/>
                    <a:pt x="282870" y="238136"/>
                    <a:pt x="277586" y="244929"/>
                  </a:cubicBezTo>
                  <a:cubicBezTo>
                    <a:pt x="263409" y="263157"/>
                    <a:pt x="228600" y="293914"/>
                    <a:pt x="228600" y="293914"/>
                  </a:cubicBezTo>
                  <a:cubicBezTo>
                    <a:pt x="223157" y="310243"/>
                    <a:pt x="216447" y="326202"/>
                    <a:pt x="212272" y="342900"/>
                  </a:cubicBezTo>
                  <a:cubicBezTo>
                    <a:pt x="209550" y="353786"/>
                    <a:pt x="207331" y="364809"/>
                    <a:pt x="204107" y="375557"/>
                  </a:cubicBezTo>
                  <a:cubicBezTo>
                    <a:pt x="199161" y="392043"/>
                    <a:pt x="187779" y="424543"/>
                    <a:pt x="187779" y="424543"/>
                  </a:cubicBezTo>
                  <a:cubicBezTo>
                    <a:pt x="193735" y="466236"/>
                    <a:pt x="187319" y="486753"/>
                    <a:pt x="220436" y="514350"/>
                  </a:cubicBezTo>
                  <a:cubicBezTo>
                    <a:pt x="227047" y="519859"/>
                    <a:pt x="236765" y="519793"/>
                    <a:pt x="244929" y="522514"/>
                  </a:cubicBezTo>
                  <a:cubicBezTo>
                    <a:pt x="250372" y="530678"/>
                    <a:pt x="256869" y="538231"/>
                    <a:pt x="261257" y="547007"/>
                  </a:cubicBezTo>
                  <a:cubicBezTo>
                    <a:pt x="265106" y="554704"/>
                    <a:pt x="268007" y="563011"/>
                    <a:pt x="269422" y="571500"/>
                  </a:cubicBezTo>
                  <a:cubicBezTo>
                    <a:pt x="276192" y="612122"/>
                    <a:pt x="278980" y="653342"/>
                    <a:pt x="285750" y="693964"/>
                  </a:cubicBezTo>
                  <a:cubicBezTo>
                    <a:pt x="287165" y="702453"/>
                    <a:pt x="291827" y="710108"/>
                    <a:pt x="293914" y="718457"/>
                  </a:cubicBezTo>
                  <a:cubicBezTo>
                    <a:pt x="324328" y="840112"/>
                    <a:pt x="280010" y="697380"/>
                    <a:pt x="318407" y="783772"/>
                  </a:cubicBezTo>
                  <a:cubicBezTo>
                    <a:pt x="325397" y="799500"/>
                    <a:pt x="334736" y="832757"/>
                    <a:pt x="334736" y="832757"/>
                  </a:cubicBezTo>
                  <a:cubicBezTo>
                    <a:pt x="337457" y="854529"/>
                    <a:pt x="338975" y="876485"/>
                    <a:pt x="342900" y="898072"/>
                  </a:cubicBezTo>
                  <a:cubicBezTo>
                    <a:pt x="344439" y="906539"/>
                    <a:pt x="351064" y="913958"/>
                    <a:pt x="351064" y="922564"/>
                  </a:cubicBezTo>
                  <a:cubicBezTo>
                    <a:pt x="351064" y="927009"/>
                    <a:pt x="343155" y="983415"/>
                    <a:pt x="334736" y="996043"/>
                  </a:cubicBezTo>
                  <a:cubicBezTo>
                    <a:pt x="328331" y="1005650"/>
                    <a:pt x="319357" y="1013447"/>
                    <a:pt x="310243" y="1020536"/>
                  </a:cubicBezTo>
                  <a:cubicBezTo>
                    <a:pt x="294752" y="1032584"/>
                    <a:pt x="261257" y="1053193"/>
                    <a:pt x="261257" y="1053193"/>
                  </a:cubicBezTo>
                  <a:cubicBezTo>
                    <a:pt x="241676" y="1111939"/>
                    <a:pt x="265440" y="1038556"/>
                    <a:pt x="244929" y="1110343"/>
                  </a:cubicBezTo>
                  <a:cubicBezTo>
                    <a:pt x="242565" y="1118618"/>
                    <a:pt x="239486" y="1126672"/>
                    <a:pt x="236764" y="1134836"/>
                  </a:cubicBezTo>
                  <a:cubicBezTo>
                    <a:pt x="234043" y="1167493"/>
                    <a:pt x="232931" y="1200324"/>
                    <a:pt x="228600" y="1232807"/>
                  </a:cubicBezTo>
                  <a:cubicBezTo>
                    <a:pt x="227463" y="1241337"/>
                    <a:pt x="220436" y="1248694"/>
                    <a:pt x="220436" y="1257300"/>
                  </a:cubicBezTo>
                  <a:cubicBezTo>
                    <a:pt x="220436" y="1425605"/>
                    <a:pt x="198343" y="1383365"/>
                    <a:pt x="244929" y="1453243"/>
                  </a:cubicBezTo>
                  <a:cubicBezTo>
                    <a:pt x="242207" y="1551214"/>
                    <a:pt x="241784" y="1649276"/>
                    <a:pt x="236764" y="1747157"/>
                  </a:cubicBezTo>
                  <a:cubicBezTo>
                    <a:pt x="236323" y="1755752"/>
                    <a:pt x="230288" y="1763211"/>
                    <a:pt x="228600" y="1771650"/>
                  </a:cubicBezTo>
                  <a:cubicBezTo>
                    <a:pt x="227514" y="1777081"/>
                    <a:pt x="222811" y="1837484"/>
                    <a:pt x="212272" y="1853293"/>
                  </a:cubicBezTo>
                  <a:cubicBezTo>
                    <a:pt x="205867" y="1862900"/>
                    <a:pt x="195943" y="1869622"/>
                    <a:pt x="187779" y="1877786"/>
                  </a:cubicBezTo>
                  <a:cubicBezTo>
                    <a:pt x="184674" y="1893309"/>
                    <a:pt x="179817" y="1926365"/>
                    <a:pt x="171450" y="1943100"/>
                  </a:cubicBezTo>
                  <a:cubicBezTo>
                    <a:pt x="167062" y="1951876"/>
                    <a:pt x="160565" y="1959429"/>
                    <a:pt x="155122" y="1967593"/>
                  </a:cubicBezTo>
                  <a:cubicBezTo>
                    <a:pt x="152400" y="1989364"/>
                    <a:pt x="155106" y="2012536"/>
                    <a:pt x="146957" y="2032907"/>
                  </a:cubicBezTo>
                  <a:cubicBezTo>
                    <a:pt x="143313" y="2042018"/>
                    <a:pt x="127664" y="2040915"/>
                    <a:pt x="122464" y="2049236"/>
                  </a:cubicBezTo>
                  <a:cubicBezTo>
                    <a:pt x="113342" y="2063832"/>
                    <a:pt x="106136" y="2098222"/>
                    <a:pt x="106136" y="2098222"/>
                  </a:cubicBezTo>
                  <a:cubicBezTo>
                    <a:pt x="124669" y="2153820"/>
                    <a:pt x="101338" y="2085427"/>
                    <a:pt x="130629" y="2163536"/>
                  </a:cubicBezTo>
                  <a:cubicBezTo>
                    <a:pt x="133651" y="2171594"/>
                    <a:pt x="136072" y="2179865"/>
                    <a:pt x="138793" y="2188029"/>
                  </a:cubicBezTo>
                  <a:cubicBezTo>
                    <a:pt x="136072" y="2302329"/>
                    <a:pt x="130629" y="2416597"/>
                    <a:pt x="130629" y="2530929"/>
                  </a:cubicBezTo>
                  <a:cubicBezTo>
                    <a:pt x="130629" y="2658507"/>
                    <a:pt x="133469" y="2591270"/>
                    <a:pt x="155122" y="2677886"/>
                  </a:cubicBezTo>
                  <a:cubicBezTo>
                    <a:pt x="157843" y="2688772"/>
                    <a:pt x="158268" y="2700507"/>
                    <a:pt x="163286" y="2710543"/>
                  </a:cubicBezTo>
                  <a:cubicBezTo>
                    <a:pt x="169371" y="2722714"/>
                    <a:pt x="179615" y="2732314"/>
                    <a:pt x="187779" y="2743200"/>
                  </a:cubicBezTo>
                  <a:cubicBezTo>
                    <a:pt x="190500" y="2751364"/>
                    <a:pt x="190567" y="2760973"/>
                    <a:pt x="195943" y="2767693"/>
                  </a:cubicBezTo>
                  <a:cubicBezTo>
                    <a:pt x="202073" y="2775355"/>
                    <a:pt x="213498" y="2777084"/>
                    <a:pt x="220436" y="2784022"/>
                  </a:cubicBezTo>
                  <a:cubicBezTo>
                    <a:pt x="227374" y="2790960"/>
                    <a:pt x="231321" y="2800350"/>
                    <a:pt x="236764" y="2808514"/>
                  </a:cubicBezTo>
                  <a:cubicBezTo>
                    <a:pt x="239486" y="2835728"/>
                    <a:pt x="244929" y="2862807"/>
                    <a:pt x="244929" y="2890157"/>
                  </a:cubicBezTo>
                  <a:cubicBezTo>
                    <a:pt x="244929" y="2900404"/>
                    <a:pt x="232449" y="2935760"/>
                    <a:pt x="228600" y="2947307"/>
                  </a:cubicBezTo>
                  <a:cubicBezTo>
                    <a:pt x="231321" y="2993571"/>
                    <a:pt x="232568" y="3039946"/>
                    <a:pt x="236764" y="3086100"/>
                  </a:cubicBezTo>
                  <a:cubicBezTo>
                    <a:pt x="239998" y="3121678"/>
                    <a:pt x="250843" y="3141195"/>
                    <a:pt x="261257" y="3175907"/>
                  </a:cubicBezTo>
                  <a:cubicBezTo>
                    <a:pt x="292016" y="3278434"/>
                    <a:pt x="250146" y="3150735"/>
                    <a:pt x="277586" y="3233057"/>
                  </a:cubicBezTo>
                  <a:cubicBezTo>
                    <a:pt x="274865" y="3249386"/>
                    <a:pt x="270692" y="3265538"/>
                    <a:pt x="269422" y="3282043"/>
                  </a:cubicBezTo>
                  <a:cubicBezTo>
                    <a:pt x="265242" y="3336379"/>
                    <a:pt x="267275" y="3391166"/>
                    <a:pt x="261257" y="3445329"/>
                  </a:cubicBezTo>
                  <a:cubicBezTo>
                    <a:pt x="259698" y="3459358"/>
                    <a:pt x="243752" y="3506009"/>
                    <a:pt x="236764" y="3526972"/>
                  </a:cubicBezTo>
                  <a:cubicBezTo>
                    <a:pt x="234043" y="3556908"/>
                    <a:pt x="236345" y="3587735"/>
                    <a:pt x="228600" y="3616779"/>
                  </a:cubicBezTo>
                  <a:cubicBezTo>
                    <a:pt x="225094" y="3629927"/>
                    <a:pt x="212016" y="3638363"/>
                    <a:pt x="204107" y="3649436"/>
                  </a:cubicBezTo>
                  <a:cubicBezTo>
                    <a:pt x="198404" y="3657421"/>
                    <a:pt x="193222" y="3665765"/>
                    <a:pt x="187779" y="3673929"/>
                  </a:cubicBezTo>
                  <a:cubicBezTo>
                    <a:pt x="185057" y="3720193"/>
                    <a:pt x="189667" y="3767481"/>
                    <a:pt x="179614" y="3812722"/>
                  </a:cubicBezTo>
                  <a:cubicBezTo>
                    <a:pt x="177747" y="3821123"/>
                    <a:pt x="161842" y="3815510"/>
                    <a:pt x="155122" y="3820886"/>
                  </a:cubicBezTo>
                  <a:cubicBezTo>
                    <a:pt x="147460" y="3827016"/>
                    <a:pt x="144236" y="3837215"/>
                    <a:pt x="138793" y="3845379"/>
                  </a:cubicBezTo>
                  <a:cubicBezTo>
                    <a:pt x="136072" y="3867150"/>
                    <a:pt x="134236" y="3889051"/>
                    <a:pt x="130629" y="3910693"/>
                  </a:cubicBezTo>
                  <a:cubicBezTo>
                    <a:pt x="124152" y="3949553"/>
                    <a:pt x="117019" y="3948804"/>
                    <a:pt x="106136" y="3992336"/>
                  </a:cubicBezTo>
                  <a:cubicBezTo>
                    <a:pt x="103415" y="4003222"/>
                    <a:pt x="100406" y="4014040"/>
                    <a:pt x="97972" y="4024993"/>
                  </a:cubicBezTo>
                  <a:cubicBezTo>
                    <a:pt x="94962" y="4038539"/>
                    <a:pt x="93173" y="4052352"/>
                    <a:pt x="89807" y="4065814"/>
                  </a:cubicBezTo>
                  <a:cubicBezTo>
                    <a:pt x="87720" y="4074163"/>
                    <a:pt x="84364" y="4082143"/>
                    <a:pt x="81643" y="4090307"/>
                  </a:cubicBezTo>
                  <a:cubicBezTo>
                    <a:pt x="78922" y="4174671"/>
                    <a:pt x="80898" y="4259318"/>
                    <a:pt x="73479" y="4343400"/>
                  </a:cubicBezTo>
                  <a:cubicBezTo>
                    <a:pt x="72617" y="4353174"/>
                    <a:pt x="60924" y="4358835"/>
                    <a:pt x="57150" y="4367893"/>
                  </a:cubicBezTo>
                  <a:cubicBezTo>
                    <a:pt x="47220" y="4391725"/>
                    <a:pt x="32657" y="4441372"/>
                    <a:pt x="32657" y="4441372"/>
                  </a:cubicBezTo>
                  <a:cubicBezTo>
                    <a:pt x="29936" y="4479472"/>
                    <a:pt x="36572" y="4519435"/>
                    <a:pt x="24493" y="4555672"/>
                  </a:cubicBezTo>
                  <a:cubicBezTo>
                    <a:pt x="21390" y="4564981"/>
                    <a:pt x="6938" y="4546281"/>
                    <a:pt x="0" y="4539343"/>
                  </a:cubicBezTo>
                  <a:lnTo>
                    <a:pt x="0" y="4531179"/>
                  </a:lnTo>
                </a:path>
              </a:pathLst>
            </a:custGeom>
            <a:noFill/>
            <a:ln cap="flat" cmpd="sng" w="76200">
              <a:solidFill>
                <a:srgbClr val="00B0F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22"/>
            <p:cNvSpPr/>
            <p:nvPr/>
          </p:nvSpPr>
          <p:spPr>
            <a:xfrm>
              <a:off x="4167868" y="4359729"/>
              <a:ext cx="1089932" cy="889907"/>
            </a:xfrm>
            <a:prstGeom prst="ellipse">
              <a:avLst/>
            </a:prstGeom>
            <a:noFill/>
            <a:ln cap="flat" cmpd="sng" w="5715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arkisim"/>
              <a:buNone/>
            </a:pPr>
            <a:r>
              <a:rPr lang="iw-IL">
                <a:latin typeface="Narkisim"/>
                <a:ea typeface="Narkisim"/>
                <a:cs typeface="Narkisim"/>
                <a:sym typeface="Narkisim"/>
              </a:rPr>
              <a:t>     גדעון ואנשי פנואל</a:t>
            </a:r>
            <a:endParaRPr>
              <a:latin typeface="Narkisim"/>
              <a:ea typeface="Narkisim"/>
              <a:cs typeface="Narkisim"/>
              <a:sym typeface="Narkisim"/>
            </a:endParaRPr>
          </a:p>
        </p:txBody>
      </p:sp>
      <p:sp>
        <p:nvSpPr>
          <p:cNvPr id="162" name="Google Shape;162;p23"/>
          <p:cNvSpPr txBox="1"/>
          <p:nvPr>
            <p:ph idx="1" type="body"/>
          </p:nvPr>
        </p:nvSpPr>
        <p:spPr>
          <a:xfrm>
            <a:off x="4669970" y="1825625"/>
            <a:ext cx="668382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ח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וַיַּעַל מִשָּׁם פְּנוּאֵל, וַיְדַבֵּר אֲלֵיהֶם </a:t>
            </a:r>
            <a:r>
              <a:rPr b="1" lang="iw-IL" sz="4000">
                <a:latin typeface="Narkisim"/>
                <a:ea typeface="Narkisim"/>
                <a:cs typeface="Narkisim"/>
                <a:sym typeface="Narkisim"/>
              </a:rPr>
              <a:t>כָּזֹאת 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(?) 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וַיַּעֲנוּ אוֹתוֹ אַנְשֵׁי פְנוּאֵל, </a:t>
            </a:r>
            <a:r>
              <a:rPr b="1" lang="iw-IL" sz="4400">
                <a:latin typeface="Narkisim"/>
                <a:ea typeface="Narkisim"/>
                <a:cs typeface="Narkisim"/>
                <a:sym typeface="Narkisim"/>
              </a:rPr>
              <a:t>כַּאֲשֶׁר 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(?)</a:t>
            </a:r>
            <a:r>
              <a:rPr b="1" lang="iw-IL" sz="4400">
                <a:latin typeface="Narkisim"/>
                <a:ea typeface="Narkisim"/>
                <a:cs typeface="Narkisim"/>
                <a:sym typeface="Narkisim"/>
              </a:rPr>
              <a:t> 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 עָנוּ אַנְשֵׁי סֻכּוֹת.  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ט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וַיֹּאמֶר גַּם-לְאַנְשֵׁי פְנוּאֵל לֵאמֹר:  </a:t>
            </a:r>
            <a:endParaRPr/>
          </a:p>
          <a:p>
            <a:pPr indent="0" lvl="0" mar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"בְּשׁוּבִי בְשָׁלוֹם, </a:t>
            </a:r>
            <a:r>
              <a:rPr b="1" lang="iw-IL" sz="3600">
                <a:solidFill>
                  <a:srgbClr val="FF0000"/>
                </a:solidFill>
                <a:latin typeface="Narkisim"/>
                <a:ea typeface="Narkisim"/>
                <a:cs typeface="Narkisim"/>
                <a:sym typeface="Narkisim"/>
              </a:rPr>
              <a:t>אֶתֹּץ אֶת-הַמִּגְדָּל הַזֶּה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."  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Image result for ancient tower" id="163" name="Google Shape;163;p23"/>
          <p:cNvPicPr preferRelativeResize="0"/>
          <p:nvPr/>
        </p:nvPicPr>
        <p:blipFill rotWithShape="1">
          <a:blip r:embed="rId3">
            <a:alphaModFix/>
          </a:blip>
          <a:srcRect b="0" l="0" r="9886" t="0"/>
          <a:stretch/>
        </p:blipFill>
        <p:spPr>
          <a:xfrm>
            <a:off x="252231" y="365125"/>
            <a:ext cx="4116346" cy="6205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5A6BD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4"/>
          <p:cNvSpPr txBox="1"/>
          <p:nvPr>
            <p:ph idx="1" type="body"/>
          </p:nvPr>
        </p:nvSpPr>
        <p:spPr>
          <a:xfrm>
            <a:off x="699407" y="930729"/>
            <a:ext cx="10975522" cy="5731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י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וְזֶבַח וְצַלְמֻנָּע בַּקַּרְקֹר, וּמַחֲנֵיהֶם עִמָּם כַּחֲמֵשֶׁת עָשָׂר אֶלֶף כֹּל הַנּוֹתָרִים, מִכֹּל מַחֲנֵה בְנֵי-קֶדֶם; </a:t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וְהַנֹּפְלִים (הרוגים) מֵאָה וְעֶשְׂרִים אֶלֶף אִישׁ שֹׁלֵף חָרֶב. (120,000)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יא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וַיַּעַל גִּדְעוֹן, דֶּרֶךְ הַשְּׁכוּנֵי בָאֳהָלִים, מִקֶּדֶם לְנֹבַח, וְיָגְבְּהָה; וַיַּךְ, אֶת-הַמַּחֲנֶה, וְהַמַּחֲנֶה, הָיָה בֶטַח.  </a:t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יב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וַיָּנֻסוּ, זֶבַח וְצַלְמֻנָּע, וַיִּרְדֹּף, אַחֲרֵיהֶם; </a:t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וַיִּלְכֹּד אֶת-שְׁנֵי מַלְכֵי מִדְיָן, אֶת-זֶבַח וְאֶת-צַלְמֻנָּע, וְכָל-הַמַּחֲנֶה, הֶחֱרִיד. 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C2F4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arkisim"/>
              <a:buNone/>
            </a:pPr>
            <a:r>
              <a:rPr lang="iw-IL">
                <a:latin typeface="Narkisim"/>
                <a:ea typeface="Narkisim"/>
                <a:cs typeface="Narkisim"/>
                <a:sym typeface="Narkisim"/>
              </a:rPr>
              <a:t>גדעון מעניש את אנשי סוכות ופנואל</a:t>
            </a:r>
            <a:endParaRPr>
              <a:latin typeface="Narkisim"/>
              <a:ea typeface="Narkisim"/>
              <a:cs typeface="Narkisim"/>
              <a:sym typeface="Narkisim"/>
            </a:endParaRPr>
          </a:p>
        </p:txBody>
      </p:sp>
      <p:sp>
        <p:nvSpPr>
          <p:cNvPr id="174" name="Google Shape;174;p25"/>
          <p:cNvSpPr txBox="1"/>
          <p:nvPr>
            <p:ph idx="1" type="body"/>
          </p:nvPr>
        </p:nvSpPr>
        <p:spPr>
          <a:xfrm>
            <a:off x="781050" y="1690688"/>
            <a:ext cx="10515600" cy="48733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יד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 וַיִּלְכָּד-נַעַר מֵאַנְשֵׁי סֻכּוֹת, וַיִּשְׁאָלֵהוּ,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וַיִּכְתֹּב אֵלָיו אֶת-שָׂרֵי סֻכּוֹת, וְאֶת-זְקֵנֶיהָ--שִׁבְעִים וְשִׁבְעָה, אִישׁ.  </a:t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טו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וַיָּבֹא, אֶל-אַנְשֵׁי סֻכּוֹת, וַיֹּאמֶר, הִנֵּה זֶבַח וְצַלְמֻנָּע:  אֲשֶׁר חֵרַפְתֶּם אוֹתִי לֵאמֹר, הֲכַף זֶבַח וְצַלְמֻנָּע עַתָּה בְּיָדֶךָ, כִּי נִתֵּן לַאֲנָשֶׁיךָ הַיְּעֵפִים, לָחֶם.  </a:t>
            </a: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טז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וַיִּקַּח אֶת-זִקְנֵי הָעִיר, וְאֶת-קוֹצֵי הַמִּדְבָּר וְאֶת-הַבַּרְקֳנִים; וַיֹּדַע בָּהֶם, אֵת </a:t>
            </a:r>
            <a:r>
              <a:rPr b="1" lang="iw-IL" sz="4000">
                <a:latin typeface="Narkisim"/>
                <a:ea typeface="Narkisim"/>
                <a:cs typeface="Narkisim"/>
                <a:sym typeface="Narkisim"/>
              </a:rPr>
              <a:t>אַנְשֵׁי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 סֻכּוֹת.  </a:t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יז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וְאֶת מִגְדַּל פְּנוּאֵל, נָתָץ, וַיַּהֲרֹג אֶת-אַנְשֵׁי הָעִיר. 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arkisim"/>
              <a:buNone/>
            </a:pPr>
            <a:r>
              <a:rPr lang="iw-IL">
                <a:latin typeface="Narkisim"/>
                <a:ea typeface="Narkisim"/>
                <a:cs typeface="Narkisim"/>
                <a:sym typeface="Narkisim"/>
              </a:rPr>
              <a:t>סופם של זבח וצלמונע</a:t>
            </a:r>
            <a:endParaRPr>
              <a:latin typeface="Narkisim"/>
              <a:ea typeface="Narkisim"/>
              <a:cs typeface="Narkisim"/>
              <a:sym typeface="Narkisim"/>
            </a:endParaRPr>
          </a:p>
        </p:txBody>
      </p:sp>
      <p:sp>
        <p:nvSpPr>
          <p:cNvPr id="180" name="Google Shape;180;p2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יח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וַיֹּאמֶר, אֶל-זֶבַח וְאֶל-צַלְמֻנָּע: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"אֵיפֹה הָאֲנָשִׁים, אֲשֶׁר הֲרַגְתֶּם בְּתָבוֹר?"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"וַיֹּאמְרוּ, כָּמוֹךָ כְמוֹהֶם, אֶחָד, כְּתֹאַר בְּנֵי הַמֶּלֶךְ."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יט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וַיֹּאמַר: "אַחַי בְּנֵי-אִמִּי הֵם, חַי-יְהוָה, לוּ הַחֲיִתֶם אוֹתָם--לֹא הָרַגְתִּי, אֶתְכֶם." </a:t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/>
          <p:cNvSpPr txBox="1"/>
          <p:nvPr>
            <p:ph idx="1" type="body"/>
          </p:nvPr>
        </p:nvSpPr>
        <p:spPr>
          <a:xfrm>
            <a:off x="5208813" y="184603"/>
            <a:ext cx="6855279" cy="53344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כ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וַיֹּאמֶר לְיֶתֶר בְּכוֹרוֹ: "קוּם הֲרֹג אוֹתָם!"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 וְלֹא-שָׁלַף הַנַּעַר חַרְבּוֹ כִּי יָרֵא, כִּי עוֹדֶנּוּ נָעַר. 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כא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וַיֹּאמֶר זֶבַח וְצַלְמֻנָּע: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"קוּם אַתָּה וּפְגַע-בָּנוּ--כִּי כָאִישׁ, גְּבוּרָתוֹ." 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וַיָּקָם גִּדְעוֹן, וַיַּהֲרֹג אֶת-זֶבַח וְאֶת-צַלְמֻנָּע, 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וַיִּקַּח אֶת-הַשַּׂהֲרֹנִים, אֲשֶׁר בְּצַוְּארֵי גְמַלֵּיהֶם.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Image result for Decorated camels" id="186" name="Google Shape;18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696" y="3812722"/>
            <a:ext cx="5029117" cy="2829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arkisim"/>
              <a:buNone/>
            </a:pPr>
            <a:r>
              <a:rPr lang="iw-IL">
                <a:latin typeface="Narkisim"/>
                <a:ea typeface="Narkisim"/>
                <a:cs typeface="Narkisim"/>
                <a:sym typeface="Narkisim"/>
              </a:rPr>
              <a:t>בקשת ישראל</a:t>
            </a:r>
            <a:endParaRPr>
              <a:latin typeface="Narkisim"/>
              <a:ea typeface="Narkisim"/>
              <a:cs typeface="Narkisim"/>
              <a:sym typeface="Narkisim"/>
            </a:endParaRPr>
          </a:p>
        </p:txBody>
      </p:sp>
      <p:sp>
        <p:nvSpPr>
          <p:cNvPr id="192" name="Google Shape;192;p28"/>
          <p:cNvSpPr txBox="1"/>
          <p:nvPr>
            <p:ph idx="1" type="body"/>
          </p:nvPr>
        </p:nvSpPr>
        <p:spPr>
          <a:xfrm>
            <a:off x="838200" y="1551214"/>
            <a:ext cx="10515600" cy="4625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כב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וַיֹּאמְרוּ אִישׁ-יִשְׂרָאֵל, אֶל-גִּדְעוֹן: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"מְשָׁל-בָּנוּ גַּם-אַתָּה, גַּם-בִּנְךָ גַּם בֶּן-בְּנֶךָ,  כִּי הוֹשַׁעְתָּנוּ, מִיַּד מִדְיָן."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כג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וַיֹּאמֶר אֲלֵהֶם, גִּדְעוֹן: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" לֹא-אֶמְשֹׁל אֲנִי בָּכֶם,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                           וְלֹא-יִמְשֹׁל בְּנִי בָּכֶם:  </a:t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                                                     ה' יִמְשֹׁל בָּכֶם!!!!"  </a:t>
            </a:r>
            <a:endParaRPr/>
          </a:p>
        </p:txBody>
      </p:sp>
      <p:pic>
        <p:nvPicPr>
          <p:cNvPr descr="Image result for king clipart" id="193" name="Google Shape;19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1318" y="4109584"/>
            <a:ext cx="1870847" cy="2510291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8"/>
          <p:cNvSpPr/>
          <p:nvPr/>
        </p:nvSpPr>
        <p:spPr>
          <a:xfrm rot="3377808">
            <a:off x="9440569" y="3879636"/>
            <a:ext cx="131911" cy="3296923"/>
          </a:xfrm>
          <a:prstGeom prst="rect">
            <a:avLst/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8"/>
          <p:cNvSpPr/>
          <p:nvPr/>
        </p:nvSpPr>
        <p:spPr>
          <a:xfrm flipH="1" rot="-3377808">
            <a:off x="9724712" y="3828931"/>
            <a:ext cx="138316" cy="3208400"/>
          </a:xfrm>
          <a:prstGeom prst="rect">
            <a:avLst/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result for ‫כתר‬‎" id="196" name="Google Shape;19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5471" y="11"/>
            <a:ext cx="2185355" cy="21853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9"/>
          <p:cNvSpPr txBox="1"/>
          <p:nvPr>
            <p:ph idx="1" type="body"/>
          </p:nvPr>
        </p:nvSpPr>
        <p:spPr>
          <a:xfrm>
            <a:off x="838200" y="457200"/>
            <a:ext cx="10515600" cy="5719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כד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וַיֹּאמֶר אֲלֵהֶם גִּדְעוֹן, אֶשְׁאֲלָה מִכֶּם שְׁאֵלָה, וּתְנוּ-לִי, אִישׁ נֶזֶם שְׁלָלוֹ:  כִּי-נִזְמֵי זָהָב לָהֶם, כִּי יִשְׁמְעֵאלִים הֵם.  </a:t>
            </a: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כה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וַיֹּאמְרוּ, נָתוֹן נִתֵּן; וַיִּפְרְשׂוּ, אֶת-הַשִּׂמְלָה, וַיַּשְׁלִיכוּ שָׁמָּה, אִישׁ נֶזֶם שְׁלָלוֹ.  </a:t>
            </a: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כו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וַיְהִי, מִשְׁקַל נִזְמֵי הַזָּהָב אֲשֶׁר שָׁאָל, אֶלֶף וּשְׁבַע-מֵאוֹת, זָהָב--לְבַד מִן-הַשַּׂהֲרֹנִים וְהַנְּטִיפוֹת וּבִגְדֵי הָאַרְגָּמָן, שֶׁעַל מַלְכֵי מִדְיָן, וּלְבַד מִן-הָעֲנָקוֹת, אֲשֶׁר בְּצַוְּארֵי גְמַלֵּיהֶם.  </a:t>
            </a:r>
            <a:endParaRPr sz="3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0"/>
          <p:cNvSpPr txBox="1"/>
          <p:nvPr>
            <p:ph idx="1" type="body"/>
          </p:nvPr>
        </p:nvSpPr>
        <p:spPr>
          <a:xfrm>
            <a:off x="789215" y="1180647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כז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וַיַּעַשׂ אוֹתוֹ גִדְעוֹן לְאֵפוֹד, 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וַיַּצֵּג אוֹתוֹ בְעִירוֹ בְּעָפְרָה, 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וַיִּזְנוּ כָל-יִשְׂרָאֵל אַחֲרָיו שָׁם, (אחרי מות גדעון)  וַיְהִי לְגִדְעוֹן וּלְבֵיתוֹ, לְמוֹקֵשׁ.  (האחריות למה שקרה היא על גדעון)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b="1"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כח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וַיִּכָּנַע מִדְיָן, לִפְנֵי בְּנֵי יִשְׂרָאֵל, וְלֹא יָסְפוּ, לָשֵׂאת רֹאשָׁם; וַתִּשְׁקֹט הָאָרֶץ אַרְבָּעִים שָׁנָה, בִּימֵי גִדְעוֹן. 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arkisim"/>
              <a:buNone/>
            </a:pPr>
            <a:r>
              <a:rPr lang="iw-IL">
                <a:latin typeface="Narkisim"/>
                <a:ea typeface="Narkisim"/>
                <a:cs typeface="Narkisim"/>
                <a:sym typeface="Narkisim"/>
              </a:rPr>
              <a:t>סוף דבר</a:t>
            </a:r>
            <a:endParaRPr>
              <a:latin typeface="Narkisim"/>
              <a:ea typeface="Narkisim"/>
              <a:cs typeface="Narkisim"/>
              <a:sym typeface="Narkisim"/>
            </a:endParaRPr>
          </a:p>
        </p:txBody>
      </p:sp>
      <p:sp>
        <p:nvSpPr>
          <p:cNvPr id="212" name="Google Shape;212;p31"/>
          <p:cNvSpPr txBox="1"/>
          <p:nvPr>
            <p:ph idx="1" type="body"/>
          </p:nvPr>
        </p:nvSpPr>
        <p:spPr>
          <a:xfrm>
            <a:off x="903514" y="169068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כט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וַיֵּלֶךְ יְרֻבַּעַל (גדעון) בֶּן-יוֹאָשׁ, וַיֵּשֶׁב בְּבֵיתוֹ.  </a:t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ל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וּלְגִדְעוֹן, הָיוּ שִׁבְעִים (70!!!) בָּנִים, יֹצְאֵי, יְרֵכוֹ:  </a:t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כִּי-נָשִׁים רַבּוֹת, הָיוּ לוֹ.  </a:t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לא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וּפִילַגְשׁוֹ אֲשֶׁר בִּשְׁכֶם, יָלְדָה-לּוֹ גַם-הִיא בֵּן; וַיָּשֶׂם אֶת-שְׁמוֹ, אֲבִימֶלֶךְ.  </a:t>
            </a:r>
            <a:endParaRPr sz="3600">
              <a:latin typeface="Narkisim"/>
              <a:ea typeface="Narkisim"/>
              <a:cs typeface="Narkisim"/>
              <a:sym typeface="Narkisim"/>
            </a:endParaRPr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לב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וַיָּמָת גִּדְעוֹן בֶּן-יוֹאָשׁ, בְּשֵׂיבָה טוֹבָה; וַיִּקָּבֵר, בְּקֶבֶר יוֹאָשׁ אָבִיו, בְּעָפְרָה, אֲבִי הָעֶזְרִי.  </a:t>
            </a:r>
            <a:br>
              <a:rPr lang="iw-IL" sz="3600">
                <a:latin typeface="Narkisim"/>
                <a:ea typeface="Narkisim"/>
                <a:cs typeface="Narkisim"/>
                <a:sym typeface="Narkisim"/>
              </a:rPr>
            </a:br>
            <a:endParaRPr sz="3600">
              <a:latin typeface="Narkisim"/>
              <a:ea typeface="Narkisim"/>
              <a:cs typeface="Narkisim"/>
              <a:sym typeface="Narkisim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arkisim"/>
              <a:buNone/>
            </a:pPr>
            <a:r>
              <a:rPr lang="iw-IL">
                <a:latin typeface="Narkisim"/>
                <a:ea typeface="Narkisim"/>
                <a:cs typeface="Narkisim"/>
                <a:sym typeface="Narkisim"/>
              </a:rPr>
              <a:t>ומה קרה אחר כך...</a:t>
            </a:r>
            <a:endParaRPr>
              <a:latin typeface="Narkisim"/>
              <a:ea typeface="Narkisim"/>
              <a:cs typeface="Narkisim"/>
              <a:sym typeface="Narkisim"/>
            </a:endParaRPr>
          </a:p>
        </p:txBody>
      </p:sp>
      <p:sp>
        <p:nvSpPr>
          <p:cNvPr id="218" name="Google Shape;218;p3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לג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וַיְהִי, כַּאֲשֶׁר מֵת גִּדְעוֹן, וַיָּשׁוּבוּ בְּנֵי יִשְׂרָאֵל, וַיִּזְנוּ אַחֲרֵי הַבְּעָלִים; וַיָּשִׂימוּ לָהֶם בַּעַל בְּרִית, לֵאלֹהִים.  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לד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וְלֹא זָכְרוּ בְּנֵי יִשְׂרָאֵל, אֶת-יְהוָה אֱלֹהֵיהֶם, הַמַּצִּיל אוֹתָם מִיַּד כָּל-אֹיְבֵיהֶם, מִסָּבִיב.  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iw-IL" sz="3600">
                <a:latin typeface="Narkisim"/>
                <a:ea typeface="Narkisim"/>
                <a:cs typeface="Narkisim"/>
                <a:sym typeface="Narkisim"/>
              </a:rPr>
              <a:t>לה</a:t>
            </a:r>
            <a:r>
              <a:rPr lang="iw-IL" sz="3600">
                <a:latin typeface="Narkisim"/>
                <a:ea typeface="Narkisim"/>
                <a:cs typeface="Narkisim"/>
                <a:sym typeface="Narkisim"/>
              </a:rPr>
              <a:t> וְלֹא-עָשׂוּ חֶסֶד, עִם-בֵּית יְרֻבַּעַל גִּדְעוֹן:  כְּכָל-הַטּוֹבָה--אֲשֶׁר עָשָׂה, עִם-יִשְׂרָאֵל. </a:t>
            </a:r>
            <a:endParaRPr/>
          </a:p>
          <a:p>
            <a:pPr indent="0" lvl="0" marL="0" rtl="1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