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9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5" r:id="rId10"/>
    <p:sldId id="264" r:id="rId11"/>
    <p:sldId id="265" r:id="rId12"/>
    <p:sldId id="266" r:id="rId13"/>
    <p:sldId id="267" r:id="rId14"/>
    <p:sldId id="276" r:id="rId15"/>
    <p:sldId id="268" r:id="rId16"/>
    <p:sldId id="269" r:id="rId17"/>
    <p:sldId id="277" r:id="rId18"/>
    <p:sldId id="270" r:id="rId19"/>
    <p:sldId id="271" r:id="rId20"/>
    <p:sldId id="278" r:id="rId21"/>
    <p:sldId id="272" r:id="rId22"/>
    <p:sldId id="273" r:id="rId23"/>
    <p:sldId id="274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viewProps" Target="viewProps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presProps" Target="presProps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tableStyles" Target="tableStyles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47E2B-D9CF-40EA-A134-B5F5922E847A}" type="datetimeFigureOut">
              <a:rPr lang="he-IL" smtClean="0"/>
              <a:t>ט'/טבת/תשפ"א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AF8154A8-0D8D-430A-AF1C-891C6A84CB7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219252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47E2B-D9CF-40EA-A134-B5F5922E847A}" type="datetimeFigureOut">
              <a:rPr lang="he-IL" smtClean="0"/>
              <a:t>ט'/טבת/תשפ"א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154A8-0D8D-430A-AF1C-891C6A84CB7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927589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47E2B-D9CF-40EA-A134-B5F5922E847A}" type="datetimeFigureOut">
              <a:rPr lang="he-IL" smtClean="0"/>
              <a:t>ט'/טבת/תשפ"א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F8154A8-0D8D-430A-AF1C-891C6A84CB7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60860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47E2B-D9CF-40EA-A134-B5F5922E847A}" type="datetimeFigureOut">
              <a:rPr lang="he-IL" smtClean="0"/>
              <a:t>ט'/טבת/תשפ"א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AF8154A8-0D8D-430A-AF1C-891C6A84CB7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756759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47E2B-D9CF-40EA-A134-B5F5922E847A}" type="datetimeFigureOut">
              <a:rPr lang="he-IL" smtClean="0"/>
              <a:t>ט'/טבת/תשפ"א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AF8154A8-0D8D-430A-AF1C-891C6A84CB7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87382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47E2B-D9CF-40EA-A134-B5F5922E847A}" type="datetimeFigureOut">
              <a:rPr lang="he-IL" smtClean="0"/>
              <a:t>ט'/טבת/תשפ"א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154A8-0D8D-430A-AF1C-891C6A84CB7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214812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47E2B-D9CF-40EA-A134-B5F5922E847A}" type="datetimeFigureOut">
              <a:rPr lang="he-IL" smtClean="0"/>
              <a:t>ט'/טבת/תשפ"א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154A8-0D8D-430A-AF1C-891C6A84CB7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801532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47E2B-D9CF-40EA-A134-B5F5922E847A}" type="datetimeFigureOut">
              <a:rPr lang="he-IL" smtClean="0"/>
              <a:t>ט'/טבת/תשפ"א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154A8-0D8D-430A-AF1C-891C6A84CB7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58712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47E2B-D9CF-40EA-A134-B5F5922E847A}" type="datetimeFigureOut">
              <a:rPr lang="he-IL" smtClean="0"/>
              <a:t>ט'/טבת/תשפ"א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F8154A8-0D8D-430A-AF1C-891C6A84CB7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87908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ותרת ו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47E2B-D9CF-40EA-A134-B5F5922E847A}" type="datetimeFigureOut">
              <a:rPr lang="he-IL" smtClean="0"/>
              <a:t>ט'/טבת/תשפ"א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F8154A8-0D8D-430A-AF1C-891C6A84CB7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815923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ציטוט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47E2B-D9CF-40EA-A134-B5F5922E847A}" type="datetimeFigureOut">
              <a:rPr lang="he-IL" smtClean="0"/>
              <a:t>ט'/טבת/תשפ"א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F8154A8-0D8D-430A-AF1C-891C6A84CB7B}" type="slidenum">
              <a:rPr lang="he-IL" smtClean="0"/>
              <a:t>‹#›</a:t>
            </a:fld>
            <a:endParaRPr lang="he-IL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739087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47E2B-D9CF-40EA-A134-B5F5922E847A}" type="datetimeFigureOut">
              <a:rPr lang="he-IL" smtClean="0"/>
              <a:t>ט'/טבת/תשפ"א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F8154A8-0D8D-430A-AF1C-891C6A84CB7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890866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 עם ציטו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47E2B-D9CF-40EA-A134-B5F5922E847A}" type="datetimeFigureOut">
              <a:rPr lang="he-IL" smtClean="0"/>
              <a:t>ט'/טבת/תשפ"א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F8154A8-0D8D-430A-AF1C-891C6A84CB7B}" type="slidenum">
              <a:rPr lang="he-IL" smtClean="0"/>
              <a:t>‹#›</a:t>
            </a:fld>
            <a:endParaRPr lang="he-IL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363094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נכון או לא נכו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47E2B-D9CF-40EA-A134-B5F5922E847A}" type="datetimeFigureOut">
              <a:rPr lang="he-IL" smtClean="0"/>
              <a:t>ט'/טבת/תשפ"א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F8154A8-0D8D-430A-AF1C-891C6A84CB7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109515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47E2B-D9CF-40EA-A134-B5F5922E847A}" type="datetimeFigureOut">
              <a:rPr lang="he-IL" smtClean="0"/>
              <a:t>ט'/טבת/תשפ"א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154A8-0D8D-430A-AF1C-891C6A84CB7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519016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47E2B-D9CF-40EA-A134-B5F5922E847A}" type="datetimeFigureOut">
              <a:rPr lang="he-IL" smtClean="0"/>
              <a:t>ט'/טבת/תשפ"א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154A8-0D8D-430A-AF1C-891C6A84CB7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82076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E47E2B-D9CF-40EA-A134-B5F5922E847A}" type="datetimeFigureOut">
              <a:rPr lang="he-IL" smtClean="0"/>
              <a:t>ט'/טבת/תשפ"א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AF8154A8-0D8D-430A-AF1C-891C6A84CB7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06386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</p:sldLayoutIdLst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 /><Relationship Id="rId2" Type="http://schemas.openxmlformats.org/officeDocument/2006/relationships/image" Target="../media/image1.gif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3.png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7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 /><Relationship Id="rId1" Type="http://schemas.openxmlformats.org/officeDocument/2006/relationships/slideLayout" Target="../slideLayouts/slideLayout7.xm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 /><Relationship Id="rId7" Type="http://schemas.openxmlformats.org/officeDocument/2006/relationships/image" Target="../media/image13.jpeg" /><Relationship Id="rId2" Type="http://schemas.openxmlformats.org/officeDocument/2006/relationships/image" Target="../media/image8.jpe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12.png" /><Relationship Id="rId5" Type="http://schemas.openxmlformats.org/officeDocument/2006/relationships/image" Target="../media/image11.png" /><Relationship Id="rId4" Type="http://schemas.openxmlformats.org/officeDocument/2006/relationships/image" Target="../media/image10.png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 /><Relationship Id="rId2" Type="http://schemas.openxmlformats.org/officeDocument/2006/relationships/image" Target="../media/image15.png" /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 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 /><Relationship Id="rId2" Type="http://schemas.openxmlformats.org/officeDocument/2006/relationships/image" Target="../media/image17.jpe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19.jpeg" 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 /><Relationship Id="rId2" Type="http://schemas.openxmlformats.org/officeDocument/2006/relationships/image" Target="../media/image17.jpe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19.jpeg" 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 /><Relationship Id="rId1" Type="http://schemas.openxmlformats.org/officeDocument/2006/relationships/slideLayout" Target="../slideLayouts/slideLayout6.xml" 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 /><Relationship Id="rId2" Type="http://schemas.openxmlformats.org/officeDocument/2006/relationships/image" Target="../media/image21.pn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כותרת 3"/>
          <p:cNvSpPr>
            <a:spLocks noGrp="1"/>
          </p:cNvSpPr>
          <p:nvPr>
            <p:ph type="title"/>
          </p:nvPr>
        </p:nvSpPr>
        <p:spPr>
          <a:xfrm>
            <a:off x="862693" y="0"/>
            <a:ext cx="10515600" cy="1325563"/>
          </a:xfrm>
        </p:spPr>
        <p:txBody>
          <a:bodyPr/>
          <a:lstStyle/>
          <a:p>
            <a:pPr algn="ctr"/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פרק ז </a:t>
            </a:r>
          </a:p>
        </p:txBody>
      </p:sp>
      <p:grpSp>
        <p:nvGrpSpPr>
          <p:cNvPr id="8" name="קבוצה 7"/>
          <p:cNvGrpSpPr/>
          <p:nvPr/>
        </p:nvGrpSpPr>
        <p:grpSpPr>
          <a:xfrm>
            <a:off x="8319860" y="213178"/>
            <a:ext cx="3724275" cy="4838701"/>
            <a:chOff x="8270875" y="711200"/>
            <a:chExt cx="3724275" cy="4838701"/>
          </a:xfrm>
        </p:grpSpPr>
        <p:pic>
          <p:nvPicPr>
            <p:cNvPr id="1026" name="Picture 2" descr="http://www.daat.ac.il/daat/kitveyet/taleley/mapa1.gif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0875" y="711200"/>
              <a:ext cx="3724275" cy="48387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אליפסה 5"/>
            <p:cNvSpPr/>
            <p:nvPr/>
          </p:nvSpPr>
          <p:spPr>
            <a:xfrm>
              <a:off x="9078686" y="1966913"/>
              <a:ext cx="1338943" cy="1047295"/>
            </a:xfrm>
            <a:prstGeom prst="ellipse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12" name="קבוצה 11"/>
          <p:cNvGrpSpPr/>
          <p:nvPr/>
        </p:nvGrpSpPr>
        <p:grpSpPr>
          <a:xfrm>
            <a:off x="3958998" y="1405079"/>
            <a:ext cx="4916715" cy="5450530"/>
            <a:chOff x="3958998" y="1405079"/>
            <a:chExt cx="4916715" cy="5450530"/>
          </a:xfrm>
        </p:grpSpPr>
        <p:pic>
          <p:nvPicPr>
            <p:cNvPr id="1028" name="Picture 4" descr="Image result for ‫נחלת שבט מנשה‬‎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8998" y="1405079"/>
              <a:ext cx="4916715" cy="54505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אליפסה 9"/>
            <p:cNvSpPr/>
            <p:nvPr/>
          </p:nvSpPr>
          <p:spPr>
            <a:xfrm>
              <a:off x="6303056" y="2777134"/>
              <a:ext cx="1338943" cy="1047295"/>
            </a:xfrm>
            <a:prstGeom prst="ellipse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pic>
        <p:nvPicPr>
          <p:cNvPr id="1034" name="Picture 10" descr="https://upload.wikimedia.org/wikipedia/commons/thumb/6/61/12_staemme_israels_heb.svg/260px-12_staemme_israels_heb.svg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89" y="305026"/>
            <a:ext cx="4136003" cy="629945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אליפסה 15"/>
          <p:cNvSpPr/>
          <p:nvPr/>
        </p:nvSpPr>
        <p:spPr>
          <a:xfrm>
            <a:off x="1624692" y="2377394"/>
            <a:ext cx="906237" cy="653245"/>
          </a:xfrm>
          <a:prstGeom prst="ellips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765739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יש יותר מדי חיילים...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פס' ג' - </a:t>
            </a:r>
          </a:p>
          <a:p>
            <a:pPr marL="0" indent="0">
              <a:buNone/>
            </a:pPr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וַיָּשָׁב מִן-הָעָם עֶשְׂרִים וּשְׁנַיִם אֶלֶף, (22,000)</a:t>
            </a:r>
          </a:p>
          <a:p>
            <a:pPr marL="0" indent="0">
              <a:buNone/>
            </a:pPr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וַעֲשֶׂרֶת אֲלָפִים, נִשְׁאָרוּ. (10,000)</a:t>
            </a:r>
          </a:p>
          <a:p>
            <a:pPr marL="0" indent="0">
              <a:buNone/>
            </a:pPr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בהתחלה היו – 32,000 חיילים</a:t>
            </a:r>
          </a:p>
        </p:txBody>
      </p:sp>
    </p:spTree>
    <p:extLst>
      <p:ext uri="{BB962C8B-B14F-4D97-AF65-F5344CB8AC3E}">
        <p14:creationId xmlns:p14="http://schemas.microsoft.com/office/powerpoint/2010/main" val="11426954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81050" y="0"/>
            <a:ext cx="10515600" cy="1325563"/>
          </a:xfrm>
        </p:spPr>
        <p:txBody>
          <a:bodyPr/>
          <a:lstStyle/>
          <a:p>
            <a:pPr algn="ctr"/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מבחן המים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38200" y="1208314"/>
            <a:ext cx="10515600" cy="550272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he-IL" sz="3600" b="1" dirty="0">
                <a:latin typeface="Narkisim" panose="020E0502050101010101" pitchFamily="34" charset="-79"/>
                <a:cs typeface="Narkisim" panose="020E0502050101010101" pitchFamily="34" charset="-79"/>
              </a:rPr>
              <a:t>ד</a:t>
            </a:r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 וַיֹּאמֶר יְהוָה אֶל-גִּדְעוֹן:" עוֹד הָעָם רָב, הוֹרֵד אוֹתָם אֶל-הַמַּיִם, </a:t>
            </a:r>
            <a:r>
              <a:rPr lang="he-IL" sz="3600" dirty="0" err="1">
                <a:latin typeface="Narkisim" panose="020E0502050101010101" pitchFamily="34" charset="-79"/>
                <a:cs typeface="Narkisim" panose="020E0502050101010101" pitchFamily="34" charset="-79"/>
              </a:rPr>
              <a:t>וְאֶצְרְפֶנּו</a:t>
            </a:r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ּ לְךָ שָׁם, וְהָיָה אֲשֶׁר אֹמַר אֵלֶיךָ זֶה יֵלֵךְ אִתָּךְ, הוּא יֵלֵךְ אִתָּךְ, וְכֹל אֲשֶׁר-אֹמַר אֵלֶיךָ זֶה לֹא-יֵלֵךְ עִמָּךְ, הוּא לֹא יֵלֵךְ."</a:t>
            </a:r>
          </a:p>
          <a:p>
            <a:pPr marL="0" indent="0" algn="just">
              <a:buNone/>
            </a:pPr>
            <a:r>
              <a:rPr lang="he-IL" sz="3600" b="1" dirty="0">
                <a:latin typeface="Narkisim" panose="020E0502050101010101" pitchFamily="34" charset="-79"/>
                <a:cs typeface="Narkisim" panose="020E0502050101010101" pitchFamily="34" charset="-79"/>
              </a:rPr>
              <a:t>ה</a:t>
            </a:r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 וַיּוֹרֶד אֶת-הָעָם, אֶל-הַמָּיִם.</a:t>
            </a:r>
          </a:p>
          <a:p>
            <a:pPr marL="0" indent="0" algn="just">
              <a:buNone/>
            </a:pPr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וַיֹּאמֶר יְהוָה אֶל-גִּדְעוֹן: "כֹּל אֲשֶׁר-יָלֹק בִּלְשׁוֹנוֹ מִן-הַמַּיִם כַּאֲשֶׁר יָלֹק הַכֶּלֶב תַּצִּיג אוֹתוֹ לְבָד, וְכֹל אֲשֶׁר-יִכְרַע עַל-בִּרְכָּיו, לִשְׁתּוֹת."</a:t>
            </a:r>
          </a:p>
          <a:p>
            <a:pPr marL="0" indent="0" algn="just">
              <a:buNone/>
            </a:pPr>
            <a:r>
              <a:rPr lang="he-IL" sz="3600" b="1" dirty="0">
                <a:latin typeface="Narkisim" panose="020E0502050101010101" pitchFamily="34" charset="-79"/>
                <a:cs typeface="Narkisim" panose="020E0502050101010101" pitchFamily="34" charset="-79"/>
              </a:rPr>
              <a:t>ו</a:t>
            </a:r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 וַיְהִי, מִסְפַּר הַמְלַקְקִים בְּיָדָם אֶל-פִּיהֶם--שְׁלֹשׁ מֵאוֹת, אִישׁ; וְכֹל יֶתֶר הָעָם, כָּרְעוּ עַל-בִּרְכֵיהֶם לִשְׁתּוֹת מָיִם.  </a:t>
            </a:r>
          </a:p>
        </p:txBody>
      </p:sp>
    </p:spTree>
    <p:extLst>
      <p:ext uri="{BB962C8B-B14F-4D97-AF65-F5344CB8AC3E}">
        <p14:creationId xmlns:p14="http://schemas.microsoft.com/office/powerpoint/2010/main" val="24318704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טיולתרון מבחן המים של גדעון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0943" y="95821"/>
            <a:ext cx="8773257" cy="6566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4398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9864" y="0"/>
            <a:ext cx="8621215" cy="6870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078437" y="253092"/>
            <a:ext cx="3331028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3200" dirty="0">
                <a:solidFill>
                  <a:schemeClr val="bg1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צייר: גוסטב דורה</a:t>
            </a:r>
          </a:p>
        </p:txBody>
      </p:sp>
    </p:spTree>
    <p:extLst>
      <p:ext uri="{BB962C8B-B14F-4D97-AF65-F5344CB8AC3E}">
        <p14:creationId xmlns:p14="http://schemas.microsoft.com/office/powerpoint/2010/main" val="1716453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5448edd3-a-62cb3a1a-s-sites.googlegroups.com/site/iditmjudges/geedonbenavihezri/thewarwihtmidyan/%D7%9E%D7%91%D7%97%D7%9F%20%D7%94%D7%9E%D7%9C%D7%A7%D7%A7%D7%99%D7%9D.jpg?attachauth=ANoY7crGBEIxP4D24rKq1dpLgraFrVi1CJnqtZl6T-goGrvT68h00JQ7BudW_1M5FRF4KlPinGwxMucJkzfpIveNJYt3bufZHAliDs_hkWoOm6e1jKEEvKrKnQR8haA8xVKCbxh_jLnqNKUBMHl-5CMUS19aUUzbETsbcxM8q_QGRzW2OspDmcETWmfg3FXQzq4TTc3p5Je_sbmxa_9ioXsfmbcnFV5lGQ06IAP_ZLj19rs76UvblALjI89pqJzoLX54U_P33qOYss20my94PibHrupKsLOtQP2MTIUtlDNQUWJ0StOlGHJM0aGMaUAup99WX3Ad9TwNFBEUmL-cWqXWdvoANLiyzQ%3D%3D&amp;attredirects=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276" y="0"/>
            <a:ext cx="10371263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44703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5353" y="0"/>
            <a:ext cx="827043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64943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62693" y="649968"/>
            <a:ext cx="10515600" cy="4351338"/>
          </a:xfrm>
        </p:spPr>
        <p:txBody>
          <a:bodyPr/>
          <a:lstStyle/>
          <a:p>
            <a:pPr marL="0" indent="0" algn="just">
              <a:buNone/>
            </a:pPr>
            <a:r>
              <a:rPr lang="he-IL" sz="3600" b="1" dirty="0">
                <a:latin typeface="Narkisim" panose="020E0502050101010101" pitchFamily="34" charset="-79"/>
                <a:cs typeface="Narkisim" panose="020E0502050101010101" pitchFamily="34" charset="-79"/>
              </a:rPr>
              <a:t>ח</a:t>
            </a:r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 </a:t>
            </a:r>
            <a:r>
              <a:rPr lang="he-IL" sz="3600" dirty="0" err="1">
                <a:latin typeface="Narkisim" panose="020E0502050101010101" pitchFamily="34" charset="-79"/>
                <a:cs typeface="Narkisim" panose="020E0502050101010101" pitchFamily="34" charset="-79"/>
              </a:rPr>
              <a:t>וַיִּקְחו</a:t>
            </a:r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ּ אֶת </a:t>
            </a:r>
            <a:r>
              <a:rPr lang="he-IL" sz="4400" b="1" dirty="0">
                <a:latin typeface="Narkisim" panose="020E0502050101010101" pitchFamily="34" charset="-79"/>
                <a:cs typeface="Narkisim" panose="020E0502050101010101" pitchFamily="34" charset="-79"/>
              </a:rPr>
              <a:t>צֵדָה</a:t>
            </a:r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 הָעָם בְּיָדָם וְאֵת </a:t>
            </a:r>
            <a:r>
              <a:rPr lang="he-IL" sz="3600" dirty="0" err="1">
                <a:latin typeface="Narkisim" panose="020E0502050101010101" pitchFamily="34" charset="-79"/>
                <a:cs typeface="Narkisim" panose="020E0502050101010101" pitchFamily="34" charset="-79"/>
              </a:rPr>
              <a:t>שׁוֹפְרֹתֵיהֶם</a:t>
            </a:r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, וְאֵת כָּל-אִישׁ יִשְׂרָאֵל שִׁלַּח אִישׁ </a:t>
            </a:r>
            <a:r>
              <a:rPr lang="he-IL" sz="3600" dirty="0" err="1">
                <a:latin typeface="Narkisim" panose="020E0502050101010101" pitchFamily="34" charset="-79"/>
                <a:cs typeface="Narkisim" panose="020E0502050101010101" pitchFamily="34" charset="-79"/>
              </a:rPr>
              <a:t>לְאֹהָלָיו</a:t>
            </a:r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, וּבִשְׁלֹשׁ-מֵאוֹת הָאִישׁ הֶחֱזִיק </a:t>
            </a:r>
          </a:p>
          <a:p>
            <a:pPr marL="0" indent="0" algn="just">
              <a:buNone/>
            </a:pPr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וּמַחֲנֵה מִדְיָן, הָיָה לוֹ מִתַּחַת בָּעֵמֶק. </a:t>
            </a:r>
          </a:p>
        </p:txBody>
      </p:sp>
      <p:pic>
        <p:nvPicPr>
          <p:cNvPr id="5122" name="Picture 2" descr="Image result for ‫שופרות‬‎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011" y="2114666"/>
            <a:ext cx="3316512" cy="2487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Image result for Some provisions clipart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5723" y="3395487"/>
            <a:ext cx="2971479" cy="2971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Image result for spear clipar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6462" y="2334725"/>
            <a:ext cx="2377678" cy="3170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Image result for sword clipar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0940" y="4233572"/>
            <a:ext cx="2968722" cy="1815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Image result for Bow and arrow clipart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0289" y="2570146"/>
            <a:ext cx="2415073" cy="2562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2" name="Picture 12" descr="Grocery Bag Of Food Clipart. Shopping bag theme image 1"/>
          <p:cNvPicPr>
            <a:picLocks noChangeAspect="1" noChangeArrowheads="1"/>
          </p:cNvPicPr>
          <p:nvPr/>
        </p:nvPicPr>
        <p:blipFill rotWithShape="1">
          <a:blip r:embed="rId7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192"/>
          <a:stretch/>
        </p:blipFill>
        <p:spPr bwMode="auto">
          <a:xfrm>
            <a:off x="4653699" y="4028562"/>
            <a:ext cx="1953708" cy="2449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94011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209AA22-1FB3-4A47-A0C3-186F992E36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7460" y="1329714"/>
            <a:ext cx="10515600" cy="1694840"/>
          </a:xfrm>
        </p:spPr>
        <p:txBody>
          <a:bodyPr>
            <a:normAutofit fontScale="90000"/>
          </a:bodyPr>
          <a:lstStyle/>
          <a:p>
            <a:pPr algn="ctr"/>
            <a:r>
              <a:rPr lang="he-IL" sz="3200" b="0" i="0" u="none" strike="noStrike" baseline="0" dirty="0">
                <a:latin typeface="ArialMT"/>
              </a:rPr>
              <a:t>מי חלם פעם חלום שהיה לו משמעותי? למשל, חלם שסבא וסבתא הגיעו, וכשהתעורר</a:t>
            </a:r>
            <a:br>
              <a:rPr lang="he-IL" sz="3200" b="0" i="0" u="none" strike="noStrike" baseline="0" dirty="0">
                <a:latin typeface="ArialMT"/>
              </a:rPr>
            </a:br>
            <a:r>
              <a:rPr lang="he-IL" sz="3200" b="0" i="0" u="none" strike="noStrike" baseline="0" dirty="0">
                <a:latin typeface="ArialMT"/>
              </a:rPr>
              <a:t>גילה שהם אכן הגיעו או יגיעו היום. או – חלם לקבל איזה משחק שרצה מאוד, והנה הגיע יום</a:t>
            </a:r>
            <a:br>
              <a:rPr lang="he-IL" sz="3200" b="0" i="0" u="none" strike="noStrike" baseline="0" dirty="0">
                <a:latin typeface="ArialMT"/>
              </a:rPr>
            </a:br>
            <a:r>
              <a:rPr lang="he-IL" sz="3200" b="0" i="0" u="none" strike="noStrike" baseline="0" dirty="0">
                <a:latin typeface="ArialMT"/>
              </a:rPr>
              <a:t>הולדתו – וקיבל מתנה את המשחק</a:t>
            </a:r>
            <a:endParaRPr lang="he-IL" sz="6600" dirty="0"/>
          </a:p>
        </p:txBody>
      </p:sp>
      <p:pic>
        <p:nvPicPr>
          <p:cNvPr id="5" name="תמונה 4" descr="ילד שחובש קסדת אסטרונאוט מביט מבעד לחלון">
            <a:extLst>
              <a:ext uri="{FF2B5EF4-FFF2-40B4-BE49-F238E27FC236}">
                <a16:creationId xmlns:a16="http://schemas.microsoft.com/office/drawing/2014/main" id="{FA84287E-0152-44D2-96CB-E001C7DFF1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9005" y="4171161"/>
            <a:ext cx="3292509" cy="21944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1109399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358705" y="1034729"/>
            <a:ext cx="10515600" cy="502579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he-IL" sz="3600" b="1" dirty="0">
                <a:latin typeface="Narkisim" panose="020E0502050101010101" pitchFamily="34" charset="-79"/>
                <a:cs typeface="Narkisim" panose="020E0502050101010101" pitchFamily="34" charset="-79"/>
              </a:rPr>
              <a:t>ט</a:t>
            </a:r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 וַיְהִי, בַּלַּיְלָה הַהוּא, וַיֹּאמֶר אֵלָיו יְהוָה: "קוּם רֵד בַּמַּחֲנֶה  כִּי נְתַתִּיו, בְּיָדֶךָ. </a:t>
            </a:r>
            <a:r>
              <a:rPr lang="he-IL" sz="3600" b="1" dirty="0">
                <a:latin typeface="Narkisim" panose="020E0502050101010101" pitchFamily="34" charset="-79"/>
                <a:cs typeface="Narkisim" panose="020E0502050101010101" pitchFamily="34" charset="-79"/>
              </a:rPr>
              <a:t>י</a:t>
            </a:r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 וְאִם-יָרֵא אַתָּה, לָרֶדֶת--רֵד אַתָּה וּפֻרָה נַעַרְךָ, אֶל-הַמַּחֲנֶה.  </a:t>
            </a:r>
            <a:r>
              <a:rPr lang="he-IL" sz="3600" b="1" dirty="0">
                <a:latin typeface="Narkisim" panose="020E0502050101010101" pitchFamily="34" charset="-79"/>
                <a:cs typeface="Narkisim" panose="020E0502050101010101" pitchFamily="34" charset="-79"/>
              </a:rPr>
              <a:t>יא</a:t>
            </a:r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 וְשָׁמַעְתָּ, מַה-יְדַבֵּרוּ, וְאַחַר תֶּחֱזַקְנָה יָדֶיךָ, וְיָרַדְתָּ בַּמַּחֲנֶה"</a:t>
            </a:r>
          </a:p>
          <a:p>
            <a:pPr marL="0" indent="0" algn="just">
              <a:buNone/>
            </a:pPr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וַיֵּרֶד הוּא וּפֻרָה נַעֲרוֹ, אֶל-קְצֵה </a:t>
            </a:r>
            <a:r>
              <a:rPr lang="he-IL" sz="3600" dirty="0" err="1">
                <a:latin typeface="Narkisim" panose="020E0502050101010101" pitchFamily="34" charset="-79"/>
                <a:cs typeface="Narkisim" panose="020E0502050101010101" pitchFamily="34" charset="-79"/>
              </a:rPr>
              <a:t>הַחֲמֻשִׁים</a:t>
            </a:r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 אֲשֶׁר בַּמַּחֲנֶה.  </a:t>
            </a:r>
          </a:p>
          <a:p>
            <a:pPr marL="0" indent="0" algn="just">
              <a:buNone/>
            </a:pPr>
            <a:r>
              <a:rPr lang="he-IL" sz="3600" b="1" dirty="0" err="1">
                <a:latin typeface="Narkisim" panose="020E0502050101010101" pitchFamily="34" charset="-79"/>
                <a:cs typeface="Narkisim" panose="020E0502050101010101" pitchFamily="34" charset="-79"/>
              </a:rPr>
              <a:t>יב</a:t>
            </a:r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 וּמִדְיָן וַעֲמָלֵק וְכָל-בְּנֵי-קֶדֶם נֹפְלִים בָּעֵמֶק, כָּאַרְבֶּה לָרֹב; וְלִגְמַלֵּיהֶם אֵין מִסְפָּר, כַּחוֹל שֶׁעַל-שְׂפַת הַיָּם לָרֹב.  </a:t>
            </a:r>
          </a:p>
        </p:txBody>
      </p:sp>
      <p:sp>
        <p:nvSpPr>
          <p:cNvPr id="2" name="אליפסה 1">
            <a:extLst>
              <a:ext uri="{FF2B5EF4-FFF2-40B4-BE49-F238E27FC236}">
                <a16:creationId xmlns:a16="http://schemas.microsoft.com/office/drawing/2014/main" id="{79D1AAA7-3E3A-431B-85ED-C0A7DB0ECA3B}"/>
              </a:ext>
            </a:extLst>
          </p:cNvPr>
          <p:cNvSpPr/>
          <p:nvPr/>
        </p:nvSpPr>
        <p:spPr>
          <a:xfrm>
            <a:off x="2447778" y="4119489"/>
            <a:ext cx="1294228" cy="576775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" name="אליפסה 3">
            <a:extLst>
              <a:ext uri="{FF2B5EF4-FFF2-40B4-BE49-F238E27FC236}">
                <a16:creationId xmlns:a16="http://schemas.microsoft.com/office/drawing/2014/main" id="{B128226E-9A65-45D2-8348-5E8A8F5600CB}"/>
              </a:ext>
            </a:extLst>
          </p:cNvPr>
          <p:cNvSpPr/>
          <p:nvPr/>
        </p:nvSpPr>
        <p:spPr>
          <a:xfrm>
            <a:off x="1153550" y="4119489"/>
            <a:ext cx="1294228" cy="576775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" name="אליפסה 4">
            <a:extLst>
              <a:ext uri="{FF2B5EF4-FFF2-40B4-BE49-F238E27FC236}">
                <a16:creationId xmlns:a16="http://schemas.microsoft.com/office/drawing/2014/main" id="{3BBCADF7-B12A-44D4-BC6C-D099959AD3A0}"/>
              </a:ext>
            </a:extLst>
          </p:cNvPr>
          <p:cNvSpPr/>
          <p:nvPr/>
        </p:nvSpPr>
        <p:spPr>
          <a:xfrm>
            <a:off x="3947161" y="4679851"/>
            <a:ext cx="4502835" cy="576775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" name="אליפסה 5">
            <a:extLst>
              <a:ext uri="{FF2B5EF4-FFF2-40B4-BE49-F238E27FC236}">
                <a16:creationId xmlns:a16="http://schemas.microsoft.com/office/drawing/2014/main" id="{E6DF8C03-477D-4421-984A-D4A05F5D0EE8}"/>
              </a:ext>
            </a:extLst>
          </p:cNvPr>
          <p:cNvSpPr/>
          <p:nvPr/>
        </p:nvSpPr>
        <p:spPr>
          <a:xfrm>
            <a:off x="8449996" y="4689228"/>
            <a:ext cx="1720946" cy="576775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74570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2589213" y="2040467"/>
            <a:ext cx="4802188" cy="387075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he-IL" sz="2400" b="1" dirty="0" err="1">
                <a:latin typeface="Narkisim" panose="020E0502050101010101" pitchFamily="34" charset="-79"/>
                <a:cs typeface="Narkisim" panose="020E0502050101010101" pitchFamily="34" charset="-79"/>
              </a:rPr>
              <a:t>יג</a:t>
            </a:r>
            <a:r>
              <a:rPr lang="he-IL" sz="2400" dirty="0">
                <a:latin typeface="Narkisim" panose="020E0502050101010101" pitchFamily="34" charset="-79"/>
                <a:cs typeface="Narkisim" panose="020E0502050101010101" pitchFamily="34" charset="-79"/>
              </a:rPr>
              <a:t> וַיָּבֹא גִדְעוֹן</a:t>
            </a:r>
          </a:p>
          <a:p>
            <a:pPr marL="0" indent="0">
              <a:buNone/>
            </a:pPr>
            <a:r>
              <a:rPr lang="he-IL" sz="2400" dirty="0">
                <a:latin typeface="Narkisim" panose="020E0502050101010101" pitchFamily="34" charset="-79"/>
                <a:cs typeface="Narkisim" panose="020E0502050101010101" pitchFamily="34" charset="-79"/>
              </a:rPr>
              <a:t>וְהִנֵּה-אִישׁ, מְסַפֵּר לְרֵעֵהוּ חֲלוֹם; </a:t>
            </a:r>
          </a:p>
          <a:p>
            <a:pPr marL="0" indent="0">
              <a:buNone/>
            </a:pPr>
            <a:r>
              <a:rPr lang="he-IL" sz="2400" dirty="0">
                <a:latin typeface="Narkisim" panose="020E0502050101010101" pitchFamily="34" charset="-79"/>
                <a:cs typeface="Narkisim" panose="020E0502050101010101" pitchFamily="34" charset="-79"/>
              </a:rPr>
              <a:t>וַיֹּאמֶר: "הִנֵּה חֲלוֹם חָלַמְתִּי, </a:t>
            </a:r>
          </a:p>
          <a:p>
            <a:pPr marL="0" indent="0">
              <a:buNone/>
            </a:pPr>
            <a:r>
              <a:rPr lang="he-IL" sz="2400" dirty="0">
                <a:latin typeface="Narkisim" panose="020E0502050101010101" pitchFamily="34" charset="-79"/>
                <a:cs typeface="Narkisim" panose="020E0502050101010101" pitchFamily="34" charset="-79"/>
              </a:rPr>
              <a:t>וְהִנֵּה צְלִיל לֶחֶם שְׂעֹרִים מִתְהַפֵּךְ בְּמַחֲנֵה מִדְיָן, וַיָּבֹא עַד-הָאֹהֶל וַיַּכֵּהוּ </a:t>
            </a:r>
            <a:r>
              <a:rPr lang="he-IL" sz="2400" dirty="0" err="1">
                <a:latin typeface="Narkisim" panose="020E0502050101010101" pitchFamily="34" charset="-79"/>
                <a:cs typeface="Narkisim" panose="020E0502050101010101" pitchFamily="34" charset="-79"/>
              </a:rPr>
              <a:t>וַיִּפֹּל</a:t>
            </a:r>
            <a:r>
              <a:rPr lang="he-IL" sz="2400" dirty="0">
                <a:latin typeface="Narkisim" panose="020E0502050101010101" pitchFamily="34" charset="-79"/>
                <a:cs typeface="Narkisim" panose="020E0502050101010101" pitchFamily="34" charset="-79"/>
              </a:rPr>
              <a:t> וַיַּהַפְכֵהוּ לְמַעְלָה, וְנָפַל הָאֹהֶל.  </a:t>
            </a:r>
          </a:p>
          <a:p>
            <a:pPr marL="0" indent="0">
              <a:buNone/>
            </a:pPr>
            <a:r>
              <a:rPr lang="he-IL" sz="2400" b="1" dirty="0">
                <a:latin typeface="Narkisim" panose="020E0502050101010101" pitchFamily="34" charset="-79"/>
                <a:cs typeface="Narkisim" panose="020E0502050101010101" pitchFamily="34" charset="-79"/>
              </a:rPr>
              <a:t>יד</a:t>
            </a:r>
            <a:r>
              <a:rPr lang="he-IL" sz="2400" dirty="0">
                <a:latin typeface="Narkisim" panose="020E0502050101010101" pitchFamily="34" charset="-79"/>
                <a:cs typeface="Narkisim" panose="020E0502050101010101" pitchFamily="34" charset="-79"/>
              </a:rPr>
              <a:t> וַיַּעַן רֵעֵהוּ וַיֹּאמֶר:</a:t>
            </a:r>
          </a:p>
          <a:p>
            <a:pPr marL="0" indent="0">
              <a:buNone/>
            </a:pPr>
            <a:r>
              <a:rPr lang="he-IL" sz="2400" dirty="0">
                <a:latin typeface="Narkisim" panose="020E0502050101010101" pitchFamily="34" charset="-79"/>
                <a:cs typeface="Narkisim" panose="020E0502050101010101" pitchFamily="34" charset="-79"/>
              </a:rPr>
              <a:t>"אֵין זֹאת, בִּלְתִּי אִם-חֶרֶב גִּדְעוֹן בֶּן-יוֹאָשׁ, אִישׁ יִשְׂרָאֵל:  נָתַן </a:t>
            </a:r>
            <a:r>
              <a:rPr lang="he-IL" sz="2400" dirty="0" err="1">
                <a:latin typeface="Narkisim" panose="020E0502050101010101" pitchFamily="34" charset="-79"/>
                <a:cs typeface="Narkisim" panose="020E0502050101010101" pitchFamily="34" charset="-79"/>
              </a:rPr>
              <a:t>הָאֱלֹהִים</a:t>
            </a:r>
            <a:r>
              <a:rPr lang="he-IL" sz="2400" dirty="0">
                <a:latin typeface="Narkisim" panose="020E0502050101010101" pitchFamily="34" charset="-79"/>
                <a:cs typeface="Narkisim" panose="020E0502050101010101" pitchFamily="34" charset="-79"/>
              </a:rPr>
              <a:t> בְּיָדוֹ, אֶת-מִדְיָן וְאֶת-כָּל-הַמַּחֲנֶה."</a:t>
            </a:r>
          </a:p>
          <a:p>
            <a:pPr marL="0" indent="0">
              <a:buNone/>
            </a:pPr>
            <a:endParaRPr lang="he-IL" dirty="0"/>
          </a:p>
        </p:txBody>
      </p:sp>
      <p:pic>
        <p:nvPicPr>
          <p:cNvPr id="1026" name="Picture 2" descr="לחם מרוקאי חלוקי נחל (פרינה) - פיתות חמות">
            <a:extLst>
              <a:ext uri="{FF2B5EF4-FFF2-40B4-BE49-F238E27FC236}">
                <a16:creationId xmlns:a16="http://schemas.microsoft.com/office/drawing/2014/main" id="{CD09792E-E403-435D-BDD4-66C2EFAC535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59" r="-2" b="15621"/>
          <a:stretch/>
        </p:blipFill>
        <p:spPr bwMode="auto">
          <a:xfrm>
            <a:off x="7736146" y="624111"/>
            <a:ext cx="3768466" cy="2627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אוהל Stansport Backpack Scout | חו״ל לישראל - אתר שעוזר לך לקנות מוצרים  מחול שנשלחים לישראל">
            <a:extLst>
              <a:ext uri="{FF2B5EF4-FFF2-40B4-BE49-F238E27FC236}">
                <a16:creationId xmlns:a16="http://schemas.microsoft.com/office/drawing/2014/main" id="{4FC8AEAD-E5BF-45E8-B154-7290F233012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42" r="3" b="13741"/>
          <a:stretch/>
        </p:blipFill>
        <p:spPr bwMode="auto">
          <a:xfrm>
            <a:off x="7736146" y="3416024"/>
            <a:ext cx="3768466" cy="2627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92681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כותרת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החלום ופתרונו</a:t>
            </a:r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פתרון החלום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half" idx="2"/>
          </p:nvPr>
        </p:nvSpPr>
        <p:spPr>
          <a:xfrm>
            <a:off x="1014413" y="2922813"/>
            <a:ext cx="5157787" cy="2971801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גִּדְעוֹן בֶּן-יוֹאָשׁ, אִישׁ יִשְׂרָאֵל:  </a:t>
            </a:r>
          </a:p>
          <a:p>
            <a:pPr marL="0" indent="0">
              <a:buNone/>
            </a:pPr>
            <a:endParaRPr lang="he-IL" sz="3600" dirty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pPr marL="0" indent="0">
              <a:buNone/>
            </a:pPr>
            <a:endParaRPr lang="he-IL" sz="700" dirty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pPr marL="0" indent="0">
              <a:buNone/>
            </a:pPr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נָתַן </a:t>
            </a:r>
            <a:r>
              <a:rPr lang="he-IL" sz="3600" dirty="0" err="1">
                <a:latin typeface="Narkisim" panose="020E0502050101010101" pitchFamily="34" charset="-79"/>
                <a:cs typeface="Narkisim" panose="020E0502050101010101" pitchFamily="34" charset="-79"/>
              </a:rPr>
              <a:t>הָאֱלֹהִים</a:t>
            </a:r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 בְּיָדוֹ, אֶת-מִדְיָן וְאֶת-כָּל-הַמַּחֲנֶה. </a:t>
            </a:r>
          </a:p>
        </p:txBody>
      </p:sp>
      <p:sp>
        <p:nvSpPr>
          <p:cNvPr id="7" name="מציין מיקום טקסט 6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החלום</a:t>
            </a:r>
          </a:p>
        </p:txBody>
      </p:sp>
      <p:sp>
        <p:nvSpPr>
          <p:cNvPr id="8" name="מציין מיקום תוכן 7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וְהִנֵּה צְלִיל לֶחֶם שְׂעֹרִים </a:t>
            </a:r>
          </a:p>
          <a:p>
            <a:pPr marL="0" indent="0">
              <a:buNone/>
            </a:pPr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מִתְהַפֵּךְ בְּמַחֲנֵה מִדְיָן, </a:t>
            </a:r>
          </a:p>
          <a:p>
            <a:pPr marL="0" indent="0">
              <a:buNone/>
            </a:pPr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וַיָּבֹא עַד-הָאֹהֶל </a:t>
            </a:r>
          </a:p>
          <a:p>
            <a:pPr marL="0" indent="0">
              <a:buNone/>
            </a:pPr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וַיַּכֵּהוּ </a:t>
            </a:r>
            <a:r>
              <a:rPr lang="he-IL" sz="3600" dirty="0" err="1">
                <a:latin typeface="Narkisim" panose="020E0502050101010101" pitchFamily="34" charset="-79"/>
                <a:cs typeface="Narkisim" panose="020E0502050101010101" pitchFamily="34" charset="-79"/>
              </a:rPr>
              <a:t>וַיִּפֹּל</a:t>
            </a:r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 וַיַּהַפְכֵהוּ לְמַעְלָה, </a:t>
            </a:r>
          </a:p>
          <a:p>
            <a:pPr marL="0" indent="0">
              <a:buNone/>
            </a:pPr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וְנָפַל הָאֹהֶל.  </a:t>
            </a:r>
          </a:p>
          <a:p>
            <a:pPr marL="0" indent="0">
              <a:buNone/>
            </a:pPr>
            <a:endParaRPr lang="he-IL" sz="3600" dirty="0"/>
          </a:p>
        </p:txBody>
      </p:sp>
      <p:cxnSp>
        <p:nvCxnSpPr>
          <p:cNvPr id="12" name="מחבר חץ ישר 11"/>
          <p:cNvCxnSpPr/>
          <p:nvPr/>
        </p:nvCxnSpPr>
        <p:spPr>
          <a:xfrm flipH="1">
            <a:off x="6335486" y="3192236"/>
            <a:ext cx="1183821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מחבר חץ ישר 12"/>
          <p:cNvCxnSpPr/>
          <p:nvPr/>
        </p:nvCxnSpPr>
        <p:spPr>
          <a:xfrm flipH="1">
            <a:off x="6335486" y="5010151"/>
            <a:ext cx="1183821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54440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כותרת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גדעון מתעודד, מתחזק ויוצא לקרב</a:t>
            </a:r>
          </a:p>
        </p:txBody>
      </p:sp>
      <p:sp>
        <p:nvSpPr>
          <p:cNvPr id="8" name="מציין מיקום תוכן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וַיְהִי כִשְׁמֹעַ גִּדְעוֹן אֶת-מִסְפַּר הַחֲלוֹם, וְאֶת-שִׁבְרוֹ--</a:t>
            </a:r>
            <a:r>
              <a:rPr lang="he-IL" sz="3600" dirty="0" err="1">
                <a:latin typeface="Narkisim" panose="020E0502050101010101" pitchFamily="34" charset="-79"/>
                <a:cs typeface="Narkisim" panose="020E0502050101010101" pitchFamily="34" charset="-79"/>
              </a:rPr>
              <a:t>וַיִּשְׁתָּחו</a:t>
            </a:r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ּ; </a:t>
            </a:r>
          </a:p>
          <a:p>
            <a:pPr marL="0" indent="0" algn="just">
              <a:buNone/>
            </a:pPr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וַיָּשָׁב, אֶל-מַחֲנֵה יִשְׂרָאֵל, </a:t>
            </a:r>
          </a:p>
          <a:p>
            <a:pPr marL="0" indent="0" algn="just">
              <a:buNone/>
            </a:pPr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וַיֹּאמֶר: "קוּמוּ, כִּי-נָתַן יְהוָה בְּיֶדְכֶם אֶת-מַחֲנֵה מִדְיָן."  </a:t>
            </a:r>
          </a:p>
        </p:txBody>
      </p:sp>
    </p:spTree>
    <p:extLst>
      <p:ext uri="{BB962C8B-B14F-4D97-AF65-F5344CB8AC3E}">
        <p14:creationId xmlns:p14="http://schemas.microsoft.com/office/powerpoint/2010/main" val="10596217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18277BA-3568-46EF-AC4C-08A4036FCB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7676" y="2410707"/>
            <a:ext cx="8911687" cy="1280890"/>
          </a:xfrm>
        </p:spPr>
        <p:txBody>
          <a:bodyPr>
            <a:normAutofit/>
          </a:bodyPr>
          <a:lstStyle/>
          <a:p>
            <a:pPr algn="r"/>
            <a:r>
              <a:rPr lang="he-IL" sz="3200" b="0" i="0" u="none" strike="noStrike" baseline="0" dirty="0">
                <a:latin typeface="ArialMT"/>
              </a:rPr>
              <a:t>גדעון עומד לקראת יציאה למלחמה. מה צריך או כדאי</a:t>
            </a:r>
            <a:br>
              <a:rPr lang="he-IL" sz="3200" b="0" i="0" u="none" strike="noStrike" baseline="0" dirty="0">
                <a:latin typeface="ArialMT"/>
              </a:rPr>
            </a:br>
            <a:r>
              <a:rPr lang="he-IL" sz="3200" b="0" i="0" u="none" strike="noStrike" baseline="0" dirty="0">
                <a:latin typeface="ArialMT"/>
              </a:rPr>
              <a:t>לחלק ללוחמים שלו?</a:t>
            </a:r>
            <a:endParaRPr lang="he-IL" sz="5400" dirty="0"/>
          </a:p>
        </p:txBody>
      </p:sp>
    </p:spTree>
    <p:extLst>
      <p:ext uri="{BB962C8B-B14F-4D97-AF65-F5344CB8AC3E}">
        <p14:creationId xmlns:p14="http://schemas.microsoft.com/office/powerpoint/2010/main" val="18342555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err="1">
                <a:latin typeface="Narkisim" panose="020E0502050101010101" pitchFamily="34" charset="-79"/>
                <a:cs typeface="Narkisim" panose="020E0502050101010101" pitchFamily="34" charset="-79"/>
              </a:rPr>
              <a:t>תוכנית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 המלחמה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he-IL" sz="3600" b="1" dirty="0" err="1">
                <a:latin typeface="Narkisim" panose="020E0502050101010101" pitchFamily="34" charset="-79"/>
                <a:cs typeface="Narkisim" panose="020E0502050101010101" pitchFamily="34" charset="-79"/>
              </a:rPr>
              <a:t>טז</a:t>
            </a:r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 </a:t>
            </a:r>
            <a:r>
              <a:rPr lang="he-IL" sz="3600" dirty="0" err="1">
                <a:latin typeface="Narkisim" panose="020E0502050101010101" pitchFamily="34" charset="-79"/>
                <a:cs typeface="Narkisim" panose="020E0502050101010101" pitchFamily="34" charset="-79"/>
              </a:rPr>
              <a:t>וַיַּחַץ</a:t>
            </a:r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 אֶת-שְׁלֹשׁ-מֵאוֹת הָאִישׁ, שְׁלֹשָׁה רָאשִׁים; </a:t>
            </a:r>
          </a:p>
          <a:p>
            <a:pPr marL="0" indent="0" algn="just">
              <a:buNone/>
            </a:pPr>
            <a:r>
              <a:rPr lang="he-IL" sz="3600" dirty="0" err="1">
                <a:latin typeface="Narkisim" panose="020E0502050101010101" pitchFamily="34" charset="-79"/>
                <a:cs typeface="Narkisim" panose="020E0502050101010101" pitchFamily="34" charset="-79"/>
              </a:rPr>
              <a:t>וַיִּתֵּן</a:t>
            </a:r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 שׁוֹפָרוֹת בְּיַד-כֻּלָּם </a:t>
            </a:r>
          </a:p>
          <a:p>
            <a:pPr marL="0" indent="0" algn="just">
              <a:buNone/>
            </a:pPr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וְכַדִּים רֵיקִים, </a:t>
            </a:r>
          </a:p>
          <a:p>
            <a:pPr marL="0" indent="0" algn="just">
              <a:buNone/>
            </a:pPr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וְלַפִּדִים בְּתוֹךְ הַכַּדִּים. </a:t>
            </a:r>
            <a:endParaRPr lang="he-IL" dirty="0"/>
          </a:p>
        </p:txBody>
      </p:sp>
      <p:grpSp>
        <p:nvGrpSpPr>
          <p:cNvPr id="7" name="קבוצה 6"/>
          <p:cNvGrpSpPr/>
          <p:nvPr/>
        </p:nvGrpSpPr>
        <p:grpSpPr>
          <a:xfrm>
            <a:off x="455719" y="3600450"/>
            <a:ext cx="2703814" cy="2990669"/>
            <a:chOff x="4766507" y="3660095"/>
            <a:chExt cx="2097390" cy="2571795"/>
          </a:xfrm>
        </p:grpSpPr>
        <p:pic>
          <p:nvPicPr>
            <p:cNvPr id="6146" name="Picture 2" descr="Image result for ‫לפיד אש‬‎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66507" y="3660095"/>
              <a:ext cx="2097390" cy="25168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" name="קבוצה 5"/>
            <p:cNvGrpSpPr/>
            <p:nvPr/>
          </p:nvGrpSpPr>
          <p:grpSpPr>
            <a:xfrm>
              <a:off x="6224293" y="4874079"/>
              <a:ext cx="459763" cy="1357811"/>
              <a:chOff x="6224293" y="4874079"/>
              <a:chExt cx="459763" cy="1357811"/>
            </a:xfrm>
          </p:grpSpPr>
          <p:sp>
            <p:nvSpPr>
              <p:cNvPr id="4" name="מלבן 3"/>
              <p:cNvSpPr/>
              <p:nvPr/>
            </p:nvSpPr>
            <p:spPr>
              <a:xfrm rot="1781329">
                <a:off x="6224293" y="4982754"/>
                <a:ext cx="459763" cy="124913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5" name="מלבן 4"/>
              <p:cNvSpPr/>
              <p:nvPr/>
            </p:nvSpPr>
            <p:spPr>
              <a:xfrm>
                <a:off x="6286500" y="4874079"/>
                <a:ext cx="195943" cy="49802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8" name="קבוצה 7"/>
            <p:cNvGrpSpPr/>
            <p:nvPr/>
          </p:nvGrpSpPr>
          <p:grpSpPr>
            <a:xfrm flipH="1">
              <a:off x="5042248" y="4874079"/>
              <a:ext cx="459763" cy="1357811"/>
              <a:chOff x="6224293" y="4874079"/>
              <a:chExt cx="459763" cy="1357811"/>
            </a:xfrm>
          </p:grpSpPr>
          <p:sp>
            <p:nvSpPr>
              <p:cNvPr id="9" name="מלבן 8"/>
              <p:cNvSpPr/>
              <p:nvPr/>
            </p:nvSpPr>
            <p:spPr>
              <a:xfrm rot="1781329">
                <a:off x="6224293" y="4982754"/>
                <a:ext cx="459763" cy="124913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10" name="מלבן 9"/>
              <p:cNvSpPr/>
              <p:nvPr/>
            </p:nvSpPr>
            <p:spPr>
              <a:xfrm>
                <a:off x="6286500" y="4874079"/>
                <a:ext cx="195943" cy="49802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</p:grpSp>
      <p:pic>
        <p:nvPicPr>
          <p:cNvPr id="6150" name="Picture 6" descr="Image result for ‫כד‬‎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14" r="24957"/>
          <a:stretch/>
        </p:blipFill>
        <p:spPr bwMode="auto">
          <a:xfrm>
            <a:off x="2745830" y="2746495"/>
            <a:ext cx="2506244" cy="3007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Image result for ‫שופר‬‎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697" b="26875"/>
          <a:stretch/>
        </p:blipFill>
        <p:spPr bwMode="auto">
          <a:xfrm>
            <a:off x="5599911" y="4255004"/>
            <a:ext cx="2857500" cy="1355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27599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62692" y="543833"/>
            <a:ext cx="10515600" cy="4351338"/>
          </a:xfrm>
        </p:spPr>
        <p:txBody>
          <a:bodyPr/>
          <a:lstStyle/>
          <a:p>
            <a:pPr marL="0" indent="0" algn="just">
              <a:buNone/>
            </a:pPr>
            <a:r>
              <a:rPr lang="he-IL" sz="3600" b="1" dirty="0" err="1">
                <a:latin typeface="Narkisim" panose="020E0502050101010101" pitchFamily="34" charset="-79"/>
                <a:cs typeface="Narkisim" panose="020E0502050101010101" pitchFamily="34" charset="-79"/>
              </a:rPr>
              <a:t>יז</a:t>
            </a:r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 וַיֹּאמֶר אֲלֵיהֶם:</a:t>
            </a:r>
          </a:p>
          <a:p>
            <a:pPr marL="0" indent="0" algn="just">
              <a:buNone/>
            </a:pPr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"מִמֶּנִּי תִרְאוּ וְכֵן תַּעֲשׂוּ; וְהִנֵּה אָנֹכִי בָא בִּקְצֵה הַמַּחֲנֶה, וְהָיָה כַאֲשֶׁר-אֶעֱשֶׂה כֵּן תַּעֲשׂוּן.  </a:t>
            </a:r>
          </a:p>
          <a:p>
            <a:pPr marL="0" indent="0" algn="just">
              <a:buNone/>
            </a:pPr>
            <a:r>
              <a:rPr lang="he-IL" sz="3600" b="1" dirty="0" err="1">
                <a:latin typeface="Narkisim" panose="020E0502050101010101" pitchFamily="34" charset="-79"/>
                <a:cs typeface="Narkisim" panose="020E0502050101010101" pitchFamily="34" charset="-79"/>
              </a:rPr>
              <a:t>יח</a:t>
            </a:r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 וְתָקַעְתִּי, בַּשּׁוֹפָר--אָנֹכִי, וְכָל-אֲשֶׁר אִתִּי; וּתְקַעְתֶּם בַּשּׁוֹפָרוֹת גַּם-אַתֶּם, סְבִיבוֹת כָּל-הַמַּחֲנֶה, וַאֲמַרְתֶּם: "לַיהוָה וּלְגִדְעוֹן.""</a:t>
            </a:r>
          </a:p>
          <a:p>
            <a:pPr marL="0" indent="0"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4287260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38200" y="285750"/>
            <a:ext cx="10515600" cy="589121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e-IL" sz="2800" b="0" i="0" u="none" strike="noStrike" baseline="0" dirty="0">
                <a:latin typeface="ArialMT"/>
              </a:rPr>
              <a:t>מחנה מדיין הוא מחנה גדול מאוד. 300 החיילים מתפזרים 'סביבות כל</a:t>
            </a:r>
          </a:p>
          <a:p>
            <a:pPr marL="0" indent="0">
              <a:buNone/>
            </a:pPr>
            <a:r>
              <a:rPr lang="he-IL" sz="2800" b="0" i="0" u="none" strike="noStrike" baseline="0" dirty="0">
                <a:latin typeface="ArialMT"/>
              </a:rPr>
              <a:t>המחנה'. כל חייל, למעשה, עומד בודד מול מחנה מדיין. הצלחת </a:t>
            </a:r>
            <a:r>
              <a:rPr lang="he-IL" sz="2800" b="0" i="0" u="none" strike="noStrike" baseline="0" dirty="0" err="1">
                <a:latin typeface="ArialMT"/>
              </a:rPr>
              <a:t>התכנית</a:t>
            </a:r>
            <a:r>
              <a:rPr lang="he-IL" sz="2800" b="0" i="0" u="none" strike="noStrike" baseline="0" dirty="0">
                <a:latin typeface="ArialMT"/>
              </a:rPr>
              <a:t> </a:t>
            </a:r>
            <a:r>
              <a:rPr lang="he-IL" sz="2800" b="0" i="0" u="none" strike="noStrike" baseline="0" dirty="0" err="1">
                <a:latin typeface="ArialMT"/>
              </a:rPr>
              <a:t>היתה</a:t>
            </a:r>
            <a:r>
              <a:rPr lang="he-IL" sz="2800" b="0" i="0" u="none" strike="noStrike" baseline="0" dirty="0">
                <a:latin typeface="ArialMT"/>
              </a:rPr>
              <a:t> תלויה בכך</a:t>
            </a:r>
          </a:p>
          <a:p>
            <a:pPr marL="0" indent="0">
              <a:buNone/>
            </a:pPr>
            <a:r>
              <a:rPr lang="he-IL" sz="2800" b="0" i="0" u="none" strike="noStrike" baseline="0" dirty="0">
                <a:latin typeface="ArialMT"/>
              </a:rPr>
              <a:t>שלשמע תקיעת השופר </a:t>
            </a:r>
            <a:r>
              <a:rPr lang="he-IL" sz="2800" b="1" i="0" u="none" strike="noStrike" baseline="0" dirty="0">
                <a:latin typeface="Arial-BoldMT"/>
              </a:rPr>
              <a:t>כל </a:t>
            </a:r>
            <a:r>
              <a:rPr lang="he-IL" sz="2800" b="0" i="0" u="none" strike="noStrike" baseline="0" dirty="0">
                <a:latin typeface="ArialMT"/>
              </a:rPr>
              <a:t>הלוחמים יפעלו </a:t>
            </a:r>
            <a:r>
              <a:rPr lang="he-IL" sz="2800" b="1" i="0" u="none" strike="noStrike" baseline="0" dirty="0">
                <a:latin typeface="Arial-BoldMT"/>
              </a:rPr>
              <a:t>בבת אחת</a:t>
            </a:r>
            <a:r>
              <a:rPr lang="he-IL" sz="2800" b="0" i="0" u="none" strike="noStrike" baseline="0" dirty="0">
                <a:latin typeface="ArialMT"/>
              </a:rPr>
              <a:t>, כל אחד ממקומו. ברגע שישמעו את</a:t>
            </a:r>
          </a:p>
          <a:p>
            <a:pPr marL="0" indent="0">
              <a:buNone/>
            </a:pPr>
            <a:r>
              <a:rPr lang="he-IL" sz="2800" b="0" i="0" u="none" strike="noStrike" baseline="0" dirty="0">
                <a:latin typeface="ArialMT"/>
              </a:rPr>
              <a:t>תקיעת השופר של גדעון, כולם יתקעו בשופרות בבת אחת וינפצו את הכדים. הרעש והאש</a:t>
            </a:r>
          </a:p>
          <a:p>
            <a:pPr marL="0" indent="0">
              <a:buNone/>
            </a:pPr>
            <a:r>
              <a:rPr lang="he-IL" sz="2800" b="0" i="0" u="none" strike="noStrike" baseline="0" dirty="0">
                <a:latin typeface="ArialMT"/>
              </a:rPr>
              <a:t>שתתגלה כשהכדים יתנפצו יפחידו את המדיינים. הם יחשבו שיש סביבם צבא ענק. מרוב פחד</a:t>
            </a:r>
          </a:p>
          <a:p>
            <a:pPr marL="0" indent="0">
              <a:buNone/>
            </a:pPr>
            <a:r>
              <a:rPr lang="he-IL" sz="2800" b="0" i="0" u="none" strike="noStrike" baseline="0" dirty="0">
                <a:latin typeface="ArialMT"/>
              </a:rPr>
              <a:t>– הם יילחמו זה בזה. ולכן צבא גדעון לא יזדקק כלל לחרבות.</a:t>
            </a:r>
            <a:endParaRPr lang="he-IL" sz="4400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3316105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38200" y="285750"/>
            <a:ext cx="10515600" cy="589121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he-IL" sz="3600" b="1" dirty="0" err="1">
                <a:latin typeface="Narkisim" panose="020E0502050101010101" pitchFamily="34" charset="-79"/>
                <a:cs typeface="Narkisim" panose="020E0502050101010101" pitchFamily="34" charset="-79"/>
              </a:rPr>
              <a:t>יט</a:t>
            </a:r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 וַיָּבֹא גִדְעוֹן וּמֵאָה-אִישׁ אֲשֶׁר-אִתּוֹ בִּקְצֵה הַמַּחֲנֶה, רֹאשׁ </a:t>
            </a:r>
            <a:r>
              <a:rPr lang="he-IL" sz="3600" dirty="0" err="1">
                <a:latin typeface="Narkisim" panose="020E0502050101010101" pitchFamily="34" charset="-79"/>
                <a:cs typeface="Narkisim" panose="020E0502050101010101" pitchFamily="34" charset="-79"/>
              </a:rPr>
              <a:t>הָאַשְׁמֹרֶת</a:t>
            </a:r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 הַתִּיכוֹנָה--אַךְ הָקֵם הֵקִימוּ, אֶת-הַשֹּׁמְרִים; </a:t>
            </a:r>
          </a:p>
          <a:p>
            <a:pPr marL="0" indent="0" algn="just">
              <a:buNone/>
            </a:pPr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וַיִּתְקְעוּ, בַּשּׁוֹפָרוֹת, </a:t>
            </a:r>
          </a:p>
          <a:p>
            <a:pPr marL="0" indent="0" algn="just">
              <a:buNone/>
            </a:pPr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וְנָפוֹץ הַכַּדִּים, אֲשֶׁר בְּיָדָם.  </a:t>
            </a:r>
          </a:p>
          <a:p>
            <a:pPr marL="0" indent="0" algn="just">
              <a:buNone/>
            </a:pPr>
            <a:r>
              <a:rPr lang="he-IL" sz="3600" b="1" dirty="0">
                <a:latin typeface="Narkisim" panose="020E0502050101010101" pitchFamily="34" charset="-79"/>
                <a:cs typeface="Narkisim" panose="020E0502050101010101" pitchFamily="34" charset="-79"/>
              </a:rPr>
              <a:t>כ</a:t>
            </a:r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 וַיִּתְקְעוּ שְׁלֹשֶׁת הָרָאשִׁים בַּשּׁוֹפָרוֹת, וַיִּשְׁבְּרוּ הַכַּדִּים, וַיַּחֲזִיקוּ בְיַד-שְׂמֹאולָם </a:t>
            </a:r>
            <a:r>
              <a:rPr lang="he-IL" sz="3600" dirty="0" err="1">
                <a:latin typeface="Narkisim" panose="020E0502050101010101" pitchFamily="34" charset="-79"/>
                <a:cs typeface="Narkisim" panose="020E0502050101010101" pitchFamily="34" charset="-79"/>
              </a:rPr>
              <a:t>בַּלַּפִּדִים</a:t>
            </a:r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, וּבְיַד-יְמִינָם הַשּׁוֹפָרוֹת לִתְקוֹעַ; </a:t>
            </a:r>
          </a:p>
          <a:p>
            <a:pPr marL="0" indent="0" algn="just">
              <a:buNone/>
            </a:pPr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וַיִּקְרְאוּ: "חֶרֶב לַיהוָה וּלְגִדְעוֹן."  </a:t>
            </a:r>
            <a:endParaRPr lang="he-IL" sz="3200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grpSp>
        <p:nvGrpSpPr>
          <p:cNvPr id="4" name="קבוצה 3">
            <a:extLst>
              <a:ext uri="{FF2B5EF4-FFF2-40B4-BE49-F238E27FC236}">
                <a16:creationId xmlns:a16="http://schemas.microsoft.com/office/drawing/2014/main" id="{93A684C2-09D0-4CAC-847E-39CAE6580AE8}"/>
              </a:ext>
            </a:extLst>
          </p:cNvPr>
          <p:cNvGrpSpPr/>
          <p:nvPr/>
        </p:nvGrpSpPr>
        <p:grpSpPr>
          <a:xfrm>
            <a:off x="455719" y="3600450"/>
            <a:ext cx="2703814" cy="2990669"/>
            <a:chOff x="4766507" y="3660095"/>
            <a:chExt cx="2097390" cy="2571795"/>
          </a:xfrm>
        </p:grpSpPr>
        <p:pic>
          <p:nvPicPr>
            <p:cNvPr id="5" name="Picture 2" descr="Image result for ‫לפיד אש‬‎">
              <a:extLst>
                <a:ext uri="{FF2B5EF4-FFF2-40B4-BE49-F238E27FC236}">
                  <a16:creationId xmlns:a16="http://schemas.microsoft.com/office/drawing/2014/main" id="{8785F7A3-6823-4AFF-8591-9BBC273DD10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66507" y="3660095"/>
              <a:ext cx="2097390" cy="25168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" name="קבוצה 5">
              <a:extLst>
                <a:ext uri="{FF2B5EF4-FFF2-40B4-BE49-F238E27FC236}">
                  <a16:creationId xmlns:a16="http://schemas.microsoft.com/office/drawing/2014/main" id="{38139BBB-3E9D-4845-AE12-1A5FC3073CF6}"/>
                </a:ext>
              </a:extLst>
            </p:cNvPr>
            <p:cNvGrpSpPr/>
            <p:nvPr/>
          </p:nvGrpSpPr>
          <p:grpSpPr>
            <a:xfrm>
              <a:off x="6224293" y="4874079"/>
              <a:ext cx="459763" cy="1357811"/>
              <a:chOff x="6224293" y="4874079"/>
              <a:chExt cx="459763" cy="1357811"/>
            </a:xfrm>
          </p:grpSpPr>
          <p:sp>
            <p:nvSpPr>
              <p:cNvPr id="10" name="מלבן 9">
                <a:extLst>
                  <a:ext uri="{FF2B5EF4-FFF2-40B4-BE49-F238E27FC236}">
                    <a16:creationId xmlns:a16="http://schemas.microsoft.com/office/drawing/2014/main" id="{82A7A163-811C-4C7C-A8A9-3A8A5D12F292}"/>
                  </a:ext>
                </a:extLst>
              </p:cNvPr>
              <p:cNvSpPr/>
              <p:nvPr/>
            </p:nvSpPr>
            <p:spPr>
              <a:xfrm rot="1781329">
                <a:off x="6224293" y="4982754"/>
                <a:ext cx="459763" cy="124913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11" name="מלבן 10">
                <a:extLst>
                  <a:ext uri="{FF2B5EF4-FFF2-40B4-BE49-F238E27FC236}">
                    <a16:creationId xmlns:a16="http://schemas.microsoft.com/office/drawing/2014/main" id="{025A178D-0F34-44A6-9EA2-AA15DC9D0E04}"/>
                  </a:ext>
                </a:extLst>
              </p:cNvPr>
              <p:cNvSpPr/>
              <p:nvPr/>
            </p:nvSpPr>
            <p:spPr>
              <a:xfrm>
                <a:off x="6286500" y="4874079"/>
                <a:ext cx="195943" cy="49802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7" name="קבוצה 6">
              <a:extLst>
                <a:ext uri="{FF2B5EF4-FFF2-40B4-BE49-F238E27FC236}">
                  <a16:creationId xmlns:a16="http://schemas.microsoft.com/office/drawing/2014/main" id="{8FCA9E22-5FB1-41F0-858C-E116A3609218}"/>
                </a:ext>
              </a:extLst>
            </p:cNvPr>
            <p:cNvGrpSpPr/>
            <p:nvPr/>
          </p:nvGrpSpPr>
          <p:grpSpPr>
            <a:xfrm flipH="1">
              <a:off x="5042248" y="4874079"/>
              <a:ext cx="459763" cy="1357811"/>
              <a:chOff x="6224293" y="4874079"/>
              <a:chExt cx="459763" cy="1357811"/>
            </a:xfrm>
          </p:grpSpPr>
          <p:sp>
            <p:nvSpPr>
              <p:cNvPr id="8" name="מלבן 7">
                <a:extLst>
                  <a:ext uri="{FF2B5EF4-FFF2-40B4-BE49-F238E27FC236}">
                    <a16:creationId xmlns:a16="http://schemas.microsoft.com/office/drawing/2014/main" id="{3045FE54-2554-45AD-AC04-31E7773DBE1A}"/>
                  </a:ext>
                </a:extLst>
              </p:cNvPr>
              <p:cNvSpPr/>
              <p:nvPr/>
            </p:nvSpPr>
            <p:spPr>
              <a:xfrm rot="1781329">
                <a:off x="6224293" y="4982754"/>
                <a:ext cx="459763" cy="124913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9" name="מלבן 8">
                <a:extLst>
                  <a:ext uri="{FF2B5EF4-FFF2-40B4-BE49-F238E27FC236}">
                    <a16:creationId xmlns:a16="http://schemas.microsoft.com/office/drawing/2014/main" id="{6B97F2AB-3F00-4249-B549-AA01681B32EF}"/>
                  </a:ext>
                </a:extLst>
              </p:cNvPr>
              <p:cNvSpPr/>
              <p:nvPr/>
            </p:nvSpPr>
            <p:spPr>
              <a:xfrm>
                <a:off x="6286500" y="4874079"/>
                <a:ext cx="195943" cy="49802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</p:grpSp>
      <p:pic>
        <p:nvPicPr>
          <p:cNvPr id="12" name="Picture 6" descr="Image result for ‫כד‬‎">
            <a:extLst>
              <a:ext uri="{FF2B5EF4-FFF2-40B4-BE49-F238E27FC236}">
                <a16:creationId xmlns:a16="http://schemas.microsoft.com/office/drawing/2014/main" id="{C9C78BD2-0F5B-4366-945F-FAEE97A7AB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14" r="24957"/>
          <a:stretch/>
        </p:blipFill>
        <p:spPr bwMode="auto">
          <a:xfrm>
            <a:off x="2703522" y="4487594"/>
            <a:ext cx="1795627" cy="2154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8" descr="Image result for ‫שופר‬‎">
            <a:extLst>
              <a:ext uri="{FF2B5EF4-FFF2-40B4-BE49-F238E27FC236}">
                <a16:creationId xmlns:a16="http://schemas.microsoft.com/office/drawing/2014/main" id="{753BB6A2-BEE8-4208-A4B9-99F469FA7F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697" b="26875"/>
          <a:stretch/>
        </p:blipFill>
        <p:spPr bwMode="auto">
          <a:xfrm>
            <a:off x="4667250" y="5087096"/>
            <a:ext cx="2857500" cy="1355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42569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21872" y="1099004"/>
            <a:ext cx="10515600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he-IL" sz="3600" b="1" dirty="0" err="1">
                <a:latin typeface="Narkisim" panose="020E0502050101010101" pitchFamily="34" charset="-79"/>
                <a:cs typeface="Narkisim" panose="020E0502050101010101" pitchFamily="34" charset="-79"/>
              </a:rPr>
              <a:t>כא</a:t>
            </a:r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 וַיַּעַמְדוּ אִישׁ תַּחְתָּיו, סָבִיב לַמַּחֲנֶה; </a:t>
            </a:r>
          </a:p>
          <a:p>
            <a:pPr marL="0" indent="0" algn="just">
              <a:buNone/>
            </a:pPr>
            <a:r>
              <a:rPr lang="he-IL" sz="3600" dirty="0" err="1">
                <a:latin typeface="Narkisim" panose="020E0502050101010101" pitchFamily="34" charset="-79"/>
                <a:cs typeface="Narkisim" panose="020E0502050101010101" pitchFamily="34" charset="-79"/>
              </a:rPr>
              <a:t>וַיָּרָץ</a:t>
            </a:r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 כָּל-הַמַּחֲנֶה וַיָּרִיעוּ, ויניסו (וַיָּנוּסוּ).  </a:t>
            </a:r>
          </a:p>
          <a:p>
            <a:pPr marL="0" indent="0" algn="just">
              <a:buNone/>
            </a:pPr>
            <a:r>
              <a:rPr lang="he-IL" sz="3600" b="1" dirty="0" err="1">
                <a:latin typeface="Narkisim" panose="020E0502050101010101" pitchFamily="34" charset="-79"/>
                <a:cs typeface="Narkisim" panose="020E0502050101010101" pitchFamily="34" charset="-79"/>
              </a:rPr>
              <a:t>כב</a:t>
            </a:r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 וַיִּתְקְעוּ, שְׁלֹשׁ-מֵאוֹת הַשּׁוֹפָרוֹת, </a:t>
            </a:r>
          </a:p>
          <a:p>
            <a:pPr marL="0" indent="0" algn="just">
              <a:buNone/>
            </a:pPr>
            <a:r>
              <a:rPr lang="he-IL" sz="4000" b="1" dirty="0">
                <a:latin typeface="Narkisim" panose="020E0502050101010101" pitchFamily="34" charset="-79"/>
                <a:cs typeface="Narkisim" panose="020E0502050101010101" pitchFamily="34" charset="-79"/>
              </a:rPr>
              <a:t>ו</a:t>
            </a:r>
            <a:r>
              <a:rPr lang="he-IL" sz="4400" b="1" dirty="0">
                <a:latin typeface="Narkisim" panose="020E0502050101010101" pitchFamily="34" charset="-79"/>
                <a:cs typeface="Narkisim" panose="020E0502050101010101" pitchFamily="34" charset="-79"/>
              </a:rPr>
              <a:t>ַ</a:t>
            </a:r>
            <a:r>
              <a:rPr lang="he-IL" sz="4000" b="1" dirty="0">
                <a:latin typeface="Narkisim" panose="020E0502050101010101" pitchFamily="34" charset="-79"/>
                <a:cs typeface="Narkisim" panose="020E0502050101010101" pitchFamily="34" charset="-79"/>
              </a:rPr>
              <a:t>יָּשֶׂם יְהוָה אֵת חֶרֶב אִישׁ בְּרֵעֵהוּ, וּבְכָל-הַמַּחֲנֶה; </a:t>
            </a:r>
          </a:p>
          <a:p>
            <a:pPr marL="0" indent="0" algn="just">
              <a:buNone/>
            </a:pPr>
            <a:r>
              <a:rPr lang="he-IL" sz="4000" b="1" dirty="0" err="1">
                <a:latin typeface="Narkisim" panose="020E0502050101010101" pitchFamily="34" charset="-79"/>
                <a:cs typeface="Narkisim" panose="020E0502050101010101" pitchFamily="34" charset="-79"/>
              </a:rPr>
              <a:t>וַיָּנָס</a:t>
            </a:r>
            <a:r>
              <a:rPr lang="he-IL" sz="4000" b="1" dirty="0">
                <a:latin typeface="Narkisim" panose="020E0502050101010101" pitchFamily="34" charset="-79"/>
                <a:cs typeface="Narkisim" panose="020E0502050101010101" pitchFamily="34" charset="-79"/>
              </a:rPr>
              <a:t> הַמַּחֲנֶה עַד-בֵּית הַשִּׁטָּה, </a:t>
            </a:r>
            <a:r>
              <a:rPr lang="he-IL" sz="4000" b="1" dirty="0" err="1">
                <a:latin typeface="Narkisim" panose="020E0502050101010101" pitchFamily="34" charset="-79"/>
                <a:cs typeface="Narkisim" panose="020E0502050101010101" pitchFamily="34" charset="-79"/>
              </a:rPr>
              <a:t>צְרֵרָתָה</a:t>
            </a:r>
            <a:r>
              <a:rPr lang="he-IL" sz="4000" b="1" dirty="0">
                <a:latin typeface="Narkisim" panose="020E0502050101010101" pitchFamily="34" charset="-79"/>
                <a:cs typeface="Narkisim" panose="020E0502050101010101" pitchFamily="34" charset="-79"/>
              </a:rPr>
              <a:t>--עַד שְׂפַת-אָבֵל מְחוֹלָה, עַל-טַבָּת</a:t>
            </a:r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.  </a:t>
            </a:r>
            <a:endParaRPr lang="he-IL" sz="3600" dirty="0"/>
          </a:p>
        </p:txBody>
      </p:sp>
    </p:spTree>
    <p:extLst>
      <p:ext uri="{BB962C8B-B14F-4D97-AF65-F5344CB8AC3E}">
        <p14:creationId xmlns:p14="http://schemas.microsoft.com/office/powerpoint/2010/main" val="10889311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6B97D7FD-4EBB-4BB0-A910-6A912C5027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44394" y="886264"/>
            <a:ext cx="10072468" cy="4431546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he-IL" sz="2400" b="0" i="0" u="none" strike="noStrike" baseline="0" dirty="0">
                <a:latin typeface="ArialMT"/>
              </a:rPr>
              <a:t>פס' </a:t>
            </a:r>
            <a:r>
              <a:rPr lang="he-IL" sz="2400" b="0" i="0" u="none" strike="noStrike" baseline="0" dirty="0" err="1">
                <a:latin typeface="ArialMT"/>
              </a:rPr>
              <a:t>יט</a:t>
            </a:r>
            <a:r>
              <a:rPr lang="he-IL" sz="2400" b="0" i="0" u="none" strike="noStrike" baseline="0" dirty="0">
                <a:latin typeface="ArialMT"/>
              </a:rPr>
              <a:t>: ויתקעו בשופרות – זה גדעון</a:t>
            </a:r>
          </a:p>
          <a:p>
            <a:pPr marL="0" indent="0">
              <a:buNone/>
            </a:pPr>
            <a:r>
              <a:rPr lang="he-IL" sz="2400" b="0" i="0" u="none" strike="noStrike" baseline="0" dirty="0">
                <a:latin typeface="ArialMT"/>
              </a:rPr>
              <a:t>ושני הראשים האחרים של הקבוצות. פס' כ: ויתקעו שלושת הראשים בשופרות – אלה</a:t>
            </a:r>
          </a:p>
          <a:p>
            <a:pPr marL="0" indent="0">
              <a:buNone/>
            </a:pPr>
            <a:r>
              <a:rPr lang="he-IL" sz="2400" b="0" i="0" u="none" strike="noStrike" baseline="0" dirty="0">
                <a:latin typeface="ArialMT"/>
              </a:rPr>
              <a:t>החיילים.</a:t>
            </a:r>
          </a:p>
          <a:p>
            <a:pPr marL="0" indent="0">
              <a:buNone/>
            </a:pPr>
            <a:r>
              <a:rPr lang="he-IL" sz="2400" b="0" i="0" u="none" strike="noStrike" baseline="0" dirty="0">
                <a:latin typeface="ArialMT"/>
              </a:rPr>
              <a:t>כולם תקעו בבת אחת ושברו את הכדים. כל הלפידים התגלו. למדיינים היה זה מראה מבהיל.</a:t>
            </a:r>
          </a:p>
          <a:p>
            <a:pPr marL="0" indent="0">
              <a:buNone/>
            </a:pPr>
            <a:r>
              <a:rPr lang="he-IL" sz="2400" b="0" i="0" u="none" strike="noStrike" baseline="0" dirty="0">
                <a:latin typeface="ArialMT"/>
              </a:rPr>
              <a:t>ההתפרסות של חיילי גדעון מסביב לכל המחנה נתנה להם הרגשה של חיל גדול מולם. מרוב</a:t>
            </a:r>
          </a:p>
          <a:p>
            <a:pPr marL="0" indent="0">
              <a:buNone/>
            </a:pPr>
            <a:r>
              <a:rPr lang="he-IL" sz="2400" b="0" i="0" u="none" strike="noStrike" baseline="0" dirty="0">
                <a:latin typeface="ArialMT"/>
              </a:rPr>
              <a:t>בהלה – "</a:t>
            </a:r>
            <a:r>
              <a:rPr lang="he-IL" sz="2400" b="0" i="0" u="none" strike="noStrike" baseline="0" dirty="0" err="1">
                <a:latin typeface="ArialMT"/>
              </a:rPr>
              <a:t>וירץ</a:t>
            </a:r>
            <a:r>
              <a:rPr lang="he-IL" sz="2400" b="0" i="0" u="none" strike="noStrike" baseline="0" dirty="0">
                <a:latin typeface="ArialMT"/>
              </a:rPr>
              <a:t> כל המחנה, ויריעו )תרועת מנוסה( וינוסו... וישם ה' את חרב איש ברעהו ובכל</a:t>
            </a:r>
          </a:p>
          <a:p>
            <a:pPr marL="0" indent="0">
              <a:buNone/>
            </a:pPr>
            <a:r>
              <a:rPr lang="he-IL" sz="2400" b="0" i="0" u="none" strike="noStrike" baseline="0" dirty="0">
                <a:latin typeface="ArialMT"/>
              </a:rPr>
              <a:t>המחנה, </a:t>
            </a:r>
            <a:r>
              <a:rPr lang="he-IL" sz="2400" b="0" i="0" u="none" strike="noStrike" baseline="0" dirty="0" err="1">
                <a:latin typeface="ArialMT"/>
              </a:rPr>
              <a:t>וינס</a:t>
            </a:r>
            <a:r>
              <a:rPr lang="he-IL" sz="2400" b="0" i="0" u="none" strike="noStrike" baseline="0" dirty="0">
                <a:latin typeface="ArialMT"/>
              </a:rPr>
              <a:t> המחנה..." – הבהלה גרמה למדיינים להרוג זה את זה ולברוח. </a:t>
            </a:r>
            <a:endParaRPr lang="he-IL" sz="2400" dirty="0"/>
          </a:p>
        </p:txBody>
      </p:sp>
    </p:spTree>
    <p:extLst>
      <p:ext uri="{BB962C8B-B14F-4D97-AF65-F5344CB8AC3E}">
        <p14:creationId xmlns:p14="http://schemas.microsoft.com/office/powerpoint/2010/main" val="34784610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928008" y="445860"/>
            <a:ext cx="10515600" cy="5889626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he-IL" sz="3600" b="1" dirty="0" err="1">
                <a:latin typeface="Narkisim" panose="020E0502050101010101" pitchFamily="34" charset="-79"/>
                <a:cs typeface="Narkisim" panose="020E0502050101010101" pitchFamily="34" charset="-79"/>
              </a:rPr>
              <a:t>כג</a:t>
            </a:r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 וַיִּצָּעֵק אִישׁ-יִשְׂרָאֵל מִנַּפְתָּלִי וּמִן-אָשֵׁר, וּמִן-כָּל-מְנַשֶּׁה; </a:t>
            </a:r>
          </a:p>
          <a:p>
            <a:pPr marL="0" indent="0" algn="just">
              <a:buNone/>
            </a:pPr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   וַיִּרְדְּפוּ, אַחֲרֵי מִדְיָן.  </a:t>
            </a:r>
          </a:p>
          <a:p>
            <a:pPr marL="0" indent="0" algn="just">
              <a:buNone/>
            </a:pPr>
            <a:r>
              <a:rPr lang="he-IL" sz="3600" b="1" dirty="0">
                <a:latin typeface="Narkisim" panose="020E0502050101010101" pitchFamily="34" charset="-79"/>
                <a:cs typeface="Narkisim" panose="020E0502050101010101" pitchFamily="34" charset="-79"/>
              </a:rPr>
              <a:t>כד</a:t>
            </a:r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 וּמַלְאָכִים שָׁלַח גִּדְעוֹן בְּכָל-הַר אֶפְרַיִם </a:t>
            </a:r>
            <a:r>
              <a:rPr lang="he-IL" sz="3600" dirty="0" err="1">
                <a:latin typeface="Narkisim" panose="020E0502050101010101" pitchFamily="34" charset="-79"/>
                <a:cs typeface="Narkisim" panose="020E0502050101010101" pitchFamily="34" charset="-79"/>
              </a:rPr>
              <a:t>לֵאמֹר</a:t>
            </a:r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, </a:t>
            </a:r>
          </a:p>
          <a:p>
            <a:pPr marL="0" indent="0" algn="just">
              <a:buNone/>
            </a:pPr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רְדוּ לִקְרַאת מִדְיָן וְלִכְדוּ לָהֶם אֶת-הַמַּיִם, עַד בֵּית בָּרָה, וְאֶת-הַיַּרְדֵּן; </a:t>
            </a:r>
          </a:p>
          <a:p>
            <a:pPr marL="0" indent="0" algn="just">
              <a:buNone/>
            </a:pPr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וַיִּצָּעֵק כָּל-אִישׁ אֶפְרַיִם, וַיִּלְכְּדוּ אֶת-הַמַּיִם, עַד בֵּית בָּרָה, וְאֶת-הַיַּרְדֵּן.  </a:t>
            </a:r>
          </a:p>
          <a:p>
            <a:pPr marL="0" indent="0" algn="just">
              <a:buNone/>
            </a:pPr>
            <a:r>
              <a:rPr lang="he-IL" sz="3600" b="1" dirty="0">
                <a:latin typeface="Narkisim" panose="020E0502050101010101" pitchFamily="34" charset="-79"/>
                <a:cs typeface="Narkisim" panose="020E0502050101010101" pitchFamily="34" charset="-79"/>
              </a:rPr>
              <a:t>כה</a:t>
            </a:r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 וַיִּלְכְּדוּ שְׁנֵי-שָׂרֵי מִדְיָן אֶת-עֹרֵב וְאֶת-זְאֵב, וַיַּהַרְגוּ אֶת-עוֹרֵב בְּצוּר-עוֹרֵב וְאֶת-זְאֵב הָרְגוּ בְיֶקֶב-זְאֵב, וַיִּרְדְּפוּ, אֶל-מִדְיָן; </a:t>
            </a:r>
          </a:p>
          <a:p>
            <a:pPr marL="0" indent="0" algn="just">
              <a:buNone/>
            </a:pPr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וְרֹאשׁ-עֹרֵב וּזְאֵב--הֵבִיאוּ אֶל-גִּדְעוֹן, מֵעֵבֶר לַיַּרְדֵּן.</a:t>
            </a:r>
          </a:p>
        </p:txBody>
      </p:sp>
    </p:spTree>
    <p:extLst>
      <p:ext uri="{BB962C8B-B14F-4D97-AF65-F5344CB8AC3E}">
        <p14:creationId xmlns:p14="http://schemas.microsoft.com/office/powerpoint/2010/main" val="21753786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Image result for ‫גשרי הירדן‬‎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69" y="580651"/>
            <a:ext cx="11430000" cy="6000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כותרת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נהר הירדן</a:t>
            </a:r>
          </a:p>
        </p:txBody>
      </p:sp>
    </p:spTree>
    <p:extLst>
      <p:ext uri="{BB962C8B-B14F-4D97-AF65-F5344CB8AC3E}">
        <p14:creationId xmlns:p14="http://schemas.microsoft.com/office/powerpoint/2010/main" val="33714035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017815" y="120196"/>
            <a:ext cx="5668736" cy="1325563"/>
          </a:xfrm>
        </p:spPr>
        <p:txBody>
          <a:bodyPr/>
          <a:lstStyle/>
          <a:p>
            <a:pPr algn="ctr"/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מעברות הירדן</a:t>
            </a:r>
          </a:p>
        </p:txBody>
      </p:sp>
      <p:pic>
        <p:nvPicPr>
          <p:cNvPr id="8194" name="Picture 2" descr="Image result for ‫מעברות הירדן‬‎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2107" y="241980"/>
            <a:ext cx="4724854" cy="5972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צורה חופשית 3"/>
          <p:cNvSpPr/>
          <p:nvPr/>
        </p:nvSpPr>
        <p:spPr>
          <a:xfrm>
            <a:off x="9503229" y="2008414"/>
            <a:ext cx="77473" cy="1992086"/>
          </a:xfrm>
          <a:custGeom>
            <a:avLst/>
            <a:gdLst>
              <a:gd name="connsiteX0" fmla="*/ 73478 w 77473"/>
              <a:gd name="connsiteY0" fmla="*/ 0 h 1992086"/>
              <a:gd name="connsiteX1" fmla="*/ 65314 w 77473"/>
              <a:gd name="connsiteY1" fmla="*/ 114300 h 1992086"/>
              <a:gd name="connsiteX2" fmla="*/ 48985 w 77473"/>
              <a:gd name="connsiteY2" fmla="*/ 326572 h 1992086"/>
              <a:gd name="connsiteX3" fmla="*/ 40821 w 77473"/>
              <a:gd name="connsiteY3" fmla="*/ 351065 h 1992086"/>
              <a:gd name="connsiteX4" fmla="*/ 48985 w 77473"/>
              <a:gd name="connsiteY4" fmla="*/ 1012372 h 1992086"/>
              <a:gd name="connsiteX5" fmla="*/ 32657 w 77473"/>
              <a:gd name="connsiteY5" fmla="*/ 1036865 h 1992086"/>
              <a:gd name="connsiteX6" fmla="*/ 24492 w 77473"/>
              <a:gd name="connsiteY6" fmla="*/ 1347107 h 1992086"/>
              <a:gd name="connsiteX7" fmla="*/ 8164 w 77473"/>
              <a:gd name="connsiteY7" fmla="*/ 1371600 h 1992086"/>
              <a:gd name="connsiteX8" fmla="*/ 0 w 77473"/>
              <a:gd name="connsiteY8" fmla="*/ 1396093 h 1992086"/>
              <a:gd name="connsiteX9" fmla="*/ 32657 w 77473"/>
              <a:gd name="connsiteY9" fmla="*/ 1469572 h 1992086"/>
              <a:gd name="connsiteX10" fmla="*/ 40821 w 77473"/>
              <a:gd name="connsiteY10" fmla="*/ 1494065 h 1992086"/>
              <a:gd name="connsiteX11" fmla="*/ 24492 w 77473"/>
              <a:gd name="connsiteY11" fmla="*/ 1575707 h 1992086"/>
              <a:gd name="connsiteX12" fmla="*/ 32657 w 77473"/>
              <a:gd name="connsiteY12" fmla="*/ 1910443 h 1992086"/>
              <a:gd name="connsiteX13" fmla="*/ 57150 w 77473"/>
              <a:gd name="connsiteY13" fmla="*/ 1926772 h 1992086"/>
              <a:gd name="connsiteX14" fmla="*/ 65314 w 77473"/>
              <a:gd name="connsiteY14" fmla="*/ 1992086 h 1992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7473" h="1992086">
                <a:moveTo>
                  <a:pt x="73478" y="0"/>
                </a:moveTo>
                <a:cubicBezTo>
                  <a:pt x="70757" y="38100"/>
                  <a:pt x="67493" y="76165"/>
                  <a:pt x="65314" y="114300"/>
                </a:cubicBezTo>
                <a:cubicBezTo>
                  <a:pt x="60121" y="205180"/>
                  <a:pt x="67491" y="252550"/>
                  <a:pt x="48985" y="326572"/>
                </a:cubicBezTo>
                <a:cubicBezTo>
                  <a:pt x="46898" y="334921"/>
                  <a:pt x="43542" y="342901"/>
                  <a:pt x="40821" y="351065"/>
                </a:cubicBezTo>
                <a:cubicBezTo>
                  <a:pt x="103784" y="602910"/>
                  <a:pt x="71223" y="449002"/>
                  <a:pt x="48985" y="1012372"/>
                </a:cubicBezTo>
                <a:cubicBezTo>
                  <a:pt x="48598" y="1022177"/>
                  <a:pt x="38100" y="1028701"/>
                  <a:pt x="32657" y="1036865"/>
                </a:cubicBezTo>
                <a:cubicBezTo>
                  <a:pt x="29935" y="1140279"/>
                  <a:pt x="32041" y="1243933"/>
                  <a:pt x="24492" y="1347107"/>
                </a:cubicBezTo>
                <a:cubicBezTo>
                  <a:pt x="23776" y="1356893"/>
                  <a:pt x="12552" y="1362824"/>
                  <a:pt x="8164" y="1371600"/>
                </a:cubicBezTo>
                <a:cubicBezTo>
                  <a:pt x="4315" y="1379297"/>
                  <a:pt x="2721" y="1387929"/>
                  <a:pt x="0" y="1396093"/>
                </a:cubicBezTo>
                <a:cubicBezTo>
                  <a:pt x="19431" y="1454388"/>
                  <a:pt x="6780" y="1430758"/>
                  <a:pt x="32657" y="1469572"/>
                </a:cubicBezTo>
                <a:cubicBezTo>
                  <a:pt x="35378" y="1477736"/>
                  <a:pt x="40821" y="1485459"/>
                  <a:pt x="40821" y="1494065"/>
                </a:cubicBezTo>
                <a:cubicBezTo>
                  <a:pt x="40821" y="1531595"/>
                  <a:pt x="34548" y="1545543"/>
                  <a:pt x="24492" y="1575707"/>
                </a:cubicBezTo>
                <a:cubicBezTo>
                  <a:pt x="27214" y="1687286"/>
                  <a:pt x="22319" y="1799311"/>
                  <a:pt x="32657" y="1910443"/>
                </a:cubicBezTo>
                <a:cubicBezTo>
                  <a:pt x="33566" y="1920213"/>
                  <a:pt x="51020" y="1919110"/>
                  <a:pt x="57150" y="1926772"/>
                </a:cubicBezTo>
                <a:cubicBezTo>
                  <a:pt x="69617" y="1942356"/>
                  <a:pt x="65314" y="1977156"/>
                  <a:pt x="65314" y="1992086"/>
                </a:cubicBezTo>
              </a:path>
            </a:pathLst>
          </a:cu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cxnSp>
        <p:nvCxnSpPr>
          <p:cNvPr id="10" name="מחבר חץ ישר 9"/>
          <p:cNvCxnSpPr/>
          <p:nvPr/>
        </p:nvCxnSpPr>
        <p:spPr>
          <a:xfrm>
            <a:off x="8920065" y="2472612"/>
            <a:ext cx="1894115" cy="65314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198" name="Picture 6" descr="Relat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257" y="1445759"/>
            <a:ext cx="6096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2336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עשן מתפתל">
  <a:themeElements>
    <a:clrScheme name="עשן מתפתל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עשן מתפתל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עשן מתפתל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844</Words>
  <Application>Microsoft Office PowerPoint</Application>
  <PresentationFormat>מסך רחב</PresentationFormat>
  <Paragraphs>81</Paragraphs>
  <Slides>23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23</vt:i4>
      </vt:variant>
    </vt:vector>
  </HeadingPairs>
  <TitlesOfParts>
    <vt:vector size="24" baseType="lpstr">
      <vt:lpstr>עשן מתפתל</vt:lpstr>
      <vt:lpstr>פרק ז </vt:lpstr>
      <vt:lpstr>יש יותר מדי חיילים...</vt:lpstr>
      <vt:lpstr>מבחן המים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מי חלם פעם חלום שהיה לו משמעותי? למשל, חלם שסבא וסבתא הגיעו, וכשהתעורר גילה שהם אכן הגיעו או יגיעו היום. או – חלם לקבל איזה משחק שרצה מאוד, והנה הגיע יום הולדתו – וקיבל מתנה את המשחק</vt:lpstr>
      <vt:lpstr>מצגת של PowerPoint‏</vt:lpstr>
      <vt:lpstr>מצגת של PowerPoint‏</vt:lpstr>
      <vt:lpstr>החלום ופתרונו</vt:lpstr>
      <vt:lpstr>גדעון מתעודד, מתחזק ויוצא לקרב</vt:lpstr>
      <vt:lpstr>גדעון עומד לקראת יציאה למלחמה. מה צריך או כדאי לחלק ללוחמים שלו?</vt:lpstr>
      <vt:lpstr>תוכנית המלחמה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נהר הירדן</vt:lpstr>
      <vt:lpstr>מעברות הירדן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פרק ז</dc:title>
  <dc:creator>User</dc:creator>
  <cp:lastModifiedBy>יהודית קופרשמידט</cp:lastModifiedBy>
  <cp:revision>4</cp:revision>
  <dcterms:created xsi:type="dcterms:W3CDTF">2020-12-21T21:24:36Z</dcterms:created>
  <dcterms:modified xsi:type="dcterms:W3CDTF">2020-12-24T13:28:29Z</dcterms:modified>
</cp:coreProperties>
</file>