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7" r:id="rId4"/>
    <p:sldId id="262" r:id="rId5"/>
    <p:sldId id="258" r:id="rId6"/>
    <p:sldId id="260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נכון או לא נכו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60B4A5C-C14A-4530-88D6-1697E3DD30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גדעון בן יואש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474EB83C-E567-447A-AD88-7DB5582554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/>
              <a:t>ניתוץ מזבח הבעל</a:t>
            </a:r>
          </a:p>
          <a:p>
            <a:r>
              <a:rPr lang="he-IL" dirty="0"/>
              <a:t>פרק ו פסוקים כה - לב</a:t>
            </a:r>
          </a:p>
        </p:txBody>
      </p:sp>
    </p:spTree>
    <p:extLst>
      <p:ext uri="{BB962C8B-B14F-4D97-AF65-F5344CB8AC3E}">
        <p14:creationId xmlns:p14="http://schemas.microsoft.com/office/powerpoint/2010/main" val="3482144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07B379EC-71F3-4795-8B3A-1AEE66385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b="1" dirty="0"/>
              <a:t>דברים פרק ז</a:t>
            </a:r>
            <a:br>
              <a:rPr lang="he-IL" b="1" dirty="0"/>
            </a:br>
            <a:endParaRPr lang="he-IL" dirty="0"/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0430F81-B8B6-46E1-83BB-DAC7739CD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3549" y="1514167"/>
            <a:ext cx="9661063" cy="4916130"/>
          </a:xfrm>
        </p:spPr>
        <p:txBody>
          <a:bodyPr>
            <a:normAutofit lnSpcReduction="10000"/>
          </a:bodyPr>
          <a:lstStyle/>
          <a:p>
            <a:r>
              <a:rPr lang="he-IL" sz="2800" b="1" dirty="0"/>
              <a:t>א</a:t>
            </a:r>
            <a:r>
              <a:rPr lang="he-IL" sz="2800" dirty="0"/>
              <a:t> כִּי יְבִיאֲךָ, יְהוָה </a:t>
            </a:r>
            <a:r>
              <a:rPr lang="he-IL" sz="2800" dirty="0" err="1"/>
              <a:t>אֱלֹהֶיך</a:t>
            </a:r>
            <a:r>
              <a:rPr lang="he-IL" sz="2800" dirty="0"/>
              <a:t>ָ, אֶל-הָאָרֶץ, אֲשֶׁר-אַתָּה בָא-שָׁמָּה לְרִשְׁתָּהּ; וְנָשַׁל גּוֹיִם-רַבִּים מִפָּנֶיךָ </a:t>
            </a:r>
            <a:r>
              <a:rPr lang="he-IL" sz="2800" dirty="0" err="1"/>
              <a:t>הַחִתִּי</a:t>
            </a:r>
            <a:r>
              <a:rPr lang="he-IL" sz="2800" dirty="0"/>
              <a:t> וְהַגִּרְגָּשִׁי </a:t>
            </a:r>
            <a:r>
              <a:rPr lang="he-IL" sz="2800" dirty="0" err="1"/>
              <a:t>וְהָאֱמֹרִי</a:t>
            </a:r>
            <a:r>
              <a:rPr lang="he-IL" sz="2800" dirty="0"/>
              <a:t> וְהַכְּנַעֲנִי </a:t>
            </a:r>
            <a:r>
              <a:rPr lang="he-IL" sz="2800" dirty="0" err="1"/>
              <a:t>וְהַפְּרִזִּי</a:t>
            </a:r>
            <a:r>
              <a:rPr lang="he-IL" sz="2800" dirty="0"/>
              <a:t>, </a:t>
            </a:r>
            <a:r>
              <a:rPr lang="he-IL" sz="2800" dirty="0" err="1"/>
              <a:t>וְהַחִוִּי</a:t>
            </a:r>
            <a:r>
              <a:rPr lang="he-IL" sz="2800" dirty="0"/>
              <a:t> וְהַיְבוּסִי--שִׁבְעָה גוֹיִם, רַבִּים וַעֲצוּמִים מִמֶּךָּ.  </a:t>
            </a:r>
            <a:r>
              <a:rPr lang="he-IL" sz="2800" b="1" dirty="0"/>
              <a:t>ב</a:t>
            </a:r>
            <a:r>
              <a:rPr lang="he-IL" sz="2800" dirty="0"/>
              <a:t> וּנְתָנָם יְהוָה </a:t>
            </a:r>
            <a:r>
              <a:rPr lang="he-IL" sz="2800" dirty="0" err="1"/>
              <a:t>אֱלֹהֶיך</a:t>
            </a:r>
            <a:r>
              <a:rPr lang="he-IL" sz="2800" dirty="0"/>
              <a:t>ָ, לְפָנֶיךָ--וְהִכִּיתָם:  הַחֲרֵם תַּחֲרִים אֹתָם, </a:t>
            </a:r>
            <a:r>
              <a:rPr lang="he-IL" sz="2800" dirty="0" err="1"/>
              <a:t>לֹא-תִכְרֹת</a:t>
            </a:r>
            <a:r>
              <a:rPr lang="he-IL" sz="2800" dirty="0"/>
              <a:t> לָהֶם בְּרִית וְלֹא תְחָנֵּם.  </a:t>
            </a:r>
            <a:r>
              <a:rPr lang="he-IL" sz="2800" b="1" dirty="0"/>
              <a:t>ג</a:t>
            </a:r>
            <a:r>
              <a:rPr lang="he-IL" sz="2800" dirty="0"/>
              <a:t> וְלֹא תִתְחַתֵּן, בָּם:  בִּתְּךָ </a:t>
            </a:r>
            <a:r>
              <a:rPr lang="he-IL" sz="2800" dirty="0" err="1"/>
              <a:t>לֹא-תִתֵּן</a:t>
            </a:r>
            <a:r>
              <a:rPr lang="he-IL" sz="2800" dirty="0"/>
              <a:t> לִבְנוֹ, וּבִתּוֹ </a:t>
            </a:r>
            <a:r>
              <a:rPr lang="he-IL" sz="2800" dirty="0" err="1"/>
              <a:t>לֹא-תִקַּח</a:t>
            </a:r>
            <a:r>
              <a:rPr lang="he-IL" sz="2800" dirty="0"/>
              <a:t> לִבְנֶךָ.  </a:t>
            </a:r>
            <a:r>
              <a:rPr lang="he-IL" sz="2800" b="1" dirty="0"/>
              <a:t>ד</a:t>
            </a:r>
            <a:r>
              <a:rPr lang="he-IL" sz="2800" dirty="0"/>
              <a:t> כִּי-יָסִיר אֶת-בִּנְךָ </a:t>
            </a:r>
            <a:r>
              <a:rPr lang="he-IL" sz="2800" dirty="0" err="1"/>
              <a:t>מֵאַחֲרַי</a:t>
            </a:r>
            <a:r>
              <a:rPr lang="he-IL" sz="2800" dirty="0"/>
              <a:t>, וְעָבְדוּ </a:t>
            </a:r>
            <a:r>
              <a:rPr lang="he-IL" sz="2800" dirty="0" err="1"/>
              <a:t>אֱלֹהִים</a:t>
            </a:r>
            <a:r>
              <a:rPr lang="he-IL" sz="2800" dirty="0"/>
              <a:t> אֲחֵרִים; וְחָרָה אַף-יְהוָה בָּכֶם, וְהִשְׁמִידְךָ מַהֵר.  </a:t>
            </a:r>
            <a:r>
              <a:rPr lang="he-IL" sz="2800" b="1" dirty="0"/>
              <a:t>ה</a:t>
            </a:r>
            <a:r>
              <a:rPr lang="he-IL" sz="2800" dirty="0"/>
              <a:t> </a:t>
            </a:r>
            <a:r>
              <a:rPr lang="he-IL" sz="3600" b="1" dirty="0"/>
              <a:t>כִּי-אִם-כֹּה תַעֲשׂוּ, לָהֶם--</a:t>
            </a:r>
            <a:r>
              <a:rPr lang="he-IL" sz="3600" b="1" dirty="0" err="1"/>
              <a:t>מִזְבְּחֹתֵיהֶם</a:t>
            </a:r>
            <a:r>
              <a:rPr lang="he-IL" sz="3600" b="1" dirty="0"/>
              <a:t> </a:t>
            </a:r>
            <a:r>
              <a:rPr lang="he-IL" sz="3600" b="1" dirty="0" err="1"/>
              <a:t>תִּתֹּצו</a:t>
            </a:r>
            <a:r>
              <a:rPr lang="he-IL" sz="3600" b="1" dirty="0"/>
              <a:t>ּ, וּמַצֵּבֹתָם תְּשַׁבֵּרוּ; </a:t>
            </a:r>
            <a:r>
              <a:rPr lang="he-IL" sz="3600" b="1" dirty="0" err="1"/>
              <a:t>וַאֲשֵׁירֵהֶם</a:t>
            </a:r>
            <a:r>
              <a:rPr lang="he-IL" sz="3600" b="1" dirty="0"/>
              <a:t>, תְּגַדֵּעוּן, </a:t>
            </a:r>
            <a:r>
              <a:rPr lang="he-IL" sz="3600" b="1" dirty="0" err="1"/>
              <a:t>וּפְסִילֵיהֶם</a:t>
            </a:r>
            <a:r>
              <a:rPr lang="he-IL" sz="3600" b="1" dirty="0"/>
              <a:t>, תִּשְׂרְפוּן בָּאֵשׁ</a:t>
            </a:r>
            <a:r>
              <a:rPr lang="he-IL" sz="2800" dirty="0"/>
              <a:t>.  </a:t>
            </a:r>
            <a:r>
              <a:rPr lang="he-IL" sz="2800" b="1" dirty="0"/>
              <a:t>ו</a:t>
            </a:r>
            <a:r>
              <a:rPr lang="he-IL" sz="2800" dirty="0"/>
              <a:t> כִּי עַם קָדוֹשׁ אַתָּה, לַיהוָה </a:t>
            </a:r>
            <a:r>
              <a:rPr lang="he-IL" sz="2800" dirty="0" err="1"/>
              <a:t>אֱלֹהֶיך</a:t>
            </a:r>
            <a:r>
              <a:rPr lang="he-IL" sz="2800" dirty="0"/>
              <a:t>ָ:  בְּךָ בָּחַר יְהוָה </a:t>
            </a:r>
            <a:r>
              <a:rPr lang="he-IL" sz="2800" dirty="0" err="1"/>
              <a:t>אֱלֹהֶיך</a:t>
            </a:r>
            <a:r>
              <a:rPr lang="he-IL" sz="2800" dirty="0"/>
              <a:t>ָ, לִהְיוֹת לוֹ לְעַם סְגֻלָּה, מִכֹּל הָעַמִּים, אֲשֶׁר עַל-פְּנֵי הָאֲדָמָה.</a:t>
            </a:r>
          </a:p>
        </p:txBody>
      </p:sp>
    </p:spTree>
    <p:extLst>
      <p:ext uri="{BB962C8B-B14F-4D97-AF65-F5344CB8AC3E}">
        <p14:creationId xmlns:p14="http://schemas.microsoft.com/office/powerpoint/2010/main" val="329816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atMod val="92000"/>
                <a:lumMod val="120000"/>
              </a:schemeClr>
            </a:gs>
            <a:gs pos="100000">
              <a:schemeClr val="bg1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9D11FD5-487C-4A6B-836F-3831DC830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9C9E1F17-00AC-44AD-8ABD-B1A6EBDF5C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224" y="645106"/>
            <a:ext cx="3650279" cy="1259894"/>
          </a:xfrm>
        </p:spPr>
        <p:txBody>
          <a:bodyPr>
            <a:normAutofit/>
          </a:bodyPr>
          <a:lstStyle/>
          <a:p>
            <a:r>
              <a:rPr lang="he-IL" dirty="0">
                <a:solidFill>
                  <a:srgbClr val="736246"/>
                </a:solidFill>
              </a:rPr>
              <a:t>מזבח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9765169-F70D-4841-BE65-62E10CBED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7362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4308B394-78B9-4629-9A6A-3D8E3CCD85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9225" y="2133600"/>
            <a:ext cx="3650278" cy="3759253"/>
          </a:xfrm>
        </p:spPr>
        <p:txBody>
          <a:bodyPr>
            <a:normAutofit/>
          </a:bodyPr>
          <a:lstStyle/>
          <a:p>
            <a:pPr>
              <a:buClr>
                <a:srgbClr val="A48553"/>
              </a:buClr>
            </a:pPr>
            <a:r>
              <a:rPr lang="he-IL" dirty="0"/>
              <a:t>תל באר שבע</a:t>
            </a:r>
          </a:p>
        </p:txBody>
      </p:sp>
      <p:pic>
        <p:nvPicPr>
          <p:cNvPr id="1026" name="Picture 2" descr="תוצאת תמונה עבור מזבח">
            <a:extLst>
              <a:ext uri="{FF2B5EF4-FFF2-40B4-BE49-F238E27FC236}">
                <a16:creationId xmlns:a16="http://schemas.microsoft.com/office/drawing/2014/main" id="{F9E57DFB-73A0-4245-90F8-A7F3EF62D0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9543" y="658875"/>
            <a:ext cx="6953577" cy="5215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Freeform 14">
            <a:extLst>
              <a:ext uri="{FF2B5EF4-FFF2-40B4-BE49-F238E27FC236}">
                <a16:creationId xmlns:a16="http://schemas.microsoft.com/office/drawing/2014/main" id="{2A2CC818-8106-45C0-93D5-7051F99F2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71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50AA13EF-44CE-4046-96B9-C93E3FD04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 dirty="0"/>
              <a:t>מצבת מישע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211C27A1-6ABF-44D6-A39F-3D947DDBDF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9523" y="2074607"/>
            <a:ext cx="3185651" cy="3777622"/>
          </a:xfrm>
        </p:spPr>
        <p:txBody>
          <a:bodyPr>
            <a:normAutofit/>
          </a:bodyPr>
          <a:lstStyle/>
          <a:p>
            <a:r>
              <a:rPr lang="he-IL" sz="2400" dirty="0"/>
              <a:t>מצבה עשויה אבן בזלת, חקוקה בכתב פניקי- עברי קדום, בניב המואבי. </a:t>
            </a:r>
            <a:br>
              <a:rPr lang="en-US" sz="2400" dirty="0"/>
            </a:br>
            <a:r>
              <a:rPr lang="he-IL" sz="2400" dirty="0"/>
              <a:t>נמצאה </a:t>
            </a:r>
            <a:r>
              <a:rPr lang="he-IL" sz="2400" dirty="0" err="1"/>
              <a:t>בדיבון</a:t>
            </a:r>
            <a:r>
              <a:rPr lang="he-IL" sz="2400" dirty="0"/>
              <a:t> המקראית (בירדן) ומתארת את מלחמות ישראל ומואב </a:t>
            </a:r>
            <a:br>
              <a:rPr lang="en-US" sz="2400" dirty="0"/>
            </a:br>
            <a:r>
              <a:rPr lang="he-IL" sz="2400" dirty="0"/>
              <a:t>במאה 9 לפסה"נ.</a:t>
            </a:r>
          </a:p>
        </p:txBody>
      </p:sp>
      <p:pic>
        <p:nvPicPr>
          <p:cNvPr id="5122" name="Picture 2" descr="תוצאת תמונה עבור מצבת אבן קדומה">
            <a:extLst>
              <a:ext uri="{FF2B5EF4-FFF2-40B4-BE49-F238E27FC236}">
                <a16:creationId xmlns:a16="http://schemas.microsoft.com/office/drawing/2014/main" id="{9338D582-30D8-4E5A-8B71-FAEC7230D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9670" y="0"/>
            <a:ext cx="51450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176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F5CF7A5A-794B-45B0-A438-6140F41E8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e-IL"/>
              <a:t>אשרה</a:t>
            </a:r>
            <a:endParaRPr lang="he-IL" dirty="0"/>
          </a:p>
        </p:txBody>
      </p:sp>
      <p:pic>
        <p:nvPicPr>
          <p:cNvPr id="3074" name="Picture 2" descr="https://i0.wp.com/ginatbustan.com/wp-content/uploads/%D7%A7%D7%91%D7%A8-%D7%A9%D7%99%D7%97-%D7%91%D7%93%D7%99%D7%A8-%D7%A2%D7%9E%D7%90%D7%A8.jpg?ssl=1">
            <a:extLst>
              <a:ext uri="{FF2B5EF4-FFF2-40B4-BE49-F238E27FC236}">
                <a16:creationId xmlns:a16="http://schemas.microsoft.com/office/drawing/2014/main" id="{7ED2170E-9EAE-445E-95ED-4CC4A4163E1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513" y="1705896"/>
            <a:ext cx="9793100" cy="452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0614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satMod val="92000"/>
                <a:lumMod val="120000"/>
              </a:schemeClr>
            </a:gs>
            <a:gs pos="100000">
              <a:schemeClr val="bg1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E9D11FD5-487C-4A6B-836F-3831DC830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9765169-F70D-4841-BE65-62E10CBED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5E60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16E92CB-8E0A-4E74-8B2F-208818B67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017" y="290500"/>
            <a:ext cx="5011628" cy="2070493"/>
          </a:xfrm>
        </p:spPr>
        <p:txBody>
          <a:bodyPr>
            <a:normAutofit/>
          </a:bodyPr>
          <a:lstStyle/>
          <a:p>
            <a:pPr>
              <a:buClr>
                <a:srgbClr val="89724E"/>
              </a:buClr>
            </a:pPr>
            <a:r>
              <a:rPr lang="he-IL" sz="2400" b="1" dirty="0"/>
              <a:t>ועל מקומות אלה אמר רבי עקיבא “כל מקום שאתה מוצא הר גבוה וגבעה נישאה ועץ רענן – דע שיש שם עבודה זרה”</a:t>
            </a:r>
            <a:r>
              <a:rPr lang="he-IL" sz="2400" dirty="0"/>
              <a:t> (מסכת עבודה זרה ,ג, ה).</a:t>
            </a:r>
          </a:p>
        </p:txBody>
      </p:sp>
      <p:pic>
        <p:nvPicPr>
          <p:cNvPr id="4098" name="Picture 2" descr="https://i1.wp.com/ginatbustan.com/wp-content/uploads/2017/04/-%D7%99%D7%95%D7%A9%D7%A2-%D7%A7%D7%91%D7%A8-%D7%99%D7%94%D7%95%D7%A9%D7%A2-%D7%91%D7%9F-%D7%A0%D7%95%D7%9F-e1504461851126-333x142.jpg?resize=603%2C257&amp;ssl=1">
            <a:extLst>
              <a:ext uri="{FF2B5EF4-FFF2-40B4-BE49-F238E27FC236}">
                <a16:creationId xmlns:a16="http://schemas.microsoft.com/office/drawing/2014/main" id="{127A9328-1C6B-4985-AA64-C1A5ECE35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5688" y="2360994"/>
            <a:ext cx="9631337" cy="4093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5" name="Freeform 14">
            <a:extLst>
              <a:ext uri="{FF2B5EF4-FFF2-40B4-BE49-F238E27FC236}">
                <a16:creationId xmlns:a16="http://schemas.microsoft.com/office/drawing/2014/main" id="{2A2CC818-8106-45C0-93D5-7051F99F2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6061223"/>
            <a:ext cx="1038036" cy="506277"/>
          </a:xfrm>
          <a:custGeom>
            <a:avLst/>
            <a:gdLst>
              <a:gd name="connsiteX0" fmla="*/ 0 w 1038036"/>
              <a:gd name="connsiteY0" fmla="*/ 0 h 506277"/>
              <a:gd name="connsiteX1" fmla="*/ 182880 w 1038036"/>
              <a:gd name="connsiteY1" fmla="*/ 0 h 506277"/>
              <a:gd name="connsiteX2" fmla="*/ 291705 w 1038036"/>
              <a:gd name="connsiteY2" fmla="*/ 0 h 506277"/>
              <a:gd name="connsiteX3" fmla="*/ 291705 w 1038036"/>
              <a:gd name="connsiteY3" fmla="*/ 151 h 506277"/>
              <a:gd name="connsiteX4" fmla="*/ 692049 w 1038036"/>
              <a:gd name="connsiteY4" fmla="*/ 705 h 506277"/>
              <a:gd name="connsiteX5" fmla="*/ 782744 w 1038036"/>
              <a:gd name="connsiteY5" fmla="*/ 705 h 506277"/>
              <a:gd name="connsiteX6" fmla="*/ 797001 w 1038036"/>
              <a:gd name="connsiteY6" fmla="*/ 5473 h 506277"/>
              <a:gd name="connsiteX7" fmla="*/ 801982 w 1038036"/>
              <a:gd name="connsiteY7" fmla="*/ 10242 h 506277"/>
              <a:gd name="connsiteX8" fmla="*/ 1030951 w 1038036"/>
              <a:gd name="connsiteY8" fmla="*/ 239185 h 506277"/>
              <a:gd name="connsiteX9" fmla="*/ 1030951 w 1038036"/>
              <a:gd name="connsiteY9" fmla="*/ 267797 h 506277"/>
              <a:gd name="connsiteX10" fmla="*/ 801982 w 1038036"/>
              <a:gd name="connsiteY10" fmla="*/ 496740 h 506277"/>
              <a:gd name="connsiteX11" fmla="*/ 797001 w 1038036"/>
              <a:gd name="connsiteY11" fmla="*/ 501508 h 506277"/>
              <a:gd name="connsiteX12" fmla="*/ 782744 w 1038036"/>
              <a:gd name="connsiteY12" fmla="*/ 506277 h 506277"/>
              <a:gd name="connsiteX13" fmla="*/ 692049 w 1038036"/>
              <a:gd name="connsiteY13" fmla="*/ 506277 h 506277"/>
              <a:gd name="connsiteX14" fmla="*/ 291705 w 1038036"/>
              <a:gd name="connsiteY14" fmla="*/ 505140 h 506277"/>
              <a:gd name="connsiteX15" fmla="*/ 291705 w 1038036"/>
              <a:gd name="connsiteY15" fmla="*/ 506277 h 506277"/>
              <a:gd name="connsiteX16" fmla="*/ 0 w 1038036"/>
              <a:gd name="connsiteY16" fmla="*/ 506277 h 506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038036" h="506277">
                <a:moveTo>
                  <a:pt x="0" y="0"/>
                </a:moveTo>
                <a:lnTo>
                  <a:pt x="182880" y="0"/>
                </a:lnTo>
                <a:lnTo>
                  <a:pt x="291705" y="0"/>
                </a:lnTo>
                <a:lnTo>
                  <a:pt x="291705" y="151"/>
                </a:lnTo>
                <a:lnTo>
                  <a:pt x="692049" y="705"/>
                </a:lnTo>
                <a:lnTo>
                  <a:pt x="782744" y="705"/>
                </a:lnTo>
                <a:cubicBezTo>
                  <a:pt x="787553" y="705"/>
                  <a:pt x="792363" y="5473"/>
                  <a:pt x="797001" y="5473"/>
                </a:cubicBezTo>
                <a:cubicBezTo>
                  <a:pt x="797001" y="10242"/>
                  <a:pt x="801982" y="10242"/>
                  <a:pt x="801982" y="10242"/>
                </a:cubicBezTo>
                <a:lnTo>
                  <a:pt x="1030951" y="239185"/>
                </a:lnTo>
                <a:cubicBezTo>
                  <a:pt x="1040398" y="248722"/>
                  <a:pt x="1040398" y="258259"/>
                  <a:pt x="1030951" y="267797"/>
                </a:cubicBezTo>
                <a:lnTo>
                  <a:pt x="801982" y="496740"/>
                </a:lnTo>
                <a:cubicBezTo>
                  <a:pt x="800436" y="498363"/>
                  <a:pt x="798547" y="499885"/>
                  <a:pt x="797001" y="501508"/>
                </a:cubicBezTo>
                <a:cubicBezTo>
                  <a:pt x="792363" y="506277"/>
                  <a:pt x="787553" y="506277"/>
                  <a:pt x="782744" y="506277"/>
                </a:cubicBezTo>
                <a:lnTo>
                  <a:pt x="692049" y="506277"/>
                </a:lnTo>
                <a:lnTo>
                  <a:pt x="291705" y="505140"/>
                </a:lnTo>
                <a:lnTo>
                  <a:pt x="291705" y="506277"/>
                </a:lnTo>
                <a:lnTo>
                  <a:pt x="0" y="506277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720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5F305C72-8769-4E0F-B31D-F4B1C9DC9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620" y="-1"/>
            <a:ext cx="1220724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2583CFC-05A3-4743-9A2E-7C2095B8D4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836169" y="228600"/>
            <a:ext cx="2851523" cy="6638625"/>
            <a:chOff x="2487613" y="285750"/>
            <a:chExt cx="2428875" cy="5654676"/>
          </a:xfrm>
        </p:grpSpPr>
        <p:sp>
          <p:nvSpPr>
            <p:cNvPr id="76" name="Freeform 11">
              <a:extLst>
                <a:ext uri="{FF2B5EF4-FFF2-40B4-BE49-F238E27FC236}">
                  <a16:creationId xmlns:a16="http://schemas.microsoft.com/office/drawing/2014/main" id="{9A751892-92F2-4CB4-BCAB-6D0AAF8F16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7" name="Freeform 12">
              <a:extLst>
                <a:ext uri="{FF2B5EF4-FFF2-40B4-BE49-F238E27FC236}">
                  <a16:creationId xmlns:a16="http://schemas.microsoft.com/office/drawing/2014/main" id="{5934046E-4D7C-4AA6-8633-29944553F1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8" name="Freeform 13">
              <a:extLst>
                <a:ext uri="{FF2B5EF4-FFF2-40B4-BE49-F238E27FC236}">
                  <a16:creationId xmlns:a16="http://schemas.microsoft.com/office/drawing/2014/main" id="{421462AB-19D6-42DB-A850-F35B82C7B8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79" name="Freeform 14">
              <a:extLst>
                <a:ext uri="{FF2B5EF4-FFF2-40B4-BE49-F238E27FC236}">
                  <a16:creationId xmlns:a16="http://schemas.microsoft.com/office/drawing/2014/main" id="{208D8C07-9637-45D3-9E40-7C5C400778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0" name="Freeform 15">
              <a:extLst>
                <a:ext uri="{FF2B5EF4-FFF2-40B4-BE49-F238E27FC236}">
                  <a16:creationId xmlns:a16="http://schemas.microsoft.com/office/drawing/2014/main" id="{883C90A1-D75A-4818-9F01-B4BF19D747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1" name="Freeform 16">
              <a:extLst>
                <a:ext uri="{FF2B5EF4-FFF2-40B4-BE49-F238E27FC236}">
                  <a16:creationId xmlns:a16="http://schemas.microsoft.com/office/drawing/2014/main" id="{8808F87B-C4B8-4084-BD89-E41A1A44E7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2" name="Freeform 17">
              <a:extLst>
                <a:ext uri="{FF2B5EF4-FFF2-40B4-BE49-F238E27FC236}">
                  <a16:creationId xmlns:a16="http://schemas.microsoft.com/office/drawing/2014/main" id="{E7FC0B23-1372-4455-98CE-E0FC7FF99A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3" name="Freeform 18">
              <a:extLst>
                <a:ext uri="{FF2B5EF4-FFF2-40B4-BE49-F238E27FC236}">
                  <a16:creationId xmlns:a16="http://schemas.microsoft.com/office/drawing/2014/main" id="{D14B79DD-45AC-487C-B361-0312B3C85E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4" name="Freeform 19">
              <a:extLst>
                <a:ext uri="{FF2B5EF4-FFF2-40B4-BE49-F238E27FC236}">
                  <a16:creationId xmlns:a16="http://schemas.microsoft.com/office/drawing/2014/main" id="{CDA09C7F-7AF3-4B6C-BC42-92780A6827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5" name="Freeform 20">
              <a:extLst>
                <a:ext uri="{FF2B5EF4-FFF2-40B4-BE49-F238E27FC236}">
                  <a16:creationId xmlns:a16="http://schemas.microsoft.com/office/drawing/2014/main" id="{FF7EBDD4-71BF-4FAF-B00B-444F9AE20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6" name="Freeform 21">
              <a:extLst>
                <a:ext uri="{FF2B5EF4-FFF2-40B4-BE49-F238E27FC236}">
                  <a16:creationId xmlns:a16="http://schemas.microsoft.com/office/drawing/2014/main" id="{AF5E4290-F8B0-440E-A418-613A1552DF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87" name="Freeform 22">
              <a:extLst>
                <a:ext uri="{FF2B5EF4-FFF2-40B4-BE49-F238E27FC236}">
                  <a16:creationId xmlns:a16="http://schemas.microsoft.com/office/drawing/2014/main" id="{FF0BF04A-FCC8-42BF-AD17-10F0ACB44D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506F0A57-55BB-457C-9C8C-3DEE71009A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677117" y="-786"/>
            <a:ext cx="2356675" cy="6854040"/>
            <a:chOff x="6627813" y="194833"/>
            <a:chExt cx="1952625" cy="5678918"/>
          </a:xfrm>
        </p:grpSpPr>
        <p:sp>
          <p:nvSpPr>
            <p:cNvPr id="90" name="Freeform 27">
              <a:extLst>
                <a:ext uri="{FF2B5EF4-FFF2-40B4-BE49-F238E27FC236}">
                  <a16:creationId xmlns:a16="http://schemas.microsoft.com/office/drawing/2014/main" id="{60DB408E-A426-4658-B39D-0BBF09463E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1" name="Freeform 28">
              <a:extLst>
                <a:ext uri="{FF2B5EF4-FFF2-40B4-BE49-F238E27FC236}">
                  <a16:creationId xmlns:a16="http://schemas.microsoft.com/office/drawing/2014/main" id="{BEFFABCA-CAA4-45E4-A7D4-DB3D2C864D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2" name="Freeform 29">
              <a:extLst>
                <a:ext uri="{FF2B5EF4-FFF2-40B4-BE49-F238E27FC236}">
                  <a16:creationId xmlns:a16="http://schemas.microsoft.com/office/drawing/2014/main" id="{99494AF8-97E4-4473-AA6E-B4AB1279E8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3" name="Freeform 30">
              <a:extLst>
                <a:ext uri="{FF2B5EF4-FFF2-40B4-BE49-F238E27FC236}">
                  <a16:creationId xmlns:a16="http://schemas.microsoft.com/office/drawing/2014/main" id="{D05C67DC-0E54-4C69-90BE-8374C7E97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4" name="Freeform 31">
              <a:extLst>
                <a:ext uri="{FF2B5EF4-FFF2-40B4-BE49-F238E27FC236}">
                  <a16:creationId xmlns:a16="http://schemas.microsoft.com/office/drawing/2014/main" id="{B2B38B94-E895-4324-B699-EEF28E0522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5" name="Freeform 32">
              <a:extLst>
                <a:ext uri="{FF2B5EF4-FFF2-40B4-BE49-F238E27FC236}">
                  <a16:creationId xmlns:a16="http://schemas.microsoft.com/office/drawing/2014/main" id="{41E77CC3-723C-4C87-A1BA-D8E35B801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6" name="Freeform 33">
              <a:extLst>
                <a:ext uri="{FF2B5EF4-FFF2-40B4-BE49-F238E27FC236}">
                  <a16:creationId xmlns:a16="http://schemas.microsoft.com/office/drawing/2014/main" id="{CC5757E8-4CBE-4EA3-98AF-96361C9183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7" name="Freeform 34">
              <a:extLst>
                <a:ext uri="{FF2B5EF4-FFF2-40B4-BE49-F238E27FC236}">
                  <a16:creationId xmlns:a16="http://schemas.microsoft.com/office/drawing/2014/main" id="{51E4772B-9FB7-4AC7-B352-C444891670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8" name="Freeform 35">
              <a:extLst>
                <a:ext uri="{FF2B5EF4-FFF2-40B4-BE49-F238E27FC236}">
                  <a16:creationId xmlns:a16="http://schemas.microsoft.com/office/drawing/2014/main" id="{7F853444-696F-4B42-8C91-1F6EDD53DD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99" name="Freeform 36">
              <a:extLst>
                <a:ext uri="{FF2B5EF4-FFF2-40B4-BE49-F238E27FC236}">
                  <a16:creationId xmlns:a16="http://schemas.microsoft.com/office/drawing/2014/main" id="{CD1A3085-30B0-496B-B9D3-55280769A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0" name="Freeform 37">
              <a:extLst>
                <a:ext uri="{FF2B5EF4-FFF2-40B4-BE49-F238E27FC236}">
                  <a16:creationId xmlns:a16="http://schemas.microsoft.com/office/drawing/2014/main" id="{1B2519D7-F51F-4583-9B50-41B493C148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01" name="Freeform 38">
              <a:extLst>
                <a:ext uri="{FF2B5EF4-FFF2-40B4-BE49-F238E27FC236}">
                  <a16:creationId xmlns:a16="http://schemas.microsoft.com/office/drawing/2014/main" id="{6E1141E0-4F4D-4B40-BDB5-B2DD0FAEB3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2" name="כותרת 1">
            <a:extLst>
              <a:ext uri="{FF2B5EF4-FFF2-40B4-BE49-F238E27FC236}">
                <a16:creationId xmlns:a16="http://schemas.microsoft.com/office/drawing/2014/main" id="{FE713689-A9A7-4828-83F6-6CDEAF9CC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3096" y="624110"/>
            <a:ext cx="5021516" cy="1280890"/>
          </a:xfrm>
        </p:spPr>
        <p:txBody>
          <a:bodyPr>
            <a:normAutofit/>
          </a:bodyPr>
          <a:lstStyle/>
          <a:p>
            <a:r>
              <a:rPr lang="he-IL" dirty="0"/>
              <a:t>פסל של האל 'בעל'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C5E0C91A-3F1D-43D7-9AB4-5D0A17D5C4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45704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5" name="Freeform 11">
            <a:extLst>
              <a:ext uri="{FF2B5EF4-FFF2-40B4-BE49-F238E27FC236}">
                <a16:creationId xmlns:a16="http://schemas.microsoft.com/office/drawing/2014/main" id="{3A6C27A1-A438-4EC6-93BF-EC26F29BB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4645704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2050" name="Picture 2" descr="תוצאת תמונה עבור אשרה">
            <a:extLst>
              <a:ext uri="{FF2B5EF4-FFF2-40B4-BE49-F238E27FC236}">
                <a16:creationId xmlns:a16="http://schemas.microsoft.com/office/drawing/2014/main" id="{E03FD582-07C2-4498-B7D9-E7C3228C8B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62" r="2" b="12230"/>
          <a:stretch/>
        </p:blipFill>
        <p:spPr bwMode="auto">
          <a:xfrm>
            <a:off x="-1554" y="1731"/>
            <a:ext cx="46558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37EF5530-DDA8-4F89-8FF8-11FCB39D0C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8191" y="2133600"/>
            <a:ext cx="5066419" cy="3777622"/>
          </a:xfrm>
        </p:spPr>
        <p:txBody>
          <a:bodyPr>
            <a:norm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726032"/>
      </p:ext>
    </p:extLst>
  </p:cSld>
  <p:clrMapOvr>
    <a:masterClrMapping/>
  </p:clrMapOvr>
</p:sld>
</file>

<file path=ppt/theme/theme1.xml><?xml version="1.0" encoding="utf-8"?>
<a:theme xmlns:a="http://schemas.openxmlformats.org/drawingml/2006/main" name="עשן מתפתל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66</Words>
  <Application>Microsoft Office PowerPoint</Application>
  <PresentationFormat>מסך רחב</PresentationFormat>
  <Paragraphs>12</Paragraphs>
  <Slides>7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11" baseType="lpstr">
      <vt:lpstr>Arial</vt:lpstr>
      <vt:lpstr>Century Gothic</vt:lpstr>
      <vt:lpstr>Wingdings 3</vt:lpstr>
      <vt:lpstr>עשן מתפתל</vt:lpstr>
      <vt:lpstr>גדעון בן יואש</vt:lpstr>
      <vt:lpstr>דברים פרק ז </vt:lpstr>
      <vt:lpstr>מזבח</vt:lpstr>
      <vt:lpstr>מצבת מישע</vt:lpstr>
      <vt:lpstr>אשרה</vt:lpstr>
      <vt:lpstr>מצגת של PowerPoint‏</vt:lpstr>
      <vt:lpstr>פסל של האל 'בעל'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גדעון בן יואש</dc:title>
  <dc:creator>יעל דאר</dc:creator>
  <cp:lastModifiedBy>יעל דאר</cp:lastModifiedBy>
  <cp:revision>2</cp:revision>
  <dcterms:created xsi:type="dcterms:W3CDTF">2019-10-24T17:32:25Z</dcterms:created>
  <dcterms:modified xsi:type="dcterms:W3CDTF">2019-10-24T17:49:26Z</dcterms:modified>
</cp:coreProperties>
</file>